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321" r:id="rId21"/>
    <p:sldId id="323" r:id="rId22"/>
    <p:sldId id="278" r:id="rId23"/>
    <p:sldId id="277" r:id="rId24"/>
    <p:sldId id="280" r:id="rId25"/>
    <p:sldId id="309" r:id="rId26"/>
    <p:sldId id="310" r:id="rId27"/>
    <p:sldId id="311" r:id="rId28"/>
    <p:sldId id="315" r:id="rId29"/>
    <p:sldId id="316" r:id="rId30"/>
    <p:sldId id="317" r:id="rId31"/>
    <p:sldId id="324" r:id="rId32"/>
    <p:sldId id="281" r:id="rId33"/>
    <p:sldId id="284" r:id="rId34"/>
    <p:sldId id="285" r:id="rId35"/>
    <p:sldId id="283" r:id="rId36"/>
    <p:sldId id="322" r:id="rId37"/>
    <p:sldId id="286" r:id="rId38"/>
    <p:sldId id="287" r:id="rId39"/>
    <p:sldId id="282" r:id="rId40"/>
    <p:sldId id="279" r:id="rId41"/>
    <p:sldId id="319" r:id="rId42"/>
    <p:sldId id="291" r:id="rId43"/>
    <p:sldId id="292" r:id="rId44"/>
    <p:sldId id="293" r:id="rId45"/>
    <p:sldId id="288" r:id="rId46"/>
    <p:sldId id="289" r:id="rId47"/>
    <p:sldId id="290" r:id="rId48"/>
    <p:sldId id="295" r:id="rId49"/>
    <p:sldId id="294" r:id="rId50"/>
    <p:sldId id="296" r:id="rId51"/>
    <p:sldId id="297" r:id="rId52"/>
    <p:sldId id="298" r:id="rId53"/>
    <p:sldId id="299" r:id="rId54"/>
    <p:sldId id="300" r:id="rId55"/>
    <p:sldId id="301" r:id="rId56"/>
    <p:sldId id="303" r:id="rId57"/>
    <p:sldId id="302" r:id="rId58"/>
    <p:sldId id="304" r:id="rId59"/>
    <p:sldId id="305" r:id="rId60"/>
    <p:sldId id="306" r:id="rId61"/>
    <p:sldId id="307" r:id="rId62"/>
    <p:sldId id="312" r:id="rId63"/>
    <p:sldId id="313" r:id="rId64"/>
    <p:sldId id="308" r:id="rId65"/>
    <p:sldId id="314" r:id="rId66"/>
    <p:sldId id="320" r:id="rId67"/>
    <p:sldId id="318" r:id="rId68"/>
    <p:sldId id="325"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1" autoAdjust="0"/>
    <p:restoredTop sz="94698" autoAdjust="0"/>
  </p:normalViewPr>
  <p:slideViewPr>
    <p:cSldViewPr>
      <p:cViewPr varScale="1">
        <p:scale>
          <a:sx n="84" d="100"/>
          <a:sy n="84" d="100"/>
        </p:scale>
        <p:origin x="-312"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75F389-F669-4EE6-856C-C077899DE471}" type="datetimeFigureOut">
              <a:rPr lang="en-US" smtClean="0"/>
              <a:pPr/>
              <a:t>12/1/2011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BA01D1-8939-4310-9A50-9D84B258057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68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DB27E9-5848-4B02-812B-53CC192C7D5D}"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F263C8-227B-4DAB-B515-94499D738DF3}" type="datetimeFigureOut">
              <a:rPr lang="en-US" smtClean="0"/>
              <a:pPr/>
              <a:t>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154C-3A35-48DC-85C2-390D0570F203}"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263C8-227B-4DAB-B515-94499D738DF3}" type="datetimeFigureOut">
              <a:rPr lang="en-US" smtClean="0"/>
              <a:pPr/>
              <a:t>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154C-3A35-48DC-85C2-390D0570F203}"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263C8-227B-4DAB-B515-94499D738DF3}" type="datetimeFigureOut">
              <a:rPr lang="en-US" smtClean="0"/>
              <a:pPr/>
              <a:t>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154C-3A35-48DC-85C2-390D0570F203}"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263C8-227B-4DAB-B515-94499D738DF3}" type="datetimeFigureOut">
              <a:rPr lang="en-US" smtClean="0"/>
              <a:pPr/>
              <a:t>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154C-3A35-48DC-85C2-390D0570F203}"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F263C8-227B-4DAB-B515-94499D738DF3}" type="datetimeFigureOut">
              <a:rPr lang="en-US" smtClean="0"/>
              <a:pPr/>
              <a:t>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154C-3A35-48DC-85C2-390D0570F203}"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F263C8-227B-4DAB-B515-94499D738DF3}" type="datetimeFigureOut">
              <a:rPr lang="en-US" smtClean="0"/>
              <a:pPr/>
              <a:t>12/1/2011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1154C-3A35-48DC-85C2-390D0570F203}"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F263C8-227B-4DAB-B515-94499D738DF3}" type="datetimeFigureOut">
              <a:rPr lang="en-US" smtClean="0"/>
              <a:pPr/>
              <a:t>12/1/2011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21154C-3A35-48DC-85C2-390D0570F203}"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F263C8-227B-4DAB-B515-94499D738DF3}" type="datetimeFigureOut">
              <a:rPr lang="en-US" smtClean="0"/>
              <a:pPr/>
              <a:t>12/1/2011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21154C-3A35-48DC-85C2-390D0570F203}"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263C8-227B-4DAB-B515-94499D738DF3}" type="datetimeFigureOut">
              <a:rPr lang="en-US" smtClean="0"/>
              <a:pPr/>
              <a:t>12/1/2011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21154C-3A35-48DC-85C2-390D0570F203}"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263C8-227B-4DAB-B515-94499D738DF3}" type="datetimeFigureOut">
              <a:rPr lang="en-US" smtClean="0"/>
              <a:pPr/>
              <a:t>12/1/2011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1154C-3A35-48DC-85C2-390D0570F203}"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263C8-227B-4DAB-B515-94499D738DF3}" type="datetimeFigureOut">
              <a:rPr lang="en-US" smtClean="0"/>
              <a:pPr/>
              <a:t>12/1/2011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1154C-3A35-48DC-85C2-390D0570F203}"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263C8-227B-4DAB-B515-94499D738DF3}" type="datetimeFigureOut">
              <a:rPr lang="en-US" smtClean="0"/>
              <a:pPr/>
              <a:t>12/1/2011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1154C-3A35-48DC-85C2-390D0570F20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10000"/>
          </a:blip>
          <a:srcRect/>
          <a:stretch>
            <a:fillRect/>
          </a:stretch>
        </p:blipFill>
        <p:spPr bwMode="auto">
          <a:xfrm>
            <a:off x="838200" y="0"/>
            <a:ext cx="7472896" cy="3810000"/>
          </a:xfrm>
          <a:prstGeom prst="rect">
            <a:avLst/>
          </a:prstGeom>
          <a:ln>
            <a:noFill/>
          </a:ln>
          <a:effectLst>
            <a:softEdge rad="112500"/>
          </a:effectLst>
        </p:spPr>
      </p:pic>
      <p:sp>
        <p:nvSpPr>
          <p:cNvPr id="5" name="Rectangle 4"/>
          <p:cNvSpPr/>
          <p:nvPr/>
        </p:nvSpPr>
        <p:spPr>
          <a:xfrm>
            <a:off x="0" y="3962400"/>
            <a:ext cx="9144000" cy="2800767"/>
          </a:xfrm>
          <a:prstGeom prst="rect">
            <a:avLst/>
          </a:prstGeom>
        </p:spPr>
        <p:txBody>
          <a:bodyPr wrap="square">
            <a:spAutoFit/>
          </a:bodyPr>
          <a:lstStyle/>
          <a:p>
            <a:pPr algn="ctr"/>
            <a:r>
              <a:rPr lang="en-US" sz="4400" dirty="0" smtClean="0">
                <a:latin typeface="Copperplate Gothic Bold" pitchFamily="34" charset="0"/>
              </a:rPr>
              <a:t>The inherent characteristics, quality's </a:t>
            </a:r>
          </a:p>
          <a:p>
            <a:pPr algn="ctr"/>
            <a:r>
              <a:rPr lang="en-US" sz="4400" dirty="0" smtClean="0">
                <a:latin typeface="Copperplate Gothic Bold" pitchFamily="34" charset="0"/>
              </a:rPr>
              <a:t>and features of God</a:t>
            </a:r>
          </a:p>
          <a:p>
            <a:pPr algn="ctr"/>
            <a:r>
              <a:rPr lang="en-US" sz="4400" dirty="0" smtClean="0">
                <a:latin typeface="Copperplate Gothic Bold" pitchFamily="34" charset="0"/>
              </a:rPr>
              <a:t>(Part 8)</a:t>
            </a:r>
            <a:endParaRPr lang="en-US" sz="4400" dirty="0">
              <a:latin typeface="Copperplate Gothic Bold"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410200" y="0"/>
            <a:ext cx="3733800" cy="2688336"/>
          </a:xfrm>
          <a:prstGeom prst="rect">
            <a:avLst/>
          </a:prstGeom>
          <a:noFill/>
          <a:ln w="9525">
            <a:noFill/>
            <a:miter lim="800000"/>
            <a:headEnd/>
            <a:tailEnd/>
          </a:ln>
        </p:spPr>
      </p:pic>
      <p:sp>
        <p:nvSpPr>
          <p:cNvPr id="2" name="Title 1"/>
          <p:cNvSpPr>
            <a:spLocks noGrp="1"/>
          </p:cNvSpPr>
          <p:nvPr>
            <p:ph type="title"/>
          </p:nvPr>
        </p:nvSpPr>
        <p:spPr>
          <a:xfrm>
            <a:off x="381000" y="457200"/>
            <a:ext cx="4800600" cy="960438"/>
          </a:xfrm>
        </p:spPr>
        <p:txBody>
          <a:bodyPr>
            <a:noAutofit/>
          </a:bodyPr>
          <a:lstStyle/>
          <a:p>
            <a:pPr lvl="0"/>
            <a:r>
              <a:rPr lang="en-US" dirty="0" smtClean="0"/>
              <a:t>God is omnipresent</a:t>
            </a:r>
            <a:br>
              <a:rPr lang="en-US" dirty="0" smtClean="0"/>
            </a:br>
            <a:endParaRPr lang="en-US" dirty="0"/>
          </a:p>
        </p:txBody>
      </p:sp>
      <p:sp>
        <p:nvSpPr>
          <p:cNvPr id="3" name="Content Placeholder 2"/>
          <p:cNvSpPr>
            <a:spLocks noGrp="1"/>
          </p:cNvSpPr>
          <p:nvPr>
            <p:ph idx="1"/>
          </p:nvPr>
        </p:nvSpPr>
        <p:spPr>
          <a:xfrm>
            <a:off x="0" y="1600200"/>
            <a:ext cx="9144000" cy="5257800"/>
          </a:xfrm>
        </p:spPr>
        <p:txBody>
          <a:bodyPr>
            <a:normAutofit/>
          </a:bodyPr>
          <a:lstStyle/>
          <a:p>
            <a:pPr>
              <a:buNone/>
            </a:pPr>
            <a:r>
              <a:rPr lang="en-US" sz="3600" dirty="0" smtClean="0"/>
              <a:t>    </a:t>
            </a:r>
            <a:r>
              <a:rPr lang="en-US" sz="3600" i="1" dirty="0" smtClean="0"/>
              <a:t> "Whither shall I go from                                  thy spirit? or</a:t>
            </a:r>
            <a:r>
              <a:rPr lang="en-US" sz="3600" i="1" u="sng" dirty="0" smtClean="0"/>
              <a:t> whither shall                                     I flee from thy presence</a:t>
            </a:r>
            <a:r>
              <a:rPr lang="en-US" sz="3600" i="1" dirty="0" smtClean="0"/>
              <a:t>? If I ascend up into heaven, thou art there: if I make my bed in hell, behold, thou art there. If I take the wings of the morning, and dwell in the uttermost parts of the sea; even there shall thy hand lead me, and thy right hand shall hold me.” </a:t>
            </a:r>
          </a:p>
          <a:p>
            <a:pPr algn="ctr">
              <a:buNone/>
            </a:pPr>
            <a:r>
              <a:rPr lang="en-US" sz="3600" i="1" dirty="0" smtClean="0"/>
              <a:t>Psalm 139:7-11</a:t>
            </a:r>
            <a:endParaRPr lang="en-US" sz="360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US" dirty="0" smtClean="0"/>
              <a:t>God is omniscient</a:t>
            </a:r>
            <a:endParaRPr lang="en-US" dirty="0"/>
          </a:p>
        </p:txBody>
      </p:sp>
      <p:sp>
        <p:nvSpPr>
          <p:cNvPr id="3" name="Content Placeholder 2"/>
          <p:cNvSpPr>
            <a:spLocks noGrp="1"/>
          </p:cNvSpPr>
          <p:nvPr>
            <p:ph idx="1"/>
          </p:nvPr>
        </p:nvSpPr>
        <p:spPr>
          <a:xfrm>
            <a:off x="0" y="1295400"/>
            <a:ext cx="9144000" cy="5562600"/>
          </a:xfrm>
        </p:spPr>
        <p:txBody>
          <a:bodyPr>
            <a:noAutofit/>
          </a:bodyPr>
          <a:lstStyle/>
          <a:p>
            <a:pPr algn="ctr">
              <a:buNone/>
            </a:pPr>
            <a:r>
              <a:rPr lang="en-US" sz="3600" i="1" dirty="0" smtClean="0"/>
              <a:t>"Great is our Lord, and of great power: </a:t>
            </a:r>
            <a:r>
              <a:rPr lang="en-US" sz="3600" i="1" u="sng" dirty="0" smtClean="0"/>
              <a:t>his understanding is infinite</a:t>
            </a:r>
            <a:r>
              <a:rPr lang="en-US" sz="3600" i="1" dirty="0" smtClean="0"/>
              <a:t>.“ Psalm 147:5 </a:t>
            </a:r>
          </a:p>
        </p:txBody>
      </p:sp>
      <p:pic>
        <p:nvPicPr>
          <p:cNvPr id="1026" name="Picture 2"/>
          <p:cNvPicPr>
            <a:picLocks noChangeAspect="1" noChangeArrowheads="1"/>
          </p:cNvPicPr>
          <p:nvPr/>
        </p:nvPicPr>
        <p:blipFill>
          <a:blip r:embed="rId3" cstate="print"/>
          <a:srcRect/>
          <a:stretch>
            <a:fillRect/>
          </a:stretch>
        </p:blipFill>
        <p:spPr bwMode="auto">
          <a:xfrm>
            <a:off x="2514600" y="3048000"/>
            <a:ext cx="4131892" cy="35368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God is all wise</a:t>
            </a:r>
            <a:endParaRPr lang="en-US" dirty="0"/>
          </a:p>
        </p:txBody>
      </p:sp>
      <p:sp>
        <p:nvSpPr>
          <p:cNvPr id="9" name="Content Placeholder 8"/>
          <p:cNvSpPr>
            <a:spLocks noGrp="1"/>
          </p:cNvSpPr>
          <p:nvPr>
            <p:ph idx="1"/>
          </p:nvPr>
        </p:nvSpPr>
        <p:spPr>
          <a:xfrm>
            <a:off x="457200" y="1219200"/>
            <a:ext cx="8229600" cy="1981201"/>
          </a:xfrm>
        </p:spPr>
        <p:txBody>
          <a:bodyPr>
            <a:normAutofit/>
          </a:bodyPr>
          <a:lstStyle/>
          <a:p>
            <a:pPr algn="ctr">
              <a:buNone/>
            </a:pPr>
            <a:r>
              <a:rPr lang="en-US" sz="3600" i="1" dirty="0" smtClean="0"/>
              <a:t>"To the </a:t>
            </a:r>
            <a:r>
              <a:rPr lang="en-US" sz="3600" i="1" u="sng" dirty="0" smtClean="0"/>
              <a:t>only wise God </a:t>
            </a:r>
            <a:r>
              <a:rPr lang="en-US" sz="3600" i="1" dirty="0" smtClean="0"/>
              <a:t>our Saviour, be glory and majesty, dominion and power, both now and ever. Amen.” Jude 1:25 </a:t>
            </a:r>
          </a:p>
        </p:txBody>
      </p:sp>
      <p:sp>
        <p:nvSpPr>
          <p:cNvPr id="3" name="Rectangle 2"/>
          <p:cNvSpPr/>
          <p:nvPr/>
        </p:nvSpPr>
        <p:spPr>
          <a:xfrm>
            <a:off x="0" y="1219200"/>
            <a:ext cx="9144000" cy="1200329"/>
          </a:xfrm>
          <a:prstGeom prst="rect">
            <a:avLst/>
          </a:prstGeom>
        </p:spPr>
        <p:txBody>
          <a:bodyPr wrap="square">
            <a:spAutoFit/>
          </a:bodyPr>
          <a:lstStyle/>
          <a:p>
            <a:endParaRPr lang="en-US" sz="3600" dirty="0" smtClean="0"/>
          </a:p>
          <a:p>
            <a:endParaRPr lang="en-US" sz="3600" dirty="0" smtClean="0"/>
          </a:p>
        </p:txBody>
      </p:sp>
      <p:pic>
        <p:nvPicPr>
          <p:cNvPr id="5122" name="Picture 2"/>
          <p:cNvPicPr>
            <a:picLocks noChangeAspect="1" noChangeArrowheads="1"/>
          </p:cNvPicPr>
          <p:nvPr/>
        </p:nvPicPr>
        <p:blipFill>
          <a:blip r:embed="rId3" cstate="print">
            <a:lum contrast="30000"/>
          </a:blip>
          <a:srcRect/>
          <a:stretch>
            <a:fillRect/>
          </a:stretch>
        </p:blipFill>
        <p:spPr bwMode="auto">
          <a:xfrm>
            <a:off x="2438400" y="3048000"/>
            <a:ext cx="4191000" cy="3632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371600"/>
          </a:xfrm>
        </p:spPr>
        <p:txBody>
          <a:bodyPr>
            <a:normAutofit fontScale="90000"/>
          </a:bodyPr>
          <a:lstStyle/>
          <a:p>
            <a:r>
              <a:rPr lang="en-US" dirty="0" smtClean="0"/>
              <a:t>God is immutable</a:t>
            </a:r>
            <a:br>
              <a:rPr lang="en-US" dirty="0" smtClean="0"/>
            </a:br>
            <a:r>
              <a:rPr lang="en-US" i="1" dirty="0" smtClean="0"/>
              <a:t>“For I am the Lord, I change not.” Malachi 3:6 </a:t>
            </a:r>
            <a:br>
              <a:rPr lang="en-US" i="1" dirty="0" smtClean="0"/>
            </a:br>
            <a:r>
              <a:rPr lang="en-US" dirty="0" smtClean="0"/>
              <a:t/>
            </a:r>
            <a:br>
              <a:rPr lang="en-US" dirty="0" smtClean="0"/>
            </a:br>
            <a:endParaRPr lang="en-US" dirty="0"/>
          </a:p>
        </p:txBody>
      </p:sp>
      <p:sp>
        <p:nvSpPr>
          <p:cNvPr id="4" name="Content Placeholder 3"/>
          <p:cNvSpPr>
            <a:spLocks noGrp="1"/>
          </p:cNvSpPr>
          <p:nvPr>
            <p:ph idx="1"/>
          </p:nvPr>
        </p:nvSpPr>
        <p:spPr>
          <a:xfrm rot="19092749">
            <a:off x="3048462" y="2815920"/>
            <a:ext cx="3398261" cy="1954800"/>
          </a:xfrm>
        </p:spPr>
        <p:txBody>
          <a:bodyPr>
            <a:normAutofit/>
          </a:bodyPr>
          <a:lstStyle/>
          <a:p>
            <a:pPr algn="ctr">
              <a:buNone/>
            </a:pPr>
            <a:r>
              <a:rPr lang="en-US" sz="3600" i="1" dirty="0" smtClean="0">
                <a:solidFill>
                  <a:srgbClr val="FFFF00"/>
                </a:solidFill>
              </a:rPr>
              <a:t>Hebrews 6:17-18 </a:t>
            </a:r>
            <a:endParaRPr lang="en-US" sz="3600" dirty="0">
              <a:solidFill>
                <a:srgbClr val="FFFF00"/>
              </a:solidFill>
            </a:endParaRPr>
          </a:p>
        </p:txBody>
      </p:sp>
      <p:pic>
        <p:nvPicPr>
          <p:cNvPr id="5" name="Picture 4"/>
          <p:cNvPicPr>
            <a:picLocks noChangeAspect="1" noChangeArrowheads="1"/>
          </p:cNvPicPr>
          <p:nvPr/>
        </p:nvPicPr>
        <p:blipFill>
          <a:blip r:embed="rId3" cstate="print"/>
          <a:srcRect l="10997" t="-1224" r="20275"/>
          <a:stretch>
            <a:fillRect/>
          </a:stretch>
        </p:blipFill>
        <p:spPr bwMode="auto">
          <a:xfrm rot="5400000">
            <a:off x="-303646" y="2437246"/>
            <a:ext cx="3579092"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3"/>
          <p:cNvPicPr>
            <a:picLocks noChangeAspect="1" noChangeArrowheads="1"/>
          </p:cNvPicPr>
          <p:nvPr/>
        </p:nvPicPr>
        <p:blipFill>
          <a:blip r:embed="rId4" cstate="print">
            <a:lum bright="-10000" contrast="10000"/>
          </a:blip>
          <a:srcRect/>
          <a:stretch>
            <a:fillRect/>
          </a:stretch>
        </p:blipFill>
        <p:spPr bwMode="auto">
          <a:xfrm>
            <a:off x="6400800" y="3048000"/>
            <a:ext cx="2506455" cy="35173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2"/>
          <p:cNvPicPr>
            <a:picLocks noChangeAspect="1" noChangeArrowheads="1"/>
          </p:cNvPicPr>
          <p:nvPr/>
        </p:nvPicPr>
        <p:blipFill>
          <a:blip r:embed="rId5" cstate="print"/>
          <a:srcRect/>
          <a:stretch>
            <a:fillRect/>
          </a:stretch>
        </p:blipFill>
        <p:spPr bwMode="auto">
          <a:xfrm>
            <a:off x="3200400" y="4572000"/>
            <a:ext cx="2743200" cy="20802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rot="1382318">
            <a:off x="5544032" y="1113214"/>
            <a:ext cx="3733800" cy="3781425"/>
          </a:xfrm>
          <a:prstGeom prst="ellipse">
            <a:avLst/>
          </a:prstGeom>
          <a:ln>
            <a:noFill/>
          </a:ln>
          <a:effectLst>
            <a:softEdge rad="112500"/>
          </a:effectLst>
        </p:spPr>
      </p:pic>
      <p:sp>
        <p:nvSpPr>
          <p:cNvPr id="4" name="Title 3"/>
          <p:cNvSpPr>
            <a:spLocks noGrp="1"/>
          </p:cNvSpPr>
          <p:nvPr>
            <p:ph type="title"/>
          </p:nvPr>
        </p:nvSpPr>
        <p:spPr>
          <a:xfrm>
            <a:off x="457200" y="0"/>
            <a:ext cx="8229600" cy="914400"/>
          </a:xfrm>
        </p:spPr>
        <p:txBody>
          <a:bodyPr/>
          <a:lstStyle/>
          <a:p>
            <a:r>
              <a:rPr lang="en-US" dirty="0" smtClean="0"/>
              <a:t>God is sovereign</a:t>
            </a:r>
            <a:endParaRPr lang="en-US" dirty="0"/>
          </a:p>
        </p:txBody>
      </p:sp>
      <p:sp>
        <p:nvSpPr>
          <p:cNvPr id="3" name="Content Placeholder 2"/>
          <p:cNvSpPr>
            <a:spLocks noGrp="1"/>
          </p:cNvSpPr>
          <p:nvPr>
            <p:ph idx="1"/>
          </p:nvPr>
        </p:nvSpPr>
        <p:spPr>
          <a:xfrm>
            <a:off x="0" y="1066800"/>
            <a:ext cx="6248400" cy="5791200"/>
          </a:xfrm>
        </p:spPr>
        <p:txBody>
          <a:bodyPr>
            <a:normAutofit lnSpcReduction="10000"/>
          </a:bodyPr>
          <a:lstStyle/>
          <a:p>
            <a:pPr algn="ctr">
              <a:buNone/>
            </a:pPr>
            <a:r>
              <a:rPr lang="en-US" i="1" smtClean="0"/>
              <a:t> "</a:t>
            </a:r>
            <a:r>
              <a:rPr lang="en-US" i="1" dirty="0" smtClean="0"/>
              <a:t>Remember the former things of old: for I am God, and there is none else; I am God, and there is none like me, declaring the end from the beginning, and from ancient times the things that are not yet done, saying, My counsel shall stand, and </a:t>
            </a:r>
            <a:r>
              <a:rPr lang="en-US" i="1" u="sng" dirty="0" smtClean="0"/>
              <a:t>I will do all my pleasure: yes, I have spoken it, I will also bring it to pass</a:t>
            </a:r>
            <a:r>
              <a:rPr lang="en-US" i="1" dirty="0" smtClean="0"/>
              <a:t>; </a:t>
            </a:r>
            <a:r>
              <a:rPr lang="en-US" i="1" u="sng" dirty="0" smtClean="0"/>
              <a:t>I have purposed it, I will also do it</a:t>
            </a:r>
            <a:r>
              <a:rPr lang="en-US" i="1" dirty="0" smtClean="0"/>
              <a:t>.” Isaiah 46:9-11 </a:t>
            </a:r>
          </a:p>
          <a:p>
            <a:pPr algn="ctr"/>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
            <a:ext cx="9144000" cy="6858000"/>
          </a:xfrm>
          <a:prstGeom prst="rect">
            <a:avLst/>
          </a:prstGeom>
          <a:ln>
            <a:noFill/>
          </a:ln>
          <a:effectLst>
            <a:softEdge rad="112500"/>
          </a:effectLst>
        </p:spPr>
      </p:pic>
      <p:sp>
        <p:nvSpPr>
          <p:cNvPr id="2" name="Title 1"/>
          <p:cNvSpPr>
            <a:spLocks noGrp="1"/>
          </p:cNvSpPr>
          <p:nvPr>
            <p:ph type="title"/>
          </p:nvPr>
        </p:nvSpPr>
        <p:spPr>
          <a:xfrm>
            <a:off x="457200" y="0"/>
            <a:ext cx="8229600" cy="1447800"/>
          </a:xfrm>
        </p:spPr>
        <p:txBody>
          <a:bodyPr/>
          <a:lstStyle/>
          <a:p>
            <a:r>
              <a:rPr lang="en-US" dirty="0" smtClean="0">
                <a:effectLst>
                  <a:glow rad="101600">
                    <a:schemeClr val="bg1">
                      <a:alpha val="60000"/>
                    </a:schemeClr>
                  </a:glow>
                </a:effectLst>
              </a:rPr>
              <a:t>God is light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1143000"/>
            <a:ext cx="8686800" cy="5715000"/>
          </a:xfrm>
        </p:spPr>
        <p:txBody>
          <a:bodyPr>
            <a:noAutofit/>
          </a:bodyPr>
          <a:lstStyle/>
          <a:p>
            <a:pPr>
              <a:buNone/>
            </a:pPr>
            <a:endParaRPr lang="en-US" sz="3600" b="1" i="1" dirty="0" smtClean="0">
              <a:solidFill>
                <a:schemeClr val="bg1"/>
              </a:solidFill>
              <a:effectLst>
                <a:glow rad="101600">
                  <a:schemeClr val="tx1">
                    <a:lumMod val="95000"/>
                    <a:alpha val="60000"/>
                  </a:schemeClr>
                </a:glow>
              </a:effectLst>
            </a:endParaRPr>
          </a:p>
          <a:p>
            <a:pPr>
              <a:buNone/>
            </a:pPr>
            <a:r>
              <a:rPr lang="en-US" sz="3600" b="1" i="1" dirty="0" smtClean="0">
                <a:solidFill>
                  <a:schemeClr val="bg1"/>
                </a:solidFill>
                <a:effectLst>
                  <a:glow rad="101600">
                    <a:schemeClr val="tx1">
                      <a:lumMod val="95000"/>
                      <a:alpha val="60000"/>
                    </a:schemeClr>
                  </a:glow>
                </a:effectLst>
              </a:rPr>
              <a:t>"This then is the message which we have heard of him, and declare unto you, that God is light, and in him is no darkness at all…But if we walk in the light, as he is in the light, we have fellowship one with another, and the blood of Jesus Christ his Son cleanseth us from all sin.” I John 1:5,7 </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172200" cy="2209800"/>
          </a:xfrm>
        </p:spPr>
        <p:txBody>
          <a:bodyPr>
            <a:normAutofit/>
          </a:bodyPr>
          <a:lstStyle/>
          <a:p>
            <a:r>
              <a:rPr lang="en-US" dirty="0" smtClean="0"/>
              <a:t>God is inscrutable</a:t>
            </a:r>
            <a:endParaRPr lang="en-US" dirty="0"/>
          </a:p>
        </p:txBody>
      </p:sp>
      <p:sp>
        <p:nvSpPr>
          <p:cNvPr id="3" name="Content Placeholder 2"/>
          <p:cNvSpPr>
            <a:spLocks noGrp="1"/>
          </p:cNvSpPr>
          <p:nvPr>
            <p:ph idx="1"/>
          </p:nvPr>
        </p:nvSpPr>
        <p:spPr>
          <a:xfrm>
            <a:off x="0" y="2133600"/>
            <a:ext cx="9144000" cy="4724400"/>
          </a:xfrm>
        </p:spPr>
        <p:txBody>
          <a:bodyPr>
            <a:noAutofit/>
          </a:bodyPr>
          <a:lstStyle/>
          <a:p>
            <a:pPr algn="ctr">
              <a:buNone/>
            </a:pPr>
            <a:r>
              <a:rPr lang="en-US" sz="3600" dirty="0" smtClean="0">
                <a:solidFill>
                  <a:srgbClr val="FFFF00"/>
                </a:solidFill>
              </a:rPr>
              <a:t/>
            </a:r>
            <a:br>
              <a:rPr lang="en-US" sz="3600" dirty="0" smtClean="0">
                <a:solidFill>
                  <a:srgbClr val="FFFF00"/>
                </a:solidFill>
              </a:rPr>
            </a:br>
            <a:r>
              <a:rPr lang="en-US" sz="3600" dirty="0" smtClean="0">
                <a:solidFill>
                  <a:srgbClr val="FFFF00"/>
                </a:solidFill>
              </a:rPr>
              <a:t>“</a:t>
            </a:r>
            <a:r>
              <a:rPr lang="en-US" sz="3600" i="1" dirty="0" smtClean="0">
                <a:solidFill>
                  <a:srgbClr val="FFFF00"/>
                </a:solidFill>
              </a:rPr>
              <a:t>For my thoughts are not your thoughts, neither are your ways my ways, </a:t>
            </a:r>
            <a:r>
              <a:rPr lang="en-US" sz="3600" i="1" dirty="0" err="1" smtClean="0">
                <a:solidFill>
                  <a:srgbClr val="FFFF00"/>
                </a:solidFill>
              </a:rPr>
              <a:t>saith</a:t>
            </a:r>
            <a:r>
              <a:rPr lang="en-US" sz="3600" i="1" dirty="0" smtClean="0">
                <a:solidFill>
                  <a:srgbClr val="FFFF00"/>
                </a:solidFill>
              </a:rPr>
              <a:t> the LORD. For as the heavens are higher than the earth, so are my ways higher than your ways, and my thoughts than your thoughts.” </a:t>
            </a:r>
          </a:p>
          <a:p>
            <a:pPr algn="ctr">
              <a:buNone/>
            </a:pPr>
            <a:r>
              <a:rPr lang="en-US" sz="3600" i="1" dirty="0" smtClean="0">
                <a:solidFill>
                  <a:srgbClr val="FFFF00"/>
                </a:solidFill>
              </a:rPr>
              <a:t>Isa. 55:8-9</a:t>
            </a:r>
            <a:endParaRPr lang="en-US" sz="3600" i="1" dirty="0">
              <a:solidFill>
                <a:srgbClr val="FFFF00"/>
              </a:solidFill>
            </a:endParaRPr>
          </a:p>
        </p:txBody>
      </p:sp>
      <p:pic>
        <p:nvPicPr>
          <p:cNvPr id="1026" name="Picture 2"/>
          <p:cNvPicPr>
            <a:picLocks noChangeAspect="1" noChangeArrowheads="1"/>
          </p:cNvPicPr>
          <p:nvPr/>
        </p:nvPicPr>
        <p:blipFill>
          <a:blip r:embed="rId3" cstate="print"/>
          <a:srcRect/>
          <a:stretch>
            <a:fillRect/>
          </a:stretch>
        </p:blipFill>
        <p:spPr bwMode="auto">
          <a:xfrm flipH="1">
            <a:off x="6629400" y="457200"/>
            <a:ext cx="2286001" cy="186630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40000"/>
          </a:blip>
          <a:srcRect/>
          <a:stretch>
            <a:fillRect/>
          </a:stretch>
        </p:blipFill>
        <p:spPr bwMode="auto">
          <a:xfrm>
            <a:off x="457200" y="1143000"/>
            <a:ext cx="8349502" cy="5486400"/>
          </a:xfrm>
          <a:prstGeom prst="rect">
            <a:avLst/>
          </a:prstGeom>
          <a:noFill/>
          <a:ln w="9525">
            <a:noFill/>
            <a:miter lim="800000"/>
            <a:headEnd/>
            <a:tailEnd/>
          </a:ln>
        </p:spPr>
      </p:pic>
      <p:sp>
        <p:nvSpPr>
          <p:cNvPr id="3" name="Title 2"/>
          <p:cNvSpPr>
            <a:spLocks noGrp="1"/>
          </p:cNvSpPr>
          <p:nvPr>
            <p:ph type="title"/>
          </p:nvPr>
        </p:nvSpPr>
        <p:spPr>
          <a:xfrm>
            <a:off x="457200" y="0"/>
            <a:ext cx="8229600" cy="1143000"/>
          </a:xfrm>
        </p:spPr>
        <p:txBody>
          <a:bodyPr/>
          <a:lstStyle/>
          <a:p>
            <a:r>
              <a:rPr lang="en-US" dirty="0" smtClean="0"/>
              <a:t>God is faithful</a:t>
            </a:r>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contrast="40000"/>
          </a:blip>
          <a:srcRect/>
          <a:stretch>
            <a:fillRect/>
          </a:stretch>
        </p:blipFill>
        <p:spPr bwMode="auto">
          <a:xfrm>
            <a:off x="152400" y="264041"/>
            <a:ext cx="9225807" cy="6593959"/>
          </a:xfrm>
          <a:prstGeom prst="rect">
            <a:avLst/>
          </a:prstGeom>
          <a:noFill/>
          <a:ln w="9525">
            <a:noFill/>
            <a:miter lim="800000"/>
            <a:headEnd/>
            <a:tailEnd/>
          </a:ln>
        </p:spPr>
      </p:pic>
      <p:sp>
        <p:nvSpPr>
          <p:cNvPr id="3" name="Rectangle 2"/>
          <p:cNvSpPr/>
          <p:nvPr/>
        </p:nvSpPr>
        <p:spPr>
          <a:xfrm>
            <a:off x="1371600" y="2514600"/>
            <a:ext cx="1752600" cy="646331"/>
          </a:xfrm>
          <a:prstGeom prst="rect">
            <a:avLst/>
          </a:prstGeom>
        </p:spPr>
        <p:txBody>
          <a:bodyPr wrap="square">
            <a:spAutoFit/>
          </a:bodyPr>
          <a:lstStyle/>
          <a:p>
            <a:pPr algn="ctr"/>
            <a:r>
              <a:rPr lang="en-US" sz="3600" dirty="0" smtClean="0">
                <a:effectLst>
                  <a:glow rad="101600">
                    <a:schemeClr val="bg1">
                      <a:alpha val="60000"/>
                    </a:schemeClr>
                  </a:glow>
                </a:effectLst>
              </a:rPr>
              <a:t>God</a:t>
            </a:r>
            <a:endParaRPr lang="en-US" sz="3600" dirty="0">
              <a:effectLst>
                <a:glow rad="101600">
                  <a:schemeClr val="bg1">
                    <a:alpha val="60000"/>
                  </a:schemeClr>
                </a:glow>
              </a:effectLst>
            </a:endParaRPr>
          </a:p>
        </p:txBody>
      </p:sp>
      <p:sp>
        <p:nvSpPr>
          <p:cNvPr id="4" name="Rectangle 3"/>
          <p:cNvSpPr/>
          <p:nvPr/>
        </p:nvSpPr>
        <p:spPr>
          <a:xfrm rot="19027446">
            <a:off x="-191953" y="3187901"/>
            <a:ext cx="1941613" cy="523220"/>
          </a:xfrm>
          <a:prstGeom prst="rect">
            <a:avLst/>
          </a:prstGeom>
        </p:spPr>
        <p:txBody>
          <a:bodyPr wrap="square">
            <a:spAutoFit/>
            <a:scene3d>
              <a:camera prst="orthographicFront"/>
              <a:lightRig rig="threePt" dir="t"/>
            </a:scene3d>
            <a:sp3d extrusionH="57150">
              <a:bevelT w="38100" h="38100" prst="convex"/>
            </a:sp3d>
          </a:bodyPr>
          <a:lstStyle/>
          <a:p>
            <a:pPr algn="ctr"/>
            <a:r>
              <a:rPr lang="en-US" sz="2800" b="1" i="1" dirty="0" smtClean="0">
                <a:solidFill>
                  <a:schemeClr val="bg1"/>
                </a:solidFill>
                <a:effectLst>
                  <a:glow rad="228600">
                    <a:srgbClr val="FFFF00">
                      <a:alpha val="40000"/>
                    </a:srgbClr>
                  </a:glow>
                </a:effectLst>
              </a:rPr>
              <a:t>Holiness</a:t>
            </a:r>
            <a:endParaRPr lang="en-US" sz="2800" b="1" i="1" dirty="0">
              <a:solidFill>
                <a:schemeClr val="bg1"/>
              </a:solidFill>
              <a:effectLst>
                <a:glow rad="228600">
                  <a:srgbClr val="FFFF00">
                    <a:alpha val="40000"/>
                  </a:srgbClr>
                </a:glow>
              </a:effectLst>
            </a:endParaRPr>
          </a:p>
        </p:txBody>
      </p:sp>
      <p:sp>
        <p:nvSpPr>
          <p:cNvPr id="5" name="Rectangle 4"/>
          <p:cNvSpPr/>
          <p:nvPr/>
        </p:nvSpPr>
        <p:spPr>
          <a:xfrm rot="928718">
            <a:off x="3241486" y="2522713"/>
            <a:ext cx="6228522" cy="1938992"/>
          </a:xfrm>
          <a:prstGeom prst="rect">
            <a:avLst/>
          </a:prstGeom>
        </p:spPr>
        <p:txBody>
          <a:bodyPr wrap="square">
            <a:spAutoFit/>
          </a:bodyPr>
          <a:lstStyle/>
          <a:p>
            <a:pPr algn="ctr"/>
            <a:r>
              <a:rPr lang="en-US" sz="2400" i="1" dirty="0">
                <a:effectLst>
                  <a:glow rad="101600">
                    <a:schemeClr val="bg1">
                      <a:alpha val="60000"/>
                    </a:schemeClr>
                  </a:glow>
                </a:effectLst>
              </a:rPr>
              <a:t>w</a:t>
            </a:r>
            <a:r>
              <a:rPr lang="en-US" sz="2400" i="1" dirty="0" smtClean="0">
                <a:effectLst>
                  <a:glow rad="101600">
                    <a:schemeClr val="bg1">
                      <a:alpha val="60000"/>
                    </a:schemeClr>
                  </a:glow>
                </a:effectLst>
              </a:rPr>
              <a:t>ise, immutable, sovereign, inscrutable, light, faithful, incomprehensible, self-existence, self-sufficient, eternal, infinite, omnipotent, omnipresent, omniscient, righteousness, just, true, good, merciful, gracious, love</a:t>
            </a:r>
            <a:endParaRPr lang="en-US" sz="2400" i="1" dirty="0">
              <a:effectLst>
                <a:glow rad="101600">
                  <a:schemeClr val="bg1">
                    <a:alpha val="60000"/>
                  </a:schemeClr>
                </a:glow>
              </a:effectLst>
            </a:endParaRPr>
          </a:p>
        </p:txBody>
      </p:sp>
      <p:sp>
        <p:nvSpPr>
          <p:cNvPr id="6" name="Title 1"/>
          <p:cNvSpPr txBox="1">
            <a:spLocks/>
          </p:cNvSpPr>
          <p:nvPr/>
        </p:nvSpPr>
        <p:spPr>
          <a:xfrm>
            <a:off x="457200" y="304800"/>
            <a:ext cx="8229600" cy="1295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God is holy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God is just and righteous</a:t>
            </a:r>
            <a:endParaRPr lang="en-US" dirty="0"/>
          </a:p>
        </p:txBody>
      </p:sp>
      <p:pic>
        <p:nvPicPr>
          <p:cNvPr id="5" name="Picture 2"/>
          <p:cNvPicPr>
            <a:picLocks noGrp="1" noChangeAspect="1" noChangeArrowheads="1"/>
          </p:cNvPicPr>
          <p:nvPr>
            <p:ph idx="4294967295"/>
          </p:nvPr>
        </p:nvPicPr>
        <p:blipFill>
          <a:blip r:embed="rId3" cstate="print">
            <a:lum bright="-10000" contrast="30000"/>
          </a:blip>
          <a:srcRect/>
          <a:stretch>
            <a:fillRect/>
          </a:stretch>
        </p:blipFill>
        <p:spPr>
          <a:xfrm>
            <a:off x="152400" y="1676400"/>
            <a:ext cx="3451225" cy="4525963"/>
          </a:xfrm>
        </p:spPr>
      </p:pic>
      <p:sp>
        <p:nvSpPr>
          <p:cNvPr id="8" name="Rectangle 7"/>
          <p:cNvSpPr/>
          <p:nvPr/>
        </p:nvSpPr>
        <p:spPr>
          <a:xfrm>
            <a:off x="3733800" y="1600200"/>
            <a:ext cx="5257800" cy="2062103"/>
          </a:xfrm>
          <a:prstGeom prst="rect">
            <a:avLst/>
          </a:prstGeom>
        </p:spPr>
        <p:txBody>
          <a:bodyPr wrap="square">
            <a:spAutoFit/>
          </a:bodyPr>
          <a:lstStyle/>
          <a:p>
            <a:pPr algn="ctr"/>
            <a:r>
              <a:rPr lang="en-US" sz="3200" i="1" dirty="0" smtClean="0"/>
              <a:t> “There is no God else beside me; a just God and a </a:t>
            </a:r>
            <a:r>
              <a:rPr lang="en-US" sz="3200" i="1" dirty="0" err="1" smtClean="0"/>
              <a:t>Saviour</a:t>
            </a:r>
            <a:r>
              <a:rPr lang="en-US" sz="3200" i="1" dirty="0" smtClean="0"/>
              <a:t>; there is none beside me.”</a:t>
            </a:r>
          </a:p>
          <a:p>
            <a:pPr algn="ctr"/>
            <a:r>
              <a:rPr lang="en-US" sz="3200" i="1" dirty="0" smtClean="0"/>
              <a:t> Isa. 45:21</a:t>
            </a:r>
            <a:endParaRPr lang="en-US" sz="3200" i="1" dirty="0"/>
          </a:p>
        </p:txBody>
      </p:sp>
      <p:sp>
        <p:nvSpPr>
          <p:cNvPr id="9" name="Rectangle 8"/>
          <p:cNvSpPr/>
          <p:nvPr/>
        </p:nvSpPr>
        <p:spPr>
          <a:xfrm>
            <a:off x="3810000" y="4114800"/>
            <a:ext cx="5105400" cy="1569660"/>
          </a:xfrm>
          <a:prstGeom prst="rect">
            <a:avLst/>
          </a:prstGeom>
        </p:spPr>
        <p:txBody>
          <a:bodyPr wrap="square">
            <a:spAutoFit/>
          </a:bodyPr>
          <a:lstStyle/>
          <a:p>
            <a:pPr algn="ctr"/>
            <a:r>
              <a:rPr lang="en-US" sz="3200" i="1" dirty="0" smtClean="0"/>
              <a:t>“For the righteous God </a:t>
            </a:r>
            <a:r>
              <a:rPr lang="en-US" sz="3200" i="1" dirty="0" err="1" smtClean="0"/>
              <a:t>trieth</a:t>
            </a:r>
            <a:r>
              <a:rPr lang="en-US" sz="3200" i="1" dirty="0" smtClean="0"/>
              <a:t> the hearts and reins.”</a:t>
            </a:r>
          </a:p>
          <a:p>
            <a:pPr algn="ctr"/>
            <a:r>
              <a:rPr lang="en-US" sz="3200" i="1" dirty="0" smtClean="0"/>
              <a:t>Psalm 7:9 </a:t>
            </a:r>
            <a:endParaRPr lang="en-US" sz="3200" i="1"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830997"/>
          </a:xfrm>
          <a:prstGeom prst="rect">
            <a:avLst/>
          </a:prstGeom>
        </p:spPr>
        <p:txBody>
          <a:bodyPr wrap="square">
            <a:spAutoFit/>
          </a:bodyPr>
          <a:lstStyle/>
          <a:p>
            <a:pPr algn="ctr"/>
            <a:r>
              <a:rPr lang="en-US" sz="4800" dirty="0" smtClean="0">
                <a:latin typeface="Imprint MT Shadow" pitchFamily="82" charset="0"/>
              </a:rPr>
              <a:t>21 Attributes / Perfections of God</a:t>
            </a:r>
          </a:p>
        </p:txBody>
      </p:sp>
      <p:pic>
        <p:nvPicPr>
          <p:cNvPr id="2050" name="Picture 2"/>
          <p:cNvPicPr>
            <a:picLocks noChangeAspect="1" noChangeArrowheads="1"/>
          </p:cNvPicPr>
          <p:nvPr/>
        </p:nvPicPr>
        <p:blipFill>
          <a:blip r:embed="rId3" cstate="print">
            <a:lum bright="-10000" contrast="20000"/>
          </a:blip>
          <a:srcRect/>
          <a:stretch>
            <a:fillRect/>
          </a:stretch>
        </p:blipFill>
        <p:spPr bwMode="auto">
          <a:xfrm>
            <a:off x="1600200" y="1905000"/>
            <a:ext cx="6172200" cy="4636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4" cstate="print">
            <a:duotone>
              <a:schemeClr val="accent4">
                <a:shade val="45000"/>
                <a:satMod val="135000"/>
              </a:schemeClr>
              <a:prstClr val="white"/>
            </a:duotone>
            <a:lum contrast="30000"/>
          </a:blip>
          <a:srcRect l="39333" b="9420"/>
          <a:stretch>
            <a:fillRect/>
          </a:stretch>
        </p:blipFill>
        <p:spPr bwMode="auto">
          <a:xfrm>
            <a:off x="3505200" y="2057400"/>
            <a:ext cx="2114550" cy="290460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9050"/>
            <a:ext cx="9169400" cy="6877050"/>
          </a:xfrm>
          <a:prstGeom prst="rect">
            <a:avLst/>
          </a:prstGeom>
          <a:noFill/>
          <a:ln w="9525">
            <a:noFill/>
            <a:miter lim="800000"/>
            <a:headEnd/>
            <a:tailEnd/>
          </a:ln>
        </p:spPr>
      </p:pic>
      <p:sp>
        <p:nvSpPr>
          <p:cNvPr id="6" name="Content Placeholder 5"/>
          <p:cNvSpPr>
            <a:spLocks noGrp="1"/>
          </p:cNvSpPr>
          <p:nvPr>
            <p:ph sz="half" idx="2"/>
          </p:nvPr>
        </p:nvSpPr>
        <p:spPr>
          <a:xfrm>
            <a:off x="4953000" y="914400"/>
            <a:ext cx="4191000" cy="5943600"/>
          </a:xfrm>
        </p:spPr>
        <p:txBody>
          <a:bodyPr>
            <a:noAutofit/>
          </a:bodyPr>
          <a:lstStyle/>
          <a:p>
            <a:r>
              <a:rPr lang="en-US" sz="3400" b="1" dirty="0" smtClean="0">
                <a:solidFill>
                  <a:schemeClr val="bg1"/>
                </a:solidFill>
                <a:effectLst>
                  <a:glow rad="101600">
                    <a:schemeClr val="tx1">
                      <a:alpha val="60000"/>
                    </a:schemeClr>
                  </a:glow>
                </a:effectLst>
              </a:rPr>
              <a:t>God is all wise</a:t>
            </a:r>
          </a:p>
          <a:p>
            <a:r>
              <a:rPr lang="en-US" sz="3400" b="1" dirty="0" smtClean="0">
                <a:solidFill>
                  <a:schemeClr val="bg1"/>
                </a:solidFill>
                <a:effectLst>
                  <a:glow rad="101600">
                    <a:schemeClr val="tx1">
                      <a:alpha val="60000"/>
                    </a:schemeClr>
                  </a:glow>
                </a:effectLst>
              </a:rPr>
              <a:t>God is immutable</a:t>
            </a:r>
          </a:p>
          <a:p>
            <a:r>
              <a:rPr lang="en-US" sz="3400" b="1" dirty="0" smtClean="0">
                <a:solidFill>
                  <a:schemeClr val="bg1"/>
                </a:solidFill>
                <a:effectLst>
                  <a:glow rad="101600">
                    <a:schemeClr val="tx1">
                      <a:alpha val="60000"/>
                    </a:schemeClr>
                  </a:glow>
                </a:effectLst>
              </a:rPr>
              <a:t>God is sovereign</a:t>
            </a:r>
          </a:p>
          <a:p>
            <a:r>
              <a:rPr lang="en-US" sz="3400" b="1" dirty="0" smtClean="0">
                <a:solidFill>
                  <a:schemeClr val="bg1"/>
                </a:solidFill>
                <a:effectLst>
                  <a:glow rad="101600">
                    <a:schemeClr val="tx1">
                      <a:alpha val="60000"/>
                    </a:schemeClr>
                  </a:glow>
                </a:effectLst>
              </a:rPr>
              <a:t>God is light</a:t>
            </a:r>
          </a:p>
          <a:p>
            <a:r>
              <a:rPr lang="en-US" sz="3400" b="1" dirty="0" smtClean="0">
                <a:solidFill>
                  <a:schemeClr val="bg1"/>
                </a:solidFill>
                <a:effectLst>
                  <a:glow rad="101600">
                    <a:schemeClr val="tx1">
                      <a:alpha val="60000"/>
                    </a:schemeClr>
                  </a:glow>
                </a:effectLst>
              </a:rPr>
              <a:t>God is</a:t>
            </a:r>
            <a:r>
              <a:rPr lang="en-US" sz="3600" b="1" dirty="0" smtClean="0">
                <a:solidFill>
                  <a:schemeClr val="bg1"/>
                </a:solidFill>
                <a:effectLst>
                  <a:glow rad="101600">
                    <a:schemeClr val="tx1">
                      <a:alpha val="60000"/>
                    </a:schemeClr>
                  </a:glow>
                </a:effectLst>
              </a:rPr>
              <a:t> inscrutable</a:t>
            </a:r>
            <a:endParaRPr lang="en-US" sz="3400" b="1" dirty="0" smtClean="0">
              <a:solidFill>
                <a:schemeClr val="bg1"/>
              </a:solidFill>
              <a:effectLst>
                <a:glow rad="101600">
                  <a:schemeClr val="tx1">
                    <a:alpha val="60000"/>
                  </a:schemeClr>
                </a:glow>
              </a:effectLst>
            </a:endParaRPr>
          </a:p>
          <a:p>
            <a:r>
              <a:rPr lang="en-US" sz="3400" b="1" dirty="0" smtClean="0">
                <a:solidFill>
                  <a:schemeClr val="bg1"/>
                </a:solidFill>
                <a:effectLst>
                  <a:glow rad="101600">
                    <a:schemeClr val="tx1">
                      <a:alpha val="60000"/>
                    </a:schemeClr>
                  </a:glow>
                </a:effectLst>
              </a:rPr>
              <a:t>God is faithful</a:t>
            </a:r>
          </a:p>
          <a:p>
            <a:r>
              <a:rPr lang="en-US" sz="3400" b="1" dirty="0" smtClean="0">
                <a:solidFill>
                  <a:schemeClr val="bg1"/>
                </a:solidFill>
                <a:effectLst>
                  <a:glow rad="101600">
                    <a:schemeClr val="tx1">
                      <a:alpha val="60000"/>
                    </a:schemeClr>
                  </a:glow>
                </a:effectLst>
              </a:rPr>
              <a:t>God is holy</a:t>
            </a:r>
          </a:p>
          <a:p>
            <a:r>
              <a:rPr lang="en-US" sz="3400" b="1" dirty="0" smtClean="0">
                <a:solidFill>
                  <a:schemeClr val="bg1"/>
                </a:solidFill>
                <a:effectLst>
                  <a:glow rad="101600">
                    <a:schemeClr val="tx1">
                      <a:alpha val="60000"/>
                    </a:schemeClr>
                  </a:glow>
                </a:effectLst>
              </a:rPr>
              <a:t>God is just and righteous</a:t>
            </a:r>
          </a:p>
          <a:p>
            <a:pPr>
              <a:buNone/>
            </a:pPr>
            <a:endParaRPr lang="en-US" sz="3400" b="1" dirty="0">
              <a:solidFill>
                <a:schemeClr val="bg1"/>
              </a:solidFill>
              <a:effectLst>
                <a:glow rad="101600">
                  <a:schemeClr val="tx1">
                    <a:alpha val="60000"/>
                  </a:schemeClr>
                </a:glow>
              </a:effectLst>
            </a:endParaRPr>
          </a:p>
        </p:txBody>
      </p:sp>
      <p:sp>
        <p:nvSpPr>
          <p:cNvPr id="4" name="Title 3"/>
          <p:cNvSpPr>
            <a:spLocks noGrp="1"/>
          </p:cNvSpPr>
          <p:nvPr>
            <p:ph sz="half" idx="1"/>
          </p:nvPr>
        </p:nvSpPr>
        <p:spPr>
          <a:xfrm>
            <a:off x="0" y="914400"/>
            <a:ext cx="5257800" cy="5943600"/>
          </a:xfrm>
        </p:spPr>
        <p:txBody>
          <a:bodyPr>
            <a:normAutofit/>
          </a:bodyPr>
          <a:lstStyle/>
          <a:p>
            <a:r>
              <a:rPr lang="en-US" sz="3400" b="1" dirty="0" smtClean="0">
                <a:solidFill>
                  <a:schemeClr val="bg1"/>
                </a:solidFill>
                <a:effectLst>
                  <a:glow rad="101600">
                    <a:schemeClr val="tx1">
                      <a:alpha val="60000"/>
                    </a:schemeClr>
                  </a:glow>
                </a:effectLst>
              </a:rPr>
              <a:t>God is incomprehensible</a:t>
            </a:r>
          </a:p>
          <a:p>
            <a:r>
              <a:rPr lang="en-US" sz="3400" b="1" dirty="0" smtClean="0">
                <a:solidFill>
                  <a:schemeClr val="bg1"/>
                </a:solidFill>
                <a:effectLst>
                  <a:glow rad="101600">
                    <a:schemeClr val="tx1">
                      <a:alpha val="60000"/>
                    </a:schemeClr>
                  </a:glow>
                </a:effectLst>
              </a:rPr>
              <a:t>God is self-existence </a:t>
            </a:r>
          </a:p>
          <a:p>
            <a:r>
              <a:rPr lang="en-US" sz="3400" b="1" dirty="0" smtClean="0">
                <a:solidFill>
                  <a:schemeClr val="bg1"/>
                </a:solidFill>
                <a:effectLst>
                  <a:glow rad="101600">
                    <a:schemeClr val="tx1">
                      <a:alpha val="60000"/>
                    </a:schemeClr>
                  </a:glow>
                </a:effectLst>
              </a:rPr>
              <a:t>God is self-sufficient</a:t>
            </a:r>
          </a:p>
          <a:p>
            <a:r>
              <a:rPr lang="en-US" sz="3400" b="1" dirty="0" smtClean="0">
                <a:solidFill>
                  <a:schemeClr val="bg1"/>
                </a:solidFill>
                <a:effectLst>
                  <a:glow rad="101600">
                    <a:schemeClr val="tx1">
                      <a:alpha val="60000"/>
                    </a:schemeClr>
                  </a:glow>
                </a:effectLst>
              </a:rPr>
              <a:t>God is eternal</a:t>
            </a:r>
          </a:p>
          <a:p>
            <a:pPr lvl="0"/>
            <a:r>
              <a:rPr lang="en-US" sz="3400" b="1" dirty="0" smtClean="0">
                <a:solidFill>
                  <a:schemeClr val="bg1"/>
                </a:solidFill>
                <a:effectLst>
                  <a:glow rad="101600">
                    <a:schemeClr val="tx1">
                      <a:alpha val="60000"/>
                    </a:schemeClr>
                  </a:glow>
                </a:effectLst>
              </a:rPr>
              <a:t>God is infinite</a:t>
            </a:r>
          </a:p>
          <a:p>
            <a:r>
              <a:rPr lang="en-US" sz="3400" b="1" dirty="0" smtClean="0">
                <a:solidFill>
                  <a:schemeClr val="bg1"/>
                </a:solidFill>
                <a:effectLst>
                  <a:glow rad="101600">
                    <a:schemeClr val="tx1">
                      <a:alpha val="60000"/>
                    </a:schemeClr>
                  </a:glow>
                </a:effectLst>
              </a:rPr>
              <a:t>God is omnipotent</a:t>
            </a:r>
          </a:p>
          <a:p>
            <a:r>
              <a:rPr lang="en-US" sz="3400" b="1" dirty="0" smtClean="0">
                <a:solidFill>
                  <a:schemeClr val="bg1"/>
                </a:solidFill>
                <a:effectLst>
                  <a:glow rad="101600">
                    <a:schemeClr val="tx1">
                      <a:alpha val="60000"/>
                    </a:schemeClr>
                  </a:glow>
                </a:effectLst>
              </a:rPr>
              <a:t>God is omnipresent</a:t>
            </a:r>
          </a:p>
          <a:p>
            <a:r>
              <a:rPr lang="en-US" sz="3400" b="1" dirty="0" smtClean="0">
                <a:solidFill>
                  <a:schemeClr val="bg1"/>
                </a:solidFill>
                <a:effectLst>
                  <a:glow rad="101600">
                    <a:schemeClr val="tx1">
                      <a:alpha val="60000"/>
                    </a:schemeClr>
                  </a:glow>
                </a:effectLst>
              </a:rPr>
              <a:t>God is omniscient</a:t>
            </a:r>
          </a:p>
          <a:p>
            <a:pPr lvl="0"/>
            <a:endParaRPr lang="en-US" sz="3400" b="1" dirty="0" smtClean="0">
              <a:solidFill>
                <a:schemeClr val="bg1"/>
              </a:solidFill>
              <a:effectLst>
                <a:glow rad="101600">
                  <a:schemeClr val="tx1">
                    <a:alpha val="60000"/>
                  </a:schemeClr>
                </a:glow>
              </a:effectLst>
            </a:endParaRPr>
          </a:p>
          <a:p>
            <a:pPr lvl="0"/>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066800" y="32851"/>
            <a:ext cx="7010400" cy="6792298"/>
          </a:xfrm>
          <a:prstGeom prst="rect">
            <a:avLst/>
          </a:prstGeom>
          <a:noFill/>
          <a:ln w="9525">
            <a:noFill/>
            <a:miter lim="800000"/>
            <a:headEnd/>
            <a:tailEnd/>
          </a:ln>
        </p:spPr>
      </p:pic>
      <p:sp>
        <p:nvSpPr>
          <p:cNvPr id="4" name="Title 1"/>
          <p:cNvSpPr>
            <a:spLocks noGrp="1"/>
          </p:cNvSpPr>
          <p:nvPr>
            <p:ph type="title"/>
          </p:nvPr>
        </p:nvSpPr>
        <p:spPr>
          <a:xfrm>
            <a:off x="457200" y="381000"/>
            <a:ext cx="8229600" cy="1036638"/>
          </a:xfrm>
        </p:spPr>
        <p:txBody>
          <a:bodyPr>
            <a:noAutofit/>
          </a:bodyPr>
          <a:lstStyle/>
          <a:p>
            <a:r>
              <a:rPr lang="en-US" dirty="0" smtClean="0">
                <a:effectLst>
                  <a:glow rad="101600">
                    <a:schemeClr val="bg1">
                      <a:alpha val="60000"/>
                    </a:schemeClr>
                  </a:glow>
                </a:effectLst>
              </a:rPr>
              <a:t>God is true </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sp>
        <p:nvSpPr>
          <p:cNvPr id="5" name="Rectangle 4"/>
          <p:cNvSpPr/>
          <p:nvPr/>
        </p:nvSpPr>
        <p:spPr>
          <a:xfrm>
            <a:off x="1219200" y="3657600"/>
            <a:ext cx="6934200" cy="2554545"/>
          </a:xfrm>
          <a:prstGeom prst="rect">
            <a:avLst/>
          </a:prstGeom>
        </p:spPr>
        <p:txBody>
          <a:bodyPr wrap="square">
            <a:spAutoFit/>
            <a:scene3d>
              <a:camera prst="isometricOffAxis1Right"/>
              <a:lightRig rig="balanced" dir="t">
                <a:rot lat="0" lon="0" rev="2100000"/>
              </a:lightRig>
            </a:scene3d>
            <a:sp3d extrusionH="57150" prstMaterial="metal">
              <a:bevelT w="38100" h="25400"/>
              <a:contourClr>
                <a:schemeClr val="bg2"/>
              </a:contourClr>
            </a:sp3d>
          </a:bodyPr>
          <a:lstStyle/>
          <a:p>
            <a:pPr algn="ctr"/>
            <a:r>
              <a:rPr lang="en-US" sz="4000" b="1" dirty="0" smtClean="0">
                <a:ln w="50800"/>
                <a:solidFill>
                  <a:schemeClr val="bg1">
                    <a:shade val="50000"/>
                  </a:schemeClr>
                </a:solidFill>
              </a:rPr>
              <a:t>“In hope of eternal life, which God, that cannot lie, promised before the world began.” </a:t>
            </a:r>
          </a:p>
          <a:p>
            <a:pPr algn="ctr"/>
            <a:r>
              <a:rPr lang="en-US" sz="4000" b="1" dirty="0" smtClean="0">
                <a:ln w="50800"/>
                <a:solidFill>
                  <a:schemeClr val="bg1">
                    <a:shade val="50000"/>
                  </a:schemeClr>
                </a:solidFill>
              </a:rPr>
              <a:t>Titus 1:2 </a:t>
            </a:r>
            <a:endParaRPr lang="en-US" sz="4000" b="1" dirty="0">
              <a:ln w="50800"/>
              <a:solidFill>
                <a:schemeClr val="bg1">
                  <a:shade val="50000"/>
                </a:schemeClr>
              </a:solidFill>
            </a:endParaRPr>
          </a:p>
        </p:txBody>
      </p:sp>
      <p:pic>
        <p:nvPicPr>
          <p:cNvPr id="2051" name="Picture 3"/>
          <p:cNvPicPr>
            <a:picLocks noChangeAspect="1" noChangeArrowheads="1"/>
          </p:cNvPicPr>
          <p:nvPr/>
        </p:nvPicPr>
        <p:blipFill>
          <a:blip r:embed="rId4" cstate="print">
            <a:duotone>
              <a:prstClr val="black"/>
              <a:srgbClr val="0070C0">
                <a:tint val="45000"/>
                <a:satMod val="400000"/>
              </a:srgbClr>
            </a:duotone>
            <a:lum bright="20000"/>
          </a:blip>
          <a:srcRect/>
          <a:stretch>
            <a:fillRect/>
          </a:stretch>
        </p:blipFill>
        <p:spPr bwMode="auto">
          <a:xfrm>
            <a:off x="3048000" y="1143000"/>
            <a:ext cx="3085222" cy="2317471"/>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248400"/>
          </a:xfrm>
        </p:spPr>
        <p:txBody>
          <a:bodyPr>
            <a:normAutofit/>
          </a:bodyPr>
          <a:lstStyle/>
          <a:p>
            <a:r>
              <a:rPr lang="en-US" sz="3600" i="1" dirty="0" smtClean="0"/>
              <a:t>John 17:3 "And this is life eternal, that they might know thee the </a:t>
            </a:r>
            <a:r>
              <a:rPr lang="en-US" sz="3600" i="1" dirty="0" smtClean="0">
                <a:solidFill>
                  <a:srgbClr val="FFFF00"/>
                </a:solidFill>
              </a:rPr>
              <a:t>only true God</a:t>
            </a:r>
            <a:r>
              <a:rPr lang="en-US" sz="3600" i="1" dirty="0" smtClean="0"/>
              <a:t>, and Jesus Christ, whom thou hast sent."</a:t>
            </a:r>
          </a:p>
          <a:p>
            <a:r>
              <a:rPr lang="en-US" sz="3600" i="1" dirty="0" smtClean="0"/>
              <a:t>I Thess. 1:9 "For they themselves show of us what manner of entering in we had unto you, and how ye turned to God from idols to serve the </a:t>
            </a:r>
            <a:r>
              <a:rPr lang="en-US" sz="3600" i="1" dirty="0" smtClean="0">
                <a:solidFill>
                  <a:srgbClr val="FFFF00"/>
                </a:solidFill>
              </a:rPr>
              <a:t>living and true God</a:t>
            </a:r>
            <a:r>
              <a:rPr lang="en-US" sz="3600" i="1" dirty="0" smtClean="0"/>
              <a:t>.”</a:t>
            </a:r>
          </a:p>
          <a:p>
            <a:r>
              <a:rPr lang="en-US" sz="3600" i="1" dirty="0" smtClean="0"/>
              <a:t> II </a:t>
            </a:r>
            <a:r>
              <a:rPr lang="en-US" sz="3600" i="1" dirty="0" err="1" smtClean="0"/>
              <a:t>Chor</a:t>
            </a:r>
            <a:r>
              <a:rPr lang="en-US" sz="3600" i="1" dirty="0" smtClean="0"/>
              <a:t>. 15:3 “Now for a long season Israel hath been without the </a:t>
            </a:r>
            <a:r>
              <a:rPr lang="en-US" sz="3600" i="1" dirty="0" smtClean="0">
                <a:solidFill>
                  <a:srgbClr val="FFFF00"/>
                </a:solidFill>
              </a:rPr>
              <a:t>true God</a:t>
            </a:r>
            <a:r>
              <a:rPr lang="en-US" sz="3600" i="1" dirty="0" smtClean="0"/>
              <a:t>, and without a teaching priest, and without law.”</a:t>
            </a:r>
          </a:p>
          <a:p>
            <a:endParaRPr lang="en-US" sz="3600" i="1"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3886200" cy="5632311"/>
          </a:xfrm>
          <a:prstGeom prst="rect">
            <a:avLst/>
          </a:prstGeom>
        </p:spPr>
        <p:txBody>
          <a:bodyPr wrap="square">
            <a:spAutoFit/>
          </a:bodyPr>
          <a:lstStyle/>
          <a:p>
            <a:pPr algn="ctr"/>
            <a:r>
              <a:rPr lang="en-US" sz="3600" dirty="0"/>
              <a:t>Q</a:t>
            </a:r>
            <a:r>
              <a:rPr lang="en-US" sz="3600" dirty="0" smtClean="0"/>
              <a:t>uote from </a:t>
            </a:r>
          </a:p>
          <a:p>
            <a:pPr algn="ctr"/>
            <a:r>
              <a:rPr lang="en-US" sz="3600" dirty="0" smtClean="0"/>
              <a:t>A. W. Strong</a:t>
            </a:r>
          </a:p>
          <a:p>
            <a:pPr algn="ctr"/>
            <a:endParaRPr lang="en-US" sz="3600" dirty="0"/>
          </a:p>
          <a:p>
            <a:pPr algn="ctr"/>
            <a:r>
              <a:rPr lang="en-US" sz="3600" i="1" dirty="0" smtClean="0"/>
              <a:t>The child of God may well say, "I speak the truth," but only the Son of God can say, "I am the truth!" </a:t>
            </a:r>
          </a:p>
          <a:p>
            <a:pPr algn="ctr"/>
            <a:r>
              <a:rPr lang="en-US" sz="3600" i="1" dirty="0" smtClean="0"/>
              <a:t>(John 14:6) </a:t>
            </a:r>
            <a:endParaRPr lang="en-US" sz="3600" i="1" dirty="0"/>
          </a:p>
        </p:txBody>
      </p:sp>
      <p:pic>
        <p:nvPicPr>
          <p:cNvPr id="1026" name="Picture 2"/>
          <p:cNvPicPr>
            <a:picLocks noChangeAspect="1" noChangeArrowheads="1"/>
          </p:cNvPicPr>
          <p:nvPr/>
        </p:nvPicPr>
        <p:blipFill>
          <a:blip r:embed="rId3" cstate="print"/>
          <a:srcRect l="-465" b="8725"/>
          <a:stretch>
            <a:fillRect/>
          </a:stretch>
        </p:blipFill>
        <p:spPr bwMode="auto">
          <a:xfrm flipH="1">
            <a:off x="5105400" y="533400"/>
            <a:ext cx="3048000" cy="383822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5400" y="914400"/>
            <a:ext cx="3657600" cy="5016758"/>
          </a:xfrm>
          <a:prstGeom prst="rect">
            <a:avLst/>
          </a:prstGeom>
        </p:spPr>
        <p:txBody>
          <a:bodyPr wrap="square">
            <a:spAutoFit/>
          </a:bodyPr>
          <a:lstStyle/>
          <a:p>
            <a:pPr algn="ctr"/>
            <a:r>
              <a:rPr lang="en-US" sz="4000" i="1" dirty="0" smtClean="0"/>
              <a:t>“Jesus </a:t>
            </a:r>
            <a:r>
              <a:rPr lang="en-US" sz="4000" i="1" dirty="0" err="1" smtClean="0"/>
              <a:t>saith</a:t>
            </a:r>
            <a:r>
              <a:rPr lang="en-US" sz="4000" i="1" dirty="0" smtClean="0"/>
              <a:t> unto him, I am the way, </a:t>
            </a:r>
            <a:r>
              <a:rPr lang="en-US" sz="4000" i="1" u="sng" dirty="0" smtClean="0"/>
              <a:t>the truth</a:t>
            </a:r>
            <a:r>
              <a:rPr lang="en-US" sz="4000" i="1" dirty="0" smtClean="0"/>
              <a:t>, and the life: no man cometh unto the Father, but by me.” </a:t>
            </a:r>
          </a:p>
          <a:p>
            <a:pPr algn="ctr"/>
            <a:r>
              <a:rPr lang="en-US" sz="4000" i="1" dirty="0" smtClean="0"/>
              <a:t>John 14:6 </a:t>
            </a:r>
            <a:endParaRPr lang="en-US" sz="4000" i="1" dirty="0"/>
          </a:p>
        </p:txBody>
      </p:sp>
      <p:pic>
        <p:nvPicPr>
          <p:cNvPr id="3075" name="Picture 3"/>
          <p:cNvPicPr>
            <a:picLocks noChangeAspect="1" noChangeArrowheads="1"/>
          </p:cNvPicPr>
          <p:nvPr/>
        </p:nvPicPr>
        <p:blipFill>
          <a:blip r:embed="rId3" cstate="print"/>
          <a:srcRect b="2942"/>
          <a:stretch>
            <a:fillRect/>
          </a:stretch>
        </p:blipFill>
        <p:spPr bwMode="auto">
          <a:xfrm>
            <a:off x="381000" y="457200"/>
            <a:ext cx="4478055" cy="5943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486400" cy="7086600"/>
          </a:xfrm>
        </p:spPr>
        <p:txBody>
          <a:bodyPr>
            <a:noAutofit/>
          </a:bodyPr>
          <a:lstStyle/>
          <a:p>
            <a:r>
              <a:rPr lang="en-US" sz="3100" i="1" dirty="0" smtClean="0"/>
              <a:t>“Then Jesus said unto them, Verily, verily, I say unto you, Moses gave you not that bread from heaven; but my Father </a:t>
            </a:r>
            <a:r>
              <a:rPr lang="en-US" sz="3100" i="1" dirty="0" err="1" smtClean="0"/>
              <a:t>giveth</a:t>
            </a:r>
            <a:r>
              <a:rPr lang="en-US" sz="3100" i="1" dirty="0" smtClean="0"/>
              <a:t> you the </a:t>
            </a:r>
            <a:r>
              <a:rPr lang="en-US" sz="3100" i="1" u="sng" dirty="0" smtClean="0"/>
              <a:t>true bread </a:t>
            </a:r>
            <a:r>
              <a:rPr lang="en-US" sz="3100" i="1" dirty="0" smtClean="0"/>
              <a:t>from heaven. For the bread of God is he which cometh down from heaven, and </a:t>
            </a:r>
            <a:r>
              <a:rPr lang="en-US" sz="3100" i="1" dirty="0" err="1" smtClean="0"/>
              <a:t>giveth</a:t>
            </a:r>
            <a:r>
              <a:rPr lang="en-US" sz="3100" i="1" dirty="0" smtClean="0"/>
              <a:t> life unto the world. Then said they unto him, Lord, evermore give us this bread. And Jesus said unto them, I am the bread of life. He that cometh to me shall never hunger.” John 6:32-35</a:t>
            </a:r>
            <a:endParaRPr lang="en-US" sz="3100" i="1" dirty="0"/>
          </a:p>
        </p:txBody>
      </p:sp>
      <p:pic>
        <p:nvPicPr>
          <p:cNvPr id="5122" name="Picture 2"/>
          <p:cNvPicPr>
            <a:picLocks noChangeAspect="1" noChangeArrowheads="1"/>
          </p:cNvPicPr>
          <p:nvPr/>
        </p:nvPicPr>
        <p:blipFill>
          <a:blip r:embed="rId3" cstate="print"/>
          <a:srcRect/>
          <a:stretch>
            <a:fillRect/>
          </a:stretch>
        </p:blipFill>
        <p:spPr bwMode="auto">
          <a:xfrm>
            <a:off x="5715000" y="457200"/>
            <a:ext cx="3429000" cy="42420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5867400" cy="4267200"/>
          </a:xfrm>
        </p:spPr>
        <p:txBody>
          <a:bodyPr>
            <a:normAutofit/>
          </a:bodyPr>
          <a:lstStyle/>
          <a:p>
            <a:r>
              <a:rPr lang="en-US" sz="3200" i="1" dirty="0" smtClean="0"/>
              <a:t> “In him was life; and the life was the light of men. And the light </a:t>
            </a:r>
            <a:r>
              <a:rPr lang="en-US" sz="3200" i="1" dirty="0" err="1" smtClean="0"/>
              <a:t>shineth</a:t>
            </a:r>
            <a:r>
              <a:rPr lang="en-US" sz="3200" i="1" dirty="0" smtClean="0"/>
              <a:t> in darkness; and the darkness comprehended it not. There was a man sent from God, whose name was John. The same came for a witness, to bear witness of the Light, </a:t>
            </a:r>
            <a:endParaRPr lang="en-US" sz="3200" dirty="0"/>
          </a:p>
        </p:txBody>
      </p:sp>
      <p:sp>
        <p:nvSpPr>
          <p:cNvPr id="3" name="Content Placeholder 2"/>
          <p:cNvSpPr>
            <a:spLocks noGrp="1"/>
          </p:cNvSpPr>
          <p:nvPr>
            <p:ph idx="1"/>
          </p:nvPr>
        </p:nvSpPr>
        <p:spPr>
          <a:xfrm>
            <a:off x="0" y="4114800"/>
            <a:ext cx="8686800" cy="2590800"/>
          </a:xfrm>
        </p:spPr>
        <p:txBody>
          <a:bodyPr>
            <a:noAutofit/>
          </a:bodyPr>
          <a:lstStyle/>
          <a:p>
            <a:pPr algn="ctr">
              <a:buNone/>
            </a:pPr>
            <a:r>
              <a:rPr lang="en-US" i="1" dirty="0" smtClean="0"/>
              <a:t> that all men through him might believe. He was not that Light, but was sent to bear witness of that Light. That was the </a:t>
            </a:r>
            <a:r>
              <a:rPr lang="en-US" i="1" u="sng" dirty="0" smtClean="0"/>
              <a:t>true Light</a:t>
            </a:r>
            <a:r>
              <a:rPr lang="en-US" i="1" dirty="0" smtClean="0"/>
              <a:t>, which </a:t>
            </a:r>
            <a:r>
              <a:rPr lang="en-US" i="1" dirty="0" err="1" smtClean="0"/>
              <a:t>lighteth</a:t>
            </a:r>
            <a:r>
              <a:rPr lang="en-US" i="1" dirty="0" smtClean="0"/>
              <a:t> every man that cometh into the world.” </a:t>
            </a:r>
          </a:p>
          <a:p>
            <a:pPr algn="ctr">
              <a:buNone/>
            </a:pPr>
            <a:r>
              <a:rPr lang="en-US" i="1" dirty="0" smtClean="0"/>
              <a:t>John 1:4-9</a:t>
            </a:r>
            <a:endParaRPr lang="en-US" i="1" dirty="0"/>
          </a:p>
        </p:txBody>
      </p:sp>
      <p:pic>
        <p:nvPicPr>
          <p:cNvPr id="6146" name="Picture 2"/>
          <p:cNvPicPr>
            <a:picLocks noChangeAspect="1" noChangeArrowheads="1"/>
          </p:cNvPicPr>
          <p:nvPr/>
        </p:nvPicPr>
        <p:blipFill>
          <a:blip r:embed="rId3" cstate="print"/>
          <a:srcRect/>
          <a:stretch>
            <a:fillRect/>
          </a:stretch>
        </p:blipFill>
        <p:spPr bwMode="auto">
          <a:xfrm>
            <a:off x="5867400" y="152400"/>
            <a:ext cx="2972238"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rmAutofit/>
          </a:bodyPr>
          <a:lstStyle/>
          <a:p>
            <a:r>
              <a:rPr lang="en-US" sz="3600" i="1" dirty="0" smtClean="0"/>
              <a:t>“I am the </a:t>
            </a:r>
            <a:r>
              <a:rPr lang="en-US" sz="3600" i="1" u="sng" dirty="0" smtClean="0"/>
              <a:t>true vine</a:t>
            </a:r>
            <a:r>
              <a:rPr lang="en-US" sz="3600" i="1" dirty="0" smtClean="0"/>
              <a:t>, and my Father is the husbandman.” John 15:1 </a:t>
            </a:r>
            <a:endParaRPr lang="en-US" sz="3600" i="1" dirty="0"/>
          </a:p>
        </p:txBody>
      </p:sp>
      <p:pic>
        <p:nvPicPr>
          <p:cNvPr id="7170" name="Picture 2"/>
          <p:cNvPicPr>
            <a:picLocks noChangeAspect="1" noChangeArrowheads="1"/>
          </p:cNvPicPr>
          <p:nvPr/>
        </p:nvPicPr>
        <p:blipFill>
          <a:blip r:embed="rId3" cstate="print"/>
          <a:srcRect/>
          <a:stretch>
            <a:fillRect/>
          </a:stretch>
        </p:blipFill>
        <p:spPr bwMode="auto">
          <a:xfrm>
            <a:off x="914400" y="1676400"/>
            <a:ext cx="7421670" cy="492529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2438400" y="2133600"/>
            <a:ext cx="4114800" cy="30861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0"/>
            <a:ext cx="9144000" cy="3657600"/>
          </a:xfrm>
        </p:spPr>
        <p:txBody>
          <a:bodyPr>
            <a:noAutofit/>
          </a:bodyPr>
          <a:lstStyle/>
          <a:p>
            <a:r>
              <a:rPr lang="en-US" sz="3600" i="1" dirty="0" smtClean="0"/>
              <a:t>“And to the angel of the church in Philadelphia write; These things </a:t>
            </a:r>
            <a:r>
              <a:rPr lang="en-US" sz="3600" i="1" dirty="0" err="1" smtClean="0"/>
              <a:t>saith</a:t>
            </a:r>
            <a:r>
              <a:rPr lang="en-US" sz="3600" i="1" dirty="0" smtClean="0"/>
              <a:t> he that is holy, </a:t>
            </a:r>
            <a:r>
              <a:rPr lang="en-US" sz="3600" i="1" u="sng" dirty="0" smtClean="0"/>
              <a:t>he that is true</a:t>
            </a:r>
            <a:r>
              <a:rPr lang="en-US" sz="3600" i="1" dirty="0" smtClean="0"/>
              <a:t>, he that hath the key of David, he that </a:t>
            </a:r>
            <a:r>
              <a:rPr lang="en-US" sz="3600" i="1" dirty="0" err="1" smtClean="0"/>
              <a:t>openeth</a:t>
            </a:r>
            <a:r>
              <a:rPr lang="en-US" sz="3600" i="1" dirty="0" smtClean="0"/>
              <a:t>, and no man </a:t>
            </a:r>
            <a:r>
              <a:rPr lang="en-US" sz="3600" i="1" dirty="0" err="1" smtClean="0"/>
              <a:t>shutteth</a:t>
            </a:r>
            <a:r>
              <a:rPr lang="en-US" sz="3600" i="1" dirty="0" smtClean="0"/>
              <a:t>; and </a:t>
            </a:r>
            <a:r>
              <a:rPr lang="en-US" sz="3600" i="1" dirty="0" err="1" smtClean="0"/>
              <a:t>shutteth</a:t>
            </a:r>
            <a:r>
              <a:rPr lang="en-US" sz="3600" i="1" dirty="0" smtClean="0"/>
              <a:t>, and no man </a:t>
            </a:r>
            <a:r>
              <a:rPr lang="en-US" sz="3600" i="1" dirty="0" err="1" smtClean="0"/>
              <a:t>openeth</a:t>
            </a:r>
            <a:r>
              <a:rPr lang="en-US" sz="3600" i="1" dirty="0" smtClean="0"/>
              <a:t>.”</a:t>
            </a:r>
            <a:br>
              <a:rPr lang="en-US" sz="3600" i="1" dirty="0" smtClean="0"/>
            </a:br>
            <a:r>
              <a:rPr lang="en-US" sz="3600" i="1" dirty="0" smtClean="0"/>
              <a:t> Rev. 3:7</a:t>
            </a:r>
            <a:endParaRPr lang="en-US" sz="3600" i="1" dirty="0"/>
          </a:p>
        </p:txBody>
      </p:sp>
      <p:pic>
        <p:nvPicPr>
          <p:cNvPr id="11266" name="Picture 2"/>
          <p:cNvPicPr>
            <a:picLocks noChangeAspect="1" noChangeArrowheads="1"/>
          </p:cNvPicPr>
          <p:nvPr/>
        </p:nvPicPr>
        <p:blipFill>
          <a:blip r:embed="rId3" cstate="print">
            <a:lum contrast="30000"/>
          </a:blip>
          <a:srcRect/>
          <a:stretch>
            <a:fillRect/>
          </a:stretch>
        </p:blipFill>
        <p:spPr bwMode="auto">
          <a:xfrm>
            <a:off x="2133600" y="0"/>
            <a:ext cx="5276427" cy="3124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962400" cy="6858000"/>
          </a:xfrm>
        </p:spPr>
        <p:txBody>
          <a:bodyPr>
            <a:normAutofit/>
          </a:bodyPr>
          <a:lstStyle/>
          <a:p>
            <a:r>
              <a:rPr lang="en-US" sz="3600" i="1" dirty="0" smtClean="0"/>
              <a:t>“And I saw heaven opened, and behold a white horse; and he that sat upon him was called Faithful and </a:t>
            </a:r>
            <a:r>
              <a:rPr lang="en-US" sz="3600" i="1" u="sng" dirty="0" smtClean="0"/>
              <a:t>True</a:t>
            </a:r>
            <a:r>
              <a:rPr lang="en-US" sz="3600" i="1" dirty="0" smtClean="0"/>
              <a:t>, and in righteousness he doth judge and make war.” </a:t>
            </a:r>
            <a:br>
              <a:rPr lang="en-US" sz="3600" i="1" dirty="0" smtClean="0"/>
            </a:br>
            <a:r>
              <a:rPr lang="en-US" sz="3600" i="1" dirty="0" smtClean="0"/>
              <a:t>Rev. 19:11 </a:t>
            </a:r>
            <a:endParaRPr lang="en-US" sz="3600" i="1" dirty="0"/>
          </a:p>
        </p:txBody>
      </p:sp>
      <p:pic>
        <p:nvPicPr>
          <p:cNvPr id="12290" name="Picture 2" descr="C:\Users\Ptr. Daniel White\Desktop\Bible pictures\Prophecy pictures\prophecy pictures\rapture and second coming\Christ the Conquer.jpg"/>
          <p:cNvPicPr>
            <a:picLocks noChangeAspect="1" noChangeArrowheads="1"/>
          </p:cNvPicPr>
          <p:nvPr/>
        </p:nvPicPr>
        <p:blipFill>
          <a:blip r:embed="rId3" cstate="print"/>
          <a:srcRect/>
          <a:stretch>
            <a:fillRect/>
          </a:stretch>
        </p:blipFill>
        <p:spPr bwMode="auto">
          <a:xfrm>
            <a:off x="4074775" y="0"/>
            <a:ext cx="5069226"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1828800" y="2514600"/>
            <a:ext cx="5791200" cy="4343400"/>
          </a:xfrm>
          <a:prstGeom prst="rect">
            <a:avLst/>
          </a:prstGeom>
          <a:ln>
            <a:noFill/>
          </a:ln>
          <a:effectLst>
            <a:softEdge rad="112500"/>
          </a:effectLst>
        </p:spPr>
      </p:pic>
      <p:sp>
        <p:nvSpPr>
          <p:cNvPr id="2" name="Rectangle 1"/>
          <p:cNvSpPr/>
          <p:nvPr/>
        </p:nvSpPr>
        <p:spPr>
          <a:xfrm>
            <a:off x="304800" y="228600"/>
            <a:ext cx="8686800" cy="2308324"/>
          </a:xfrm>
          <a:prstGeom prst="rect">
            <a:avLst/>
          </a:prstGeom>
        </p:spPr>
        <p:txBody>
          <a:bodyPr wrap="square">
            <a:spAutoFit/>
          </a:bodyPr>
          <a:lstStyle/>
          <a:p>
            <a:pPr algn="ctr"/>
            <a:r>
              <a:rPr lang="en-US" sz="3600" i="1" dirty="0" smtClean="0"/>
              <a:t>“But we all, with open face beholding as in a glass the glory of the Lord, are changed into the same image from glory to glory, even as by the Spirit of the Lord.” II Cor. 3:18 </a:t>
            </a:r>
            <a:endParaRPr lang="en-US" sz="3600" i="1" dirty="0"/>
          </a:p>
        </p:txBody>
      </p:sp>
      <p:pic>
        <p:nvPicPr>
          <p:cNvPr id="1026" name="Picture 2"/>
          <p:cNvPicPr>
            <a:picLocks noChangeAspect="1" noChangeArrowheads="1"/>
          </p:cNvPicPr>
          <p:nvPr/>
        </p:nvPicPr>
        <p:blipFill>
          <a:blip r:embed="rId4" cstate="print"/>
          <a:srcRect/>
          <a:stretch>
            <a:fillRect/>
          </a:stretch>
        </p:blipFill>
        <p:spPr bwMode="auto">
          <a:xfrm>
            <a:off x="6019800" y="2414636"/>
            <a:ext cx="3448050" cy="4443364"/>
          </a:xfrm>
          <a:prstGeom prst="rect">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304800" y="2438400"/>
            <a:ext cx="3535680" cy="4419600"/>
          </a:xfrm>
          <a:prstGeom prst="rect">
            <a:avLst/>
          </a:prstGeom>
          <a:ln>
            <a:noFill/>
          </a:ln>
          <a:effectLst>
            <a:softEdge rad="112500"/>
          </a:effectLst>
        </p:spPr>
      </p:pic>
      <p:pic>
        <p:nvPicPr>
          <p:cNvPr id="1028" name="Picture 4"/>
          <p:cNvPicPr>
            <a:picLocks noChangeAspect="1" noChangeArrowheads="1"/>
          </p:cNvPicPr>
          <p:nvPr/>
        </p:nvPicPr>
        <p:blipFill>
          <a:blip r:embed="rId6" cstate="print"/>
          <a:srcRect/>
          <a:stretch>
            <a:fillRect/>
          </a:stretch>
        </p:blipFill>
        <p:spPr bwMode="auto">
          <a:xfrm>
            <a:off x="2895600" y="2457667"/>
            <a:ext cx="3522945" cy="4400333"/>
          </a:xfrm>
          <a:prstGeom prst="rect">
            <a:avLst/>
          </a:prstGeom>
          <a:ln>
            <a:noFill/>
          </a:ln>
          <a:effectLst>
            <a:softEdge rad="112500"/>
          </a:effectLst>
        </p:spPr>
      </p:pic>
      <p:pic>
        <p:nvPicPr>
          <p:cNvPr id="9" name="Picture 6"/>
          <p:cNvPicPr>
            <a:picLocks noChangeAspect="1" noChangeArrowheads="1"/>
          </p:cNvPicPr>
          <p:nvPr/>
        </p:nvPicPr>
        <p:blipFill>
          <a:blip r:embed="rId5" cstate="print"/>
          <a:srcRect l="73276" t="56897" r="7328" b="22414"/>
          <a:stretch>
            <a:fillRect/>
          </a:stretch>
        </p:blipFill>
        <p:spPr bwMode="auto">
          <a:xfrm>
            <a:off x="609600" y="2667000"/>
            <a:ext cx="1143000" cy="15240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8991600" cy="5509200"/>
          </a:xfrm>
          <a:prstGeom prst="rect">
            <a:avLst/>
          </a:prstGeom>
        </p:spPr>
        <p:txBody>
          <a:bodyPr wrap="square">
            <a:spAutoFit/>
          </a:bodyPr>
          <a:lstStyle/>
          <a:p>
            <a:pPr algn="ctr"/>
            <a:r>
              <a:rPr lang="en-US" sz="4400" i="1" dirty="0" smtClean="0"/>
              <a:t>“For what if some did not believe? shall their unbelief make the faith of God without effect? God forbid: yea, </a:t>
            </a:r>
            <a:r>
              <a:rPr lang="en-US" sz="4400" i="1" u="sng" dirty="0" smtClean="0"/>
              <a:t>let God be true</a:t>
            </a:r>
            <a:r>
              <a:rPr lang="en-US" sz="4400" i="1" dirty="0" smtClean="0"/>
              <a:t>, but every man a liar; as it is written, That thou </a:t>
            </a:r>
            <a:r>
              <a:rPr lang="en-US" sz="4400" i="1" dirty="0" err="1" smtClean="0"/>
              <a:t>mightest</a:t>
            </a:r>
            <a:r>
              <a:rPr lang="en-US" sz="4400" i="1" dirty="0" smtClean="0"/>
              <a:t> be justified in thy sayings, and </a:t>
            </a:r>
            <a:r>
              <a:rPr lang="en-US" sz="4400" i="1" dirty="0" err="1" smtClean="0"/>
              <a:t>mightest</a:t>
            </a:r>
            <a:r>
              <a:rPr lang="en-US" sz="4400" i="1" dirty="0" smtClean="0"/>
              <a:t> overcome when thou art judged.” Rom. 3:3-4 </a:t>
            </a:r>
            <a:endParaRPr lang="en-US" sz="4400" i="1"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752600"/>
            <a:ext cx="8763000" cy="2585323"/>
          </a:xfrm>
          <a:prstGeom prst="rect">
            <a:avLst/>
          </a:prstGeom>
        </p:spPr>
        <p:txBody>
          <a:bodyPr wrap="square">
            <a:spAutoFit/>
          </a:bodyPr>
          <a:lstStyle/>
          <a:p>
            <a:pPr algn="ctr"/>
            <a:r>
              <a:rPr lang="en-US" sz="5400" i="1" dirty="0" smtClean="0">
                <a:effectLst>
                  <a:glow rad="63500">
                    <a:schemeClr val="accent2">
                      <a:satMod val="175000"/>
                      <a:alpha val="40000"/>
                    </a:schemeClr>
                  </a:glow>
                  <a:reflection blurRad="6350" stA="55000" endA="300" endPos="45500" dir="5400000" sy="-100000" algn="bl" rotWithShape="0"/>
                </a:effectLst>
              </a:rPr>
              <a:t> “He that </a:t>
            </a:r>
            <a:r>
              <a:rPr lang="en-US" sz="5400" i="1" dirty="0" err="1" smtClean="0">
                <a:effectLst>
                  <a:glow rad="63500">
                    <a:schemeClr val="accent2">
                      <a:satMod val="175000"/>
                      <a:alpha val="40000"/>
                    </a:schemeClr>
                  </a:glow>
                  <a:reflection blurRad="6350" stA="55000" endA="300" endPos="45500" dir="5400000" sy="-100000" algn="bl" rotWithShape="0"/>
                </a:effectLst>
              </a:rPr>
              <a:t>sweareth</a:t>
            </a:r>
            <a:r>
              <a:rPr lang="en-US" sz="5400" i="1" dirty="0" smtClean="0">
                <a:effectLst>
                  <a:glow rad="63500">
                    <a:schemeClr val="accent2">
                      <a:satMod val="175000"/>
                      <a:alpha val="40000"/>
                    </a:schemeClr>
                  </a:glow>
                  <a:reflection blurRad="6350" stA="55000" endA="300" endPos="45500" dir="5400000" sy="-100000" algn="bl" rotWithShape="0"/>
                </a:effectLst>
              </a:rPr>
              <a:t> in the earth shall swear by the God of truth.” Isa. 65:16 </a:t>
            </a:r>
            <a:endParaRPr lang="en-US" sz="5400" i="1" dirty="0">
              <a:effectLst>
                <a:glow rad="63500">
                  <a:schemeClr val="accent2">
                    <a:satMod val="175000"/>
                    <a:alpha val="40000"/>
                  </a:schemeClr>
                </a:glow>
                <a:reflection blurRad="6350" stA="55000" endA="300" endPos="45500" dir="5400000" sy="-100000" algn="bl" rotWithShape="0"/>
              </a:effectLst>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lum bright="-10000" contrast="20000"/>
          </a:blip>
          <a:srcRect/>
          <a:stretch>
            <a:fillRect/>
          </a:stretch>
        </p:blipFill>
        <p:spPr bwMode="auto">
          <a:xfrm>
            <a:off x="0" y="802698"/>
            <a:ext cx="9144000" cy="6055302"/>
          </a:xfrm>
          <a:prstGeom prst="rect">
            <a:avLst/>
          </a:prstGeom>
          <a:ln>
            <a:noFill/>
          </a:ln>
          <a:effectLst>
            <a:softEdge rad="112500"/>
          </a:effectLst>
        </p:spPr>
      </p:pic>
      <p:sp>
        <p:nvSpPr>
          <p:cNvPr id="2" name="Title 1"/>
          <p:cNvSpPr>
            <a:spLocks noGrp="1"/>
          </p:cNvSpPr>
          <p:nvPr>
            <p:ph type="title"/>
          </p:nvPr>
        </p:nvSpPr>
        <p:spPr>
          <a:xfrm>
            <a:off x="457200" y="-381000"/>
            <a:ext cx="8229600" cy="1143000"/>
          </a:xfrm>
        </p:spPr>
        <p:txBody>
          <a:bodyPr>
            <a:noAutofit/>
          </a:bodyPr>
          <a:lstStyle/>
          <a:p>
            <a:r>
              <a:rPr lang="en-US" sz="4000" i="1" dirty="0" smtClean="0">
                <a:solidFill>
                  <a:srgbClr val="FFC000"/>
                </a:solidFill>
              </a:rPr>
              <a:t/>
            </a:r>
            <a:br>
              <a:rPr lang="en-US" sz="4000" i="1" dirty="0" smtClean="0">
                <a:solidFill>
                  <a:srgbClr val="FFC000"/>
                </a:solidFill>
              </a:rPr>
            </a:br>
            <a:r>
              <a:rPr lang="en-US" sz="4000" i="1" dirty="0" smtClean="0">
                <a:solidFill>
                  <a:srgbClr val="FFC000"/>
                </a:solidFill>
              </a:rPr>
              <a:t>Hebrews 6:13-19</a:t>
            </a:r>
            <a:endParaRPr lang="en-US" sz="4000" i="1" dirty="0">
              <a:solidFill>
                <a:srgbClr val="FFC000"/>
              </a:solidFill>
            </a:endParaRPr>
          </a:p>
        </p:txBody>
      </p:sp>
      <p:sp>
        <p:nvSpPr>
          <p:cNvPr id="5" name="Content Placeholder 4"/>
          <p:cNvSpPr>
            <a:spLocks noGrp="1"/>
          </p:cNvSpPr>
          <p:nvPr>
            <p:ph idx="1"/>
          </p:nvPr>
        </p:nvSpPr>
        <p:spPr>
          <a:xfrm>
            <a:off x="0" y="914400"/>
            <a:ext cx="4343400" cy="5943600"/>
          </a:xfrm>
        </p:spPr>
        <p:txBody>
          <a:bodyPr>
            <a:normAutofit/>
          </a:bodyPr>
          <a:lstStyle/>
          <a:p>
            <a:pPr algn="ctr">
              <a:buNone/>
            </a:pPr>
            <a:r>
              <a:rPr lang="en-US" i="1" dirty="0" smtClean="0">
                <a:effectLst>
                  <a:glow rad="101600">
                    <a:schemeClr val="bg1">
                      <a:alpha val="60000"/>
                    </a:schemeClr>
                  </a:glow>
                </a:effectLst>
              </a:rPr>
              <a:t>    “For when God made promise to Abraham, because he could swear by no greater, he </a:t>
            </a:r>
            <a:r>
              <a:rPr lang="en-US" i="1" dirty="0" err="1" smtClean="0">
                <a:effectLst>
                  <a:glow rad="101600">
                    <a:schemeClr val="bg1">
                      <a:alpha val="60000"/>
                    </a:schemeClr>
                  </a:glow>
                </a:effectLst>
              </a:rPr>
              <a:t>sware</a:t>
            </a:r>
            <a:r>
              <a:rPr lang="en-US" i="1" dirty="0" smtClean="0">
                <a:effectLst>
                  <a:glow rad="101600">
                    <a:schemeClr val="bg1">
                      <a:alpha val="60000"/>
                    </a:schemeClr>
                  </a:glow>
                </a:effectLst>
              </a:rPr>
              <a:t> by himself, Saying, Surely blessing I will bless thee, and multiplying I will multiply thee. And so, after he had patiently endured, he obtained the promise…</a:t>
            </a:r>
            <a:endParaRPr lang="en-US" dirty="0" smtClean="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686800" cy="6629400"/>
          </a:xfrm>
        </p:spPr>
        <p:txBody>
          <a:bodyPr>
            <a:normAutofit/>
          </a:bodyPr>
          <a:lstStyle/>
          <a:p>
            <a:pPr algn="ctr">
              <a:buNone/>
            </a:pPr>
            <a:r>
              <a:rPr lang="en-US" sz="4000" i="1" dirty="0" smtClean="0"/>
              <a:t>    For men verily swear by the greater: and an oath for confirmation is to them an end of all strife…</a:t>
            </a:r>
            <a:endParaRPr lang="en-US" sz="4000" dirty="0"/>
          </a:p>
        </p:txBody>
      </p:sp>
      <p:pic>
        <p:nvPicPr>
          <p:cNvPr id="5123" name="Picture 3"/>
          <p:cNvPicPr>
            <a:picLocks noChangeAspect="1" noChangeArrowheads="1"/>
          </p:cNvPicPr>
          <p:nvPr/>
        </p:nvPicPr>
        <p:blipFill>
          <a:blip r:embed="rId3" cstate="print"/>
          <a:srcRect/>
          <a:stretch>
            <a:fillRect/>
          </a:stretch>
        </p:blipFill>
        <p:spPr bwMode="auto">
          <a:xfrm>
            <a:off x="4495800" y="3581400"/>
            <a:ext cx="4038600" cy="2689708"/>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609600" y="2362200"/>
            <a:ext cx="2667000" cy="395111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381000"/>
            <a:ext cx="3886200" cy="5745163"/>
          </a:xfrm>
        </p:spPr>
        <p:txBody>
          <a:bodyPr>
            <a:noAutofit/>
          </a:bodyPr>
          <a:lstStyle/>
          <a:p>
            <a:pPr algn="ctr">
              <a:buNone/>
            </a:pPr>
            <a:r>
              <a:rPr lang="en-US" sz="4000" i="1" dirty="0" smtClean="0"/>
              <a:t>    Wherein God, willing more abundantly to </a:t>
            </a:r>
            <a:r>
              <a:rPr lang="en-US" sz="4000" i="1" dirty="0" err="1" smtClean="0"/>
              <a:t>shew</a:t>
            </a:r>
            <a:r>
              <a:rPr lang="en-US" sz="4000" i="1" dirty="0" smtClean="0"/>
              <a:t> unto </a:t>
            </a:r>
          </a:p>
          <a:p>
            <a:pPr algn="ctr">
              <a:buNone/>
            </a:pPr>
            <a:r>
              <a:rPr lang="en-US" sz="4000" i="1" dirty="0" smtClean="0"/>
              <a:t>the heirs of </a:t>
            </a:r>
          </a:p>
          <a:p>
            <a:pPr algn="ctr">
              <a:buNone/>
            </a:pPr>
            <a:r>
              <a:rPr lang="en-US" sz="4000" i="1" dirty="0" smtClean="0"/>
              <a:t>promise the immutability of his counsel, confirmed it by an oath...</a:t>
            </a:r>
            <a:endParaRPr lang="en-US" sz="4000" dirty="0"/>
          </a:p>
        </p:txBody>
      </p:sp>
      <p:pic>
        <p:nvPicPr>
          <p:cNvPr id="7170" name="Picture 2"/>
          <p:cNvPicPr>
            <a:picLocks noChangeAspect="1" noChangeArrowheads="1"/>
          </p:cNvPicPr>
          <p:nvPr/>
        </p:nvPicPr>
        <p:blipFill>
          <a:blip r:embed="rId3" cstate="print"/>
          <a:srcRect/>
          <a:stretch>
            <a:fillRect/>
          </a:stretch>
        </p:blipFill>
        <p:spPr bwMode="auto">
          <a:xfrm flipH="1">
            <a:off x="152400" y="1295400"/>
            <a:ext cx="5276437" cy="4038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normAutofit/>
          </a:bodyPr>
          <a:lstStyle/>
          <a:p>
            <a:pPr algn="ctr">
              <a:buNone/>
            </a:pPr>
            <a:r>
              <a:rPr lang="en-US" sz="3600" i="1" dirty="0" smtClean="0"/>
              <a:t>    That by two immutable things, in which it was </a:t>
            </a:r>
            <a:r>
              <a:rPr lang="en-US" sz="3600" i="1" u="sng" dirty="0" smtClean="0"/>
              <a:t>impossible for God to lie</a:t>
            </a:r>
            <a:r>
              <a:rPr lang="en-US" sz="3600" i="1" dirty="0" smtClean="0"/>
              <a:t>, we might have a strong consolation, who have fled for refuge to lay hold upon the hope set before us… </a:t>
            </a:r>
            <a:br>
              <a:rPr lang="en-US" sz="3600" i="1" dirty="0" smtClean="0"/>
            </a:br>
            <a:endParaRPr lang="en-US" sz="3600" dirty="0"/>
          </a:p>
        </p:txBody>
      </p:sp>
      <p:sp>
        <p:nvSpPr>
          <p:cNvPr id="4" name="Rectangle 3"/>
          <p:cNvSpPr/>
          <p:nvPr/>
        </p:nvSpPr>
        <p:spPr>
          <a:xfrm>
            <a:off x="304800" y="2667000"/>
            <a:ext cx="6324600" cy="1200329"/>
          </a:xfrm>
          <a:prstGeom prst="rect">
            <a:avLst/>
          </a:prstGeom>
        </p:spPr>
        <p:txBody>
          <a:bodyPr wrap="square">
            <a:spAutoFit/>
          </a:bodyPr>
          <a:lstStyle/>
          <a:p>
            <a:r>
              <a:rPr lang="en-US" sz="3600" i="1" dirty="0" smtClean="0">
                <a:solidFill>
                  <a:srgbClr val="FFC000"/>
                </a:solidFill>
                <a:effectLst>
                  <a:glow rad="101600">
                    <a:schemeClr val="bg1">
                      <a:alpha val="60000"/>
                    </a:schemeClr>
                  </a:glow>
                </a:effectLst>
              </a:rPr>
              <a:t>“…he could swear by no greater, he </a:t>
            </a:r>
            <a:r>
              <a:rPr lang="en-US" sz="3600" i="1" dirty="0" err="1" smtClean="0">
                <a:solidFill>
                  <a:srgbClr val="FFC000"/>
                </a:solidFill>
                <a:effectLst>
                  <a:glow rad="101600">
                    <a:schemeClr val="bg1">
                      <a:alpha val="60000"/>
                    </a:schemeClr>
                  </a:glow>
                </a:effectLst>
              </a:rPr>
              <a:t>sware</a:t>
            </a:r>
            <a:r>
              <a:rPr lang="en-US" sz="3600" i="1" dirty="0" smtClean="0">
                <a:solidFill>
                  <a:srgbClr val="FFC000"/>
                </a:solidFill>
                <a:effectLst>
                  <a:glow rad="101600">
                    <a:schemeClr val="bg1">
                      <a:alpha val="60000"/>
                    </a:schemeClr>
                  </a:glow>
                </a:effectLst>
              </a:rPr>
              <a:t> by himself…”</a:t>
            </a:r>
            <a:endParaRPr lang="en-US" sz="3600" dirty="0">
              <a:solidFill>
                <a:srgbClr val="FFC000"/>
              </a:solidFill>
            </a:endParaRPr>
          </a:p>
        </p:txBody>
      </p:sp>
      <p:sp>
        <p:nvSpPr>
          <p:cNvPr id="6" name="Rectangle 5"/>
          <p:cNvSpPr/>
          <p:nvPr/>
        </p:nvSpPr>
        <p:spPr>
          <a:xfrm>
            <a:off x="2286000" y="4343400"/>
            <a:ext cx="4572000" cy="1200329"/>
          </a:xfrm>
          <a:prstGeom prst="rect">
            <a:avLst/>
          </a:prstGeom>
        </p:spPr>
        <p:txBody>
          <a:bodyPr wrap="square">
            <a:spAutoFit/>
          </a:bodyPr>
          <a:lstStyle/>
          <a:p>
            <a:r>
              <a:rPr lang="en-US" sz="3600" i="1" dirty="0" smtClean="0">
                <a:solidFill>
                  <a:srgbClr val="FFC000"/>
                </a:solidFill>
              </a:rPr>
              <a:t>“…For men verily swear by the greater…”</a:t>
            </a:r>
            <a:endParaRPr lang="en-US" sz="3600" dirty="0">
              <a:solidFill>
                <a:srgbClr val="FFC000"/>
              </a:solidFill>
            </a:endParaRPr>
          </a:p>
        </p:txBody>
      </p:sp>
      <p:pic>
        <p:nvPicPr>
          <p:cNvPr id="8194" name="Picture 2"/>
          <p:cNvPicPr>
            <a:picLocks noChangeAspect="1" noChangeArrowheads="1"/>
          </p:cNvPicPr>
          <p:nvPr/>
        </p:nvPicPr>
        <p:blipFill>
          <a:blip r:embed="rId3" cstate="print"/>
          <a:srcRect/>
          <a:stretch>
            <a:fillRect/>
          </a:stretch>
        </p:blipFill>
        <p:spPr bwMode="auto">
          <a:xfrm>
            <a:off x="6858000" y="2590800"/>
            <a:ext cx="2095500" cy="2943225"/>
          </a:xfrm>
          <a:prstGeom prst="rect">
            <a:avLst/>
          </a:prstGeom>
          <a:ln>
            <a:noFill/>
          </a:ln>
          <a:effectLst>
            <a:softEdge rad="112500"/>
          </a:effectLst>
        </p:spPr>
      </p:pic>
      <p:pic>
        <p:nvPicPr>
          <p:cNvPr id="4098" name="Picture 2"/>
          <p:cNvPicPr>
            <a:picLocks noChangeAspect="1" noChangeArrowheads="1"/>
          </p:cNvPicPr>
          <p:nvPr/>
        </p:nvPicPr>
        <p:blipFill>
          <a:blip r:embed="rId4" cstate="print"/>
          <a:srcRect/>
          <a:stretch>
            <a:fillRect/>
          </a:stretch>
        </p:blipFill>
        <p:spPr bwMode="auto">
          <a:xfrm rot="20730217">
            <a:off x="-205131" y="4641592"/>
            <a:ext cx="2633729" cy="1975297"/>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334000" y="3273806"/>
            <a:ext cx="3419379" cy="3407981"/>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a:off x="0" y="0"/>
            <a:ext cx="3790950" cy="2519147"/>
          </a:xfrm>
          <a:prstGeom prst="rect">
            <a:avLst/>
          </a:prstGeom>
          <a:ln>
            <a:noFill/>
          </a:ln>
          <a:effectLst>
            <a:softEdge rad="112500"/>
          </a:effectLst>
        </p:spPr>
      </p:pic>
      <p:sp>
        <p:nvSpPr>
          <p:cNvPr id="4" name="Rectangle 3"/>
          <p:cNvSpPr/>
          <p:nvPr/>
        </p:nvSpPr>
        <p:spPr>
          <a:xfrm>
            <a:off x="152400" y="3352800"/>
            <a:ext cx="5181600" cy="2308324"/>
          </a:xfrm>
          <a:prstGeom prst="rect">
            <a:avLst/>
          </a:prstGeom>
        </p:spPr>
        <p:txBody>
          <a:bodyPr wrap="square">
            <a:spAutoFit/>
          </a:bodyPr>
          <a:lstStyle/>
          <a:p>
            <a:pPr algn="ctr"/>
            <a:r>
              <a:rPr lang="en-US" sz="3600" dirty="0" smtClean="0"/>
              <a:t>"</a:t>
            </a:r>
            <a:r>
              <a:rPr lang="en-US" sz="3600" i="1" dirty="0" smtClean="0"/>
              <a:t>Do you swear to tell the truth, the whole truth, and nothing but the truth, so help you God?</a:t>
            </a:r>
            <a:r>
              <a:rPr lang="en-US" sz="3600" dirty="0" smtClean="0"/>
              <a:t>"</a:t>
            </a:r>
            <a:endParaRPr lang="en-US" sz="3600" dirty="0"/>
          </a:p>
        </p:txBody>
      </p:sp>
      <p:sp>
        <p:nvSpPr>
          <p:cNvPr id="5" name="Rectangle 4"/>
          <p:cNvSpPr/>
          <p:nvPr/>
        </p:nvSpPr>
        <p:spPr>
          <a:xfrm>
            <a:off x="4038600" y="228600"/>
            <a:ext cx="4800600" cy="2308324"/>
          </a:xfrm>
          <a:prstGeom prst="rect">
            <a:avLst/>
          </a:prstGeom>
        </p:spPr>
        <p:txBody>
          <a:bodyPr wrap="square">
            <a:spAutoFit/>
          </a:bodyPr>
          <a:lstStyle/>
          <a:p>
            <a:pPr algn="ctr"/>
            <a:r>
              <a:rPr lang="en-US" sz="3600" dirty="0" smtClean="0">
                <a:solidFill>
                  <a:srgbClr val="FFFF00"/>
                </a:solidFill>
              </a:rPr>
              <a:t>In the United States, the usual oath required of all those who will give witness in court asks: </a:t>
            </a:r>
            <a:endParaRPr lang="en-US" sz="3600"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4495800" cy="6126162"/>
          </a:xfrm>
        </p:spPr>
        <p:txBody>
          <a:bodyPr>
            <a:normAutofit fontScale="90000"/>
          </a:bodyPr>
          <a:lstStyle/>
          <a:p>
            <a:r>
              <a:rPr lang="en-US" i="1" dirty="0" smtClean="0"/>
              <a:t>…we might have a strong consolation, who have fled for refuge to lay hold upon the hope set before us: Which hope we have as an anchor of the soul, both sure and </a:t>
            </a:r>
            <a:r>
              <a:rPr lang="en-US" i="1" dirty="0" err="1" smtClean="0"/>
              <a:t>stedfast</a:t>
            </a:r>
            <a:r>
              <a:rPr lang="en-US" i="1" dirty="0" smtClean="0"/>
              <a:t>…</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rot="308649">
            <a:off x="5252219" y="1213620"/>
            <a:ext cx="3429000" cy="3429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9144000" cy="1200329"/>
          </a:xfrm>
          <a:prstGeom prst="rect">
            <a:avLst/>
          </a:prstGeom>
        </p:spPr>
        <p:txBody>
          <a:bodyPr wrap="square">
            <a:spAutoFit/>
          </a:bodyPr>
          <a:lstStyle/>
          <a:p>
            <a:pPr algn="ctr"/>
            <a:r>
              <a:rPr lang="en-US" sz="3600" i="1" dirty="0" smtClean="0"/>
              <a:t>…and which </a:t>
            </a:r>
            <a:r>
              <a:rPr lang="en-US" sz="3600" i="1" dirty="0" err="1" smtClean="0"/>
              <a:t>entereth</a:t>
            </a:r>
            <a:r>
              <a:rPr lang="en-US" sz="3600" i="1" dirty="0" smtClean="0"/>
              <a:t> into that within the veil.” </a:t>
            </a:r>
          </a:p>
          <a:p>
            <a:pPr algn="ctr"/>
            <a:r>
              <a:rPr lang="en-US" sz="3600" i="1" dirty="0" smtClean="0"/>
              <a:t>Heb. 6:13-19</a:t>
            </a:r>
            <a:endParaRPr lang="en-US" sz="3600" i="1" dirty="0"/>
          </a:p>
        </p:txBody>
      </p:sp>
      <p:pic>
        <p:nvPicPr>
          <p:cNvPr id="9218" name="Picture 2"/>
          <p:cNvPicPr>
            <a:picLocks noChangeAspect="1" noChangeArrowheads="1"/>
          </p:cNvPicPr>
          <p:nvPr/>
        </p:nvPicPr>
        <p:blipFill>
          <a:blip r:embed="rId3" cstate="print"/>
          <a:srcRect/>
          <a:stretch>
            <a:fillRect/>
          </a:stretch>
        </p:blipFill>
        <p:spPr bwMode="auto">
          <a:xfrm>
            <a:off x="5257800" y="1676400"/>
            <a:ext cx="3886200" cy="5181600"/>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lum bright="-10000" contrast="10000"/>
          </a:blip>
          <a:srcRect/>
          <a:stretch>
            <a:fillRect/>
          </a:stretch>
        </p:blipFill>
        <p:spPr bwMode="auto">
          <a:xfrm>
            <a:off x="0" y="1706451"/>
            <a:ext cx="3657600" cy="5151549"/>
          </a:xfrm>
          <a:prstGeom prst="rect">
            <a:avLst/>
          </a:prstGeom>
          <a:noFill/>
          <a:ln w="9525">
            <a:noFill/>
            <a:miter lim="800000"/>
            <a:headEnd/>
            <a:tailEnd/>
          </a:ln>
        </p:spPr>
      </p:pic>
      <p:pic>
        <p:nvPicPr>
          <p:cNvPr id="9221" name="Picture 5" descr="C:\Users\Ptr. Daniel White\Desktop\Bible pictures\Jesus\priest-and-holy-of-holies.jpg"/>
          <p:cNvPicPr>
            <a:picLocks noChangeAspect="1" noChangeArrowheads="1"/>
          </p:cNvPicPr>
          <p:nvPr/>
        </p:nvPicPr>
        <p:blipFill>
          <a:blip r:embed="rId5" cstate="print"/>
          <a:srcRect/>
          <a:stretch>
            <a:fillRect/>
          </a:stretch>
        </p:blipFill>
        <p:spPr bwMode="auto">
          <a:xfrm>
            <a:off x="1066800" y="1676400"/>
            <a:ext cx="6908800" cy="5181600"/>
          </a:xfrm>
          <a:prstGeom prst="rect">
            <a:avLst/>
          </a:prstGeom>
          <a:noFill/>
        </p:spPr>
      </p:pic>
      <p:pic>
        <p:nvPicPr>
          <p:cNvPr id="9222" name="Picture 6"/>
          <p:cNvPicPr>
            <a:picLocks noChangeAspect="1" noChangeArrowheads="1"/>
          </p:cNvPicPr>
          <p:nvPr/>
        </p:nvPicPr>
        <p:blipFill>
          <a:blip r:embed="rId6" cstate="print"/>
          <a:srcRect l="8108" t="24362" r="27027"/>
          <a:stretch>
            <a:fillRect/>
          </a:stretch>
        </p:blipFill>
        <p:spPr bwMode="auto">
          <a:xfrm>
            <a:off x="3581400" y="2286000"/>
            <a:ext cx="1926974" cy="1495663"/>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to="" calcmode="lin" valueType="num">
                                      <p:cBhvr>
                                        <p:cTn id="7" dur="1" fill="hold"/>
                                        <p:tgtEl>
                                          <p:spTgt spid="921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 to="" calcmode="lin" valueType="num">
                                      <p:cBhvr>
                                        <p:cTn id="12" dur="1" fill="hold"/>
                                        <p:tgtEl>
                                          <p:spTgt spid="921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9221"/>
                                        </p:tgtEl>
                                        <p:attrNameLst>
                                          <p:attrName>style.visibility</p:attrName>
                                        </p:attrNameLst>
                                      </p:cBhvr>
                                      <p:to>
                                        <p:strVal val="visible"/>
                                      </p:to>
                                    </p:set>
                                    <p:anim calcmode="lin" valueType="num">
                                      <p:cBhvr>
                                        <p:cTn id="17" dur="1000" fill="hold"/>
                                        <p:tgtEl>
                                          <p:spTgt spid="9221"/>
                                        </p:tgtEl>
                                        <p:attrNameLst>
                                          <p:attrName>ppt_w</p:attrName>
                                        </p:attrNameLst>
                                      </p:cBhvr>
                                      <p:tavLst>
                                        <p:tav tm="0">
                                          <p:val>
                                            <p:fltVal val="0"/>
                                          </p:val>
                                        </p:tav>
                                        <p:tav tm="100000">
                                          <p:val>
                                            <p:strVal val="#ppt_w"/>
                                          </p:val>
                                        </p:tav>
                                      </p:tavLst>
                                    </p:anim>
                                    <p:anim calcmode="lin" valueType="num">
                                      <p:cBhvr>
                                        <p:cTn id="18" dur="1000" fill="hold"/>
                                        <p:tgtEl>
                                          <p:spTgt spid="9221"/>
                                        </p:tgtEl>
                                        <p:attrNameLst>
                                          <p:attrName>ppt_h</p:attrName>
                                        </p:attrNameLst>
                                      </p:cBhvr>
                                      <p:tavLst>
                                        <p:tav tm="0">
                                          <p:val>
                                            <p:fltVal val="0"/>
                                          </p:val>
                                        </p:tav>
                                        <p:tav tm="100000">
                                          <p:val>
                                            <p:strVal val="#ppt_h"/>
                                          </p:val>
                                        </p:tav>
                                      </p:tavLst>
                                    </p:anim>
                                    <p:animEffect transition="in" filter="fade">
                                      <p:cBhvr>
                                        <p:cTn id="19" dur="1000"/>
                                        <p:tgtEl>
                                          <p:spTgt spid="92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fade">
                                      <p:cBhvr>
                                        <p:cTn id="24" dur="2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0"/>
            <a:ext cx="9144000" cy="6858000"/>
          </a:xfrm>
        </p:spPr>
        <p:txBody>
          <a:bodyPr>
            <a:normAutofit/>
          </a:bodyPr>
          <a:lstStyle/>
          <a:p>
            <a:r>
              <a:rPr lang="en-US" sz="3600" dirty="0" smtClean="0"/>
              <a:t>God not only cannot lie, but He does not need to lie. </a:t>
            </a:r>
          </a:p>
          <a:p>
            <a:r>
              <a:rPr lang="en-US" sz="3600" dirty="0" smtClean="0"/>
              <a:t>A lie is almost always resorted to in order to get out of a tight spot, to impress someone, to gain an advantage, etc. </a:t>
            </a:r>
          </a:p>
          <a:p>
            <a:r>
              <a:rPr lang="en-US" sz="3600" dirty="0" smtClean="0"/>
              <a:t>Our almighty God never finds himself in any of these situations. </a:t>
            </a:r>
          </a:p>
          <a:p>
            <a:r>
              <a:rPr lang="en-US" sz="3600" dirty="0" smtClean="0"/>
              <a:t>God </a:t>
            </a:r>
            <a:r>
              <a:rPr lang="en-US" sz="3600" dirty="0"/>
              <a:t>cannot lie because it is against His very </a:t>
            </a:r>
            <a:r>
              <a:rPr lang="en-US" sz="3600" smtClean="0"/>
              <a:t>character and </a:t>
            </a:r>
            <a:r>
              <a:rPr lang="en-US" sz="3600" dirty="0" smtClean="0"/>
              <a:t>nature – </a:t>
            </a:r>
            <a:r>
              <a:rPr lang="en-US" sz="3600" i="1" dirty="0" smtClean="0">
                <a:solidFill>
                  <a:srgbClr val="FFFF00"/>
                </a:solidFill>
              </a:rPr>
              <a:t>Jer. 10:10 “But the LORD is the </a:t>
            </a:r>
            <a:r>
              <a:rPr lang="en-US" sz="3600" i="1" u="sng" dirty="0" smtClean="0">
                <a:solidFill>
                  <a:srgbClr val="FFFF00"/>
                </a:solidFill>
              </a:rPr>
              <a:t>true God</a:t>
            </a:r>
            <a:r>
              <a:rPr lang="en-US" sz="3600" i="1" dirty="0" smtClean="0">
                <a:solidFill>
                  <a:srgbClr val="FFFF00"/>
                </a:solidFill>
              </a:rPr>
              <a:t>, he is the living God, and an everlasting king.”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to="" calcmode="lin" valueType="num">
                                      <p:cBhvr>
                                        <p:cTn id="17"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417638"/>
          </a:xfrm>
        </p:spPr>
        <p:txBody>
          <a:bodyPr>
            <a:normAutofit/>
          </a:bodyPr>
          <a:lstStyle/>
          <a:p>
            <a:r>
              <a:rPr lang="en-US" dirty="0" smtClean="0"/>
              <a:t>God is incomprehensible</a:t>
            </a:r>
            <a:endParaRPr lang="en-US" dirty="0"/>
          </a:p>
        </p:txBody>
      </p:sp>
      <p:sp>
        <p:nvSpPr>
          <p:cNvPr id="3" name="Content Placeholder 2"/>
          <p:cNvSpPr>
            <a:spLocks noGrp="1"/>
          </p:cNvSpPr>
          <p:nvPr>
            <p:ph idx="1"/>
          </p:nvPr>
        </p:nvSpPr>
        <p:spPr>
          <a:xfrm>
            <a:off x="0" y="1600200"/>
            <a:ext cx="5181600" cy="5257800"/>
          </a:xfrm>
        </p:spPr>
        <p:txBody>
          <a:bodyPr>
            <a:normAutofit/>
          </a:bodyPr>
          <a:lstStyle/>
          <a:p>
            <a:pPr algn="ctr">
              <a:buNone/>
            </a:pPr>
            <a:r>
              <a:rPr lang="en-US" i="1" dirty="0" smtClean="0">
                <a:solidFill>
                  <a:srgbClr val="FFC000"/>
                </a:solidFill>
              </a:rPr>
              <a:t>   “</a:t>
            </a:r>
            <a:r>
              <a:rPr lang="en-US" i="1" u="sng" dirty="0" smtClean="0">
                <a:solidFill>
                  <a:srgbClr val="FFC000"/>
                </a:solidFill>
              </a:rPr>
              <a:t>Canst thou by searching find out God</a:t>
            </a:r>
            <a:r>
              <a:rPr lang="en-US" i="1" dirty="0" smtClean="0">
                <a:solidFill>
                  <a:srgbClr val="FFC000"/>
                </a:solidFill>
              </a:rPr>
              <a:t>? canst thou find out the Almighty unto perfection? It is as high as heaven; what canst thou do? deeper than hell; what canst thou know? The measure thereof is longer than the earth, and broader than the sea.” Job 11:7-9 </a:t>
            </a:r>
          </a:p>
          <a:p>
            <a:pPr algn="ctr">
              <a:buNone/>
            </a:pP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204476" y="1600200"/>
            <a:ext cx="3939524" cy="44957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3581400" cy="5897563"/>
          </a:xfrm>
        </p:spPr>
        <p:txBody>
          <a:bodyPr>
            <a:normAutofit/>
          </a:bodyPr>
          <a:lstStyle/>
          <a:p>
            <a:pPr algn="ctr">
              <a:buNone/>
            </a:pPr>
            <a:r>
              <a:rPr lang="en-US" sz="4000" i="1" dirty="0" smtClean="0">
                <a:effectLst>
                  <a:glow rad="101600">
                    <a:schemeClr val="bg1">
                      <a:alpha val="60000"/>
                    </a:schemeClr>
                  </a:glow>
                </a:effectLst>
              </a:rPr>
              <a:t>   “Sanctify them through thy truth: thy </a:t>
            </a:r>
            <a:r>
              <a:rPr lang="en-US" sz="4000" i="1" u="sng" dirty="0" smtClean="0">
                <a:effectLst>
                  <a:glow rad="101600">
                    <a:schemeClr val="bg1">
                      <a:alpha val="60000"/>
                    </a:schemeClr>
                  </a:glow>
                </a:effectLst>
              </a:rPr>
              <a:t>word is truth</a:t>
            </a:r>
            <a:r>
              <a:rPr lang="en-US" sz="4000" i="1" dirty="0" smtClean="0">
                <a:effectLst>
                  <a:glow rad="101600">
                    <a:schemeClr val="bg1">
                      <a:alpha val="60000"/>
                    </a:schemeClr>
                  </a:glow>
                </a:effectLst>
              </a:rPr>
              <a:t>.” John 17:17 </a:t>
            </a:r>
            <a:endParaRPr lang="en-US" sz="4000" i="1" dirty="0">
              <a:effectLst>
                <a:glow rad="101600">
                  <a:schemeClr val="bg1">
                    <a:alpha val="60000"/>
                  </a:schemeClr>
                </a:glow>
              </a:effectLst>
            </a:endParaRPr>
          </a:p>
        </p:txBody>
      </p:sp>
      <p:pic>
        <p:nvPicPr>
          <p:cNvPr id="2053" name="Picture 5"/>
          <p:cNvPicPr>
            <a:picLocks noChangeAspect="1" noChangeArrowheads="1"/>
          </p:cNvPicPr>
          <p:nvPr/>
        </p:nvPicPr>
        <p:blipFill>
          <a:blip r:embed="rId3" cstate="print"/>
          <a:srcRect/>
          <a:stretch>
            <a:fillRect/>
          </a:stretch>
        </p:blipFill>
        <p:spPr bwMode="auto">
          <a:xfrm>
            <a:off x="5257800" y="381000"/>
            <a:ext cx="2824400" cy="3572364"/>
          </a:xfrm>
          <a:prstGeom prst="rect">
            <a:avLst/>
          </a:prstGeom>
          <a:ln>
            <a:noFill/>
          </a:ln>
          <a:effectLst>
            <a:softEdge rad="112500"/>
          </a:effectLst>
        </p:spPr>
      </p:pic>
      <p:pic>
        <p:nvPicPr>
          <p:cNvPr id="2054" name="Picture 6"/>
          <p:cNvPicPr>
            <a:picLocks noChangeAspect="1" noChangeArrowheads="1"/>
          </p:cNvPicPr>
          <p:nvPr/>
        </p:nvPicPr>
        <p:blipFill>
          <a:blip r:embed="rId4" cstate="print"/>
          <a:srcRect/>
          <a:stretch>
            <a:fillRect/>
          </a:stretch>
        </p:blipFill>
        <p:spPr bwMode="auto">
          <a:xfrm>
            <a:off x="838200" y="3810000"/>
            <a:ext cx="3556000" cy="2667000"/>
          </a:xfrm>
          <a:prstGeom prst="rect">
            <a:avLst/>
          </a:prstGeom>
          <a:ln>
            <a:noFill/>
          </a:ln>
          <a:effectLst>
            <a:softEdge rad="112500"/>
          </a:effectLst>
        </p:spPr>
      </p:pic>
      <p:sp>
        <p:nvSpPr>
          <p:cNvPr id="10" name="Rectangle 9"/>
          <p:cNvSpPr/>
          <p:nvPr/>
        </p:nvSpPr>
        <p:spPr>
          <a:xfrm>
            <a:off x="4648200" y="4267200"/>
            <a:ext cx="4343400" cy="1754326"/>
          </a:xfrm>
          <a:prstGeom prst="rect">
            <a:avLst/>
          </a:prstGeom>
        </p:spPr>
        <p:txBody>
          <a:bodyPr wrap="square">
            <a:spAutoFit/>
          </a:bodyPr>
          <a:lstStyle/>
          <a:p>
            <a:pPr algn="ctr"/>
            <a:r>
              <a:rPr lang="en-US" sz="3600" i="1" dirty="0" smtClean="0"/>
              <a:t>“Thy </a:t>
            </a:r>
            <a:r>
              <a:rPr lang="en-US" sz="3600" i="1" u="sng" dirty="0" smtClean="0"/>
              <a:t>word is true </a:t>
            </a:r>
            <a:r>
              <a:rPr lang="en-US" sz="3600" i="1" dirty="0" smtClean="0"/>
              <a:t>from the beginning.” Psalm 119:160 </a:t>
            </a:r>
            <a:endParaRPr lang="en-US" sz="3600" i="1"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4267200" cy="6400800"/>
          </a:xfrm>
        </p:spPr>
        <p:txBody>
          <a:bodyPr>
            <a:noAutofit/>
          </a:bodyPr>
          <a:lstStyle/>
          <a:p>
            <a:r>
              <a:rPr lang="en-US" sz="3600" i="1" dirty="0" smtClean="0"/>
              <a:t> </a:t>
            </a:r>
            <a:br>
              <a:rPr lang="en-US" sz="3600" i="1" dirty="0" smtClean="0"/>
            </a:br>
            <a:r>
              <a:rPr lang="en-US" sz="3600" i="1" dirty="0" smtClean="0"/>
              <a:t> “Now I am come (angel) to make thee understand what shall befall thy people in the latter days: for yet the vision is for many days…But I will </a:t>
            </a:r>
            <a:r>
              <a:rPr lang="en-US" sz="3600" i="1" dirty="0" err="1" smtClean="0"/>
              <a:t>shew</a:t>
            </a:r>
            <a:r>
              <a:rPr lang="en-US" sz="3600" i="1" dirty="0" smtClean="0"/>
              <a:t> thee that which is noted in the </a:t>
            </a:r>
            <a:r>
              <a:rPr lang="en-US" sz="3600" i="1" u="sng" dirty="0" smtClean="0"/>
              <a:t>S</a:t>
            </a:r>
            <a:r>
              <a:rPr lang="en-US" sz="3600" i="1" u="sng" dirty="0" smtClean="0"/>
              <a:t>cripture </a:t>
            </a:r>
            <a:r>
              <a:rPr lang="en-US" sz="3600" i="1" u="sng" dirty="0" smtClean="0"/>
              <a:t>of truth</a:t>
            </a:r>
            <a:r>
              <a:rPr lang="en-US" sz="3600" i="1" dirty="0" smtClean="0"/>
              <a:t>…” Dan. 10:13, 21</a:t>
            </a:r>
            <a:endParaRPr lang="en-US" sz="3600" i="1" dirty="0"/>
          </a:p>
        </p:txBody>
      </p:sp>
      <p:pic>
        <p:nvPicPr>
          <p:cNvPr id="13314" name="Picture 2" descr="C:\Users\Ptr. Daniel White\Desktop\Bible pictures\Daniel &amp; Bab Captvty\scan0027.jpg"/>
          <p:cNvPicPr>
            <a:picLocks noChangeAspect="1" noChangeArrowheads="1"/>
          </p:cNvPicPr>
          <p:nvPr/>
        </p:nvPicPr>
        <p:blipFill>
          <a:blip r:embed="rId3" cstate="print">
            <a:lum bright="-10000" contrast="20000"/>
          </a:blip>
          <a:srcRect/>
          <a:stretch>
            <a:fillRect/>
          </a:stretch>
        </p:blipFill>
        <p:spPr bwMode="auto">
          <a:xfrm>
            <a:off x="4648200" y="381000"/>
            <a:ext cx="4291484" cy="6248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828800"/>
          </a:xfrm>
        </p:spPr>
        <p:txBody>
          <a:bodyPr>
            <a:normAutofit fontScale="90000"/>
          </a:bodyPr>
          <a:lstStyle/>
          <a:p>
            <a:r>
              <a:rPr lang="en-US" i="1" dirty="0" smtClean="0"/>
              <a:t>“In whom ye also trusted, after that ye heard the </a:t>
            </a:r>
            <a:r>
              <a:rPr lang="en-US" i="1" u="sng" dirty="0" smtClean="0"/>
              <a:t>word of truth</a:t>
            </a:r>
            <a:r>
              <a:rPr lang="en-US" i="1" dirty="0" smtClean="0"/>
              <a:t>, the gospel of your salvation.” Eph. 1:13 </a:t>
            </a:r>
            <a:endParaRPr lang="en-US" i="1" dirty="0"/>
          </a:p>
        </p:txBody>
      </p:sp>
      <p:pic>
        <p:nvPicPr>
          <p:cNvPr id="10242" name="Picture 2"/>
          <p:cNvPicPr>
            <a:picLocks noChangeAspect="1" noChangeArrowheads="1"/>
          </p:cNvPicPr>
          <p:nvPr/>
        </p:nvPicPr>
        <p:blipFill>
          <a:blip r:embed="rId3" cstate="print"/>
          <a:srcRect/>
          <a:stretch>
            <a:fillRect/>
          </a:stretch>
        </p:blipFill>
        <p:spPr bwMode="auto">
          <a:xfrm>
            <a:off x="0" y="3505200"/>
            <a:ext cx="5110823" cy="3352800"/>
          </a:xfrm>
          <a:prstGeom prst="rect">
            <a:avLst/>
          </a:prstGeom>
          <a:ln>
            <a:noFill/>
          </a:ln>
          <a:effectLst>
            <a:softEdge rad="112500"/>
          </a:effectLst>
        </p:spPr>
      </p:pic>
      <p:pic>
        <p:nvPicPr>
          <p:cNvPr id="10243" name="Picture 3" descr="C:\Users\Ptr. Daniel White\Desktop\Bible pictures\heaven\God_Jesus_throne_cat_rel_hist_02RoberttBarrett - Copy.jpg"/>
          <p:cNvPicPr>
            <a:picLocks noChangeAspect="1" noChangeArrowheads="1"/>
          </p:cNvPicPr>
          <p:nvPr/>
        </p:nvPicPr>
        <p:blipFill>
          <a:blip r:embed="rId4" cstate="print"/>
          <a:srcRect/>
          <a:stretch>
            <a:fillRect/>
          </a:stretch>
        </p:blipFill>
        <p:spPr bwMode="auto">
          <a:xfrm>
            <a:off x="5334000" y="2271668"/>
            <a:ext cx="3657600" cy="4586332"/>
          </a:xfrm>
          <a:prstGeom prst="rect">
            <a:avLst/>
          </a:prstGeom>
          <a:ln>
            <a:noFill/>
          </a:ln>
          <a:effectLst>
            <a:softEdge rad="112500"/>
          </a:effectLst>
        </p:spPr>
      </p:pic>
      <p:sp>
        <p:nvSpPr>
          <p:cNvPr id="5" name="Rectangle 4"/>
          <p:cNvSpPr/>
          <p:nvPr/>
        </p:nvSpPr>
        <p:spPr>
          <a:xfrm>
            <a:off x="0" y="2828836"/>
            <a:ext cx="4953000" cy="3046988"/>
          </a:xfrm>
          <a:prstGeom prst="rect">
            <a:avLst/>
          </a:prstGeom>
        </p:spPr>
        <p:txBody>
          <a:bodyPr wrap="square">
            <a:spAutoFit/>
          </a:bodyPr>
          <a:lstStyle/>
          <a:p>
            <a:pPr algn="ctr"/>
            <a:r>
              <a:rPr lang="en-US" sz="3200" i="1" dirty="0" smtClean="0">
                <a:effectLst>
                  <a:glow rad="101600">
                    <a:schemeClr val="bg1">
                      <a:alpha val="60000"/>
                    </a:schemeClr>
                  </a:glow>
                </a:effectLst>
              </a:rPr>
              <a:t>“And with all deceivableness of unrighteousness in them that perish; because they received not the </a:t>
            </a:r>
            <a:r>
              <a:rPr lang="en-US" sz="3200" i="1" u="sng" dirty="0" smtClean="0">
                <a:effectLst>
                  <a:glow rad="101600">
                    <a:schemeClr val="bg1">
                      <a:alpha val="60000"/>
                    </a:schemeClr>
                  </a:glow>
                </a:effectLst>
              </a:rPr>
              <a:t>love of the truth</a:t>
            </a:r>
            <a:r>
              <a:rPr lang="en-US" sz="3200" i="1" dirty="0" smtClean="0">
                <a:effectLst>
                  <a:glow rad="101600">
                    <a:schemeClr val="bg1">
                      <a:alpha val="60000"/>
                    </a:schemeClr>
                  </a:glow>
                </a:effectLst>
              </a:rPr>
              <a:t>, that they might be saved.” II Thess. 2:10 </a:t>
            </a:r>
            <a:endParaRPr lang="en-US" sz="32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srcRect/>
          <a:stretch>
            <a:fillRect/>
          </a:stretch>
        </p:blipFill>
        <p:spPr bwMode="auto">
          <a:xfrm>
            <a:off x="533400" y="1476375"/>
            <a:ext cx="8086725" cy="5381625"/>
          </a:xfrm>
          <a:prstGeom prst="rect">
            <a:avLst/>
          </a:prstGeom>
          <a:noFill/>
          <a:ln w="9525">
            <a:noFill/>
            <a:miter lim="800000"/>
            <a:headEnd/>
            <a:tailEnd/>
          </a:ln>
        </p:spPr>
      </p:pic>
      <p:sp>
        <p:nvSpPr>
          <p:cNvPr id="2" name="Title 1"/>
          <p:cNvSpPr>
            <a:spLocks noGrp="1"/>
          </p:cNvSpPr>
          <p:nvPr>
            <p:ph type="title"/>
          </p:nvPr>
        </p:nvSpPr>
        <p:spPr>
          <a:xfrm>
            <a:off x="0" y="304800"/>
            <a:ext cx="9144000" cy="2133600"/>
          </a:xfrm>
        </p:spPr>
        <p:txBody>
          <a:bodyPr>
            <a:normAutofit fontScale="90000"/>
          </a:bodyPr>
          <a:lstStyle/>
          <a:p>
            <a:r>
              <a:rPr lang="en-US" i="1" dirty="0" smtClean="0"/>
              <a:t>“Who will have all men to be saved, and to come unto the </a:t>
            </a:r>
            <a:r>
              <a:rPr lang="en-US" i="1" u="sng" dirty="0" smtClean="0"/>
              <a:t>knowledge of the truth</a:t>
            </a:r>
            <a:r>
              <a:rPr lang="en-US" i="1" dirty="0" smtClean="0"/>
              <a:t>.” </a:t>
            </a:r>
            <a:br>
              <a:rPr lang="en-US" i="1" dirty="0" smtClean="0"/>
            </a:br>
            <a:r>
              <a:rPr lang="en-US" i="1" dirty="0" smtClean="0"/>
              <a:t>I Tim. 2:4 </a:t>
            </a:r>
            <a:endParaRPr lang="en-US" i="1"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970318"/>
          </a:xfrm>
          <a:prstGeom prst="rect">
            <a:avLst/>
          </a:prstGeom>
        </p:spPr>
        <p:txBody>
          <a:bodyPr wrap="square">
            <a:spAutoFit/>
          </a:bodyPr>
          <a:lstStyle/>
          <a:p>
            <a:pPr algn="ctr"/>
            <a:r>
              <a:rPr lang="en-US" sz="3600" i="1" dirty="0" smtClean="0"/>
              <a:t>“For if we sin </a:t>
            </a:r>
            <a:r>
              <a:rPr lang="en-US" sz="3600" i="1" dirty="0" err="1" smtClean="0"/>
              <a:t>wilfully</a:t>
            </a:r>
            <a:r>
              <a:rPr lang="en-US" sz="3600" i="1" dirty="0" smtClean="0"/>
              <a:t> after that we have received the </a:t>
            </a:r>
            <a:r>
              <a:rPr lang="en-US" sz="3600" i="1" u="sng" dirty="0" smtClean="0"/>
              <a:t>knowledge of the truth</a:t>
            </a:r>
            <a:r>
              <a:rPr lang="en-US" sz="3600" i="1" dirty="0" smtClean="0"/>
              <a:t>, there </a:t>
            </a:r>
            <a:r>
              <a:rPr lang="en-US" sz="3600" i="1" dirty="0" err="1" smtClean="0"/>
              <a:t>remaineth</a:t>
            </a:r>
            <a:r>
              <a:rPr lang="en-US" sz="3600" i="1" dirty="0" smtClean="0"/>
              <a:t> no more sacrifice for sins, But a certain fearful looking for of judgment and fiery indignation, which shall devour the adversaries.” Hebrews 10 :26-27</a:t>
            </a:r>
          </a:p>
          <a:p>
            <a:pPr algn="ctr"/>
            <a:endParaRPr lang="en-US" sz="3600" i="1" dirty="0"/>
          </a:p>
        </p:txBody>
      </p:sp>
      <p:pic>
        <p:nvPicPr>
          <p:cNvPr id="12290" name="Picture 2"/>
          <p:cNvPicPr>
            <a:picLocks noChangeAspect="1" noChangeArrowheads="1"/>
          </p:cNvPicPr>
          <p:nvPr/>
        </p:nvPicPr>
        <p:blipFill>
          <a:blip r:embed="rId3" cstate="print"/>
          <a:srcRect/>
          <a:stretch>
            <a:fillRect/>
          </a:stretch>
        </p:blipFill>
        <p:spPr bwMode="auto">
          <a:xfrm>
            <a:off x="2286000" y="3429000"/>
            <a:ext cx="4572000" cy="3429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r>
              <a:rPr lang="en-US" sz="3400" i="1" dirty="0" smtClean="0"/>
              <a:t>Jer. 10:10 “But the LORD is the </a:t>
            </a:r>
            <a:r>
              <a:rPr lang="en-US" sz="3400" i="1" u="sng" dirty="0" smtClean="0"/>
              <a:t>true God</a:t>
            </a:r>
            <a:r>
              <a:rPr lang="en-US" sz="3400" i="1" dirty="0" smtClean="0"/>
              <a:t>, he is the living God, and an everlasting king: at his wrath the earth shall tremble, and the nations shall not be able to abide his indignation.”</a:t>
            </a:r>
          </a:p>
          <a:p>
            <a:r>
              <a:rPr lang="en-US" sz="3400" i="1" dirty="0" smtClean="0"/>
              <a:t> Psalm 19:9 “The fear of the LORD is clean, enduring for ever: </a:t>
            </a:r>
            <a:r>
              <a:rPr lang="en-US" sz="3400" i="1" u="sng" dirty="0" smtClean="0"/>
              <a:t>the judgments of the LORD are true and righteous altogether</a:t>
            </a:r>
            <a:r>
              <a:rPr lang="en-US" sz="3400" i="1" dirty="0" smtClean="0"/>
              <a:t>.”</a:t>
            </a:r>
          </a:p>
          <a:p>
            <a:r>
              <a:rPr lang="en-US" sz="3400" i="1" dirty="0" smtClean="0"/>
              <a:t> Mark 12:14 “And when they were come, they say unto him, Master, we know that thou art true, and </a:t>
            </a:r>
            <a:r>
              <a:rPr lang="en-US" sz="3400" i="1" dirty="0" err="1" smtClean="0"/>
              <a:t>carest</a:t>
            </a:r>
            <a:r>
              <a:rPr lang="en-US" sz="3400" i="1" dirty="0" smtClean="0"/>
              <a:t> for no man: for thou </a:t>
            </a:r>
            <a:r>
              <a:rPr lang="en-US" sz="3400" i="1" dirty="0" err="1" smtClean="0"/>
              <a:t>regardest</a:t>
            </a:r>
            <a:r>
              <a:rPr lang="en-US" sz="3400" i="1" dirty="0" smtClean="0"/>
              <a:t> not the person of men, </a:t>
            </a:r>
            <a:r>
              <a:rPr lang="en-US" sz="3400" i="1" u="sng" dirty="0" smtClean="0"/>
              <a:t>but </a:t>
            </a:r>
            <a:r>
              <a:rPr lang="en-US" sz="3400" i="1" u="sng" dirty="0" err="1" smtClean="0"/>
              <a:t>teachest</a:t>
            </a:r>
            <a:r>
              <a:rPr lang="en-US" sz="3400" i="1" u="sng" dirty="0" smtClean="0"/>
              <a:t> the way of God in truth</a:t>
            </a:r>
            <a:r>
              <a:rPr lang="en-US" sz="3400" i="1" dirty="0" smtClean="0"/>
              <a:t>.”</a:t>
            </a:r>
          </a:p>
          <a:p>
            <a:endParaRPr lang="en-US" sz="3400" i="1" dirty="0" smtClean="0"/>
          </a:p>
          <a:p>
            <a:endParaRPr lang="en-US" sz="3400" i="1" dirty="0" smtClean="0"/>
          </a:p>
          <a:p>
            <a:endParaRPr lang="en-US" sz="34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r>
              <a:rPr lang="en-US" sz="3400" i="1" dirty="0" smtClean="0"/>
              <a:t>John 8:13-14 “The Pharisees therefore said unto him, Thou </a:t>
            </a:r>
            <a:r>
              <a:rPr lang="en-US" sz="3400" i="1" dirty="0" err="1" smtClean="0"/>
              <a:t>bearest</a:t>
            </a:r>
            <a:r>
              <a:rPr lang="en-US" sz="3400" i="1" dirty="0" smtClean="0"/>
              <a:t> record of thyself; thy record is not true. Jesus answered and said unto them, Though I bear record of myself, yet </a:t>
            </a:r>
            <a:r>
              <a:rPr lang="en-US" sz="3400" i="1" u="sng" dirty="0" smtClean="0"/>
              <a:t>my record is true</a:t>
            </a:r>
            <a:r>
              <a:rPr lang="en-US" sz="3400" i="1" dirty="0" smtClean="0"/>
              <a:t>: for I know whence I came, and whither I go; but ye cannot tell whence I come, and whither I go.”</a:t>
            </a:r>
          </a:p>
          <a:p>
            <a:r>
              <a:rPr lang="en-US" sz="3400" i="1" dirty="0" smtClean="0"/>
              <a:t>I John 5:20 “And we know that the Son of God is come, and hath given us an understanding, that we may know </a:t>
            </a:r>
            <a:r>
              <a:rPr lang="en-US" sz="3400" i="1" u="sng" dirty="0" smtClean="0"/>
              <a:t>him that is true</a:t>
            </a:r>
            <a:r>
              <a:rPr lang="en-US" sz="3400" i="1" dirty="0" smtClean="0"/>
              <a:t>, and we are in him that is true, even in his Son Jesus Christ. </a:t>
            </a:r>
            <a:r>
              <a:rPr lang="en-US" sz="3400" i="1" u="sng" dirty="0" smtClean="0"/>
              <a:t>This is the true God</a:t>
            </a:r>
            <a:r>
              <a:rPr lang="en-US" sz="3400" i="1" dirty="0" smtClean="0"/>
              <a:t>, and eternal life.”</a:t>
            </a:r>
          </a:p>
          <a:p>
            <a:pPr>
              <a:buNone/>
            </a:pPr>
            <a:endParaRPr lang="en-US" sz="3400" i="1" dirty="0" smtClean="0"/>
          </a:p>
          <a:p>
            <a:endParaRPr lang="en-US" sz="3400" i="1" dirty="0" smtClean="0"/>
          </a:p>
          <a:p>
            <a:endParaRPr lang="en-US" sz="3400" i="1" dirty="0" smtClean="0"/>
          </a:p>
          <a:p>
            <a:endParaRPr lang="en-US" sz="34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524000"/>
          </a:xfrm>
        </p:spPr>
        <p:txBody>
          <a:bodyPr/>
          <a:lstStyle/>
          <a:p>
            <a:r>
              <a:rPr lang="en-US" dirty="0" smtClean="0"/>
              <a:t>Personal application</a:t>
            </a:r>
            <a:endParaRPr lang="en-US" dirty="0"/>
          </a:p>
        </p:txBody>
      </p:sp>
      <p:pic>
        <p:nvPicPr>
          <p:cNvPr id="13314" name="Picture 2"/>
          <p:cNvPicPr>
            <a:picLocks noChangeAspect="1" noChangeArrowheads="1"/>
          </p:cNvPicPr>
          <p:nvPr/>
        </p:nvPicPr>
        <p:blipFill>
          <a:blip r:embed="rId3" cstate="print"/>
          <a:srcRect/>
          <a:stretch>
            <a:fillRect/>
          </a:stretch>
        </p:blipFill>
        <p:spPr bwMode="auto">
          <a:xfrm flipH="1">
            <a:off x="5867400" y="2895600"/>
            <a:ext cx="2819400" cy="3752850"/>
          </a:xfrm>
          <a:prstGeom prst="rect">
            <a:avLst/>
          </a:prstGeom>
          <a:noFill/>
          <a:ln w="9525">
            <a:noFill/>
            <a:miter lim="800000"/>
            <a:headEnd/>
            <a:tailEnd/>
          </a:ln>
        </p:spPr>
      </p:pic>
      <p:pic>
        <p:nvPicPr>
          <p:cNvPr id="13315" name="Picture 3"/>
          <p:cNvPicPr>
            <a:picLocks noChangeAspect="1" noChangeArrowheads="1"/>
          </p:cNvPicPr>
          <p:nvPr/>
        </p:nvPicPr>
        <p:blipFill>
          <a:blip r:embed="rId4" cstate="print"/>
          <a:srcRect/>
          <a:stretch>
            <a:fillRect/>
          </a:stretch>
        </p:blipFill>
        <p:spPr bwMode="auto">
          <a:xfrm>
            <a:off x="152400" y="2133600"/>
            <a:ext cx="4824846" cy="2667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3657600"/>
          </a:xfrm>
        </p:spPr>
        <p:txBody>
          <a:bodyPr>
            <a:normAutofit/>
          </a:bodyPr>
          <a:lstStyle/>
          <a:p>
            <a:r>
              <a:rPr lang="en-US" sz="3600" i="1" dirty="0" smtClean="0"/>
              <a:t>“Let us draw near with a </a:t>
            </a:r>
            <a:r>
              <a:rPr lang="en-US" sz="3600" i="1" u="sng" dirty="0" smtClean="0"/>
              <a:t>true heart</a:t>
            </a:r>
            <a:br>
              <a:rPr lang="en-US" sz="3600" i="1" u="sng" dirty="0" smtClean="0"/>
            </a:br>
            <a:r>
              <a:rPr lang="en-US" sz="3600" i="1" dirty="0" smtClean="0"/>
              <a:t>in full assurance of faith.”</a:t>
            </a:r>
            <a:br>
              <a:rPr lang="en-US" sz="3600" i="1" dirty="0" smtClean="0"/>
            </a:br>
            <a:r>
              <a:rPr lang="en-US" sz="3600" i="1" dirty="0" smtClean="0"/>
              <a:t>Heb. 10:22  </a:t>
            </a:r>
            <a:br>
              <a:rPr lang="en-US" sz="3600" i="1" dirty="0" smtClean="0"/>
            </a:br>
            <a:r>
              <a:rPr lang="en-US" sz="3600" i="1" dirty="0" smtClean="0"/>
              <a:t/>
            </a:r>
            <a:br>
              <a:rPr lang="en-US" sz="3600" i="1" dirty="0" smtClean="0"/>
            </a:br>
            <a:r>
              <a:rPr lang="en-US" sz="3600" i="1" dirty="0" smtClean="0"/>
              <a:t>“Behold, thou </a:t>
            </a:r>
            <a:r>
              <a:rPr lang="en-US" sz="3600" i="1" u="sng" dirty="0" err="1" smtClean="0"/>
              <a:t>desirest</a:t>
            </a:r>
            <a:r>
              <a:rPr lang="en-US" sz="3600" i="1" u="sng" dirty="0" smtClean="0"/>
              <a:t> truth </a:t>
            </a:r>
            <a:r>
              <a:rPr lang="en-US" sz="3600" i="1" dirty="0" smtClean="0"/>
              <a:t>in the inward parts.” Psalm 51:6 </a:t>
            </a:r>
            <a:endParaRPr lang="en-US" sz="3600" i="1" dirty="0"/>
          </a:p>
        </p:txBody>
      </p:sp>
      <p:pic>
        <p:nvPicPr>
          <p:cNvPr id="14338" name="Picture 2"/>
          <p:cNvPicPr>
            <a:picLocks noChangeAspect="1" noChangeArrowheads="1"/>
          </p:cNvPicPr>
          <p:nvPr/>
        </p:nvPicPr>
        <p:blipFill>
          <a:blip r:embed="rId3" cstate="print"/>
          <a:srcRect/>
          <a:stretch>
            <a:fillRect/>
          </a:stretch>
        </p:blipFill>
        <p:spPr bwMode="auto">
          <a:xfrm>
            <a:off x="228600" y="3962400"/>
            <a:ext cx="3986236" cy="2697353"/>
          </a:xfrm>
          <a:prstGeom prst="rect">
            <a:avLst/>
          </a:prstGeom>
          <a:ln>
            <a:noFill/>
          </a:ln>
          <a:effectLst>
            <a:softEdge rad="112500"/>
          </a:effectLst>
        </p:spPr>
      </p:pic>
      <p:sp>
        <p:nvSpPr>
          <p:cNvPr id="4" name="Rectangle 3"/>
          <p:cNvSpPr/>
          <p:nvPr/>
        </p:nvSpPr>
        <p:spPr>
          <a:xfrm>
            <a:off x="4267200" y="3810000"/>
            <a:ext cx="4876800" cy="2862322"/>
          </a:xfrm>
          <a:prstGeom prst="rect">
            <a:avLst/>
          </a:prstGeom>
        </p:spPr>
        <p:txBody>
          <a:bodyPr wrap="square">
            <a:spAutoFit/>
          </a:bodyPr>
          <a:lstStyle/>
          <a:p>
            <a:pPr algn="ctr"/>
            <a:r>
              <a:rPr lang="en-US" sz="3600" i="1" dirty="0" smtClean="0"/>
              <a:t>“By </a:t>
            </a:r>
            <a:r>
              <a:rPr lang="en-US" sz="3600" i="1" u="sng" dirty="0" smtClean="0"/>
              <a:t>mercy and truth </a:t>
            </a:r>
            <a:r>
              <a:rPr lang="en-US" sz="3600" i="1" dirty="0" smtClean="0"/>
              <a:t>iniquity is purged: and by the fear of the LORD men depart from evil.”</a:t>
            </a:r>
          </a:p>
          <a:p>
            <a:pPr algn="ctr"/>
            <a:r>
              <a:rPr lang="en-US" sz="3600" i="1" dirty="0" smtClean="0"/>
              <a:t> Prov. 16:6 </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152400"/>
            <a:ext cx="8763000" cy="6705600"/>
          </a:xfrm>
        </p:spPr>
        <p:txBody>
          <a:bodyPr>
            <a:normAutofit/>
          </a:bodyPr>
          <a:lstStyle/>
          <a:p>
            <a:pPr algn="ctr">
              <a:buNone/>
            </a:pPr>
            <a:r>
              <a:rPr lang="en-US" i="1" dirty="0" smtClean="0"/>
              <a:t>“Stand therefore, having your</a:t>
            </a:r>
            <a:r>
              <a:rPr lang="en-US" i="1" u="sng" dirty="0" smtClean="0"/>
              <a:t> loins girt</a:t>
            </a:r>
          </a:p>
          <a:p>
            <a:pPr algn="ctr">
              <a:buNone/>
            </a:pPr>
            <a:r>
              <a:rPr lang="en-US" i="1" u="sng" dirty="0" smtClean="0"/>
              <a:t>about with truth</a:t>
            </a:r>
            <a:r>
              <a:rPr lang="en-US" i="1" dirty="0" smtClean="0"/>
              <a:t>.”</a:t>
            </a:r>
            <a:r>
              <a:rPr lang="en-US" i="1" dirty="0"/>
              <a:t> </a:t>
            </a:r>
            <a:r>
              <a:rPr lang="en-US" i="1" dirty="0" smtClean="0"/>
              <a:t>Eph. 6:14 </a:t>
            </a:r>
          </a:p>
          <a:p>
            <a:pPr algn="ctr"/>
            <a:endParaRPr lang="en-US" i="1" dirty="0" smtClean="0"/>
          </a:p>
          <a:p>
            <a:pPr algn="ctr"/>
            <a:endParaRPr lang="en-US" i="1" dirty="0" smtClean="0"/>
          </a:p>
          <a:p>
            <a:pPr algn="ctr"/>
            <a:endParaRPr lang="en-US" i="1" dirty="0" smtClean="0"/>
          </a:p>
          <a:p>
            <a:pPr algn="ctr"/>
            <a:endParaRPr lang="en-US" i="1" dirty="0"/>
          </a:p>
        </p:txBody>
      </p:sp>
      <p:pic>
        <p:nvPicPr>
          <p:cNvPr id="15362" name="Picture 2"/>
          <p:cNvPicPr>
            <a:picLocks noChangeAspect="1" noChangeArrowheads="1"/>
          </p:cNvPicPr>
          <p:nvPr/>
        </p:nvPicPr>
        <p:blipFill>
          <a:blip r:embed="rId3" cstate="print"/>
          <a:srcRect/>
          <a:stretch>
            <a:fillRect/>
          </a:stretch>
        </p:blipFill>
        <p:spPr bwMode="auto">
          <a:xfrm>
            <a:off x="1219200" y="1645634"/>
            <a:ext cx="6629400" cy="521236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1066800"/>
          </a:xfrm>
        </p:spPr>
        <p:txBody>
          <a:bodyPr>
            <a:normAutofit/>
          </a:bodyPr>
          <a:lstStyle/>
          <a:p>
            <a:r>
              <a:rPr lang="en-US" dirty="0" smtClean="0"/>
              <a:t>God is self-existent</a:t>
            </a:r>
            <a:endParaRPr lang="en-US" dirty="0"/>
          </a:p>
        </p:txBody>
      </p:sp>
      <p:sp>
        <p:nvSpPr>
          <p:cNvPr id="3" name="Content Placeholder 2"/>
          <p:cNvSpPr>
            <a:spLocks noGrp="1"/>
          </p:cNvSpPr>
          <p:nvPr>
            <p:ph idx="1"/>
          </p:nvPr>
        </p:nvSpPr>
        <p:spPr>
          <a:xfrm>
            <a:off x="152400" y="1219200"/>
            <a:ext cx="8763000" cy="4906963"/>
          </a:xfrm>
        </p:spPr>
        <p:txBody>
          <a:bodyPr>
            <a:noAutofit/>
          </a:bodyPr>
          <a:lstStyle/>
          <a:p>
            <a:pPr algn="ctr">
              <a:buNone/>
            </a:pPr>
            <a:r>
              <a:rPr lang="en-US" sz="3600" i="1" dirty="0" smtClean="0">
                <a:effectLst>
                  <a:glow rad="63500">
                    <a:schemeClr val="bg1">
                      <a:alpha val="40000"/>
                    </a:schemeClr>
                  </a:glow>
                </a:effectLst>
              </a:rPr>
              <a:t>"And Moses said unto God, Behold, when I come unto the children of Israel, and shall say unto them, The God of your fathers hath sent me, </a:t>
            </a:r>
            <a:r>
              <a:rPr lang="en-US" sz="3600" i="1" u="sng" dirty="0" smtClean="0">
                <a:effectLst>
                  <a:glow rad="63500">
                    <a:schemeClr val="bg1">
                      <a:alpha val="40000"/>
                    </a:schemeClr>
                  </a:glow>
                </a:effectLst>
              </a:rPr>
              <a:t>What is his name? What shall I say unto them? And God said unto Moses, I AM THAT I AM:</a:t>
            </a:r>
            <a:r>
              <a:rPr lang="en-US" sz="3600" i="1" dirty="0" smtClean="0">
                <a:effectLst>
                  <a:glow rad="63500">
                    <a:schemeClr val="bg1">
                      <a:alpha val="40000"/>
                    </a:schemeClr>
                  </a:glow>
                </a:effectLst>
              </a:rPr>
              <a:t> and he said, Thus </a:t>
            </a:r>
            <a:r>
              <a:rPr lang="en-US" sz="3600" i="1" dirty="0" err="1" smtClean="0">
                <a:effectLst>
                  <a:glow rad="63500">
                    <a:schemeClr val="bg1">
                      <a:alpha val="40000"/>
                    </a:schemeClr>
                  </a:glow>
                </a:effectLst>
              </a:rPr>
              <a:t>shalt</a:t>
            </a:r>
            <a:r>
              <a:rPr lang="en-US" sz="3600" i="1" dirty="0" smtClean="0">
                <a:effectLst>
                  <a:glow rad="63500">
                    <a:schemeClr val="bg1">
                      <a:alpha val="40000"/>
                    </a:schemeClr>
                  </a:glow>
                </a:effectLst>
              </a:rPr>
              <a:t> thou say unto the children of Israel, I AM hath sent me unto you.” </a:t>
            </a:r>
          </a:p>
          <a:p>
            <a:pPr algn="ctr">
              <a:buNone/>
            </a:pPr>
            <a:r>
              <a:rPr lang="en-US" sz="3600" i="1" dirty="0" smtClean="0">
                <a:effectLst>
                  <a:glow rad="63500">
                    <a:schemeClr val="bg1">
                      <a:alpha val="40000"/>
                    </a:schemeClr>
                  </a:glow>
                </a:effectLst>
              </a:rPr>
              <a:t>Exodus 3:13-14 </a:t>
            </a:r>
          </a:p>
          <a:p>
            <a:pPr algn="ctr">
              <a:buNone/>
            </a:pPr>
            <a:endParaRPr lang="en-US" sz="3600" i="1" dirty="0">
              <a:effectLst>
                <a:glow rad="63500">
                  <a:schemeClr val="bg1">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534400" cy="1905000"/>
          </a:xfrm>
        </p:spPr>
        <p:txBody>
          <a:bodyPr>
            <a:normAutofit fontScale="90000"/>
          </a:bodyPr>
          <a:lstStyle/>
          <a:p>
            <a:r>
              <a:rPr lang="en-US" i="1" dirty="0" smtClean="0"/>
              <a:t> “Wherefore putting away lying, </a:t>
            </a:r>
            <a:r>
              <a:rPr lang="en-US" i="1" u="sng" dirty="0" smtClean="0"/>
              <a:t>speak every man truth </a:t>
            </a:r>
            <a:r>
              <a:rPr lang="en-US" i="1" dirty="0" smtClean="0"/>
              <a:t>with his </a:t>
            </a:r>
            <a:r>
              <a:rPr lang="en-US" i="1" dirty="0" err="1" smtClean="0"/>
              <a:t>neighbour</a:t>
            </a:r>
            <a:r>
              <a:rPr lang="en-US" i="1" dirty="0" smtClean="0"/>
              <a:t>.”</a:t>
            </a:r>
            <a:br>
              <a:rPr lang="en-US" i="1" dirty="0" smtClean="0"/>
            </a:br>
            <a:r>
              <a:rPr lang="en-US" i="1" dirty="0" smtClean="0"/>
              <a:t>Eph. 4:25</a:t>
            </a:r>
            <a:endParaRPr lang="en-US" i="1" dirty="0"/>
          </a:p>
        </p:txBody>
      </p:sp>
      <p:pic>
        <p:nvPicPr>
          <p:cNvPr id="16386" name="Picture 2"/>
          <p:cNvPicPr>
            <a:picLocks noChangeAspect="1" noChangeArrowheads="1"/>
          </p:cNvPicPr>
          <p:nvPr/>
        </p:nvPicPr>
        <p:blipFill>
          <a:blip r:embed="rId3" cstate="print"/>
          <a:srcRect/>
          <a:stretch>
            <a:fillRect/>
          </a:stretch>
        </p:blipFill>
        <p:spPr bwMode="auto">
          <a:xfrm>
            <a:off x="1752600" y="2286000"/>
            <a:ext cx="5676283" cy="438492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US" i="1" dirty="0" smtClean="0"/>
              <a:t>“I have no greater joy than to hear that my children </a:t>
            </a:r>
            <a:r>
              <a:rPr lang="en-US" i="1" u="sng" dirty="0" smtClean="0"/>
              <a:t>walk in truth</a:t>
            </a:r>
            <a:r>
              <a:rPr lang="en-US" i="1" dirty="0" smtClean="0"/>
              <a:t>.” </a:t>
            </a:r>
            <a:br>
              <a:rPr lang="en-US" i="1" dirty="0" smtClean="0"/>
            </a:br>
            <a:r>
              <a:rPr lang="en-US" i="1" dirty="0" smtClean="0"/>
              <a:t>III John1:4 </a:t>
            </a:r>
            <a:endParaRPr lang="en-US" i="1" dirty="0"/>
          </a:p>
        </p:txBody>
      </p:sp>
      <p:pic>
        <p:nvPicPr>
          <p:cNvPr id="17410" name="Picture 2"/>
          <p:cNvPicPr>
            <a:picLocks noChangeAspect="1" noChangeArrowheads="1"/>
          </p:cNvPicPr>
          <p:nvPr/>
        </p:nvPicPr>
        <p:blipFill>
          <a:blip r:embed="rId3" cstate="print"/>
          <a:srcRect/>
          <a:stretch>
            <a:fillRect/>
          </a:stretch>
        </p:blipFill>
        <p:spPr bwMode="auto">
          <a:xfrm>
            <a:off x="1371600" y="2057400"/>
            <a:ext cx="6400800" cy="48006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“And hereby we know that we are </a:t>
            </a:r>
            <a:r>
              <a:rPr lang="en-US" i="1" u="sng" dirty="0" smtClean="0"/>
              <a:t>of the truth</a:t>
            </a:r>
            <a:r>
              <a:rPr lang="en-US" i="1" dirty="0" smtClean="0"/>
              <a:t>.” I John 3:19 </a:t>
            </a:r>
            <a:endParaRPr lang="en-US" i="1" dirty="0"/>
          </a:p>
        </p:txBody>
      </p:sp>
      <p:pic>
        <p:nvPicPr>
          <p:cNvPr id="18434" name="Picture 2"/>
          <p:cNvPicPr>
            <a:picLocks noChangeAspect="1" noChangeArrowheads="1"/>
          </p:cNvPicPr>
          <p:nvPr/>
        </p:nvPicPr>
        <p:blipFill>
          <a:blip r:embed="rId3" cstate="print">
            <a:lum bright="-10000" contrast="30000"/>
          </a:blip>
          <a:srcRect/>
          <a:stretch>
            <a:fillRect/>
          </a:stretch>
        </p:blipFill>
        <p:spPr bwMode="auto">
          <a:xfrm>
            <a:off x="457200" y="1828800"/>
            <a:ext cx="4364181" cy="4800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4876800" y="2438400"/>
            <a:ext cx="4267200" cy="2862322"/>
          </a:xfrm>
          <a:prstGeom prst="rect">
            <a:avLst/>
          </a:prstGeom>
        </p:spPr>
        <p:txBody>
          <a:bodyPr wrap="square">
            <a:spAutoFit/>
          </a:bodyPr>
          <a:lstStyle/>
          <a:p>
            <a:pPr algn="ctr"/>
            <a:r>
              <a:rPr lang="en-US" sz="3600" i="1" dirty="0" smtClean="0"/>
              <a:t>“Howbeit when he, the Spirit of truth, is come, </a:t>
            </a:r>
            <a:r>
              <a:rPr lang="en-US" sz="3600" i="1" u="sng" dirty="0" smtClean="0"/>
              <a:t>he will guide you into all truth</a:t>
            </a:r>
            <a:r>
              <a:rPr lang="en-US" sz="3600" i="1" dirty="0" smtClean="0"/>
              <a:t>.”</a:t>
            </a:r>
          </a:p>
          <a:p>
            <a:pPr algn="ctr"/>
            <a:r>
              <a:rPr lang="en-US" sz="3600" i="1" dirty="0" smtClean="0"/>
              <a:t>John 16:13 </a:t>
            </a:r>
            <a:endParaRPr lang="en-US" sz="3600" i="1"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447800"/>
          </a:xfrm>
        </p:spPr>
        <p:txBody>
          <a:bodyPr>
            <a:normAutofit fontScale="90000"/>
          </a:bodyPr>
          <a:lstStyle/>
          <a:p>
            <a:r>
              <a:rPr lang="en-US" i="1" dirty="0" smtClean="0"/>
              <a:t>“My little children, let us not love in word, neither in tongue; </a:t>
            </a:r>
            <a:r>
              <a:rPr lang="en-US" i="1" u="sng" dirty="0" smtClean="0"/>
              <a:t>but in deed and in truth</a:t>
            </a:r>
            <a:r>
              <a:rPr lang="en-US" i="1" dirty="0" smtClean="0"/>
              <a:t>.” I John 3:18 </a:t>
            </a:r>
            <a:endParaRPr lang="en-US" i="1" dirty="0"/>
          </a:p>
        </p:txBody>
      </p:sp>
      <p:pic>
        <p:nvPicPr>
          <p:cNvPr id="19458" name="Picture 2"/>
          <p:cNvPicPr>
            <a:picLocks noChangeAspect="1" noChangeArrowheads="1"/>
          </p:cNvPicPr>
          <p:nvPr/>
        </p:nvPicPr>
        <p:blipFill>
          <a:blip r:embed="rId3" cstate="print"/>
          <a:srcRect/>
          <a:stretch>
            <a:fillRect/>
          </a:stretch>
        </p:blipFill>
        <p:spPr bwMode="auto">
          <a:xfrm>
            <a:off x="2590800" y="2514600"/>
            <a:ext cx="4146091" cy="411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1981200"/>
          </a:xfrm>
        </p:spPr>
        <p:txBody>
          <a:bodyPr>
            <a:normAutofit fontScale="90000"/>
          </a:bodyPr>
          <a:lstStyle/>
          <a:p>
            <a:r>
              <a:rPr lang="en-US" i="1" dirty="0" smtClean="0"/>
              <a:t>“If we say that we have fellowship with him, and walk in darkness, </a:t>
            </a:r>
            <a:r>
              <a:rPr lang="en-US" i="1" u="sng" dirty="0" smtClean="0"/>
              <a:t>we lie, and do not the truth</a:t>
            </a:r>
            <a:r>
              <a:rPr lang="en-US" i="1" dirty="0" smtClean="0"/>
              <a:t>.”  I John 1:6 </a:t>
            </a:r>
            <a:endParaRPr lang="en-US" i="1" dirty="0"/>
          </a:p>
        </p:txBody>
      </p:sp>
      <p:pic>
        <p:nvPicPr>
          <p:cNvPr id="20482" name="Picture 2"/>
          <p:cNvPicPr>
            <a:picLocks noChangeAspect="1" noChangeArrowheads="1"/>
          </p:cNvPicPr>
          <p:nvPr/>
        </p:nvPicPr>
        <p:blipFill>
          <a:blip r:embed="rId3" cstate="print"/>
          <a:srcRect/>
          <a:stretch>
            <a:fillRect/>
          </a:stretch>
        </p:blipFill>
        <p:spPr bwMode="auto">
          <a:xfrm>
            <a:off x="2590800" y="2819400"/>
            <a:ext cx="3657600" cy="3657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95400"/>
          </a:xfrm>
        </p:spPr>
        <p:txBody>
          <a:bodyPr>
            <a:normAutofit fontScale="90000"/>
          </a:bodyPr>
          <a:lstStyle/>
          <a:p>
            <a:r>
              <a:rPr lang="en-US" i="1" dirty="0" smtClean="0"/>
              <a:t>“And they </a:t>
            </a:r>
            <a:r>
              <a:rPr lang="en-US" i="1" u="sng" dirty="0" smtClean="0"/>
              <a:t>shall turn away their ears from the truth</a:t>
            </a:r>
            <a:r>
              <a:rPr lang="en-US" i="1" dirty="0" smtClean="0"/>
              <a:t>, and shall be turned unto fables.” II Tim. 4:4 </a:t>
            </a:r>
            <a:endParaRPr lang="en-US" i="1" dirty="0"/>
          </a:p>
        </p:txBody>
      </p:sp>
      <p:pic>
        <p:nvPicPr>
          <p:cNvPr id="21506" name="Picture 2"/>
          <p:cNvPicPr>
            <a:picLocks noChangeAspect="1" noChangeArrowheads="1"/>
          </p:cNvPicPr>
          <p:nvPr/>
        </p:nvPicPr>
        <p:blipFill>
          <a:blip r:embed="rId3" cstate="print"/>
          <a:srcRect/>
          <a:stretch>
            <a:fillRect/>
          </a:stretch>
        </p:blipFill>
        <p:spPr bwMode="auto">
          <a:xfrm>
            <a:off x="1371600" y="2514600"/>
            <a:ext cx="6168571" cy="3886200"/>
          </a:xfrm>
          <a:prstGeom prst="rect">
            <a:avLst/>
          </a:prstGeom>
          <a:noFill/>
          <a:ln w="9525">
            <a:noFill/>
            <a:miter lim="800000"/>
            <a:headEnd/>
            <a:tailEnd/>
          </a:ln>
        </p:spPr>
      </p:pic>
      <p:pic>
        <p:nvPicPr>
          <p:cNvPr id="21508" name="Picture 4"/>
          <p:cNvPicPr>
            <a:picLocks noChangeAspect="1" noChangeArrowheads="1"/>
          </p:cNvPicPr>
          <p:nvPr/>
        </p:nvPicPr>
        <p:blipFill>
          <a:blip r:embed="rId4" cstate="print"/>
          <a:srcRect/>
          <a:stretch>
            <a:fillRect/>
          </a:stretch>
        </p:blipFill>
        <p:spPr bwMode="auto">
          <a:xfrm>
            <a:off x="0" y="2209800"/>
            <a:ext cx="5543550" cy="2628900"/>
          </a:xfrm>
          <a:prstGeom prst="rect">
            <a:avLst/>
          </a:prstGeom>
          <a:noFill/>
          <a:ln w="9525">
            <a:noFill/>
            <a:miter lim="800000"/>
            <a:headEnd/>
            <a:tailEnd/>
          </a:ln>
        </p:spPr>
      </p:pic>
      <p:pic>
        <p:nvPicPr>
          <p:cNvPr id="21509" name="Picture 5"/>
          <p:cNvPicPr>
            <a:picLocks noChangeAspect="1" noChangeArrowheads="1"/>
          </p:cNvPicPr>
          <p:nvPr/>
        </p:nvPicPr>
        <p:blipFill>
          <a:blip r:embed="rId5" cstate="print"/>
          <a:srcRect/>
          <a:stretch>
            <a:fillRect/>
          </a:stretch>
        </p:blipFill>
        <p:spPr bwMode="auto">
          <a:xfrm>
            <a:off x="4343400" y="3429000"/>
            <a:ext cx="4800600" cy="324674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20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fade">
                                      <p:cBhvr>
                                        <p:cTn id="12" dur="20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876800" cy="6430962"/>
          </a:xfrm>
        </p:spPr>
        <p:txBody>
          <a:bodyPr>
            <a:normAutofit/>
          </a:bodyPr>
          <a:lstStyle/>
          <a:p>
            <a:r>
              <a:rPr lang="en-US" sz="3600" i="1" dirty="0" smtClean="0"/>
              <a:t>“Moreover thou </a:t>
            </a:r>
            <a:r>
              <a:rPr lang="en-US" sz="3600" i="1" dirty="0" err="1" smtClean="0"/>
              <a:t>shalt</a:t>
            </a:r>
            <a:r>
              <a:rPr lang="en-US" sz="3600" i="1" dirty="0" smtClean="0"/>
              <a:t> provide out of all the people able men, such as fear God, </a:t>
            </a:r>
            <a:r>
              <a:rPr lang="en-US" sz="3600" i="1" u="sng" dirty="0" smtClean="0"/>
              <a:t>men of truth</a:t>
            </a:r>
            <a:r>
              <a:rPr lang="en-US" sz="3600" i="1" dirty="0" smtClean="0"/>
              <a:t>, hating covetousness; and place such over them, to be rulers of thousands, and rulers of hundreds, rulers of fifties, and rulers of tens.” </a:t>
            </a:r>
            <a:br>
              <a:rPr lang="en-US" sz="3600" i="1" dirty="0" smtClean="0"/>
            </a:br>
            <a:r>
              <a:rPr lang="en-US" sz="3600" i="1" dirty="0" smtClean="0"/>
              <a:t>Exod. 18:21 </a:t>
            </a:r>
            <a:endParaRPr lang="en-US" sz="3600" i="1" dirty="0"/>
          </a:p>
        </p:txBody>
      </p:sp>
      <p:pic>
        <p:nvPicPr>
          <p:cNvPr id="23554" name="Picture 2"/>
          <p:cNvPicPr>
            <a:picLocks noChangeAspect="1" noChangeArrowheads="1"/>
          </p:cNvPicPr>
          <p:nvPr/>
        </p:nvPicPr>
        <p:blipFill>
          <a:blip r:embed="rId3" cstate="print"/>
          <a:srcRect l="31779"/>
          <a:stretch>
            <a:fillRect/>
          </a:stretch>
        </p:blipFill>
        <p:spPr bwMode="auto">
          <a:xfrm>
            <a:off x="5029200" y="1143000"/>
            <a:ext cx="3969600" cy="3962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4114800" cy="6858000"/>
          </a:xfrm>
        </p:spPr>
        <p:txBody>
          <a:bodyPr>
            <a:normAutofit fontScale="90000"/>
          </a:bodyPr>
          <a:lstStyle/>
          <a:p>
            <a:r>
              <a:rPr lang="en-US" i="1" dirty="0" smtClean="0"/>
              <a:t>“The </a:t>
            </a:r>
            <a:r>
              <a:rPr lang="en-US" i="1" u="sng" dirty="0" smtClean="0"/>
              <a:t>law of truth </a:t>
            </a:r>
            <a:r>
              <a:rPr lang="en-US" i="1" dirty="0" smtClean="0"/>
              <a:t>was in his mouth, and iniquity was not found in his lips: he walked with me in peace and equity, and did turn many away from iniquity.” Mal 2:6 </a:t>
            </a:r>
            <a:endParaRPr lang="en-US" i="1" dirty="0"/>
          </a:p>
        </p:txBody>
      </p:sp>
      <p:pic>
        <p:nvPicPr>
          <p:cNvPr id="22530" name="Picture 2"/>
          <p:cNvPicPr>
            <a:picLocks noChangeAspect="1" noChangeArrowheads="1"/>
          </p:cNvPicPr>
          <p:nvPr/>
        </p:nvPicPr>
        <p:blipFill>
          <a:blip r:embed="rId3" cstate="print"/>
          <a:srcRect/>
          <a:stretch>
            <a:fillRect/>
          </a:stretch>
        </p:blipFill>
        <p:spPr bwMode="auto">
          <a:xfrm>
            <a:off x="4268437" y="1600200"/>
            <a:ext cx="4666013" cy="3505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3886200"/>
          </a:xfrm>
        </p:spPr>
        <p:txBody>
          <a:bodyPr>
            <a:noAutofit/>
          </a:bodyPr>
          <a:lstStyle/>
          <a:p>
            <a:r>
              <a:rPr lang="en-US" sz="3200" i="1" dirty="0" smtClean="0"/>
              <a:t>“Finally, brethren, </a:t>
            </a:r>
            <a:r>
              <a:rPr lang="en-US" sz="3200" i="1" u="sng" dirty="0" smtClean="0"/>
              <a:t>whatsoever things are true</a:t>
            </a:r>
            <a:r>
              <a:rPr lang="en-US" sz="3200" i="1" dirty="0" smtClean="0"/>
              <a:t>, whatsoever things are honest, whatsoever things are just, whatsoever things are pure, whatsoever things are lovely, whatsoever things are of good report; if there be any virtue, and if there be any praise, think on these things.”</a:t>
            </a:r>
            <a:br>
              <a:rPr lang="en-US" sz="3200" i="1" dirty="0" smtClean="0"/>
            </a:br>
            <a:r>
              <a:rPr lang="en-US" sz="3200" i="1" dirty="0" smtClean="0"/>
              <a:t> Phil. 4:8 </a:t>
            </a:r>
            <a:endParaRPr lang="en-US" sz="3200" i="1" dirty="0"/>
          </a:p>
        </p:txBody>
      </p:sp>
      <p:pic>
        <p:nvPicPr>
          <p:cNvPr id="1026" name="Picture 2"/>
          <p:cNvPicPr>
            <a:picLocks noChangeAspect="1" noChangeArrowheads="1"/>
          </p:cNvPicPr>
          <p:nvPr/>
        </p:nvPicPr>
        <p:blipFill>
          <a:blip r:embed="rId3" cstate="print"/>
          <a:srcRect/>
          <a:stretch>
            <a:fillRect/>
          </a:stretch>
        </p:blipFill>
        <p:spPr bwMode="auto">
          <a:xfrm>
            <a:off x="2286000" y="3761505"/>
            <a:ext cx="4652963" cy="309649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cstate="print"/>
          <a:srcRect/>
          <a:stretch>
            <a:fillRect/>
          </a:stretch>
        </p:blipFill>
        <p:spPr bwMode="auto">
          <a:xfrm>
            <a:off x="0" y="4876800"/>
            <a:ext cx="3962400" cy="19812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457200" y="0"/>
            <a:ext cx="8229600" cy="3124200"/>
          </a:xfrm>
        </p:spPr>
        <p:txBody>
          <a:bodyPr>
            <a:normAutofit/>
          </a:bodyPr>
          <a:lstStyle/>
          <a:p>
            <a:r>
              <a:rPr lang="en-US" sz="3600" i="1" dirty="0" smtClean="0"/>
              <a:t>“If therefore ye have not been faithful in the unrighteous mammon, who will commit to your trust the </a:t>
            </a:r>
            <a:r>
              <a:rPr lang="en-US" sz="3600" i="1" u="sng" dirty="0" smtClean="0"/>
              <a:t>true riches</a:t>
            </a:r>
            <a:r>
              <a:rPr lang="en-US" sz="3600" i="1" dirty="0" smtClean="0"/>
              <a:t>?” </a:t>
            </a:r>
            <a:br>
              <a:rPr lang="en-US" sz="3600" i="1" dirty="0" smtClean="0"/>
            </a:br>
            <a:r>
              <a:rPr lang="en-US" sz="3600" i="1" dirty="0" smtClean="0"/>
              <a:t>Luke 16:11 </a:t>
            </a:r>
            <a:endParaRPr lang="en-US" sz="3600" i="1" dirty="0"/>
          </a:p>
        </p:txBody>
      </p:sp>
      <p:pic>
        <p:nvPicPr>
          <p:cNvPr id="2050" name="Picture 2"/>
          <p:cNvPicPr>
            <a:picLocks noChangeAspect="1" noChangeArrowheads="1"/>
          </p:cNvPicPr>
          <p:nvPr/>
        </p:nvPicPr>
        <p:blipFill>
          <a:blip r:embed="rId4" cstate="print"/>
          <a:srcRect l="4432" r="33515" b="3364"/>
          <a:stretch>
            <a:fillRect/>
          </a:stretch>
        </p:blipFill>
        <p:spPr bwMode="auto">
          <a:xfrm>
            <a:off x="2667000" y="3048000"/>
            <a:ext cx="3831771" cy="3352800"/>
          </a:xfrm>
          <a:prstGeom prst="ellipse">
            <a:avLst/>
          </a:prstGeom>
          <a:ln>
            <a:noFill/>
          </a:ln>
          <a:effectLst>
            <a:softEdge rad="112500"/>
          </a:effectLst>
        </p:spPr>
      </p:pic>
      <p:pic>
        <p:nvPicPr>
          <p:cNvPr id="2053" name="Picture 5"/>
          <p:cNvPicPr>
            <a:picLocks noChangeAspect="1" noChangeArrowheads="1"/>
          </p:cNvPicPr>
          <p:nvPr/>
        </p:nvPicPr>
        <p:blipFill>
          <a:blip r:embed="rId5" cstate="print"/>
          <a:srcRect/>
          <a:stretch>
            <a:fillRect/>
          </a:stretch>
        </p:blipFill>
        <p:spPr bwMode="auto">
          <a:xfrm>
            <a:off x="6019800" y="2590800"/>
            <a:ext cx="2946961" cy="2133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to="" calcmode="lin" valueType="num">
                                      <p:cBhvr>
                                        <p:cTn id="7" dur="1" fill="hold"/>
                                        <p:tgtEl>
                                          <p:spTgt spid="205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 to="" calcmode="lin" valueType="num">
                                      <p:cBhvr>
                                        <p:cTn id="12" dur="1" fill="hold"/>
                                        <p:tgtEl>
                                          <p:spTgt spid="205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God is self-sufficient</a:t>
            </a:r>
            <a:endParaRPr lang="en-US" dirty="0"/>
          </a:p>
        </p:txBody>
      </p:sp>
      <p:sp>
        <p:nvSpPr>
          <p:cNvPr id="3" name="Content Placeholder 2"/>
          <p:cNvSpPr>
            <a:spLocks noGrp="1"/>
          </p:cNvSpPr>
          <p:nvPr>
            <p:ph idx="1"/>
          </p:nvPr>
        </p:nvSpPr>
        <p:spPr>
          <a:xfrm>
            <a:off x="5105400" y="1219200"/>
            <a:ext cx="4038600" cy="5638800"/>
          </a:xfrm>
        </p:spPr>
        <p:txBody>
          <a:bodyPr>
            <a:normAutofit/>
          </a:bodyPr>
          <a:lstStyle/>
          <a:p>
            <a:pPr algn="ctr">
              <a:buNone/>
            </a:pPr>
            <a:r>
              <a:rPr lang="en-US" sz="3600" i="1" dirty="0" smtClean="0"/>
              <a:t>“Neither is worshipped with men's hands, </a:t>
            </a:r>
            <a:r>
              <a:rPr lang="en-US" sz="3600" i="1" u="sng" dirty="0" smtClean="0"/>
              <a:t>as though he needed any thing</a:t>
            </a:r>
            <a:r>
              <a:rPr lang="en-US" sz="3600" i="1" dirty="0" smtClean="0"/>
              <a:t>, seeing he giveth to all life, and breath, and all things.” Acts 17:25 </a:t>
            </a:r>
          </a:p>
        </p:txBody>
      </p:sp>
      <p:pic>
        <p:nvPicPr>
          <p:cNvPr id="1026" name="Picture 2"/>
          <p:cNvPicPr>
            <a:picLocks noChangeAspect="1" noChangeArrowheads="1"/>
          </p:cNvPicPr>
          <p:nvPr/>
        </p:nvPicPr>
        <p:blipFill>
          <a:blip r:embed="rId3" cstate="print"/>
          <a:srcRect/>
          <a:stretch>
            <a:fillRect/>
          </a:stretch>
        </p:blipFill>
        <p:spPr bwMode="auto">
          <a:xfrm>
            <a:off x="381000" y="1524000"/>
            <a:ext cx="47625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92362"/>
          </a:xfrm>
        </p:spPr>
        <p:txBody>
          <a:bodyPr>
            <a:normAutofit/>
          </a:bodyPr>
          <a:lstStyle/>
          <a:p>
            <a:r>
              <a:rPr lang="en-US" sz="3600" i="1" dirty="0" smtClean="0"/>
              <a:t>“But the hour cometh, and now is, when the true worshippers shall worship the Father in </a:t>
            </a:r>
            <a:r>
              <a:rPr lang="en-US" sz="3600" i="1" u="sng" dirty="0" smtClean="0"/>
              <a:t>spirit and in truth</a:t>
            </a:r>
            <a:r>
              <a:rPr lang="en-US" sz="3600" i="1" dirty="0" smtClean="0"/>
              <a:t>: for the Father </a:t>
            </a:r>
            <a:r>
              <a:rPr lang="en-US" sz="3600" i="1" dirty="0" err="1" smtClean="0"/>
              <a:t>seeketh</a:t>
            </a:r>
            <a:r>
              <a:rPr lang="en-US" sz="3600" i="1" dirty="0" smtClean="0"/>
              <a:t> such to worship him.” John 4:23 </a:t>
            </a:r>
            <a:endParaRPr lang="en-US" sz="3600" i="1" dirty="0"/>
          </a:p>
        </p:txBody>
      </p:sp>
      <p:pic>
        <p:nvPicPr>
          <p:cNvPr id="3075" name="Picture 3"/>
          <p:cNvPicPr>
            <a:picLocks noChangeAspect="1" noChangeArrowheads="1"/>
          </p:cNvPicPr>
          <p:nvPr/>
        </p:nvPicPr>
        <p:blipFill>
          <a:blip r:embed="rId3" cstate="print"/>
          <a:srcRect/>
          <a:stretch>
            <a:fillRect/>
          </a:stretch>
        </p:blipFill>
        <p:spPr bwMode="auto">
          <a:xfrm>
            <a:off x="1828800" y="2819400"/>
            <a:ext cx="5619750" cy="37623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1447800" y="1885950"/>
            <a:ext cx="6629400" cy="4972050"/>
          </a:xfrm>
          <a:prstGeom prst="rect">
            <a:avLst/>
          </a:prstGeom>
          <a:ln>
            <a:noFill/>
          </a:ln>
          <a:effectLst>
            <a:softEdge rad="112500"/>
          </a:effectLst>
        </p:spPr>
      </p:pic>
      <p:sp>
        <p:nvSpPr>
          <p:cNvPr id="2" name="Title 1"/>
          <p:cNvSpPr>
            <a:spLocks noGrp="1"/>
          </p:cNvSpPr>
          <p:nvPr>
            <p:ph type="title"/>
          </p:nvPr>
        </p:nvSpPr>
        <p:spPr/>
        <p:txBody>
          <a:bodyPr>
            <a:noAutofit/>
          </a:bodyPr>
          <a:lstStyle/>
          <a:p>
            <a:r>
              <a:rPr lang="en-US" sz="3600" i="1" dirty="0" smtClean="0"/>
              <a:t>“And herein is that </a:t>
            </a:r>
            <a:r>
              <a:rPr lang="en-US" sz="3600" i="1" u="sng" dirty="0" smtClean="0"/>
              <a:t>saying true</a:t>
            </a:r>
            <a:r>
              <a:rPr lang="en-US" sz="3600" i="1" dirty="0" smtClean="0"/>
              <a:t>, One </a:t>
            </a:r>
            <a:r>
              <a:rPr lang="en-US" sz="3600" i="1" dirty="0" err="1" smtClean="0"/>
              <a:t>soweth</a:t>
            </a:r>
            <a:r>
              <a:rPr lang="en-US" sz="3600" i="1" dirty="0" smtClean="0"/>
              <a:t>, and another </a:t>
            </a:r>
            <a:r>
              <a:rPr lang="en-US" sz="3600" i="1" dirty="0" err="1" smtClean="0"/>
              <a:t>reapeth</a:t>
            </a:r>
            <a:r>
              <a:rPr lang="en-US" sz="3600" i="1" dirty="0" smtClean="0"/>
              <a:t>.”</a:t>
            </a:r>
            <a:br>
              <a:rPr lang="en-US" sz="3600" i="1" dirty="0" smtClean="0"/>
            </a:br>
            <a:r>
              <a:rPr lang="en-US" sz="3600" i="1" dirty="0" smtClean="0"/>
              <a:t> John 4:37 </a:t>
            </a:r>
            <a:endParaRPr lang="en-US" sz="3600" i="1" dirty="0"/>
          </a:p>
        </p:txBody>
      </p:sp>
      <p:pic>
        <p:nvPicPr>
          <p:cNvPr id="4098" name="Picture 2"/>
          <p:cNvPicPr>
            <a:picLocks noChangeAspect="1" noChangeArrowheads="1"/>
          </p:cNvPicPr>
          <p:nvPr/>
        </p:nvPicPr>
        <p:blipFill>
          <a:blip r:embed="rId4" cstate="print"/>
          <a:srcRect/>
          <a:stretch>
            <a:fillRect/>
          </a:stretch>
        </p:blipFill>
        <p:spPr bwMode="auto">
          <a:xfrm>
            <a:off x="0" y="4216400"/>
            <a:ext cx="3962400" cy="2641600"/>
          </a:xfrm>
          <a:prstGeom prst="rect">
            <a:avLst/>
          </a:prstGeom>
          <a:ln>
            <a:noFill/>
          </a:ln>
          <a:effectLst>
            <a:softEdge rad="112500"/>
          </a:effectLst>
        </p:spPr>
      </p:pic>
      <p:pic>
        <p:nvPicPr>
          <p:cNvPr id="4100" name="Picture 4"/>
          <p:cNvPicPr>
            <a:picLocks noChangeAspect="1" noChangeArrowheads="1"/>
          </p:cNvPicPr>
          <p:nvPr/>
        </p:nvPicPr>
        <p:blipFill>
          <a:blip r:embed="rId5" cstate="print"/>
          <a:srcRect/>
          <a:stretch>
            <a:fillRect/>
          </a:stretch>
        </p:blipFill>
        <p:spPr bwMode="auto">
          <a:xfrm>
            <a:off x="5025081" y="1676400"/>
            <a:ext cx="4118919" cy="2743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9144000" cy="838200"/>
          </a:xfrm>
        </p:spPr>
        <p:txBody>
          <a:bodyPr>
            <a:noAutofit/>
          </a:bodyPr>
          <a:lstStyle/>
          <a:p>
            <a:r>
              <a:rPr lang="en-US" sz="3600" i="1" dirty="0" smtClean="0"/>
              <a:t>“And that ye put on the new man, which</a:t>
            </a:r>
            <a:br>
              <a:rPr lang="en-US" sz="3600" i="1" dirty="0" smtClean="0"/>
            </a:br>
            <a:r>
              <a:rPr lang="en-US" sz="3600" i="1" dirty="0" smtClean="0"/>
              <a:t> after God is created in righteousness </a:t>
            </a:r>
            <a:br>
              <a:rPr lang="en-US" sz="3600" i="1" dirty="0" smtClean="0"/>
            </a:br>
            <a:r>
              <a:rPr lang="en-US" sz="3600" i="1" dirty="0" smtClean="0"/>
              <a:t>and </a:t>
            </a:r>
            <a:r>
              <a:rPr lang="en-US" sz="3600" i="1" u="sng" dirty="0" smtClean="0"/>
              <a:t>true holiness</a:t>
            </a:r>
            <a:r>
              <a:rPr lang="en-US" sz="3600" i="1" dirty="0" smtClean="0"/>
              <a:t>.”</a:t>
            </a:r>
            <a:br>
              <a:rPr lang="en-US" sz="3600" i="1" dirty="0" smtClean="0"/>
            </a:br>
            <a:r>
              <a:rPr lang="en-US" sz="3600" i="1" dirty="0" smtClean="0"/>
              <a:t>Eph. 4:24 </a:t>
            </a:r>
            <a:endParaRPr lang="en-US" sz="3600" i="1" dirty="0"/>
          </a:p>
        </p:txBody>
      </p:sp>
      <p:pic>
        <p:nvPicPr>
          <p:cNvPr id="9218" name="Picture 2"/>
          <p:cNvPicPr>
            <a:picLocks noChangeAspect="1" noChangeArrowheads="1"/>
          </p:cNvPicPr>
          <p:nvPr/>
        </p:nvPicPr>
        <p:blipFill>
          <a:blip r:embed="rId3" cstate="print"/>
          <a:srcRect/>
          <a:stretch>
            <a:fillRect/>
          </a:stretch>
        </p:blipFill>
        <p:spPr bwMode="auto">
          <a:xfrm>
            <a:off x="1600200" y="2571750"/>
            <a:ext cx="5715000" cy="4286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68562"/>
          </a:xfrm>
        </p:spPr>
        <p:txBody>
          <a:bodyPr>
            <a:noAutofit/>
          </a:bodyPr>
          <a:lstStyle/>
          <a:p>
            <a:r>
              <a:rPr lang="en-US" sz="3600" i="1" dirty="0" smtClean="0"/>
              <a:t>“But it is happened unto them according to the </a:t>
            </a:r>
            <a:r>
              <a:rPr lang="en-US" sz="3600" i="1" u="sng" dirty="0" smtClean="0"/>
              <a:t>true proverb</a:t>
            </a:r>
            <a:r>
              <a:rPr lang="en-US" sz="3600" i="1" dirty="0" smtClean="0"/>
              <a:t>, The dog is turned to his own vomit again; and the sow that was washed to her wallowing in the mire.” </a:t>
            </a:r>
            <a:br>
              <a:rPr lang="en-US" sz="3600" i="1" dirty="0" smtClean="0"/>
            </a:br>
            <a:r>
              <a:rPr lang="en-US" sz="3600" i="1" dirty="0" smtClean="0"/>
              <a:t>II Peter 2:22 </a:t>
            </a:r>
            <a:endParaRPr lang="en-US" sz="3600" i="1" dirty="0"/>
          </a:p>
        </p:txBody>
      </p:sp>
      <p:pic>
        <p:nvPicPr>
          <p:cNvPr id="10242" name="Picture 2"/>
          <p:cNvPicPr>
            <a:picLocks noChangeAspect="1" noChangeArrowheads="1"/>
          </p:cNvPicPr>
          <p:nvPr/>
        </p:nvPicPr>
        <p:blipFill>
          <a:blip r:embed="rId3" cstate="print"/>
          <a:srcRect/>
          <a:stretch>
            <a:fillRect/>
          </a:stretch>
        </p:blipFill>
        <p:spPr bwMode="auto">
          <a:xfrm>
            <a:off x="4800600" y="2971800"/>
            <a:ext cx="4191000" cy="3143250"/>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152399" y="3581400"/>
            <a:ext cx="4657211" cy="310680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r>
              <a:rPr lang="en-US" sz="3600" i="1" dirty="0" smtClean="0"/>
              <a:t>“But as </a:t>
            </a:r>
            <a:r>
              <a:rPr lang="en-US" sz="3600" i="1" u="sng" dirty="0" smtClean="0"/>
              <a:t>God is true</a:t>
            </a:r>
            <a:r>
              <a:rPr lang="en-US" sz="3600" i="1" dirty="0" smtClean="0"/>
              <a:t>, our word toward you was not yea and nay.” II Cor. 1:18 </a:t>
            </a:r>
            <a:endParaRPr lang="en-US" sz="3600" i="1" dirty="0"/>
          </a:p>
        </p:txBody>
      </p:sp>
      <p:pic>
        <p:nvPicPr>
          <p:cNvPr id="8194" name="Picture 2"/>
          <p:cNvPicPr>
            <a:picLocks noChangeAspect="1" noChangeArrowheads="1"/>
          </p:cNvPicPr>
          <p:nvPr/>
        </p:nvPicPr>
        <p:blipFill>
          <a:blip r:embed="rId3" cstate="print"/>
          <a:srcRect/>
          <a:stretch>
            <a:fillRect/>
          </a:stretch>
        </p:blipFill>
        <p:spPr bwMode="auto">
          <a:xfrm>
            <a:off x="3048000" y="1524000"/>
            <a:ext cx="3068084" cy="3392424"/>
          </a:xfrm>
          <a:prstGeom prst="rect">
            <a:avLst/>
          </a:prstGeom>
          <a:noFill/>
          <a:ln w="9525">
            <a:noFill/>
            <a:miter lim="800000"/>
            <a:headEnd/>
            <a:tailEnd/>
          </a:ln>
        </p:spPr>
      </p:pic>
      <p:sp>
        <p:nvSpPr>
          <p:cNvPr id="4" name="Rectangle 3"/>
          <p:cNvSpPr/>
          <p:nvPr/>
        </p:nvSpPr>
        <p:spPr>
          <a:xfrm>
            <a:off x="152400" y="5105400"/>
            <a:ext cx="8763000" cy="1569660"/>
          </a:xfrm>
          <a:prstGeom prst="rect">
            <a:avLst/>
          </a:prstGeom>
        </p:spPr>
        <p:txBody>
          <a:bodyPr wrap="square">
            <a:spAutoFit/>
          </a:bodyPr>
          <a:lstStyle/>
          <a:p>
            <a:pPr algn="ctr"/>
            <a:r>
              <a:rPr lang="en-US" sz="3200" i="1" dirty="0" smtClean="0"/>
              <a:t>“</a:t>
            </a:r>
            <a:r>
              <a:rPr lang="en-US" sz="3200" i="1" u="sng" dirty="0" smtClean="0"/>
              <a:t>This witness is true</a:t>
            </a:r>
            <a:r>
              <a:rPr lang="en-US" sz="3200" i="1" dirty="0" smtClean="0"/>
              <a:t>. Wherefore rebuke them sharply, that they may be sound in the faith.” </a:t>
            </a:r>
          </a:p>
          <a:p>
            <a:pPr algn="ctr"/>
            <a:r>
              <a:rPr lang="en-US" sz="3200" i="1" dirty="0" smtClean="0"/>
              <a:t>Titus 1:13 </a:t>
            </a:r>
            <a:endParaRPr lang="en-US" sz="3200" i="1" dirty="0"/>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8991600" cy="1446550"/>
          </a:xfrm>
          <a:prstGeom prst="rect">
            <a:avLst/>
          </a:prstGeom>
        </p:spPr>
        <p:txBody>
          <a:bodyPr wrap="square">
            <a:spAutoFit/>
          </a:bodyPr>
          <a:lstStyle/>
          <a:p>
            <a:pPr algn="ctr"/>
            <a:r>
              <a:rPr lang="en-US" sz="4400" i="1" dirty="0" smtClean="0"/>
              <a:t>“And ye shall </a:t>
            </a:r>
            <a:r>
              <a:rPr lang="en-US" sz="4400" i="1" u="sng" dirty="0" smtClean="0"/>
              <a:t>know the truth</a:t>
            </a:r>
            <a:r>
              <a:rPr lang="en-US" sz="4400" i="1" dirty="0" smtClean="0"/>
              <a:t>, and the truth shall make you free.” John 8:32 </a:t>
            </a:r>
            <a:endParaRPr lang="en-US" sz="4400" i="1" dirty="0"/>
          </a:p>
        </p:txBody>
      </p:sp>
      <p:pic>
        <p:nvPicPr>
          <p:cNvPr id="14339" name="Picture 3"/>
          <p:cNvPicPr>
            <a:picLocks noChangeAspect="1" noChangeArrowheads="1"/>
          </p:cNvPicPr>
          <p:nvPr/>
        </p:nvPicPr>
        <p:blipFill>
          <a:blip r:embed="rId3" cstate="print"/>
          <a:srcRect/>
          <a:stretch>
            <a:fillRect/>
          </a:stretch>
        </p:blipFill>
        <p:spPr bwMode="auto">
          <a:xfrm>
            <a:off x="1447800" y="1905000"/>
            <a:ext cx="6223000" cy="4667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33600" y="2971800"/>
            <a:ext cx="4881174" cy="4281487"/>
          </a:xfrm>
          <a:prstGeom prst="rect">
            <a:avLst/>
          </a:prstGeom>
          <a:noFill/>
          <a:ln w="9525">
            <a:noFill/>
            <a:miter lim="800000"/>
            <a:headEnd/>
            <a:tailEnd/>
          </a:ln>
        </p:spPr>
      </p:pic>
      <p:sp>
        <p:nvSpPr>
          <p:cNvPr id="3" name="Rectangle 2"/>
          <p:cNvSpPr/>
          <p:nvPr/>
        </p:nvSpPr>
        <p:spPr>
          <a:xfrm>
            <a:off x="0" y="228600"/>
            <a:ext cx="9144000" cy="3416320"/>
          </a:xfrm>
          <a:prstGeom prst="rect">
            <a:avLst/>
          </a:prstGeom>
        </p:spPr>
        <p:txBody>
          <a:bodyPr wrap="square">
            <a:spAutoFit/>
          </a:bodyPr>
          <a:lstStyle/>
          <a:p>
            <a:pPr algn="ctr"/>
            <a:r>
              <a:rPr lang="en-US" sz="3600" i="1" dirty="0" smtClean="0">
                <a:effectLst>
                  <a:glow rad="101600">
                    <a:schemeClr val="bg1">
                      <a:alpha val="60000"/>
                    </a:schemeClr>
                  </a:glow>
                </a:effectLst>
              </a:rPr>
              <a:t>“Ye are of your father the devil, and the lusts of your father ye will do. He was a murderer from the beginning, and abode not in the truth, because there is </a:t>
            </a:r>
            <a:r>
              <a:rPr lang="en-US" sz="3600" i="1" u="sng" dirty="0" smtClean="0">
                <a:effectLst>
                  <a:glow rad="101600">
                    <a:schemeClr val="bg1">
                      <a:alpha val="60000"/>
                    </a:schemeClr>
                  </a:glow>
                </a:effectLst>
              </a:rPr>
              <a:t>no truth in him</a:t>
            </a:r>
            <a:r>
              <a:rPr lang="en-US" sz="3600" i="1" dirty="0" smtClean="0">
                <a:effectLst>
                  <a:glow rad="101600">
                    <a:schemeClr val="bg1">
                      <a:alpha val="60000"/>
                    </a:schemeClr>
                  </a:glow>
                </a:effectLst>
              </a:rPr>
              <a:t>. When he </a:t>
            </a:r>
            <a:r>
              <a:rPr lang="en-US" sz="3600" i="1" dirty="0" err="1" smtClean="0">
                <a:effectLst>
                  <a:glow rad="101600">
                    <a:schemeClr val="bg1">
                      <a:alpha val="60000"/>
                    </a:schemeClr>
                  </a:glow>
                </a:effectLst>
              </a:rPr>
              <a:t>speaketh</a:t>
            </a:r>
            <a:r>
              <a:rPr lang="en-US" sz="3600" i="1" dirty="0" smtClean="0">
                <a:effectLst>
                  <a:glow rad="101600">
                    <a:schemeClr val="bg1">
                      <a:alpha val="60000"/>
                    </a:schemeClr>
                  </a:glow>
                </a:effectLst>
              </a:rPr>
              <a:t> a lie, he </a:t>
            </a:r>
            <a:r>
              <a:rPr lang="en-US" sz="3600" i="1" dirty="0" err="1" smtClean="0">
                <a:effectLst>
                  <a:glow rad="101600">
                    <a:schemeClr val="bg1">
                      <a:alpha val="60000"/>
                    </a:schemeClr>
                  </a:glow>
                </a:effectLst>
              </a:rPr>
              <a:t>speaketh</a:t>
            </a:r>
            <a:r>
              <a:rPr lang="en-US" sz="3600" i="1" dirty="0" smtClean="0">
                <a:effectLst>
                  <a:glow rad="101600">
                    <a:schemeClr val="bg1">
                      <a:alpha val="60000"/>
                    </a:schemeClr>
                  </a:glow>
                </a:effectLst>
              </a:rPr>
              <a:t> of his own: for </a:t>
            </a:r>
            <a:r>
              <a:rPr lang="en-US" sz="3600" i="1" u="sng" dirty="0" smtClean="0">
                <a:effectLst>
                  <a:glow rad="101600">
                    <a:schemeClr val="bg1">
                      <a:alpha val="60000"/>
                    </a:schemeClr>
                  </a:glow>
                </a:effectLst>
              </a:rPr>
              <a:t>he is a liar, and the father of it</a:t>
            </a:r>
            <a:r>
              <a:rPr lang="en-US" sz="3600" i="1" dirty="0" smtClean="0">
                <a:effectLst>
                  <a:glow rad="101600">
                    <a:schemeClr val="bg1">
                      <a:alpha val="60000"/>
                    </a:schemeClr>
                  </a:glow>
                </a:effectLst>
              </a:rPr>
              <a:t>.” John 8:44 </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8991600" cy="5262979"/>
          </a:xfrm>
          <a:prstGeom prst="rect">
            <a:avLst/>
          </a:prstGeom>
        </p:spPr>
        <p:txBody>
          <a:bodyPr wrap="square">
            <a:spAutoFit/>
          </a:bodyPr>
          <a:lstStyle/>
          <a:p>
            <a:pPr algn="ctr"/>
            <a:r>
              <a:rPr lang="en-US" sz="4800" i="1" dirty="0" smtClean="0"/>
              <a:t>“And we know that the Son of God is come, and hath given us an understanding, that we may know </a:t>
            </a:r>
            <a:r>
              <a:rPr lang="en-US" sz="4800" i="1" u="sng" dirty="0" smtClean="0"/>
              <a:t>him that is true</a:t>
            </a:r>
            <a:r>
              <a:rPr lang="en-US" sz="4800" i="1" dirty="0" smtClean="0"/>
              <a:t>, and we are in </a:t>
            </a:r>
            <a:r>
              <a:rPr lang="en-US" sz="4800" i="1" u="sng" dirty="0" smtClean="0"/>
              <a:t>him that is true</a:t>
            </a:r>
            <a:r>
              <a:rPr lang="en-US" sz="4800" i="1" dirty="0" smtClean="0"/>
              <a:t>, even in his Son Jesus Christ. This is </a:t>
            </a:r>
            <a:r>
              <a:rPr lang="en-US" sz="4800" i="1" u="sng" dirty="0" smtClean="0"/>
              <a:t>the true God</a:t>
            </a:r>
            <a:r>
              <a:rPr lang="en-US" sz="4800" i="1" dirty="0" smtClean="0"/>
              <a:t>, and eternal life.”  I John 5:20 </a:t>
            </a:r>
            <a:endParaRPr lang="en-US" sz="4800" i="1" dirty="0"/>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0" y="533400"/>
            <a:ext cx="3352800" cy="5632311"/>
          </a:xfrm>
          <a:prstGeom prst="rect">
            <a:avLst/>
          </a:prstGeom>
        </p:spPr>
        <p:txBody>
          <a:bodyPr wrap="square">
            <a:spAutoFit/>
          </a:bodyPr>
          <a:lstStyle/>
          <a:p>
            <a:pPr algn="ctr"/>
            <a:r>
              <a:rPr lang="en-US" sz="4000" i="1" dirty="0" smtClean="0"/>
              <a:t>“Jesus </a:t>
            </a:r>
            <a:r>
              <a:rPr lang="en-US" sz="4000" i="1" dirty="0" err="1" smtClean="0"/>
              <a:t>saith</a:t>
            </a:r>
            <a:r>
              <a:rPr lang="en-US" sz="4000" i="1" dirty="0" smtClean="0"/>
              <a:t> unto him, I am the way, the </a:t>
            </a:r>
            <a:r>
              <a:rPr lang="en-US" sz="4000" i="1" u="sng" dirty="0" smtClean="0"/>
              <a:t>truth</a:t>
            </a:r>
            <a:r>
              <a:rPr lang="en-US" sz="4000" i="1" dirty="0" smtClean="0"/>
              <a:t>, and the life: no man cometh unto the Father, but by me.” </a:t>
            </a:r>
          </a:p>
          <a:p>
            <a:pPr algn="ctr"/>
            <a:r>
              <a:rPr lang="en-US" sz="4000" i="1" dirty="0" smtClean="0"/>
              <a:t>John 14:6 </a:t>
            </a:r>
            <a:endParaRPr lang="en-US" sz="4000" i="1" dirty="0"/>
          </a:p>
        </p:txBody>
      </p:sp>
      <p:pic>
        <p:nvPicPr>
          <p:cNvPr id="5122" name="Picture 2"/>
          <p:cNvPicPr>
            <a:picLocks noChangeAspect="1" noChangeArrowheads="1"/>
          </p:cNvPicPr>
          <p:nvPr/>
        </p:nvPicPr>
        <p:blipFill>
          <a:blip r:embed="rId3" cstate="print"/>
          <a:srcRect/>
          <a:stretch>
            <a:fillRect/>
          </a:stretch>
        </p:blipFill>
        <p:spPr bwMode="auto">
          <a:xfrm>
            <a:off x="0" y="-26581"/>
            <a:ext cx="4953000" cy="688458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eternal</a:t>
            </a:r>
            <a:endParaRPr lang="en-US" dirty="0"/>
          </a:p>
        </p:txBody>
      </p:sp>
      <p:sp>
        <p:nvSpPr>
          <p:cNvPr id="3" name="Content Placeholder 2"/>
          <p:cNvSpPr>
            <a:spLocks noGrp="1"/>
          </p:cNvSpPr>
          <p:nvPr>
            <p:ph idx="1"/>
          </p:nvPr>
        </p:nvSpPr>
        <p:spPr>
          <a:xfrm>
            <a:off x="4495800" y="1447800"/>
            <a:ext cx="4267200" cy="5410200"/>
          </a:xfrm>
        </p:spPr>
        <p:txBody>
          <a:bodyPr>
            <a:noAutofit/>
          </a:bodyPr>
          <a:lstStyle/>
          <a:p>
            <a:pPr algn="ctr">
              <a:buNone/>
            </a:pPr>
            <a:r>
              <a:rPr lang="en-US" sz="3600" i="1" dirty="0" smtClean="0"/>
              <a:t>"The </a:t>
            </a:r>
            <a:r>
              <a:rPr lang="en-US" sz="3600" i="1" u="sng" dirty="0" smtClean="0"/>
              <a:t>eternal God </a:t>
            </a:r>
            <a:r>
              <a:rPr lang="en-US" sz="3600" i="1" dirty="0" smtClean="0"/>
              <a:t>is  thy refuge, and underneath are the </a:t>
            </a:r>
            <a:r>
              <a:rPr lang="en-US" sz="3600" i="1" u="sng" dirty="0" smtClean="0"/>
              <a:t>everlasting</a:t>
            </a:r>
            <a:r>
              <a:rPr lang="en-US" sz="3600" i="1" dirty="0" smtClean="0"/>
              <a:t> arms: and he shall thrust out the enemy from before thee.” Deuteronomy 33:27 </a:t>
            </a:r>
          </a:p>
        </p:txBody>
      </p:sp>
      <p:pic>
        <p:nvPicPr>
          <p:cNvPr id="2050" name="Picture 2"/>
          <p:cNvPicPr>
            <a:picLocks noChangeAspect="1" noChangeArrowheads="1"/>
          </p:cNvPicPr>
          <p:nvPr/>
        </p:nvPicPr>
        <p:blipFill>
          <a:blip r:embed="rId3" cstate="print"/>
          <a:srcRect/>
          <a:stretch>
            <a:fillRect/>
          </a:stretch>
        </p:blipFill>
        <p:spPr bwMode="auto">
          <a:xfrm>
            <a:off x="304800" y="1828800"/>
            <a:ext cx="4419600" cy="3314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t="2500" r="565"/>
          <a:stretch>
            <a:fillRect/>
          </a:stretch>
        </p:blipFill>
        <p:spPr bwMode="auto">
          <a:xfrm>
            <a:off x="5486400" y="1371600"/>
            <a:ext cx="3657600" cy="4322618"/>
          </a:xfrm>
          <a:prstGeom prst="rect">
            <a:avLst/>
          </a:prstGeom>
          <a:ln>
            <a:noFill/>
          </a:ln>
          <a:effectLst>
            <a:softEdge rad="112500"/>
          </a:effectLst>
        </p:spPr>
      </p:pic>
      <p:sp>
        <p:nvSpPr>
          <p:cNvPr id="3" name="Title 1"/>
          <p:cNvSpPr txBox="1">
            <a:spLocks/>
          </p:cNvSpPr>
          <p:nvPr/>
        </p:nvSpPr>
        <p:spPr>
          <a:xfrm>
            <a:off x="457200" y="304800"/>
            <a:ext cx="8229600" cy="1219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God is infinite</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0" y="1524000"/>
            <a:ext cx="5486400" cy="5016758"/>
          </a:xfrm>
          <a:prstGeom prst="rect">
            <a:avLst/>
          </a:prstGeom>
        </p:spPr>
        <p:txBody>
          <a:bodyPr wrap="square">
            <a:spAutoFit/>
          </a:bodyPr>
          <a:lstStyle/>
          <a:p>
            <a:pPr algn="ctr"/>
            <a:r>
              <a:rPr lang="en-US" sz="3200" i="1" dirty="0" smtClean="0"/>
              <a:t>"And Solomon stood before the altar of the Lord in the presence of all the congregation of Israel, and spread forth his hands toward heaven: And he said…</a:t>
            </a:r>
            <a:r>
              <a:rPr lang="en-US" sz="3200" i="1" u="sng" dirty="0" smtClean="0"/>
              <a:t>Behold, the heaven and heaven of heavens cannot contain thee</a:t>
            </a:r>
            <a:r>
              <a:rPr lang="en-US" sz="3200" i="1" dirty="0" smtClean="0"/>
              <a:t>; how much less this house that I have builded?”</a:t>
            </a:r>
          </a:p>
          <a:p>
            <a:pPr algn="ctr"/>
            <a:r>
              <a:rPr lang="en-US" sz="3200" i="1" dirty="0" smtClean="0"/>
              <a:t>I Kings 8:22, 23, 27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smtClean="0"/>
              <a:t>God is omnipotent</a:t>
            </a:r>
            <a:endParaRPr lang="en-US" dirty="0"/>
          </a:p>
        </p:txBody>
      </p:sp>
      <p:sp>
        <p:nvSpPr>
          <p:cNvPr id="3" name="Content Placeholder 2"/>
          <p:cNvSpPr>
            <a:spLocks noGrp="1"/>
          </p:cNvSpPr>
          <p:nvPr>
            <p:ph idx="1"/>
          </p:nvPr>
        </p:nvSpPr>
        <p:spPr>
          <a:xfrm>
            <a:off x="0" y="1371600"/>
            <a:ext cx="9144000" cy="5486400"/>
          </a:xfrm>
        </p:spPr>
        <p:txBody>
          <a:bodyPr>
            <a:noAutofit/>
          </a:bodyPr>
          <a:lstStyle/>
          <a:p>
            <a:pPr algn="ctr">
              <a:buNone/>
            </a:pPr>
            <a:r>
              <a:rPr lang="en-US" sz="3600" i="1" dirty="0" smtClean="0"/>
              <a:t>   "Is any thing too hard for the Lord?”     (Genesis 18:14)</a:t>
            </a:r>
          </a:p>
        </p:txBody>
      </p:sp>
      <p:pic>
        <p:nvPicPr>
          <p:cNvPr id="12291" name="Picture 3"/>
          <p:cNvPicPr>
            <a:picLocks noChangeAspect="1" noChangeArrowheads="1"/>
          </p:cNvPicPr>
          <p:nvPr/>
        </p:nvPicPr>
        <p:blipFill>
          <a:blip r:embed="rId3" cstate="print"/>
          <a:srcRect/>
          <a:stretch>
            <a:fillRect/>
          </a:stretch>
        </p:blipFill>
        <p:spPr bwMode="auto">
          <a:xfrm rot="21154425">
            <a:off x="3020275" y="2945933"/>
            <a:ext cx="4536998" cy="34027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1485</TotalTime>
  <Words>2861</Words>
  <Application>Microsoft Office PowerPoint</Application>
  <PresentationFormat>On-screen Show (4:3)</PresentationFormat>
  <Paragraphs>223</Paragraphs>
  <Slides>68</Slides>
  <Notes>68</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Slide 1</vt:lpstr>
      <vt:lpstr>Slide 2</vt:lpstr>
      <vt:lpstr>Slide 3</vt:lpstr>
      <vt:lpstr>God is incomprehensible</vt:lpstr>
      <vt:lpstr>God is self-existent</vt:lpstr>
      <vt:lpstr>God is self-sufficient</vt:lpstr>
      <vt:lpstr>God is eternal</vt:lpstr>
      <vt:lpstr>Slide 8</vt:lpstr>
      <vt:lpstr>God is omnipotent</vt:lpstr>
      <vt:lpstr>God is omnipresent </vt:lpstr>
      <vt:lpstr>God is omniscient</vt:lpstr>
      <vt:lpstr>God is all wise</vt:lpstr>
      <vt:lpstr>God is immutable “For I am the Lord, I change not.” Malachi 3:6   </vt:lpstr>
      <vt:lpstr>God is sovereign</vt:lpstr>
      <vt:lpstr>God is light</vt:lpstr>
      <vt:lpstr>God is inscrutable</vt:lpstr>
      <vt:lpstr>God is faithful</vt:lpstr>
      <vt:lpstr>Slide 18</vt:lpstr>
      <vt:lpstr>God is just and righteous</vt:lpstr>
      <vt:lpstr>Slide 20</vt:lpstr>
      <vt:lpstr>God is true  </vt:lpstr>
      <vt:lpstr>Slide 22</vt:lpstr>
      <vt:lpstr>Slide 23</vt:lpstr>
      <vt:lpstr>Slide 24</vt:lpstr>
      <vt:lpstr>“Then Jesus said unto them, Verily, verily, I say unto you, Moses gave you not that bread from heaven; but my Father giveth you the true bread from heaven. For the bread of God is he which cometh down from heaven, and giveth life unto the world. Then said they unto him, Lord, evermore give us this bread. And Jesus said unto them, I am the bread of life. He that cometh to me shall never hunger.” John 6:32-35</vt:lpstr>
      <vt:lpstr> “In him was life; and the life was the light of men. And the light shineth in darkness; and the darkness comprehended it not. There was a man sent from God, whose name was John. The same came for a witness, to bear witness of the Light, </vt:lpstr>
      <vt:lpstr>“I am the true vine, and my Father is the husbandman.” John 15:1 </vt:lpstr>
      <vt:lpstr>“And to the angel of the church in Philadelphia write; These things saith he that is holy, he that is true, he that hath the key of David, he that openeth, and no man shutteth; and shutteth, and no man openeth.”  Rev. 3:7</vt:lpstr>
      <vt:lpstr>“And I saw heaven opened, and behold a white horse; and he that sat upon him was called Faithful and True, and in righteousness he doth judge and make war.”  Rev. 19:11 </vt:lpstr>
      <vt:lpstr>Slide 30</vt:lpstr>
      <vt:lpstr>Slide 31</vt:lpstr>
      <vt:lpstr> Hebrews 6:13-19</vt:lpstr>
      <vt:lpstr>Slide 33</vt:lpstr>
      <vt:lpstr>Slide 34</vt:lpstr>
      <vt:lpstr>Slide 35</vt:lpstr>
      <vt:lpstr>Slide 36</vt:lpstr>
      <vt:lpstr>…we might have a strong consolation, who have fled for refuge to lay hold upon the hope set before us: Which hope we have as an anchor of the soul, both sure and stedfast…</vt:lpstr>
      <vt:lpstr>Slide 38</vt:lpstr>
      <vt:lpstr>Slide 39</vt:lpstr>
      <vt:lpstr>Slide 40</vt:lpstr>
      <vt:lpstr>   “Now I am come (angel) to make thee understand what shall befall thy people in the latter days: for yet the vision is for many days…But I will shew thee that which is noted in the Scripture of truth…” Dan. 10:13, 21</vt:lpstr>
      <vt:lpstr>“In whom ye also trusted, after that ye heard the word of truth, the gospel of your salvation.” Eph. 1:13 </vt:lpstr>
      <vt:lpstr>“Who will have all men to be saved, and to come unto the knowledge of the truth.”  I Tim. 2:4 </vt:lpstr>
      <vt:lpstr>Slide 44</vt:lpstr>
      <vt:lpstr>Slide 45</vt:lpstr>
      <vt:lpstr>Slide 46</vt:lpstr>
      <vt:lpstr>Personal application</vt:lpstr>
      <vt:lpstr>“Let us draw near with a true heart in full assurance of faith.” Heb. 10:22    “Behold, thou desirest truth in the inward parts.” Psalm 51:6 </vt:lpstr>
      <vt:lpstr>Slide 49</vt:lpstr>
      <vt:lpstr> “Wherefore putting away lying, speak every man truth with his neighbour.” Eph. 4:25</vt:lpstr>
      <vt:lpstr>“I have no greater joy than to hear that my children walk in truth.”  III John1:4 </vt:lpstr>
      <vt:lpstr>“And hereby we know that we are of the truth.” I John 3:19 </vt:lpstr>
      <vt:lpstr>“My little children, let us not love in word, neither in tongue; but in deed and in truth.” I John 3:18 </vt:lpstr>
      <vt:lpstr>“If we say that we have fellowship with him, and walk in darkness, we lie, and do not the truth.”  I John 1:6 </vt:lpstr>
      <vt:lpstr>“And they shall turn away their ears from the truth, and shall be turned unto fables.” II Tim. 4:4 </vt:lpstr>
      <vt:lpstr>“Moreover thou shalt provide out of all the people able men, such as fear God, men of truth, hating covetousness; and place such over them, to be rulers of thousands, and rulers of hundreds, rulers of fifties, and rulers of tens.”  Exod. 18:21 </vt:lpstr>
      <vt:lpstr>“The law of truth was in his mouth, and iniquity was not found in his lips: he walked with me in peace and equity, and did turn many away from iniquity.” Mal 2:6 </vt:lpstr>
      <vt:lpstr>“Finally, brethren, whatsoever things are true, whatsoever things are honest, whatsoever things are just, whatsoever things are pure, whatsoever things are lovely, whatsoever things are of good report; if there be any virtue, and if there be any praise, think on these things.”  Phil. 4:8 </vt:lpstr>
      <vt:lpstr>“If therefore ye have not been faithful in the unrighteous mammon, who will commit to your trust the true riches?”  Luke 16:11 </vt:lpstr>
      <vt:lpstr>“But the hour cometh, and now is, when the true worshippers shall worship the Father in spirit and in truth: for the Father seeketh such to worship him.” John 4:23 </vt:lpstr>
      <vt:lpstr>“And herein is that saying true, One soweth, and another reapeth.”  John 4:37 </vt:lpstr>
      <vt:lpstr>“And that ye put on the new man, which  after God is created in righteousness  and true holiness.” Eph. 4:24 </vt:lpstr>
      <vt:lpstr>“But it is happened unto them according to the true proverb, The dog is turned to his own vomit again; and the sow that was washed to her wallowing in the mire.”  II Peter 2:22 </vt:lpstr>
      <vt:lpstr>“But as God is true, our word toward you was not yea and nay.” II Cor. 1:18 </vt:lpstr>
      <vt:lpstr>Slide 65</vt:lpstr>
      <vt:lpstr>Slide 66</vt:lpstr>
      <vt:lpstr>Slide 67</vt:lpstr>
      <vt:lpstr>Slide 68</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37</cp:revision>
  <dcterms:created xsi:type="dcterms:W3CDTF">2011-11-07T19:02:00Z</dcterms:created>
  <dcterms:modified xsi:type="dcterms:W3CDTF">2011-12-01T11:31:32Z</dcterms:modified>
</cp:coreProperties>
</file>