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5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307" r:id="rId17"/>
    <p:sldId id="281" r:id="rId18"/>
    <p:sldId id="282" r:id="rId19"/>
    <p:sldId id="276" r:id="rId20"/>
    <p:sldId id="283" r:id="rId21"/>
    <p:sldId id="315" r:id="rId22"/>
    <p:sldId id="285" r:id="rId23"/>
    <p:sldId id="286" r:id="rId24"/>
    <p:sldId id="287" r:id="rId25"/>
    <p:sldId id="288" r:id="rId26"/>
    <p:sldId id="289" r:id="rId27"/>
    <p:sldId id="284" r:id="rId28"/>
    <p:sldId id="291" r:id="rId29"/>
    <p:sldId id="290" r:id="rId30"/>
    <p:sldId id="292" r:id="rId31"/>
    <p:sldId id="308" r:id="rId32"/>
    <p:sldId id="293" r:id="rId33"/>
    <p:sldId id="294" r:id="rId34"/>
    <p:sldId id="296" r:id="rId35"/>
    <p:sldId id="309" r:id="rId36"/>
    <p:sldId id="297" r:id="rId37"/>
    <p:sldId id="295" r:id="rId38"/>
    <p:sldId id="298" r:id="rId39"/>
    <p:sldId id="299" r:id="rId40"/>
    <p:sldId id="301" r:id="rId41"/>
    <p:sldId id="300" r:id="rId42"/>
    <p:sldId id="302" r:id="rId43"/>
    <p:sldId id="303" r:id="rId44"/>
    <p:sldId id="304" r:id="rId45"/>
    <p:sldId id="312" r:id="rId46"/>
    <p:sldId id="313" r:id="rId47"/>
    <p:sldId id="314" r:id="rId48"/>
    <p:sldId id="311" r:id="rId49"/>
    <p:sldId id="310" r:id="rId50"/>
    <p:sldId id="306"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84" d="100"/>
          <a:sy n="84" d="100"/>
        </p:scale>
        <p:origin x="-312"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127B02-0A0A-4D38-8795-2DF66762C70D}" type="datetimeFigureOut">
              <a:rPr lang="en-US" smtClean="0"/>
              <a:pPr/>
              <a:t>11/9/2011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099683-DCA2-46F1-8DE5-8A8C79ED9A5F}"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555877-0060-41BD-92E4-1DD898A0820B}"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099683-DCA2-46F1-8DE5-8A8C79ED9A5F}"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099683-DCA2-46F1-8DE5-8A8C79ED9A5F}"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50</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DB27E9-5848-4B02-812B-53CC192C7D5D}"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3FF708-8F0E-483D-92D2-3BCF49C33AB8}" type="datetimeFigureOut">
              <a:rPr lang="en-US" smtClean="0"/>
              <a:pPr/>
              <a:t>11/9/2011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6C98BD-C872-4041-AA57-42B19431A957}"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3FF708-8F0E-483D-92D2-3BCF49C33AB8}" type="datetimeFigureOut">
              <a:rPr lang="en-US" smtClean="0"/>
              <a:pPr/>
              <a:t>11/9/2011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6C98BD-C872-4041-AA57-42B19431A957}"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3FF708-8F0E-483D-92D2-3BCF49C33AB8}" type="datetimeFigureOut">
              <a:rPr lang="en-US" smtClean="0"/>
              <a:pPr/>
              <a:t>11/9/2011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6C98BD-C872-4041-AA57-42B19431A957}"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3FF708-8F0E-483D-92D2-3BCF49C33AB8}" type="datetimeFigureOut">
              <a:rPr lang="en-US" smtClean="0"/>
              <a:pPr/>
              <a:t>11/9/2011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6C98BD-C872-4041-AA57-42B19431A957}"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3FF708-8F0E-483D-92D2-3BCF49C33AB8}" type="datetimeFigureOut">
              <a:rPr lang="en-US" smtClean="0"/>
              <a:pPr/>
              <a:t>11/9/2011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6C98BD-C872-4041-AA57-42B19431A957}" type="slidenum">
              <a:rPr lang="en-US" smtClean="0"/>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3FF708-8F0E-483D-92D2-3BCF49C33AB8}" type="datetimeFigureOut">
              <a:rPr lang="en-US" smtClean="0"/>
              <a:pPr/>
              <a:t>11/9/2011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6C98BD-C872-4041-AA57-42B19431A957}" type="slidenum">
              <a:rPr lang="en-US" smtClean="0"/>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3FF708-8F0E-483D-92D2-3BCF49C33AB8}" type="datetimeFigureOut">
              <a:rPr lang="en-US" smtClean="0"/>
              <a:pPr/>
              <a:t>11/9/2011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96C98BD-C872-4041-AA57-42B19431A957}"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3FF708-8F0E-483D-92D2-3BCF49C33AB8}" type="datetimeFigureOut">
              <a:rPr lang="en-US" smtClean="0"/>
              <a:pPr/>
              <a:t>11/9/2011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96C98BD-C872-4041-AA57-42B19431A957}"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3FF708-8F0E-483D-92D2-3BCF49C33AB8}" type="datetimeFigureOut">
              <a:rPr lang="en-US" smtClean="0"/>
              <a:pPr/>
              <a:t>11/9/2011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96C98BD-C872-4041-AA57-42B19431A957}"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3FF708-8F0E-483D-92D2-3BCF49C33AB8}" type="datetimeFigureOut">
              <a:rPr lang="en-US" smtClean="0"/>
              <a:pPr/>
              <a:t>11/9/2011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6C98BD-C872-4041-AA57-42B19431A957}"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3FF708-8F0E-483D-92D2-3BCF49C33AB8}" type="datetimeFigureOut">
              <a:rPr lang="en-US" smtClean="0"/>
              <a:pPr/>
              <a:t>11/9/2011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6C98BD-C872-4041-AA57-42B19431A957}"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FF708-8F0E-483D-92D2-3BCF49C33AB8}" type="datetimeFigureOut">
              <a:rPr lang="en-US" smtClean="0"/>
              <a:pPr/>
              <a:t>11/9/2011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6C98BD-C872-4041-AA57-42B19431A957}"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10000" contrast="10000"/>
          </a:blip>
          <a:srcRect/>
          <a:stretch>
            <a:fillRect/>
          </a:stretch>
        </p:blipFill>
        <p:spPr bwMode="auto">
          <a:xfrm>
            <a:off x="838200" y="0"/>
            <a:ext cx="7472896" cy="3810000"/>
          </a:xfrm>
          <a:prstGeom prst="rect">
            <a:avLst/>
          </a:prstGeom>
          <a:ln>
            <a:noFill/>
          </a:ln>
          <a:effectLst>
            <a:softEdge rad="112500"/>
          </a:effectLst>
        </p:spPr>
      </p:pic>
      <p:sp>
        <p:nvSpPr>
          <p:cNvPr id="5" name="Rectangle 4"/>
          <p:cNvSpPr/>
          <p:nvPr/>
        </p:nvSpPr>
        <p:spPr>
          <a:xfrm>
            <a:off x="0" y="3962400"/>
            <a:ext cx="9144000" cy="2800767"/>
          </a:xfrm>
          <a:prstGeom prst="rect">
            <a:avLst/>
          </a:prstGeom>
        </p:spPr>
        <p:txBody>
          <a:bodyPr wrap="square">
            <a:spAutoFit/>
          </a:bodyPr>
          <a:lstStyle/>
          <a:p>
            <a:pPr algn="ctr"/>
            <a:r>
              <a:rPr lang="en-US" sz="4400" dirty="0" smtClean="0">
                <a:latin typeface="Copperplate Gothic Bold" pitchFamily="34" charset="0"/>
              </a:rPr>
              <a:t>The inherent characteristics, quality's </a:t>
            </a:r>
          </a:p>
          <a:p>
            <a:pPr algn="ctr"/>
            <a:r>
              <a:rPr lang="en-US" sz="4400" dirty="0" smtClean="0">
                <a:latin typeface="Copperplate Gothic Bold" pitchFamily="34" charset="0"/>
              </a:rPr>
              <a:t>and features of God</a:t>
            </a:r>
          </a:p>
          <a:p>
            <a:pPr algn="ctr"/>
            <a:r>
              <a:rPr lang="en-US" sz="4400" dirty="0" smtClean="0">
                <a:latin typeface="Copperplate Gothic Bold" pitchFamily="34" charset="0"/>
              </a:rPr>
              <a:t>(Part 7)</a:t>
            </a:r>
            <a:endParaRPr lang="en-US" sz="4400" dirty="0">
              <a:latin typeface="Copperplate Gothic Bold" pitchFamily="34"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5410200" y="0"/>
            <a:ext cx="3733800" cy="2688336"/>
          </a:xfrm>
          <a:prstGeom prst="rect">
            <a:avLst/>
          </a:prstGeom>
          <a:noFill/>
          <a:ln w="9525">
            <a:noFill/>
            <a:miter lim="800000"/>
            <a:headEnd/>
            <a:tailEnd/>
          </a:ln>
        </p:spPr>
      </p:pic>
      <p:sp>
        <p:nvSpPr>
          <p:cNvPr id="2" name="Title 1"/>
          <p:cNvSpPr>
            <a:spLocks noGrp="1"/>
          </p:cNvSpPr>
          <p:nvPr>
            <p:ph type="title"/>
          </p:nvPr>
        </p:nvSpPr>
        <p:spPr>
          <a:xfrm>
            <a:off x="381000" y="457200"/>
            <a:ext cx="4800600" cy="960438"/>
          </a:xfrm>
        </p:spPr>
        <p:txBody>
          <a:bodyPr>
            <a:noAutofit/>
          </a:bodyPr>
          <a:lstStyle/>
          <a:p>
            <a:pPr lvl="0"/>
            <a:r>
              <a:rPr lang="en-US" dirty="0" smtClean="0"/>
              <a:t>God is omnipresent</a:t>
            </a:r>
            <a:br>
              <a:rPr lang="en-US" dirty="0" smtClean="0"/>
            </a:br>
            <a:endParaRPr lang="en-US" dirty="0"/>
          </a:p>
        </p:txBody>
      </p:sp>
      <p:sp>
        <p:nvSpPr>
          <p:cNvPr id="3" name="Content Placeholder 2"/>
          <p:cNvSpPr>
            <a:spLocks noGrp="1"/>
          </p:cNvSpPr>
          <p:nvPr>
            <p:ph idx="1"/>
          </p:nvPr>
        </p:nvSpPr>
        <p:spPr>
          <a:xfrm>
            <a:off x="0" y="1600200"/>
            <a:ext cx="9144000" cy="5257800"/>
          </a:xfrm>
        </p:spPr>
        <p:txBody>
          <a:bodyPr>
            <a:normAutofit/>
          </a:bodyPr>
          <a:lstStyle/>
          <a:p>
            <a:pPr>
              <a:buNone/>
            </a:pPr>
            <a:r>
              <a:rPr lang="en-US" sz="3600" dirty="0" smtClean="0"/>
              <a:t>    </a:t>
            </a:r>
            <a:r>
              <a:rPr lang="en-US" sz="3600" i="1" dirty="0" smtClean="0"/>
              <a:t> "Whither shall I go from                                  thy spirit? or</a:t>
            </a:r>
            <a:r>
              <a:rPr lang="en-US" sz="3600" i="1" u="sng" dirty="0" smtClean="0"/>
              <a:t> whither shall                                     I flee from thy presence</a:t>
            </a:r>
            <a:r>
              <a:rPr lang="en-US" sz="3600" i="1" dirty="0" smtClean="0"/>
              <a:t>? If I ascend up into heaven, thou art there: if I make my bed in hell, behold, thou art there. If I take the wings of the morning, and dwell in the uttermost parts of the sea; even there shall thy hand lead me, and thy right hand shall hold me.” </a:t>
            </a:r>
          </a:p>
          <a:p>
            <a:pPr algn="ctr">
              <a:buNone/>
            </a:pPr>
            <a:r>
              <a:rPr lang="en-US" sz="3600" i="1" dirty="0" smtClean="0"/>
              <a:t>Psalm 139:7-11</a:t>
            </a:r>
            <a:endParaRPr lang="en-US" sz="3600"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a:bodyPr>
          <a:lstStyle/>
          <a:p>
            <a:r>
              <a:rPr lang="en-US" dirty="0" smtClean="0"/>
              <a:t>God is omniscient</a:t>
            </a:r>
            <a:endParaRPr lang="en-US" dirty="0"/>
          </a:p>
        </p:txBody>
      </p:sp>
      <p:sp>
        <p:nvSpPr>
          <p:cNvPr id="3" name="Content Placeholder 2"/>
          <p:cNvSpPr>
            <a:spLocks noGrp="1"/>
          </p:cNvSpPr>
          <p:nvPr>
            <p:ph idx="1"/>
          </p:nvPr>
        </p:nvSpPr>
        <p:spPr>
          <a:xfrm>
            <a:off x="0" y="1295400"/>
            <a:ext cx="9144000" cy="5562600"/>
          </a:xfrm>
        </p:spPr>
        <p:txBody>
          <a:bodyPr>
            <a:noAutofit/>
          </a:bodyPr>
          <a:lstStyle/>
          <a:p>
            <a:pPr algn="ctr">
              <a:buNone/>
            </a:pPr>
            <a:r>
              <a:rPr lang="en-US" sz="3600" i="1" dirty="0" smtClean="0"/>
              <a:t>"Great is our Lord, and of great power: </a:t>
            </a:r>
            <a:r>
              <a:rPr lang="en-US" sz="3600" i="1" u="sng" dirty="0" smtClean="0"/>
              <a:t>his understanding is infinite</a:t>
            </a:r>
            <a:r>
              <a:rPr lang="en-US" sz="3600" i="1" dirty="0" smtClean="0"/>
              <a:t>.“ Psalm 147:5 </a:t>
            </a:r>
          </a:p>
        </p:txBody>
      </p:sp>
      <p:pic>
        <p:nvPicPr>
          <p:cNvPr id="1026" name="Picture 2"/>
          <p:cNvPicPr>
            <a:picLocks noChangeAspect="1" noChangeArrowheads="1"/>
          </p:cNvPicPr>
          <p:nvPr/>
        </p:nvPicPr>
        <p:blipFill>
          <a:blip r:embed="rId3" cstate="print"/>
          <a:srcRect/>
          <a:stretch>
            <a:fillRect/>
          </a:stretch>
        </p:blipFill>
        <p:spPr bwMode="auto">
          <a:xfrm>
            <a:off x="2514600" y="3048000"/>
            <a:ext cx="4131892" cy="35368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God is all wise</a:t>
            </a:r>
            <a:endParaRPr lang="en-US" dirty="0"/>
          </a:p>
        </p:txBody>
      </p:sp>
      <p:sp>
        <p:nvSpPr>
          <p:cNvPr id="9" name="Content Placeholder 8"/>
          <p:cNvSpPr>
            <a:spLocks noGrp="1"/>
          </p:cNvSpPr>
          <p:nvPr>
            <p:ph idx="1"/>
          </p:nvPr>
        </p:nvSpPr>
        <p:spPr>
          <a:xfrm>
            <a:off x="457200" y="1219200"/>
            <a:ext cx="8229600" cy="1981201"/>
          </a:xfrm>
        </p:spPr>
        <p:txBody>
          <a:bodyPr>
            <a:normAutofit/>
          </a:bodyPr>
          <a:lstStyle/>
          <a:p>
            <a:pPr algn="ctr">
              <a:buNone/>
            </a:pPr>
            <a:r>
              <a:rPr lang="en-US" sz="3600" i="1" dirty="0" smtClean="0"/>
              <a:t>"To the </a:t>
            </a:r>
            <a:r>
              <a:rPr lang="en-US" sz="3600" i="1" u="sng" dirty="0" smtClean="0"/>
              <a:t>only wise God </a:t>
            </a:r>
            <a:r>
              <a:rPr lang="en-US" sz="3600" i="1" dirty="0" smtClean="0"/>
              <a:t>our Saviour, be glory and majesty, dominion and power, both now and ever. Amen.” Jude 1:25 </a:t>
            </a:r>
          </a:p>
        </p:txBody>
      </p:sp>
      <p:sp>
        <p:nvSpPr>
          <p:cNvPr id="3" name="Rectangle 2"/>
          <p:cNvSpPr/>
          <p:nvPr/>
        </p:nvSpPr>
        <p:spPr>
          <a:xfrm>
            <a:off x="0" y="1219200"/>
            <a:ext cx="9144000" cy="1200329"/>
          </a:xfrm>
          <a:prstGeom prst="rect">
            <a:avLst/>
          </a:prstGeom>
        </p:spPr>
        <p:txBody>
          <a:bodyPr wrap="square">
            <a:spAutoFit/>
          </a:bodyPr>
          <a:lstStyle/>
          <a:p>
            <a:endParaRPr lang="en-US" sz="3600" dirty="0" smtClean="0"/>
          </a:p>
          <a:p>
            <a:endParaRPr lang="en-US" sz="3600" dirty="0" smtClean="0"/>
          </a:p>
        </p:txBody>
      </p:sp>
      <p:pic>
        <p:nvPicPr>
          <p:cNvPr id="5122" name="Picture 2"/>
          <p:cNvPicPr>
            <a:picLocks noChangeAspect="1" noChangeArrowheads="1"/>
          </p:cNvPicPr>
          <p:nvPr/>
        </p:nvPicPr>
        <p:blipFill>
          <a:blip r:embed="rId3" cstate="print">
            <a:lum contrast="30000"/>
          </a:blip>
          <a:srcRect/>
          <a:stretch>
            <a:fillRect/>
          </a:stretch>
        </p:blipFill>
        <p:spPr bwMode="auto">
          <a:xfrm>
            <a:off x="2438400" y="3048000"/>
            <a:ext cx="4191000" cy="36322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371600"/>
          </a:xfrm>
        </p:spPr>
        <p:txBody>
          <a:bodyPr>
            <a:normAutofit fontScale="90000"/>
          </a:bodyPr>
          <a:lstStyle/>
          <a:p>
            <a:r>
              <a:rPr lang="en-US" dirty="0" smtClean="0"/>
              <a:t>God is immutable</a:t>
            </a:r>
            <a:br>
              <a:rPr lang="en-US" dirty="0" smtClean="0"/>
            </a:br>
            <a:r>
              <a:rPr lang="en-US" i="1" dirty="0" smtClean="0"/>
              <a:t>“For I am the Lord, I change not.” Malachi 3:6 </a:t>
            </a:r>
            <a:br>
              <a:rPr lang="en-US" i="1" dirty="0" smtClean="0"/>
            </a:br>
            <a:r>
              <a:rPr lang="en-US" dirty="0" smtClean="0"/>
              <a:t/>
            </a:r>
            <a:br>
              <a:rPr lang="en-US" dirty="0" smtClean="0"/>
            </a:br>
            <a:endParaRPr lang="en-US" dirty="0"/>
          </a:p>
        </p:txBody>
      </p:sp>
      <p:sp>
        <p:nvSpPr>
          <p:cNvPr id="4" name="Content Placeholder 3"/>
          <p:cNvSpPr>
            <a:spLocks noGrp="1"/>
          </p:cNvSpPr>
          <p:nvPr>
            <p:ph idx="1"/>
          </p:nvPr>
        </p:nvSpPr>
        <p:spPr>
          <a:xfrm rot="19092749">
            <a:off x="3048462" y="2815920"/>
            <a:ext cx="3398261" cy="1954800"/>
          </a:xfrm>
        </p:spPr>
        <p:txBody>
          <a:bodyPr>
            <a:normAutofit/>
          </a:bodyPr>
          <a:lstStyle/>
          <a:p>
            <a:pPr algn="ctr">
              <a:buNone/>
            </a:pPr>
            <a:r>
              <a:rPr lang="en-US" sz="3600" i="1" dirty="0" smtClean="0">
                <a:solidFill>
                  <a:srgbClr val="FFFF00"/>
                </a:solidFill>
              </a:rPr>
              <a:t>Hebrews 6:17-18 </a:t>
            </a:r>
            <a:endParaRPr lang="en-US" sz="3600" dirty="0">
              <a:solidFill>
                <a:srgbClr val="FFFF00"/>
              </a:solidFill>
            </a:endParaRPr>
          </a:p>
        </p:txBody>
      </p:sp>
      <p:pic>
        <p:nvPicPr>
          <p:cNvPr id="5" name="Picture 4"/>
          <p:cNvPicPr>
            <a:picLocks noChangeAspect="1" noChangeArrowheads="1"/>
          </p:cNvPicPr>
          <p:nvPr/>
        </p:nvPicPr>
        <p:blipFill>
          <a:blip r:embed="rId3" cstate="print"/>
          <a:srcRect l="10997" t="-1224" r="20275"/>
          <a:stretch>
            <a:fillRect/>
          </a:stretch>
        </p:blipFill>
        <p:spPr bwMode="auto">
          <a:xfrm rot="5400000">
            <a:off x="-303646" y="2437246"/>
            <a:ext cx="3579092"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3"/>
          <p:cNvPicPr>
            <a:picLocks noChangeAspect="1" noChangeArrowheads="1"/>
          </p:cNvPicPr>
          <p:nvPr/>
        </p:nvPicPr>
        <p:blipFill>
          <a:blip r:embed="rId4" cstate="print">
            <a:lum bright="-10000" contrast="10000"/>
          </a:blip>
          <a:srcRect/>
          <a:stretch>
            <a:fillRect/>
          </a:stretch>
        </p:blipFill>
        <p:spPr bwMode="auto">
          <a:xfrm>
            <a:off x="6400800" y="3048000"/>
            <a:ext cx="2506455" cy="35173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2"/>
          <p:cNvPicPr>
            <a:picLocks noChangeAspect="1" noChangeArrowheads="1"/>
          </p:cNvPicPr>
          <p:nvPr/>
        </p:nvPicPr>
        <p:blipFill>
          <a:blip r:embed="rId5" cstate="print"/>
          <a:srcRect/>
          <a:stretch>
            <a:fillRect/>
          </a:stretch>
        </p:blipFill>
        <p:spPr bwMode="auto">
          <a:xfrm>
            <a:off x="3200400" y="4572000"/>
            <a:ext cx="2743200" cy="20802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rot="1382318">
            <a:off x="5544032" y="1113214"/>
            <a:ext cx="3733800" cy="3781425"/>
          </a:xfrm>
          <a:prstGeom prst="ellipse">
            <a:avLst/>
          </a:prstGeom>
          <a:ln>
            <a:noFill/>
          </a:ln>
          <a:effectLst>
            <a:softEdge rad="112500"/>
          </a:effectLst>
        </p:spPr>
      </p:pic>
      <p:sp>
        <p:nvSpPr>
          <p:cNvPr id="4" name="Title 3"/>
          <p:cNvSpPr>
            <a:spLocks noGrp="1"/>
          </p:cNvSpPr>
          <p:nvPr>
            <p:ph type="title"/>
          </p:nvPr>
        </p:nvSpPr>
        <p:spPr>
          <a:xfrm>
            <a:off x="457200" y="0"/>
            <a:ext cx="8229600" cy="914400"/>
          </a:xfrm>
        </p:spPr>
        <p:txBody>
          <a:bodyPr/>
          <a:lstStyle/>
          <a:p>
            <a:r>
              <a:rPr lang="en-US" dirty="0" smtClean="0"/>
              <a:t>God is sovereign</a:t>
            </a:r>
            <a:endParaRPr lang="en-US" dirty="0"/>
          </a:p>
        </p:txBody>
      </p:sp>
      <p:sp>
        <p:nvSpPr>
          <p:cNvPr id="3" name="Content Placeholder 2"/>
          <p:cNvSpPr>
            <a:spLocks noGrp="1"/>
          </p:cNvSpPr>
          <p:nvPr>
            <p:ph idx="1"/>
          </p:nvPr>
        </p:nvSpPr>
        <p:spPr>
          <a:xfrm>
            <a:off x="0" y="1066800"/>
            <a:ext cx="6248400" cy="5791200"/>
          </a:xfrm>
        </p:spPr>
        <p:txBody>
          <a:bodyPr>
            <a:normAutofit lnSpcReduction="10000"/>
          </a:bodyPr>
          <a:lstStyle/>
          <a:p>
            <a:pPr algn="ctr">
              <a:buNone/>
            </a:pPr>
            <a:r>
              <a:rPr lang="en-US" i="1" smtClean="0"/>
              <a:t> "</a:t>
            </a:r>
            <a:r>
              <a:rPr lang="en-US" i="1" dirty="0" smtClean="0"/>
              <a:t>Remember the former things of old: for I am God, and there is none else; I am God, and there is none like me, declaring the end from the beginning, and from ancient times the things that are not yet done, saying, My counsel shall stand, and </a:t>
            </a:r>
            <a:r>
              <a:rPr lang="en-US" i="1" u="sng" dirty="0" smtClean="0"/>
              <a:t>I will do all my pleasure: yes, I have spoken it, I will also bring it to pass</a:t>
            </a:r>
            <a:r>
              <a:rPr lang="en-US" i="1" dirty="0" smtClean="0"/>
              <a:t>; </a:t>
            </a:r>
            <a:r>
              <a:rPr lang="en-US" i="1" u="sng" dirty="0" smtClean="0"/>
              <a:t>I have purposed it, I will also do it</a:t>
            </a:r>
            <a:r>
              <a:rPr lang="en-US" i="1" dirty="0" smtClean="0"/>
              <a:t>.” Isaiah 46:9-11 </a:t>
            </a:r>
          </a:p>
          <a:p>
            <a:pPr algn="ctr"/>
            <a:endParaRPr lang="en-US"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1"/>
            <a:ext cx="9144000" cy="6858000"/>
          </a:xfrm>
          <a:prstGeom prst="rect">
            <a:avLst/>
          </a:prstGeom>
          <a:ln>
            <a:noFill/>
          </a:ln>
          <a:effectLst>
            <a:softEdge rad="112500"/>
          </a:effectLst>
        </p:spPr>
      </p:pic>
      <p:sp>
        <p:nvSpPr>
          <p:cNvPr id="2" name="Title 1"/>
          <p:cNvSpPr>
            <a:spLocks noGrp="1"/>
          </p:cNvSpPr>
          <p:nvPr>
            <p:ph type="title"/>
          </p:nvPr>
        </p:nvSpPr>
        <p:spPr>
          <a:xfrm>
            <a:off x="457200" y="0"/>
            <a:ext cx="8229600" cy="1447800"/>
          </a:xfrm>
        </p:spPr>
        <p:txBody>
          <a:bodyPr/>
          <a:lstStyle/>
          <a:p>
            <a:r>
              <a:rPr lang="en-US" dirty="0" smtClean="0">
                <a:effectLst>
                  <a:glow rad="101600">
                    <a:schemeClr val="bg1">
                      <a:alpha val="60000"/>
                    </a:schemeClr>
                  </a:glow>
                </a:effectLst>
              </a:rPr>
              <a:t>God is light</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152400" y="1143000"/>
            <a:ext cx="8686800" cy="5715000"/>
          </a:xfrm>
        </p:spPr>
        <p:txBody>
          <a:bodyPr>
            <a:noAutofit/>
          </a:bodyPr>
          <a:lstStyle/>
          <a:p>
            <a:pPr>
              <a:buNone/>
            </a:pPr>
            <a:endParaRPr lang="en-US" sz="3600" b="1" i="1" dirty="0" smtClean="0">
              <a:solidFill>
                <a:schemeClr val="bg1"/>
              </a:solidFill>
              <a:effectLst>
                <a:glow rad="101600">
                  <a:schemeClr val="tx1">
                    <a:lumMod val="95000"/>
                    <a:alpha val="60000"/>
                  </a:schemeClr>
                </a:glow>
              </a:effectLst>
            </a:endParaRPr>
          </a:p>
          <a:p>
            <a:pPr>
              <a:buNone/>
            </a:pPr>
            <a:r>
              <a:rPr lang="en-US" sz="3600" b="1" i="1" dirty="0" smtClean="0">
                <a:solidFill>
                  <a:schemeClr val="bg1"/>
                </a:solidFill>
                <a:effectLst>
                  <a:glow rad="101600">
                    <a:schemeClr val="tx1">
                      <a:lumMod val="95000"/>
                      <a:alpha val="60000"/>
                    </a:schemeClr>
                  </a:glow>
                </a:effectLst>
              </a:rPr>
              <a:t>"This then is the message which we have heard of him, and declare unto you, that God is light, and in him is no darkness at all…But if we walk in the light, as he is in the light, we have fellowship one with another, and the blood of Jesus Christ his Son cleanseth us from all sin.” I John 1:5,7 </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914400"/>
          </a:xfrm>
        </p:spPr>
        <p:txBody>
          <a:bodyPr>
            <a:normAutofit/>
          </a:bodyPr>
          <a:lstStyle/>
          <a:p>
            <a:r>
              <a:rPr lang="en-US" dirty="0" smtClean="0"/>
              <a:t>God is inscrutable</a:t>
            </a:r>
            <a:endParaRPr lang="en-US" dirty="0"/>
          </a:p>
        </p:txBody>
      </p:sp>
      <p:sp>
        <p:nvSpPr>
          <p:cNvPr id="3" name="Content Placeholder 2"/>
          <p:cNvSpPr>
            <a:spLocks noGrp="1"/>
          </p:cNvSpPr>
          <p:nvPr>
            <p:ph idx="1"/>
          </p:nvPr>
        </p:nvSpPr>
        <p:spPr>
          <a:xfrm>
            <a:off x="0" y="2057400"/>
            <a:ext cx="9144000" cy="4800600"/>
          </a:xfrm>
        </p:spPr>
        <p:txBody>
          <a:bodyPr>
            <a:noAutofit/>
          </a:bodyPr>
          <a:lstStyle/>
          <a:p>
            <a:pPr>
              <a:buNone/>
            </a:pPr>
            <a:r>
              <a:rPr lang="en-US" sz="3600" dirty="0" smtClean="0"/>
              <a:t> </a:t>
            </a:r>
          </a:p>
          <a:p>
            <a:pPr>
              <a:buNone/>
            </a:pPr>
            <a:r>
              <a:rPr lang="en-US" sz="3600" dirty="0" smtClean="0">
                <a:solidFill>
                  <a:srgbClr val="FFFF00"/>
                </a:solidFill>
              </a:rPr>
              <a:t/>
            </a:r>
            <a:br>
              <a:rPr lang="en-US" sz="3600" dirty="0" smtClean="0">
                <a:solidFill>
                  <a:srgbClr val="FFFF00"/>
                </a:solidFill>
              </a:rPr>
            </a:br>
            <a:r>
              <a:rPr lang="en-US" sz="3600" dirty="0" smtClean="0">
                <a:solidFill>
                  <a:srgbClr val="FFFF00"/>
                </a:solidFill>
              </a:rPr>
              <a:t>“</a:t>
            </a:r>
            <a:r>
              <a:rPr lang="en-US" sz="3600" i="1" dirty="0" smtClean="0">
                <a:solidFill>
                  <a:srgbClr val="FFFF00"/>
                </a:solidFill>
              </a:rPr>
              <a:t>For my thoughts are not your thoughts, neither are your ways my ways, </a:t>
            </a:r>
            <a:r>
              <a:rPr lang="en-US" sz="3600" i="1" dirty="0" err="1" smtClean="0">
                <a:solidFill>
                  <a:srgbClr val="FFFF00"/>
                </a:solidFill>
              </a:rPr>
              <a:t>saith</a:t>
            </a:r>
            <a:r>
              <a:rPr lang="en-US" sz="3600" i="1" dirty="0" smtClean="0">
                <a:solidFill>
                  <a:srgbClr val="FFFF00"/>
                </a:solidFill>
              </a:rPr>
              <a:t> the LORD. For as the heavens are higher than the earth, so are my ways higher than your ways, and my thoughts than your thoughts.” </a:t>
            </a:r>
          </a:p>
          <a:p>
            <a:pPr algn="ctr">
              <a:buNone/>
            </a:pPr>
            <a:r>
              <a:rPr lang="en-US" sz="3600" i="1" dirty="0" smtClean="0">
                <a:solidFill>
                  <a:srgbClr val="FFFF00"/>
                </a:solidFill>
              </a:rPr>
              <a:t>Isa. 55:8-9</a:t>
            </a:r>
            <a:endParaRPr lang="en-US" sz="3600" i="1" dirty="0">
              <a:solidFill>
                <a:srgbClr val="FFFF00"/>
              </a:solidFill>
            </a:endParaRPr>
          </a:p>
        </p:txBody>
      </p:sp>
      <p:pic>
        <p:nvPicPr>
          <p:cNvPr id="1026" name="Picture 2"/>
          <p:cNvPicPr>
            <a:picLocks noChangeAspect="1" noChangeArrowheads="1"/>
          </p:cNvPicPr>
          <p:nvPr/>
        </p:nvPicPr>
        <p:blipFill>
          <a:blip r:embed="rId3" cstate="print"/>
          <a:srcRect/>
          <a:stretch>
            <a:fillRect/>
          </a:stretch>
        </p:blipFill>
        <p:spPr bwMode="auto">
          <a:xfrm rot="289913" flipH="1">
            <a:off x="6094339" y="1083561"/>
            <a:ext cx="2286001" cy="1866305"/>
          </a:xfrm>
          <a:prstGeom prst="rect">
            <a:avLst/>
          </a:prstGeom>
          <a:ln>
            <a:noFill/>
          </a:ln>
          <a:effectLst>
            <a:outerShdw blurRad="292100" dist="139700" dir="2700000" algn="tl" rotWithShape="0">
              <a:srgbClr val="333333">
                <a:alpha val="65000"/>
              </a:srgbClr>
            </a:outerShdw>
          </a:effectLst>
        </p:spPr>
      </p:pic>
      <p:pic>
        <p:nvPicPr>
          <p:cNvPr id="4" name="Picture 2"/>
          <p:cNvPicPr>
            <a:picLocks noChangeAspect="1" noChangeArrowheads="1"/>
          </p:cNvPicPr>
          <p:nvPr/>
        </p:nvPicPr>
        <p:blipFill>
          <a:blip r:embed="rId4" cstate="print"/>
          <a:srcRect/>
          <a:stretch>
            <a:fillRect/>
          </a:stretch>
        </p:blipFill>
        <p:spPr bwMode="auto">
          <a:xfrm rot="21337037">
            <a:off x="686677" y="1033556"/>
            <a:ext cx="3200400" cy="213969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10000" contrast="40000"/>
          </a:blip>
          <a:srcRect/>
          <a:stretch>
            <a:fillRect/>
          </a:stretch>
        </p:blipFill>
        <p:spPr bwMode="auto">
          <a:xfrm>
            <a:off x="457200" y="1143000"/>
            <a:ext cx="8349502" cy="5486400"/>
          </a:xfrm>
          <a:prstGeom prst="rect">
            <a:avLst/>
          </a:prstGeom>
          <a:noFill/>
          <a:ln w="9525">
            <a:noFill/>
            <a:miter lim="800000"/>
            <a:headEnd/>
            <a:tailEnd/>
          </a:ln>
        </p:spPr>
      </p:pic>
      <p:sp>
        <p:nvSpPr>
          <p:cNvPr id="3" name="Title 2"/>
          <p:cNvSpPr>
            <a:spLocks noGrp="1"/>
          </p:cNvSpPr>
          <p:nvPr>
            <p:ph type="title"/>
          </p:nvPr>
        </p:nvSpPr>
        <p:spPr>
          <a:xfrm>
            <a:off x="457200" y="0"/>
            <a:ext cx="8229600" cy="1143000"/>
          </a:xfrm>
        </p:spPr>
        <p:txBody>
          <a:bodyPr/>
          <a:lstStyle/>
          <a:p>
            <a:r>
              <a:rPr lang="en-US" dirty="0" smtClean="0"/>
              <a:t>God is faithful</a:t>
            </a:r>
            <a:endParaRPr lang="en-US" dirty="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contrast="40000"/>
          </a:blip>
          <a:srcRect/>
          <a:stretch>
            <a:fillRect/>
          </a:stretch>
        </p:blipFill>
        <p:spPr bwMode="auto">
          <a:xfrm>
            <a:off x="152400" y="264041"/>
            <a:ext cx="9225807" cy="6593959"/>
          </a:xfrm>
          <a:prstGeom prst="rect">
            <a:avLst/>
          </a:prstGeom>
          <a:noFill/>
          <a:ln w="9525">
            <a:noFill/>
            <a:miter lim="800000"/>
            <a:headEnd/>
            <a:tailEnd/>
          </a:ln>
        </p:spPr>
      </p:pic>
      <p:sp>
        <p:nvSpPr>
          <p:cNvPr id="3" name="Rectangle 2"/>
          <p:cNvSpPr/>
          <p:nvPr/>
        </p:nvSpPr>
        <p:spPr>
          <a:xfrm>
            <a:off x="1371600" y="2514600"/>
            <a:ext cx="1752600" cy="646331"/>
          </a:xfrm>
          <a:prstGeom prst="rect">
            <a:avLst/>
          </a:prstGeom>
        </p:spPr>
        <p:txBody>
          <a:bodyPr wrap="square">
            <a:spAutoFit/>
          </a:bodyPr>
          <a:lstStyle/>
          <a:p>
            <a:pPr algn="ctr"/>
            <a:r>
              <a:rPr lang="en-US" sz="3600" dirty="0" smtClean="0">
                <a:effectLst>
                  <a:glow rad="101600">
                    <a:schemeClr val="bg1">
                      <a:alpha val="60000"/>
                    </a:schemeClr>
                  </a:glow>
                </a:effectLst>
              </a:rPr>
              <a:t>God</a:t>
            </a:r>
            <a:endParaRPr lang="en-US" sz="3600" dirty="0">
              <a:effectLst>
                <a:glow rad="101600">
                  <a:schemeClr val="bg1">
                    <a:alpha val="60000"/>
                  </a:schemeClr>
                </a:glow>
              </a:effectLst>
            </a:endParaRPr>
          </a:p>
        </p:txBody>
      </p:sp>
      <p:sp>
        <p:nvSpPr>
          <p:cNvPr id="4" name="Rectangle 3"/>
          <p:cNvSpPr/>
          <p:nvPr/>
        </p:nvSpPr>
        <p:spPr>
          <a:xfrm rot="19027446">
            <a:off x="-191953" y="3187901"/>
            <a:ext cx="1941613" cy="523220"/>
          </a:xfrm>
          <a:prstGeom prst="rect">
            <a:avLst/>
          </a:prstGeom>
        </p:spPr>
        <p:txBody>
          <a:bodyPr wrap="square">
            <a:spAutoFit/>
            <a:scene3d>
              <a:camera prst="orthographicFront"/>
              <a:lightRig rig="threePt" dir="t"/>
            </a:scene3d>
            <a:sp3d extrusionH="57150">
              <a:bevelT w="38100" h="38100" prst="convex"/>
            </a:sp3d>
          </a:bodyPr>
          <a:lstStyle/>
          <a:p>
            <a:pPr algn="ctr"/>
            <a:r>
              <a:rPr lang="en-US" sz="2800" b="1" i="1" dirty="0" smtClean="0">
                <a:solidFill>
                  <a:schemeClr val="bg1"/>
                </a:solidFill>
                <a:effectLst>
                  <a:glow rad="228600">
                    <a:srgbClr val="FFFF00">
                      <a:alpha val="40000"/>
                    </a:srgbClr>
                  </a:glow>
                </a:effectLst>
              </a:rPr>
              <a:t>Holiness</a:t>
            </a:r>
            <a:endParaRPr lang="en-US" sz="2800" b="1" i="1" dirty="0">
              <a:solidFill>
                <a:schemeClr val="bg1"/>
              </a:solidFill>
              <a:effectLst>
                <a:glow rad="228600">
                  <a:srgbClr val="FFFF00">
                    <a:alpha val="40000"/>
                  </a:srgbClr>
                </a:glow>
              </a:effectLst>
            </a:endParaRPr>
          </a:p>
        </p:txBody>
      </p:sp>
      <p:sp>
        <p:nvSpPr>
          <p:cNvPr id="5" name="Rectangle 4"/>
          <p:cNvSpPr/>
          <p:nvPr/>
        </p:nvSpPr>
        <p:spPr>
          <a:xfrm rot="928718">
            <a:off x="3241486" y="2522713"/>
            <a:ext cx="6228522" cy="1938992"/>
          </a:xfrm>
          <a:prstGeom prst="rect">
            <a:avLst/>
          </a:prstGeom>
        </p:spPr>
        <p:txBody>
          <a:bodyPr wrap="square">
            <a:spAutoFit/>
          </a:bodyPr>
          <a:lstStyle/>
          <a:p>
            <a:pPr algn="ctr"/>
            <a:r>
              <a:rPr lang="en-US" sz="2400" i="1" dirty="0">
                <a:effectLst>
                  <a:glow rad="101600">
                    <a:schemeClr val="bg1">
                      <a:alpha val="60000"/>
                    </a:schemeClr>
                  </a:glow>
                </a:effectLst>
              </a:rPr>
              <a:t>w</a:t>
            </a:r>
            <a:r>
              <a:rPr lang="en-US" sz="2400" i="1" dirty="0" smtClean="0">
                <a:effectLst>
                  <a:glow rad="101600">
                    <a:schemeClr val="bg1">
                      <a:alpha val="60000"/>
                    </a:schemeClr>
                  </a:glow>
                </a:effectLst>
              </a:rPr>
              <a:t>ise, immutable, sovereign, inscrutable, light, faithful, incomprehensible, self-existence, self-sufficient, eternal, infinite, omnipotent, omnipresent, omniscient, righteousness, just, true, good, merciful, gracious, love</a:t>
            </a:r>
            <a:endParaRPr lang="en-US" sz="2400" i="1" dirty="0">
              <a:effectLst>
                <a:glow rad="101600">
                  <a:schemeClr val="bg1">
                    <a:alpha val="60000"/>
                  </a:schemeClr>
                </a:glow>
              </a:effectLst>
            </a:endParaRPr>
          </a:p>
        </p:txBody>
      </p:sp>
      <p:sp>
        <p:nvSpPr>
          <p:cNvPr id="6" name="Title 1"/>
          <p:cNvSpPr txBox="1">
            <a:spLocks/>
          </p:cNvSpPr>
          <p:nvPr/>
        </p:nvSpPr>
        <p:spPr>
          <a:xfrm>
            <a:off x="457200" y="304800"/>
            <a:ext cx="8229600" cy="1295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God is holy</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9050"/>
            <a:ext cx="9169400" cy="6877050"/>
          </a:xfrm>
          <a:prstGeom prst="rect">
            <a:avLst/>
          </a:prstGeom>
          <a:noFill/>
          <a:ln w="9525">
            <a:noFill/>
            <a:miter lim="800000"/>
            <a:headEnd/>
            <a:tailEnd/>
          </a:ln>
        </p:spPr>
      </p:pic>
      <p:sp>
        <p:nvSpPr>
          <p:cNvPr id="6" name="Content Placeholder 5"/>
          <p:cNvSpPr>
            <a:spLocks noGrp="1"/>
          </p:cNvSpPr>
          <p:nvPr>
            <p:ph sz="half" idx="2"/>
          </p:nvPr>
        </p:nvSpPr>
        <p:spPr>
          <a:xfrm>
            <a:off x="4953000" y="914400"/>
            <a:ext cx="4191000" cy="5943600"/>
          </a:xfrm>
        </p:spPr>
        <p:txBody>
          <a:bodyPr>
            <a:noAutofit/>
          </a:bodyPr>
          <a:lstStyle/>
          <a:p>
            <a:r>
              <a:rPr lang="en-US" sz="3400" b="1" dirty="0" smtClean="0">
                <a:solidFill>
                  <a:schemeClr val="bg1"/>
                </a:solidFill>
                <a:effectLst>
                  <a:glow rad="101600">
                    <a:schemeClr val="tx1">
                      <a:alpha val="60000"/>
                    </a:schemeClr>
                  </a:glow>
                </a:effectLst>
              </a:rPr>
              <a:t>God is all wise</a:t>
            </a:r>
          </a:p>
          <a:p>
            <a:r>
              <a:rPr lang="en-US" sz="3400" b="1" dirty="0" smtClean="0">
                <a:solidFill>
                  <a:schemeClr val="bg1"/>
                </a:solidFill>
                <a:effectLst>
                  <a:glow rad="101600">
                    <a:schemeClr val="tx1">
                      <a:alpha val="60000"/>
                    </a:schemeClr>
                  </a:glow>
                </a:effectLst>
              </a:rPr>
              <a:t>God is immutable</a:t>
            </a:r>
          </a:p>
          <a:p>
            <a:r>
              <a:rPr lang="en-US" sz="3400" b="1" dirty="0" smtClean="0">
                <a:solidFill>
                  <a:schemeClr val="bg1"/>
                </a:solidFill>
                <a:effectLst>
                  <a:glow rad="101600">
                    <a:schemeClr val="tx1">
                      <a:alpha val="60000"/>
                    </a:schemeClr>
                  </a:glow>
                </a:effectLst>
              </a:rPr>
              <a:t>God is sovereign</a:t>
            </a:r>
          </a:p>
          <a:p>
            <a:r>
              <a:rPr lang="en-US" sz="3400" b="1" dirty="0" smtClean="0">
                <a:solidFill>
                  <a:schemeClr val="bg1"/>
                </a:solidFill>
                <a:effectLst>
                  <a:glow rad="101600">
                    <a:schemeClr val="tx1">
                      <a:alpha val="60000"/>
                    </a:schemeClr>
                  </a:glow>
                </a:effectLst>
              </a:rPr>
              <a:t>God is light</a:t>
            </a:r>
          </a:p>
          <a:p>
            <a:r>
              <a:rPr lang="en-US" sz="3400" b="1" dirty="0" smtClean="0">
                <a:solidFill>
                  <a:schemeClr val="bg1"/>
                </a:solidFill>
                <a:effectLst>
                  <a:glow rad="101600">
                    <a:schemeClr val="tx1">
                      <a:alpha val="60000"/>
                    </a:schemeClr>
                  </a:glow>
                </a:effectLst>
              </a:rPr>
              <a:t>God is</a:t>
            </a:r>
            <a:r>
              <a:rPr lang="en-US" sz="3600" b="1" dirty="0" smtClean="0">
                <a:solidFill>
                  <a:schemeClr val="bg1"/>
                </a:solidFill>
                <a:effectLst>
                  <a:glow rad="101600">
                    <a:schemeClr val="tx1">
                      <a:alpha val="60000"/>
                    </a:schemeClr>
                  </a:glow>
                </a:effectLst>
              </a:rPr>
              <a:t> inscrutable</a:t>
            </a:r>
            <a:endParaRPr lang="en-US" sz="3400" b="1" dirty="0" smtClean="0">
              <a:solidFill>
                <a:schemeClr val="bg1"/>
              </a:solidFill>
              <a:effectLst>
                <a:glow rad="101600">
                  <a:schemeClr val="tx1">
                    <a:alpha val="60000"/>
                  </a:schemeClr>
                </a:glow>
              </a:effectLst>
            </a:endParaRPr>
          </a:p>
          <a:p>
            <a:r>
              <a:rPr lang="en-US" sz="3400" b="1" dirty="0" smtClean="0">
                <a:solidFill>
                  <a:schemeClr val="bg1"/>
                </a:solidFill>
                <a:effectLst>
                  <a:glow rad="101600">
                    <a:schemeClr val="tx1">
                      <a:alpha val="60000"/>
                    </a:schemeClr>
                  </a:glow>
                </a:effectLst>
              </a:rPr>
              <a:t>God is faithful</a:t>
            </a:r>
          </a:p>
          <a:p>
            <a:r>
              <a:rPr lang="en-US" sz="3400" b="1" dirty="0" smtClean="0">
                <a:solidFill>
                  <a:schemeClr val="bg1"/>
                </a:solidFill>
                <a:effectLst>
                  <a:glow rad="101600">
                    <a:schemeClr val="tx1">
                      <a:alpha val="60000"/>
                    </a:schemeClr>
                  </a:glow>
                </a:effectLst>
              </a:rPr>
              <a:t>God is holy</a:t>
            </a:r>
          </a:p>
          <a:p>
            <a:pPr>
              <a:buNone/>
            </a:pPr>
            <a:endParaRPr lang="en-US" sz="3400" b="1" dirty="0">
              <a:solidFill>
                <a:schemeClr val="bg1"/>
              </a:solidFill>
              <a:effectLst>
                <a:glow rad="101600">
                  <a:schemeClr val="tx1">
                    <a:alpha val="60000"/>
                  </a:schemeClr>
                </a:glow>
              </a:effectLst>
            </a:endParaRPr>
          </a:p>
        </p:txBody>
      </p:sp>
      <p:sp>
        <p:nvSpPr>
          <p:cNvPr id="4" name="Title 3"/>
          <p:cNvSpPr>
            <a:spLocks noGrp="1"/>
          </p:cNvSpPr>
          <p:nvPr>
            <p:ph sz="half" idx="1"/>
          </p:nvPr>
        </p:nvSpPr>
        <p:spPr>
          <a:xfrm>
            <a:off x="0" y="914400"/>
            <a:ext cx="5257800" cy="5943600"/>
          </a:xfrm>
        </p:spPr>
        <p:txBody>
          <a:bodyPr>
            <a:normAutofit/>
          </a:bodyPr>
          <a:lstStyle/>
          <a:p>
            <a:r>
              <a:rPr lang="en-US" sz="3400" b="1" dirty="0" smtClean="0">
                <a:solidFill>
                  <a:schemeClr val="bg1"/>
                </a:solidFill>
                <a:effectLst>
                  <a:glow rad="101600">
                    <a:schemeClr val="tx1">
                      <a:alpha val="60000"/>
                    </a:schemeClr>
                  </a:glow>
                </a:effectLst>
              </a:rPr>
              <a:t>God is incomprehensible</a:t>
            </a:r>
          </a:p>
          <a:p>
            <a:r>
              <a:rPr lang="en-US" sz="3400" b="1" dirty="0" smtClean="0">
                <a:solidFill>
                  <a:schemeClr val="bg1"/>
                </a:solidFill>
                <a:effectLst>
                  <a:glow rad="101600">
                    <a:schemeClr val="tx1">
                      <a:alpha val="60000"/>
                    </a:schemeClr>
                  </a:glow>
                </a:effectLst>
              </a:rPr>
              <a:t>God is self-existence </a:t>
            </a:r>
          </a:p>
          <a:p>
            <a:r>
              <a:rPr lang="en-US" sz="3400" b="1" dirty="0" smtClean="0">
                <a:solidFill>
                  <a:schemeClr val="bg1"/>
                </a:solidFill>
                <a:effectLst>
                  <a:glow rad="101600">
                    <a:schemeClr val="tx1">
                      <a:alpha val="60000"/>
                    </a:schemeClr>
                  </a:glow>
                </a:effectLst>
              </a:rPr>
              <a:t>God is self-sufficient</a:t>
            </a:r>
          </a:p>
          <a:p>
            <a:r>
              <a:rPr lang="en-US" sz="3400" b="1" dirty="0" smtClean="0">
                <a:solidFill>
                  <a:schemeClr val="bg1"/>
                </a:solidFill>
                <a:effectLst>
                  <a:glow rad="101600">
                    <a:schemeClr val="tx1">
                      <a:alpha val="60000"/>
                    </a:schemeClr>
                  </a:glow>
                </a:effectLst>
              </a:rPr>
              <a:t>God is eternal</a:t>
            </a:r>
          </a:p>
          <a:p>
            <a:pPr lvl="0"/>
            <a:r>
              <a:rPr lang="en-US" sz="3400" b="1" dirty="0" smtClean="0">
                <a:solidFill>
                  <a:schemeClr val="bg1"/>
                </a:solidFill>
                <a:effectLst>
                  <a:glow rad="101600">
                    <a:schemeClr val="tx1">
                      <a:alpha val="60000"/>
                    </a:schemeClr>
                  </a:glow>
                </a:effectLst>
              </a:rPr>
              <a:t>God is infinite</a:t>
            </a:r>
          </a:p>
          <a:p>
            <a:r>
              <a:rPr lang="en-US" sz="3400" b="1" dirty="0" smtClean="0">
                <a:solidFill>
                  <a:schemeClr val="bg1"/>
                </a:solidFill>
                <a:effectLst>
                  <a:glow rad="101600">
                    <a:schemeClr val="tx1">
                      <a:alpha val="60000"/>
                    </a:schemeClr>
                  </a:glow>
                </a:effectLst>
              </a:rPr>
              <a:t>God is omnipotent</a:t>
            </a:r>
          </a:p>
          <a:p>
            <a:r>
              <a:rPr lang="en-US" sz="3400" b="1" dirty="0" smtClean="0">
                <a:solidFill>
                  <a:schemeClr val="bg1"/>
                </a:solidFill>
                <a:effectLst>
                  <a:glow rad="101600">
                    <a:schemeClr val="tx1">
                      <a:alpha val="60000"/>
                    </a:schemeClr>
                  </a:glow>
                </a:effectLst>
              </a:rPr>
              <a:t>God is omnipresent</a:t>
            </a:r>
          </a:p>
          <a:p>
            <a:r>
              <a:rPr lang="en-US" sz="3400" b="1" dirty="0" smtClean="0">
                <a:solidFill>
                  <a:schemeClr val="bg1"/>
                </a:solidFill>
                <a:effectLst>
                  <a:glow rad="101600">
                    <a:schemeClr val="tx1">
                      <a:alpha val="60000"/>
                    </a:schemeClr>
                  </a:glow>
                </a:effectLst>
              </a:rPr>
              <a:t>God is omniscient</a:t>
            </a:r>
          </a:p>
          <a:p>
            <a:pPr lvl="0"/>
            <a:endParaRPr lang="en-US" sz="3400" b="1" dirty="0" smtClean="0">
              <a:solidFill>
                <a:schemeClr val="bg1"/>
              </a:solidFill>
              <a:effectLst>
                <a:glow rad="101600">
                  <a:schemeClr val="tx1">
                    <a:alpha val="60000"/>
                  </a:schemeClr>
                </a:glow>
              </a:effectLst>
            </a:endParaRPr>
          </a:p>
          <a:p>
            <a:pPr lvl="0"/>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a:solidFill>
                <a:schemeClr val="bg1"/>
              </a:solidFill>
              <a:effectLst>
                <a:glow rad="101600">
                  <a:schemeClr val="tx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830997"/>
          </a:xfrm>
          <a:prstGeom prst="rect">
            <a:avLst/>
          </a:prstGeom>
        </p:spPr>
        <p:txBody>
          <a:bodyPr wrap="square">
            <a:spAutoFit/>
          </a:bodyPr>
          <a:lstStyle/>
          <a:p>
            <a:pPr algn="ctr"/>
            <a:r>
              <a:rPr lang="en-US" sz="4800" dirty="0" smtClean="0">
                <a:latin typeface="Imprint MT Shadow" pitchFamily="82" charset="0"/>
              </a:rPr>
              <a:t>21 Attributes / Perfections of God</a:t>
            </a:r>
          </a:p>
        </p:txBody>
      </p:sp>
      <p:pic>
        <p:nvPicPr>
          <p:cNvPr id="2050" name="Picture 2"/>
          <p:cNvPicPr>
            <a:picLocks noChangeAspect="1" noChangeArrowheads="1"/>
          </p:cNvPicPr>
          <p:nvPr/>
        </p:nvPicPr>
        <p:blipFill>
          <a:blip r:embed="rId3" cstate="print">
            <a:lum bright="-10000" contrast="20000"/>
          </a:blip>
          <a:srcRect/>
          <a:stretch>
            <a:fillRect/>
          </a:stretch>
        </p:blipFill>
        <p:spPr bwMode="auto">
          <a:xfrm>
            <a:off x="1600200" y="1905000"/>
            <a:ext cx="6172200" cy="4636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p:cNvPicPr>
            <a:picLocks noChangeAspect="1" noChangeArrowheads="1"/>
          </p:cNvPicPr>
          <p:nvPr/>
        </p:nvPicPr>
        <p:blipFill>
          <a:blip r:embed="rId4" cstate="print">
            <a:duotone>
              <a:schemeClr val="accent4">
                <a:shade val="45000"/>
                <a:satMod val="135000"/>
              </a:schemeClr>
              <a:prstClr val="white"/>
            </a:duotone>
            <a:lum contrast="30000"/>
          </a:blip>
          <a:srcRect l="39333" b="9420"/>
          <a:stretch>
            <a:fillRect/>
          </a:stretch>
        </p:blipFill>
        <p:spPr bwMode="auto">
          <a:xfrm>
            <a:off x="3505200" y="2057400"/>
            <a:ext cx="2114550" cy="2904602"/>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447800"/>
          </a:xfrm>
        </p:spPr>
        <p:txBody>
          <a:bodyPr>
            <a:noAutofit/>
          </a:bodyPr>
          <a:lstStyle/>
          <a:p>
            <a:r>
              <a:rPr lang="en-US" sz="4000" dirty="0" smtClean="0"/>
              <a:t>God is just and </a:t>
            </a:r>
            <a:r>
              <a:rPr lang="en-US" sz="4000" dirty="0" smtClean="0"/>
              <a:t>righteous</a:t>
            </a:r>
            <a:r>
              <a:rPr lang="en-US" sz="4000" i="1" dirty="0" smtClean="0"/>
              <a:t> </a:t>
            </a:r>
            <a:r>
              <a:rPr lang="en-US" sz="3200" i="1" dirty="0" smtClean="0"/>
              <a:t/>
            </a:r>
            <a:br>
              <a:rPr lang="en-US" sz="3200" i="1" dirty="0" smtClean="0"/>
            </a:br>
            <a:endParaRPr lang="en-US" sz="3200" dirty="0"/>
          </a:p>
        </p:txBody>
      </p:sp>
      <p:sp>
        <p:nvSpPr>
          <p:cNvPr id="3" name="Content Placeholder 2"/>
          <p:cNvSpPr>
            <a:spLocks noGrp="1"/>
          </p:cNvSpPr>
          <p:nvPr>
            <p:ph idx="1"/>
          </p:nvPr>
        </p:nvSpPr>
        <p:spPr>
          <a:xfrm>
            <a:off x="0" y="1219200"/>
            <a:ext cx="9144000" cy="5638800"/>
          </a:xfrm>
        </p:spPr>
        <p:txBody>
          <a:bodyPr>
            <a:normAutofit lnSpcReduction="10000"/>
          </a:bodyPr>
          <a:lstStyle/>
          <a:p>
            <a:pPr>
              <a:buNone/>
            </a:pPr>
            <a:r>
              <a:rPr lang="en-US" sz="3600" i="1" dirty="0" smtClean="0"/>
              <a:t> “Tell ye, and bring them near; yea, let them take counsel together: who hath declared this from ancient time? Who hath told it from that time? have not I the LORD? and there is no God else beside me; </a:t>
            </a:r>
            <a:r>
              <a:rPr lang="en-US" sz="3600" i="1" u="sng" dirty="0" smtClean="0"/>
              <a:t>a just God </a:t>
            </a:r>
            <a:r>
              <a:rPr lang="en-US" sz="3600" i="1" dirty="0" smtClean="0"/>
              <a:t>and a </a:t>
            </a:r>
            <a:r>
              <a:rPr lang="en-US" sz="3600" i="1" dirty="0" err="1" smtClean="0"/>
              <a:t>Saviour</a:t>
            </a:r>
            <a:r>
              <a:rPr lang="en-US" sz="3600" i="1" dirty="0" smtClean="0"/>
              <a:t>; there is none beside me.” </a:t>
            </a:r>
            <a:r>
              <a:rPr lang="en-US" sz="3600" i="1" dirty="0" smtClean="0"/>
              <a:t>Isa </a:t>
            </a:r>
            <a:r>
              <a:rPr lang="en-US" sz="3600" i="1" dirty="0" smtClean="0"/>
              <a:t>45:21 </a:t>
            </a:r>
            <a:endParaRPr lang="en-US" sz="3600" i="1" dirty="0" smtClean="0"/>
          </a:p>
          <a:p>
            <a:pPr>
              <a:buNone/>
            </a:pPr>
            <a:r>
              <a:rPr lang="en-US" sz="3600" i="1" dirty="0" smtClean="0"/>
              <a:t>   “Oh </a:t>
            </a:r>
            <a:r>
              <a:rPr lang="en-US" sz="3600" i="1" dirty="0" smtClean="0"/>
              <a:t>let the wickedness of the wicked come to an end; but establish the just: for the </a:t>
            </a:r>
            <a:r>
              <a:rPr lang="en-US" sz="3600" i="1" u="sng" dirty="0" smtClean="0"/>
              <a:t>righteous God </a:t>
            </a:r>
            <a:r>
              <a:rPr lang="en-US" sz="3600" i="1" dirty="0" err="1" smtClean="0"/>
              <a:t>trieth</a:t>
            </a:r>
            <a:r>
              <a:rPr lang="en-US" sz="3600" i="1" dirty="0" smtClean="0"/>
              <a:t> the hearts and </a:t>
            </a:r>
            <a:r>
              <a:rPr lang="en-US" sz="3600" i="1" dirty="0" smtClean="0"/>
              <a:t>reins.” Psalm </a:t>
            </a:r>
            <a:r>
              <a:rPr lang="en-US" sz="3600" i="1" dirty="0" smtClean="0"/>
              <a:t>7:9 </a:t>
            </a:r>
            <a:endParaRPr lang="en-US" sz="3600" i="1"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r>
              <a:rPr lang="en-US" sz="3500" dirty="0" smtClean="0">
                <a:solidFill>
                  <a:srgbClr val="FFFF00"/>
                </a:solidFill>
              </a:rPr>
              <a:t>The justice and righteousness of God reveals His hatred for sin –</a:t>
            </a:r>
          </a:p>
          <a:p>
            <a:pPr>
              <a:buNone/>
            </a:pPr>
            <a:r>
              <a:rPr lang="en-US" sz="3500" i="1" dirty="0" smtClean="0"/>
              <a:t>    Psalm 45:6-7 “Thy throne, O God, is for ever and ever: the </a:t>
            </a:r>
            <a:r>
              <a:rPr lang="en-US" sz="3500" i="1" dirty="0" err="1" smtClean="0"/>
              <a:t>sceptre</a:t>
            </a:r>
            <a:r>
              <a:rPr lang="en-US" sz="3500" i="1" dirty="0" smtClean="0"/>
              <a:t> of thy kingdom is a right </a:t>
            </a:r>
            <a:r>
              <a:rPr lang="en-US" sz="3500" i="1" dirty="0" err="1" smtClean="0"/>
              <a:t>sceptre</a:t>
            </a:r>
            <a:r>
              <a:rPr lang="en-US" sz="3500" i="1" dirty="0" smtClean="0"/>
              <a:t>. Thou </a:t>
            </a:r>
            <a:r>
              <a:rPr lang="en-US" sz="3500" i="1" u="sng" dirty="0" err="1" smtClean="0"/>
              <a:t>lovest</a:t>
            </a:r>
            <a:r>
              <a:rPr lang="en-US" sz="3500" i="1" u="sng" dirty="0" smtClean="0"/>
              <a:t> righteousness, and </a:t>
            </a:r>
            <a:r>
              <a:rPr lang="en-US" sz="3500" i="1" u="sng" dirty="0" err="1" smtClean="0"/>
              <a:t>hatest</a:t>
            </a:r>
            <a:r>
              <a:rPr lang="en-US" sz="3500" i="1" u="sng" dirty="0" smtClean="0"/>
              <a:t> wickedness</a:t>
            </a:r>
            <a:r>
              <a:rPr lang="en-US" sz="3500" i="1" dirty="0" smtClean="0"/>
              <a:t>.”</a:t>
            </a:r>
          </a:p>
          <a:p>
            <a:pPr>
              <a:buNone/>
            </a:pPr>
            <a:r>
              <a:rPr lang="en-US" sz="3500" i="1" dirty="0" smtClean="0"/>
              <a:t>    Psalms 5:4-6 “For </a:t>
            </a:r>
            <a:r>
              <a:rPr lang="en-US" sz="3500" i="1" dirty="0" smtClean="0"/>
              <a:t>thou art not a God that hath </a:t>
            </a:r>
            <a:r>
              <a:rPr lang="en-US" sz="3500" i="1" u="sng" dirty="0" smtClean="0"/>
              <a:t>pleasure in wickedness</a:t>
            </a:r>
            <a:r>
              <a:rPr lang="en-US" sz="3500" i="1" dirty="0" smtClean="0"/>
              <a:t>: neither shall evil dwell with </a:t>
            </a:r>
            <a:r>
              <a:rPr lang="en-US" sz="3500" i="1" dirty="0" smtClean="0"/>
              <a:t>thee. The </a:t>
            </a:r>
            <a:r>
              <a:rPr lang="en-US" sz="3500" i="1" dirty="0" smtClean="0"/>
              <a:t>foolish shall not stand in thy sight: thou </a:t>
            </a:r>
            <a:r>
              <a:rPr lang="en-US" sz="3500" i="1" u="sng" dirty="0" err="1" smtClean="0"/>
              <a:t>hatest</a:t>
            </a:r>
            <a:r>
              <a:rPr lang="en-US" sz="3500" i="1" dirty="0" smtClean="0"/>
              <a:t> all workers of iniquity</a:t>
            </a:r>
            <a:r>
              <a:rPr lang="en-US" sz="3500" i="1" dirty="0" smtClean="0"/>
              <a:t>. </a:t>
            </a:r>
            <a:r>
              <a:rPr lang="en-US" sz="3500" i="1" dirty="0" smtClean="0"/>
              <a:t>Thou </a:t>
            </a:r>
            <a:r>
              <a:rPr lang="en-US" sz="3500" i="1" dirty="0" err="1" smtClean="0"/>
              <a:t>shalt</a:t>
            </a:r>
            <a:r>
              <a:rPr lang="en-US" sz="3500" i="1" dirty="0" smtClean="0"/>
              <a:t> destroy them that speak </a:t>
            </a:r>
            <a:r>
              <a:rPr lang="en-US" sz="3500" i="1" dirty="0" smtClean="0"/>
              <a:t>falsehood: </a:t>
            </a:r>
            <a:r>
              <a:rPr lang="en-US" sz="3500" i="1" dirty="0" smtClean="0"/>
              <a:t>the LORD will abhor the bloody and deceitful </a:t>
            </a:r>
            <a:r>
              <a:rPr lang="en-US" sz="3500" i="1" dirty="0" smtClean="0"/>
              <a:t>man.”</a:t>
            </a:r>
            <a:endParaRPr lang="en-US" sz="35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sz="3600" dirty="0" smtClean="0">
                <a:solidFill>
                  <a:srgbClr val="FFFF00"/>
                </a:solidFill>
              </a:rPr>
              <a:t>God is just and though He forgives iniquity He </a:t>
            </a:r>
            <a:r>
              <a:rPr lang="en-US" sz="3600" dirty="0" smtClean="0">
                <a:solidFill>
                  <a:srgbClr val="FFFF00"/>
                </a:solidFill>
              </a:rPr>
              <a:t>does not </a:t>
            </a:r>
            <a:r>
              <a:rPr lang="en-US" sz="3600" dirty="0" smtClean="0">
                <a:solidFill>
                  <a:srgbClr val="FFFF00"/>
                </a:solidFill>
              </a:rPr>
              <a:t>exempt the guilty - </a:t>
            </a:r>
          </a:p>
          <a:p>
            <a:pPr>
              <a:buNone/>
            </a:pPr>
            <a:r>
              <a:rPr lang="en-US" sz="3600" dirty="0"/>
              <a:t> </a:t>
            </a:r>
            <a:r>
              <a:rPr lang="en-US" sz="3600" dirty="0" smtClean="0"/>
              <a:t>  </a:t>
            </a:r>
            <a:endParaRPr lang="en-US" sz="3600" i="1" dirty="0" smtClean="0"/>
          </a:p>
          <a:p>
            <a:pPr>
              <a:buNone/>
            </a:pPr>
            <a:r>
              <a:rPr lang="en-US" sz="3600" i="1" dirty="0" smtClean="0"/>
              <a:t>   Numbers 14:18 “The LORD is longsuffering, and of great mercy, forgiving iniquity and transgression, and by </a:t>
            </a:r>
            <a:r>
              <a:rPr lang="en-US" sz="3600" i="1" u="sng" dirty="0" smtClean="0"/>
              <a:t>no means clearing the guilty</a:t>
            </a:r>
            <a:r>
              <a:rPr lang="en-US" sz="3600" i="1" dirty="0" smtClean="0"/>
              <a:t>, visiting the iniquity of the fathers upon the children unto the third and fourth generation</a:t>
            </a:r>
            <a:r>
              <a:rPr lang="en-US" sz="3600" i="1" dirty="0" smtClean="0"/>
              <a:t>.” </a:t>
            </a:r>
            <a:endParaRPr lang="en-US" sz="3600" i="1" dirty="0" smtClean="0"/>
          </a:p>
          <a:p>
            <a:pPr>
              <a:buNone/>
            </a:pPr>
            <a:r>
              <a:rPr lang="en-US" sz="3600" i="1" dirty="0" smtClean="0"/>
              <a:t>   </a:t>
            </a:r>
            <a:r>
              <a:rPr lang="en-US" sz="3600" i="1" dirty="0" err="1" smtClean="0"/>
              <a:t>Zep</a:t>
            </a:r>
            <a:r>
              <a:rPr lang="en-US" sz="3600" i="1" dirty="0" smtClean="0"/>
              <a:t>. 3:5 “The </a:t>
            </a:r>
            <a:r>
              <a:rPr lang="en-US" sz="3600" i="1" u="sng" dirty="0" smtClean="0"/>
              <a:t>just LORD</a:t>
            </a:r>
            <a:r>
              <a:rPr lang="en-US" sz="3600" i="1" dirty="0" smtClean="0"/>
              <a:t> is in the midst thereof; he will not do iniquity: every morning doth he bring his judgment to light.”</a:t>
            </a:r>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to="" calcmode="lin" valueType="num">
                                      <p:cBhvr>
                                        <p:cTn id="1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sz="3600" dirty="0" smtClean="0">
                <a:solidFill>
                  <a:srgbClr val="FFFF00"/>
                </a:solidFill>
              </a:rPr>
              <a:t>Justice </a:t>
            </a:r>
            <a:r>
              <a:rPr lang="en-US" sz="3600" dirty="0" smtClean="0">
                <a:solidFill>
                  <a:srgbClr val="FFFF00"/>
                </a:solidFill>
              </a:rPr>
              <a:t>and righteousness is </a:t>
            </a:r>
            <a:r>
              <a:rPr lang="en-US" sz="3600" dirty="0" smtClean="0">
                <a:solidFill>
                  <a:srgbClr val="FFFF00"/>
                </a:solidFill>
              </a:rPr>
              <a:t>the habitation</a:t>
            </a:r>
            <a:r>
              <a:rPr lang="en-US" sz="3600" dirty="0" smtClean="0"/>
              <a:t> </a:t>
            </a:r>
            <a:r>
              <a:rPr lang="en-US" sz="3600" i="1" dirty="0" smtClean="0"/>
              <a:t>(dwelling place)</a:t>
            </a:r>
            <a:r>
              <a:rPr lang="en-US" sz="3600" i="1" dirty="0" smtClean="0">
                <a:solidFill>
                  <a:srgbClr val="FFFF00"/>
                </a:solidFill>
              </a:rPr>
              <a:t> </a:t>
            </a:r>
            <a:r>
              <a:rPr lang="en-US" sz="3600" dirty="0" smtClean="0">
                <a:solidFill>
                  <a:srgbClr val="FFFF00"/>
                </a:solidFill>
              </a:rPr>
              <a:t>of His throne –</a:t>
            </a:r>
          </a:p>
          <a:p>
            <a:pPr>
              <a:buNone/>
            </a:pPr>
            <a:r>
              <a:rPr lang="en-US" sz="3600" i="1" dirty="0" smtClean="0"/>
              <a:t>    Psalm 189:13-18 “Thou hast a mighty arm: strong is thy hand, and high is thy right hand. </a:t>
            </a:r>
            <a:r>
              <a:rPr lang="en-US" sz="3600" i="1" u="sng" dirty="0" smtClean="0"/>
              <a:t>Justice and judgment are the habitation of thy throne</a:t>
            </a:r>
            <a:r>
              <a:rPr lang="en-US" sz="3600" i="1" dirty="0" smtClean="0"/>
              <a:t>: mercy and truth shall go before thy face. Blessed is the people that know the joyful sound: they shall walk, O LORD, in the light of thy countenance. In thy name shall they rejoice all the day: and in </a:t>
            </a:r>
            <a:r>
              <a:rPr lang="en-US" sz="3600" i="1" u="sng" dirty="0" smtClean="0"/>
              <a:t>thy righteousness</a:t>
            </a:r>
            <a:r>
              <a:rPr lang="en-US" sz="3600" i="1" dirty="0" smtClean="0"/>
              <a:t> shall they be exalted. For thou art the glory of their strength: and in thy </a:t>
            </a:r>
            <a:r>
              <a:rPr lang="en-US" sz="3600" i="1" dirty="0" err="1" smtClean="0"/>
              <a:t>favour</a:t>
            </a:r>
            <a:r>
              <a:rPr lang="en-US" sz="3600" i="1" dirty="0" smtClean="0"/>
              <a:t> our horn shall be exalted. For the LORD is our </a:t>
            </a:r>
            <a:r>
              <a:rPr lang="en-US" sz="3600" i="1" dirty="0" err="1" smtClean="0"/>
              <a:t>defence</a:t>
            </a:r>
            <a:r>
              <a:rPr lang="en-US" sz="3600" i="1" dirty="0" smtClean="0"/>
              <a:t>; and the Holy One of Israel is our king.”</a:t>
            </a:r>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lum bright="-20000"/>
          </a:blip>
          <a:srcRect/>
          <a:stretch>
            <a:fillRect/>
          </a:stretch>
        </p:blipFill>
        <p:spPr bwMode="auto">
          <a:xfrm>
            <a:off x="0" y="0"/>
            <a:ext cx="9144000" cy="6810375"/>
          </a:xfrm>
          <a:prstGeom prst="rect">
            <a:avLst/>
          </a:prstGeom>
          <a:noFill/>
          <a:ln w="9525">
            <a:noFill/>
            <a:miter lim="800000"/>
            <a:headEnd/>
            <a:tailEnd/>
          </a:ln>
        </p:spPr>
      </p:pic>
      <p:sp>
        <p:nvSpPr>
          <p:cNvPr id="3" name="Rectangle 2"/>
          <p:cNvSpPr/>
          <p:nvPr/>
        </p:nvSpPr>
        <p:spPr>
          <a:xfrm>
            <a:off x="228600" y="1447800"/>
            <a:ext cx="8915400" cy="3785652"/>
          </a:xfrm>
          <a:prstGeom prst="rect">
            <a:avLst/>
          </a:prstGeom>
        </p:spPr>
        <p:txBody>
          <a:bodyPr wrap="square">
            <a:spAutoFit/>
          </a:bodyPr>
          <a:lstStyle/>
          <a:p>
            <a:pPr algn="ctr"/>
            <a:r>
              <a:rPr lang="en-US" sz="4000" i="1" dirty="0" smtClean="0">
                <a:effectLst>
                  <a:glow rad="101600">
                    <a:schemeClr val="bg1">
                      <a:alpha val="60000"/>
                    </a:schemeClr>
                  </a:glow>
                </a:effectLst>
              </a:rPr>
              <a:t>“And they sing the song of Moses the servant of God, and the song of the Lamb, saying, Great and </a:t>
            </a:r>
            <a:r>
              <a:rPr lang="en-US" sz="4000" i="1" dirty="0" err="1" smtClean="0">
                <a:effectLst>
                  <a:glow rad="101600">
                    <a:schemeClr val="bg1">
                      <a:alpha val="60000"/>
                    </a:schemeClr>
                  </a:glow>
                </a:effectLst>
              </a:rPr>
              <a:t>marvellous</a:t>
            </a:r>
            <a:r>
              <a:rPr lang="en-US" sz="4000" i="1" dirty="0" smtClean="0">
                <a:effectLst>
                  <a:glow rad="101600">
                    <a:schemeClr val="bg1">
                      <a:alpha val="60000"/>
                    </a:schemeClr>
                  </a:glow>
                </a:effectLst>
              </a:rPr>
              <a:t> are thy works, Lord God Almighty;</a:t>
            </a:r>
            <a:r>
              <a:rPr lang="en-US" sz="4000" i="1" u="sng" dirty="0" smtClean="0">
                <a:effectLst>
                  <a:glow rad="101600">
                    <a:schemeClr val="bg1">
                      <a:alpha val="60000"/>
                    </a:schemeClr>
                  </a:glow>
                </a:effectLst>
              </a:rPr>
              <a:t> just</a:t>
            </a:r>
            <a:r>
              <a:rPr lang="en-US" sz="4000" i="1" dirty="0" smtClean="0">
                <a:effectLst>
                  <a:glow rad="101600">
                    <a:schemeClr val="bg1">
                      <a:alpha val="60000"/>
                    </a:schemeClr>
                  </a:glow>
                </a:effectLst>
              </a:rPr>
              <a:t> and true are thy ways, thou King of saints.” Revelation 15:3 </a:t>
            </a:r>
            <a:endParaRPr lang="en-US" sz="40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3810000" cy="6186309"/>
          </a:xfrm>
          <a:prstGeom prst="rect">
            <a:avLst/>
          </a:prstGeom>
        </p:spPr>
        <p:txBody>
          <a:bodyPr wrap="square">
            <a:spAutoFit/>
          </a:bodyPr>
          <a:lstStyle/>
          <a:p>
            <a:pPr algn="ctr"/>
            <a:r>
              <a:rPr lang="en-US" sz="3600" i="1" dirty="0" smtClean="0"/>
              <a:t> “Behold, the days come, </a:t>
            </a:r>
            <a:r>
              <a:rPr lang="en-US" sz="3600" i="1" dirty="0" err="1" smtClean="0"/>
              <a:t>saith</a:t>
            </a:r>
            <a:r>
              <a:rPr lang="en-US" sz="3600" i="1" dirty="0" smtClean="0"/>
              <a:t> the LORD, that I will raise unto David a </a:t>
            </a:r>
            <a:r>
              <a:rPr lang="en-US" sz="3600" i="1" u="sng" dirty="0" smtClean="0"/>
              <a:t>righteous</a:t>
            </a:r>
            <a:r>
              <a:rPr lang="en-US" sz="3600" i="1" dirty="0" smtClean="0"/>
              <a:t> Branch, and a King shall reign and prosper, and shall execute judgment and </a:t>
            </a:r>
            <a:r>
              <a:rPr lang="en-US" sz="3600" i="1" u="sng" dirty="0" smtClean="0"/>
              <a:t>justice</a:t>
            </a:r>
            <a:r>
              <a:rPr lang="en-US" sz="3600" i="1" dirty="0" smtClean="0"/>
              <a:t> in the earth.” Jer. 23:5 </a:t>
            </a:r>
            <a:endParaRPr lang="en-US" sz="3600" i="1" dirty="0"/>
          </a:p>
        </p:txBody>
      </p:sp>
      <p:pic>
        <p:nvPicPr>
          <p:cNvPr id="1026" name="Picture 2" descr="C:\Users\Ptr. Daniel White\Desktop\Bible pictures\Prophecy pictures\prophecy pictures\rapture and second coming\ALPHA-AND-OMEGA.jpg"/>
          <p:cNvPicPr>
            <a:picLocks noChangeAspect="1" noChangeArrowheads="1"/>
          </p:cNvPicPr>
          <p:nvPr/>
        </p:nvPicPr>
        <p:blipFill>
          <a:blip r:embed="rId3" cstate="print"/>
          <a:srcRect/>
          <a:stretch>
            <a:fillRect/>
          </a:stretch>
        </p:blipFill>
        <p:spPr bwMode="auto">
          <a:xfrm>
            <a:off x="3835400" y="1295400"/>
            <a:ext cx="5080000" cy="3810000"/>
          </a:xfrm>
          <a:prstGeom prst="rect">
            <a:avLst/>
          </a:prstGeom>
          <a:noFill/>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7200" y="1600200"/>
            <a:ext cx="4876800" cy="5016758"/>
          </a:xfrm>
          <a:prstGeom prst="rect">
            <a:avLst/>
          </a:prstGeom>
        </p:spPr>
        <p:txBody>
          <a:bodyPr wrap="square">
            <a:spAutoFit/>
          </a:bodyPr>
          <a:lstStyle/>
          <a:p>
            <a:pPr algn="ctr"/>
            <a:r>
              <a:rPr lang="en-US" sz="3200" i="1" dirty="0" smtClean="0"/>
              <a:t>“The heart is deceitful above all things, and desperately wicked: who can know it? I the LORD search the heart, I try the reins, even to give every man according to his ways, and according to the fruit </a:t>
            </a:r>
          </a:p>
          <a:p>
            <a:pPr algn="ctr"/>
            <a:r>
              <a:rPr lang="en-US" sz="3200" i="1" dirty="0" smtClean="0"/>
              <a:t>of his doings.” </a:t>
            </a:r>
          </a:p>
          <a:p>
            <a:pPr algn="ctr"/>
            <a:r>
              <a:rPr lang="en-US" sz="3200" i="1" dirty="0" smtClean="0"/>
              <a:t>Jeremiah 17:9 -10 </a:t>
            </a:r>
            <a:endParaRPr lang="en-US" sz="3200" i="1" dirty="0"/>
          </a:p>
        </p:txBody>
      </p:sp>
      <p:sp>
        <p:nvSpPr>
          <p:cNvPr id="3" name="Title 2"/>
          <p:cNvSpPr>
            <a:spLocks noGrp="1"/>
          </p:cNvSpPr>
          <p:nvPr>
            <p:ph type="title"/>
          </p:nvPr>
        </p:nvSpPr>
        <p:spPr>
          <a:xfrm>
            <a:off x="0" y="0"/>
            <a:ext cx="8991600" cy="1417638"/>
          </a:xfrm>
        </p:spPr>
        <p:txBody>
          <a:bodyPr>
            <a:normAutofit fontScale="90000"/>
          </a:bodyPr>
          <a:lstStyle/>
          <a:p>
            <a:r>
              <a:rPr lang="en-US" dirty="0" smtClean="0">
                <a:solidFill>
                  <a:srgbClr val="FFFF00"/>
                </a:solidFill>
              </a:rPr>
              <a:t>Just </a:t>
            </a:r>
            <a:r>
              <a:rPr lang="en-US" sz="3600" dirty="0" smtClean="0">
                <a:solidFill>
                  <a:srgbClr val="FFFF00"/>
                </a:solidFill>
              </a:rPr>
              <a:t/>
            </a:r>
            <a:br>
              <a:rPr lang="en-US" sz="3600" dirty="0" smtClean="0">
                <a:solidFill>
                  <a:srgbClr val="FFFF00"/>
                </a:solidFill>
              </a:rPr>
            </a:br>
            <a:r>
              <a:rPr lang="en-US" sz="3600" i="1" dirty="0" smtClean="0">
                <a:solidFill>
                  <a:srgbClr val="FFFF00"/>
                </a:solidFill>
              </a:rPr>
              <a:t>“Fair </a:t>
            </a:r>
            <a:r>
              <a:rPr lang="en-US" sz="3600" i="1" dirty="0" smtClean="0"/>
              <a:t>(</a:t>
            </a:r>
            <a:r>
              <a:rPr lang="en-US" sz="3600" dirty="0" smtClean="0"/>
              <a:t>impartial /</a:t>
            </a:r>
            <a:r>
              <a:rPr lang="en-US" sz="3200" dirty="0" smtClean="0"/>
              <a:t> </a:t>
            </a:r>
            <a:r>
              <a:rPr lang="en-US" sz="3200" dirty="0" smtClean="0"/>
              <a:t>guided by truth</a:t>
            </a:r>
            <a:r>
              <a:rPr lang="en-US" sz="3600" dirty="0" smtClean="0"/>
              <a:t>) </a:t>
            </a:r>
            <a:r>
              <a:rPr lang="en-US" sz="3600" i="1" dirty="0" smtClean="0">
                <a:solidFill>
                  <a:srgbClr val="FFFF00"/>
                </a:solidFill>
              </a:rPr>
              <a:t>in </a:t>
            </a:r>
            <a:r>
              <a:rPr lang="en-US" sz="3600" i="1" dirty="0" smtClean="0">
                <a:solidFill>
                  <a:srgbClr val="FFFF00"/>
                </a:solidFill>
              </a:rPr>
              <a:t>all </a:t>
            </a:r>
            <a:r>
              <a:rPr lang="en-US" sz="3600" i="1" dirty="0" smtClean="0">
                <a:solidFill>
                  <a:srgbClr val="FFFF00"/>
                </a:solidFill>
              </a:rPr>
              <a:t>His</a:t>
            </a:r>
            <a:br>
              <a:rPr lang="en-US" sz="3600" i="1" dirty="0" smtClean="0">
                <a:solidFill>
                  <a:srgbClr val="FFFF00"/>
                </a:solidFill>
              </a:rPr>
            </a:br>
            <a:r>
              <a:rPr lang="en-US" sz="3600" i="1" dirty="0" smtClean="0">
                <a:solidFill>
                  <a:srgbClr val="FFFF00"/>
                </a:solidFill>
              </a:rPr>
              <a:t> </a:t>
            </a:r>
            <a:r>
              <a:rPr lang="en-US" sz="3600" i="1" dirty="0" smtClean="0">
                <a:solidFill>
                  <a:srgbClr val="FFFF00"/>
                </a:solidFill>
              </a:rPr>
              <a:t>actions and judgments”</a:t>
            </a:r>
            <a:endParaRPr lang="en-US" sz="3600" i="1" dirty="0">
              <a:solidFill>
                <a:srgbClr val="FFFF00"/>
              </a:solidFill>
            </a:endParaRPr>
          </a:p>
        </p:txBody>
      </p:sp>
      <p:pic>
        <p:nvPicPr>
          <p:cNvPr id="2050" name="Picture 2"/>
          <p:cNvPicPr>
            <a:picLocks noChangeAspect="1" noChangeArrowheads="1"/>
          </p:cNvPicPr>
          <p:nvPr/>
        </p:nvPicPr>
        <p:blipFill>
          <a:blip r:embed="rId3" cstate="print">
            <a:lum bright="-10000" contrast="30000"/>
          </a:blip>
          <a:srcRect/>
          <a:stretch>
            <a:fillRect/>
          </a:stretch>
        </p:blipFill>
        <p:spPr bwMode="auto">
          <a:xfrm>
            <a:off x="304800" y="1524000"/>
            <a:ext cx="3962400" cy="5197434"/>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249362"/>
          </a:xfrm>
        </p:spPr>
        <p:txBody>
          <a:bodyPr>
            <a:normAutofit fontScale="90000"/>
          </a:bodyPr>
          <a:lstStyle/>
          <a:p>
            <a:r>
              <a:rPr lang="en-US" dirty="0" smtClean="0">
                <a:solidFill>
                  <a:srgbClr val="FFFF00"/>
                </a:solidFill>
              </a:rPr>
              <a:t>The righteousness of God </a:t>
            </a:r>
            <a:br>
              <a:rPr lang="en-US" dirty="0" smtClean="0">
                <a:solidFill>
                  <a:srgbClr val="FFFF00"/>
                </a:solidFill>
              </a:rPr>
            </a:br>
            <a:r>
              <a:rPr lang="en-US" dirty="0" smtClean="0">
                <a:solidFill>
                  <a:srgbClr val="FFFF00"/>
                </a:solidFill>
              </a:rPr>
              <a:t>reveals His </a:t>
            </a:r>
            <a:r>
              <a:rPr lang="en-US" dirty="0" smtClean="0">
                <a:solidFill>
                  <a:srgbClr val="FFFF00"/>
                </a:solidFill>
              </a:rPr>
              <a:t>love for holiness </a:t>
            </a:r>
            <a:br>
              <a:rPr lang="en-US" dirty="0" smtClean="0">
                <a:solidFill>
                  <a:srgbClr val="FFFF00"/>
                </a:solidFill>
              </a:rPr>
            </a:br>
            <a:endParaRPr lang="en-US" dirty="0"/>
          </a:p>
        </p:txBody>
      </p:sp>
      <p:sp>
        <p:nvSpPr>
          <p:cNvPr id="3" name="Content Placeholder 2"/>
          <p:cNvSpPr>
            <a:spLocks noGrp="1"/>
          </p:cNvSpPr>
          <p:nvPr>
            <p:ph idx="1"/>
          </p:nvPr>
        </p:nvSpPr>
        <p:spPr>
          <a:xfrm>
            <a:off x="0" y="1447800"/>
            <a:ext cx="4953000" cy="5410200"/>
          </a:xfrm>
        </p:spPr>
        <p:txBody>
          <a:bodyPr>
            <a:normAutofit fontScale="92500"/>
          </a:bodyPr>
          <a:lstStyle/>
          <a:p>
            <a:pPr algn="ctr">
              <a:buNone/>
            </a:pPr>
            <a:r>
              <a:rPr lang="en-US" sz="3600" i="1" dirty="0" smtClean="0"/>
              <a:t>    “Judah hath dealt treacherously, and an abomination is committed in Israel and in Jerusalem; for Judah hath profaned the </a:t>
            </a:r>
            <a:r>
              <a:rPr lang="en-US" sz="3600" i="1" u="sng" dirty="0" smtClean="0"/>
              <a:t>holiness of the LORD which He loved</a:t>
            </a:r>
            <a:r>
              <a:rPr lang="en-US" sz="3600" i="1" dirty="0" smtClean="0"/>
              <a:t>, and hath married the daughter of a strange god.” Mal. 2:11 </a:t>
            </a:r>
          </a:p>
          <a:p>
            <a:pPr>
              <a:buNone/>
            </a:pPr>
            <a:endParaRPr lang="en-US" sz="3600" i="1" dirty="0"/>
          </a:p>
        </p:txBody>
      </p:sp>
      <p:pic>
        <p:nvPicPr>
          <p:cNvPr id="3074" name="Picture 2"/>
          <p:cNvPicPr>
            <a:picLocks noChangeAspect="1" noChangeArrowheads="1"/>
          </p:cNvPicPr>
          <p:nvPr/>
        </p:nvPicPr>
        <p:blipFill>
          <a:blip r:embed="rId3" cstate="print"/>
          <a:srcRect/>
          <a:stretch>
            <a:fillRect/>
          </a:stretch>
        </p:blipFill>
        <p:spPr bwMode="auto">
          <a:xfrm>
            <a:off x="5105400" y="2286000"/>
            <a:ext cx="3860800" cy="2895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991600" cy="6705600"/>
          </a:xfrm>
        </p:spPr>
        <p:txBody>
          <a:bodyPr>
            <a:normAutofit/>
          </a:bodyPr>
          <a:lstStyle/>
          <a:p>
            <a:pPr>
              <a:buNone/>
            </a:pPr>
            <a:r>
              <a:rPr lang="en-US" sz="3600" i="1" dirty="0" smtClean="0"/>
              <a:t>    Psalm 11:7 “For </a:t>
            </a:r>
            <a:r>
              <a:rPr lang="en-US" sz="3600" i="1" u="sng" dirty="0" smtClean="0"/>
              <a:t>the righteous LORD</a:t>
            </a:r>
            <a:r>
              <a:rPr lang="en-US" sz="3600" i="1" dirty="0" smtClean="0"/>
              <a:t> </a:t>
            </a:r>
            <a:r>
              <a:rPr lang="en-US" sz="3600" i="1" dirty="0" err="1" smtClean="0"/>
              <a:t>loveth</a:t>
            </a:r>
            <a:r>
              <a:rPr lang="en-US" sz="3600" i="1" dirty="0" smtClean="0"/>
              <a:t> righteousness.”</a:t>
            </a:r>
          </a:p>
          <a:p>
            <a:pPr>
              <a:buNone/>
            </a:pPr>
            <a:endParaRPr lang="en-US" sz="3600" i="1" dirty="0" smtClean="0"/>
          </a:p>
          <a:p>
            <a:pPr>
              <a:buNone/>
            </a:pPr>
            <a:r>
              <a:rPr lang="en-US" sz="3600" i="1" dirty="0" smtClean="0">
                <a:solidFill>
                  <a:srgbClr val="FFFF00"/>
                </a:solidFill>
              </a:rPr>
              <a:t>   </a:t>
            </a:r>
            <a:r>
              <a:rPr lang="en-US" sz="3600" i="1" dirty="0" smtClean="0"/>
              <a:t>Psalm 145:17 “The </a:t>
            </a:r>
            <a:r>
              <a:rPr lang="en-US" sz="3600" dirty="0" smtClean="0">
                <a:solidFill>
                  <a:srgbClr val="FFFF00"/>
                </a:solidFill>
              </a:rPr>
              <a:t> </a:t>
            </a:r>
            <a:r>
              <a:rPr lang="en-US" sz="3600" i="1" u="sng" dirty="0" smtClean="0"/>
              <a:t>LORD is righteous </a:t>
            </a:r>
            <a:r>
              <a:rPr lang="en-US" sz="3600" i="1" dirty="0" smtClean="0"/>
              <a:t>in all his ways, and holy in all his works.”</a:t>
            </a:r>
          </a:p>
          <a:p>
            <a:pPr>
              <a:buNone/>
            </a:pPr>
            <a:endParaRPr lang="en-US" sz="3600" i="1" dirty="0" smtClean="0"/>
          </a:p>
          <a:p>
            <a:pPr>
              <a:buNone/>
            </a:pPr>
            <a:r>
              <a:rPr lang="en-US" sz="3600" i="1" dirty="0" smtClean="0"/>
              <a:t>    Deuteronomy 32:4 “He is the Rock, his work is perfect: for all his ways are judgment: a God of truth and without iniquity, </a:t>
            </a:r>
            <a:r>
              <a:rPr lang="en-US" sz="3600" i="1" u="sng" dirty="0" smtClean="0"/>
              <a:t>just and right is he</a:t>
            </a:r>
            <a:r>
              <a:rPr lang="en-US" sz="3600" i="1" dirty="0" smtClean="0"/>
              <a:t>.”</a:t>
            </a:r>
          </a:p>
          <a:p>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 to="" calcmode="lin" valueType="num">
                                      <p:cBhvr>
                                        <p:cTn id="1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752600"/>
          </a:xfrm>
        </p:spPr>
        <p:txBody>
          <a:bodyPr>
            <a:normAutofit fontScale="90000"/>
          </a:bodyPr>
          <a:lstStyle/>
          <a:p>
            <a:r>
              <a:rPr lang="en-US" dirty="0" smtClean="0"/>
              <a:t>The Scriptures present the justice</a:t>
            </a:r>
            <a:br>
              <a:rPr lang="en-US" dirty="0" smtClean="0"/>
            </a:br>
            <a:r>
              <a:rPr lang="en-US" dirty="0" smtClean="0"/>
              <a:t> and righteousness of God in</a:t>
            </a:r>
            <a:br>
              <a:rPr lang="en-US" dirty="0" smtClean="0"/>
            </a:br>
            <a:r>
              <a:rPr lang="en-US" dirty="0" smtClean="0"/>
              <a:t> a threefold light </a:t>
            </a:r>
            <a:br>
              <a:rPr lang="en-US" dirty="0" smtClean="0"/>
            </a:br>
            <a:endParaRPr lang="en-US" dirty="0"/>
          </a:p>
        </p:txBody>
      </p:sp>
      <p:sp>
        <p:nvSpPr>
          <p:cNvPr id="3" name="Content Placeholder 2"/>
          <p:cNvSpPr>
            <a:spLocks noGrp="1"/>
          </p:cNvSpPr>
          <p:nvPr>
            <p:ph idx="1"/>
          </p:nvPr>
        </p:nvSpPr>
        <p:spPr>
          <a:xfrm>
            <a:off x="0" y="2514600"/>
            <a:ext cx="5334000" cy="4343400"/>
          </a:xfrm>
        </p:spPr>
        <p:txBody>
          <a:bodyPr>
            <a:normAutofit lnSpcReduction="10000"/>
          </a:bodyPr>
          <a:lstStyle/>
          <a:p>
            <a:r>
              <a:rPr lang="en-US" sz="3600" dirty="0" smtClean="0"/>
              <a:t>The</a:t>
            </a:r>
            <a:r>
              <a:rPr lang="en-US" sz="3600" dirty="0" smtClean="0">
                <a:solidFill>
                  <a:srgbClr val="FFFF00"/>
                </a:solidFill>
              </a:rPr>
              <a:t> </a:t>
            </a:r>
            <a:r>
              <a:rPr lang="en-US" sz="3600" u="sng" dirty="0" smtClean="0">
                <a:solidFill>
                  <a:srgbClr val="FFFF00"/>
                </a:solidFill>
              </a:rPr>
              <a:t>intrinsic </a:t>
            </a:r>
            <a:r>
              <a:rPr lang="en-US" sz="3600" dirty="0" smtClean="0"/>
              <a:t>righteousness and justice of God.</a:t>
            </a:r>
          </a:p>
          <a:p>
            <a:r>
              <a:rPr lang="en-US" sz="3600" dirty="0" smtClean="0"/>
              <a:t>The </a:t>
            </a:r>
            <a:r>
              <a:rPr lang="en-US" sz="3600" u="sng" dirty="0" smtClean="0">
                <a:solidFill>
                  <a:srgbClr val="FFFF00"/>
                </a:solidFill>
              </a:rPr>
              <a:t>legislative</a:t>
            </a:r>
            <a:r>
              <a:rPr lang="en-US" sz="3600" dirty="0" smtClean="0">
                <a:solidFill>
                  <a:srgbClr val="FFFF00"/>
                </a:solidFill>
              </a:rPr>
              <a:t> </a:t>
            </a:r>
            <a:r>
              <a:rPr lang="en-US" sz="3600" dirty="0" smtClean="0"/>
              <a:t>righteousness and justice of God.</a:t>
            </a:r>
          </a:p>
          <a:p>
            <a:r>
              <a:rPr lang="en-US" sz="3600" dirty="0" smtClean="0"/>
              <a:t>The </a:t>
            </a:r>
            <a:r>
              <a:rPr lang="en-US" sz="3600" u="sng" dirty="0" smtClean="0">
                <a:solidFill>
                  <a:srgbClr val="FFFF00"/>
                </a:solidFill>
              </a:rPr>
              <a:t>imputed</a:t>
            </a:r>
            <a:r>
              <a:rPr lang="en-US" sz="3600" dirty="0" smtClean="0">
                <a:solidFill>
                  <a:srgbClr val="FFFF00"/>
                </a:solidFill>
              </a:rPr>
              <a:t> </a:t>
            </a:r>
            <a:r>
              <a:rPr lang="en-US" sz="3600" dirty="0" smtClean="0"/>
              <a:t>righteousness of God.</a:t>
            </a:r>
            <a:endParaRPr lang="en-US" sz="3600" dirty="0"/>
          </a:p>
        </p:txBody>
      </p:sp>
      <p:pic>
        <p:nvPicPr>
          <p:cNvPr id="1026" name="Picture 2"/>
          <p:cNvPicPr>
            <a:picLocks noChangeAspect="1" noChangeArrowheads="1"/>
          </p:cNvPicPr>
          <p:nvPr/>
        </p:nvPicPr>
        <p:blipFill>
          <a:blip r:embed="rId3" cstate="print"/>
          <a:srcRect/>
          <a:stretch>
            <a:fillRect/>
          </a:stretch>
        </p:blipFill>
        <p:spPr bwMode="auto">
          <a:xfrm>
            <a:off x="4804426" y="2743200"/>
            <a:ext cx="4339574" cy="3492115"/>
          </a:xfrm>
          <a:prstGeom prst="rect">
            <a:avLst/>
          </a:prstGeom>
          <a:ln>
            <a:noFill/>
          </a:ln>
          <a:effectLst>
            <a:softEdge rad="112500"/>
          </a:effectLst>
          <a:scene3d>
            <a:camera prst="perspectiveContrastingLeftFacing"/>
            <a:lightRig rig="threePt" dir="t"/>
          </a:scene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1828800" y="2514600"/>
            <a:ext cx="5791200" cy="4343400"/>
          </a:xfrm>
          <a:prstGeom prst="rect">
            <a:avLst/>
          </a:prstGeom>
          <a:ln>
            <a:noFill/>
          </a:ln>
          <a:effectLst>
            <a:softEdge rad="112500"/>
          </a:effectLst>
        </p:spPr>
      </p:pic>
      <p:sp>
        <p:nvSpPr>
          <p:cNvPr id="2" name="Rectangle 1"/>
          <p:cNvSpPr/>
          <p:nvPr/>
        </p:nvSpPr>
        <p:spPr>
          <a:xfrm>
            <a:off x="304800" y="228600"/>
            <a:ext cx="8686800" cy="2308324"/>
          </a:xfrm>
          <a:prstGeom prst="rect">
            <a:avLst/>
          </a:prstGeom>
        </p:spPr>
        <p:txBody>
          <a:bodyPr wrap="square">
            <a:spAutoFit/>
          </a:bodyPr>
          <a:lstStyle/>
          <a:p>
            <a:pPr algn="ctr"/>
            <a:r>
              <a:rPr lang="en-US" sz="3600" i="1" dirty="0" smtClean="0"/>
              <a:t>“But we all, with open face beholding as in a glass the glory of the Lord, are changed into the same image from glory to glory, even as by the Spirit of the Lord.” II Cor. 3:18 </a:t>
            </a:r>
            <a:endParaRPr lang="en-US" sz="3600" i="1" dirty="0"/>
          </a:p>
        </p:txBody>
      </p:sp>
      <p:pic>
        <p:nvPicPr>
          <p:cNvPr id="1026" name="Picture 2"/>
          <p:cNvPicPr>
            <a:picLocks noChangeAspect="1" noChangeArrowheads="1"/>
          </p:cNvPicPr>
          <p:nvPr/>
        </p:nvPicPr>
        <p:blipFill>
          <a:blip r:embed="rId4" cstate="print"/>
          <a:srcRect/>
          <a:stretch>
            <a:fillRect/>
          </a:stretch>
        </p:blipFill>
        <p:spPr bwMode="auto">
          <a:xfrm>
            <a:off x="6019800" y="2414636"/>
            <a:ext cx="3448050" cy="4443364"/>
          </a:xfrm>
          <a:prstGeom prst="rect">
            <a:avLst/>
          </a:prstGeom>
          <a:ln>
            <a:noFill/>
          </a:ln>
          <a:effectLst>
            <a:softEdge rad="112500"/>
          </a:effectLst>
        </p:spPr>
      </p:pic>
      <p:pic>
        <p:nvPicPr>
          <p:cNvPr id="1030" name="Picture 6"/>
          <p:cNvPicPr>
            <a:picLocks noChangeAspect="1" noChangeArrowheads="1"/>
          </p:cNvPicPr>
          <p:nvPr/>
        </p:nvPicPr>
        <p:blipFill>
          <a:blip r:embed="rId5" cstate="print"/>
          <a:srcRect/>
          <a:stretch>
            <a:fillRect/>
          </a:stretch>
        </p:blipFill>
        <p:spPr bwMode="auto">
          <a:xfrm>
            <a:off x="-304800" y="2438400"/>
            <a:ext cx="3535680" cy="4419600"/>
          </a:xfrm>
          <a:prstGeom prst="rect">
            <a:avLst/>
          </a:prstGeom>
          <a:ln>
            <a:noFill/>
          </a:ln>
          <a:effectLst>
            <a:softEdge rad="112500"/>
          </a:effectLst>
        </p:spPr>
      </p:pic>
      <p:pic>
        <p:nvPicPr>
          <p:cNvPr id="1028" name="Picture 4"/>
          <p:cNvPicPr>
            <a:picLocks noChangeAspect="1" noChangeArrowheads="1"/>
          </p:cNvPicPr>
          <p:nvPr/>
        </p:nvPicPr>
        <p:blipFill>
          <a:blip r:embed="rId6" cstate="print"/>
          <a:srcRect/>
          <a:stretch>
            <a:fillRect/>
          </a:stretch>
        </p:blipFill>
        <p:spPr bwMode="auto">
          <a:xfrm>
            <a:off x="2895600" y="2457667"/>
            <a:ext cx="3522945" cy="4400333"/>
          </a:xfrm>
          <a:prstGeom prst="rect">
            <a:avLst/>
          </a:prstGeom>
          <a:ln>
            <a:noFill/>
          </a:ln>
          <a:effectLst>
            <a:softEdge rad="112500"/>
          </a:effectLst>
        </p:spPr>
      </p:pic>
      <p:pic>
        <p:nvPicPr>
          <p:cNvPr id="9" name="Picture 6"/>
          <p:cNvPicPr>
            <a:picLocks noChangeAspect="1" noChangeArrowheads="1"/>
          </p:cNvPicPr>
          <p:nvPr/>
        </p:nvPicPr>
        <p:blipFill>
          <a:blip r:embed="rId5" cstate="print"/>
          <a:srcRect l="73276" t="56897" r="7328" b="22414"/>
          <a:stretch>
            <a:fillRect/>
          </a:stretch>
        </p:blipFill>
        <p:spPr bwMode="auto">
          <a:xfrm>
            <a:off x="609600" y="2667000"/>
            <a:ext cx="1143000" cy="1524000"/>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19200"/>
          </a:xfrm>
        </p:spPr>
        <p:txBody>
          <a:bodyPr>
            <a:normAutofit fontScale="90000"/>
          </a:bodyPr>
          <a:lstStyle/>
          <a:p>
            <a:r>
              <a:rPr lang="en-US" dirty="0" smtClean="0"/>
              <a:t>The intrinsic righteousness </a:t>
            </a:r>
            <a:br>
              <a:rPr lang="en-US" dirty="0" smtClean="0"/>
            </a:br>
            <a:r>
              <a:rPr lang="en-US" dirty="0" smtClean="0"/>
              <a:t>and justice of God</a:t>
            </a:r>
            <a:br>
              <a:rPr lang="en-US" dirty="0" smtClean="0"/>
            </a:br>
            <a:endParaRPr lang="en-US" dirty="0"/>
          </a:p>
        </p:txBody>
      </p:sp>
      <p:sp>
        <p:nvSpPr>
          <p:cNvPr id="3" name="Content Placeholder 2"/>
          <p:cNvSpPr>
            <a:spLocks noGrp="1"/>
          </p:cNvSpPr>
          <p:nvPr>
            <p:ph idx="1"/>
          </p:nvPr>
        </p:nvSpPr>
        <p:spPr>
          <a:xfrm>
            <a:off x="152400" y="1600200"/>
            <a:ext cx="8763000" cy="3352800"/>
          </a:xfrm>
          <a:ln>
            <a:solidFill>
              <a:schemeClr val="bg2">
                <a:lumMod val="50000"/>
              </a:schemeClr>
            </a:solidFill>
          </a:ln>
        </p:spPr>
        <p:style>
          <a:lnRef idx="2">
            <a:schemeClr val="accent5"/>
          </a:lnRef>
          <a:fillRef idx="1">
            <a:schemeClr val="lt1"/>
          </a:fillRef>
          <a:effectRef idx="0">
            <a:schemeClr val="accent5"/>
          </a:effectRef>
          <a:fontRef idx="minor">
            <a:schemeClr val="dk1"/>
          </a:fontRef>
        </p:style>
        <p:txBody>
          <a:bodyPr>
            <a:normAutofit/>
          </a:bodyPr>
          <a:lstStyle/>
          <a:p>
            <a:pPr algn="ctr">
              <a:buNone/>
            </a:pPr>
            <a:r>
              <a:rPr lang="en-US" sz="4400" dirty="0" smtClean="0">
                <a:solidFill>
                  <a:srgbClr val="FFFF00"/>
                </a:solidFill>
                <a:effectLst>
                  <a:glow rad="101600">
                    <a:schemeClr val="bg1">
                      <a:alpha val="60000"/>
                    </a:schemeClr>
                  </a:glow>
                  <a:reflection blurRad="6350" stA="55000" endA="300" endPos="45500" dir="5400000" sy="-100000" algn="bl" rotWithShape="0"/>
                </a:effectLst>
              </a:rPr>
              <a:t>Intrinsic</a:t>
            </a:r>
            <a:r>
              <a:rPr lang="en-US" sz="4400" dirty="0" smtClean="0">
                <a:effectLst>
                  <a:reflection blurRad="6350" stA="55000" endA="300" endPos="45500" dir="5400000" sy="-100000" algn="bl" rotWithShape="0"/>
                </a:effectLst>
              </a:rPr>
              <a:t> </a:t>
            </a:r>
          </a:p>
          <a:p>
            <a:pPr algn="ctr">
              <a:buNone/>
            </a:pPr>
            <a:r>
              <a:rPr lang="en-US" sz="3600" dirty="0" smtClean="0">
                <a:effectLst>
                  <a:reflection blurRad="6350" stA="55000" endA="300" endPos="45500" dir="5400000" sy="-100000" algn="bl" rotWithShape="0"/>
                </a:effectLst>
              </a:rPr>
              <a:t>   </a:t>
            </a:r>
            <a:r>
              <a:rPr lang="en-US" sz="3600" b="1" dirty="0" smtClean="0">
                <a:effectLst>
                  <a:reflection blurRad="6350" stA="55000" endA="300" endPos="45500" dir="5400000" sy="-100000" algn="bl" rotWithShape="0"/>
                </a:effectLst>
              </a:rPr>
              <a:t>Belonging to the essential nature or </a:t>
            </a:r>
          </a:p>
          <a:p>
            <a:pPr algn="ctr">
              <a:buNone/>
            </a:pPr>
            <a:r>
              <a:rPr lang="en-US" sz="3600" b="1" dirty="0" smtClean="0">
                <a:effectLst>
                  <a:reflection blurRad="6350" stA="55000" endA="300" endPos="45500" dir="5400000" sy="-100000" algn="bl" rotWithShape="0"/>
                </a:effectLst>
              </a:rPr>
              <a:t>constitution of a thing,  belonging to a </a:t>
            </a:r>
          </a:p>
          <a:p>
            <a:pPr algn="ctr">
              <a:buNone/>
            </a:pPr>
            <a:r>
              <a:rPr lang="en-US" sz="3600" b="1" dirty="0" smtClean="0">
                <a:effectLst>
                  <a:reflection blurRad="6350" stA="55000" endA="300" endPos="45500" dir="5400000" sy="-100000" algn="bl" rotWithShape="0"/>
                </a:effectLst>
              </a:rPr>
              <a:t>thing by its very nature.</a:t>
            </a:r>
            <a:endParaRPr lang="en-US" sz="3600" b="1" dirty="0">
              <a:effectLst>
                <a:reflection blurRad="6350" stA="55000" endA="300" endPos="45500" dir="5400000" sy="-100000" algn="bl" rotWithShape="0"/>
              </a:effectLst>
            </a:endParaRPr>
          </a:p>
        </p:txBody>
      </p:sp>
      <p:pic>
        <p:nvPicPr>
          <p:cNvPr id="5122" name="Picture 2"/>
          <p:cNvPicPr>
            <a:picLocks noChangeAspect="1" noChangeArrowheads="1"/>
          </p:cNvPicPr>
          <p:nvPr/>
        </p:nvPicPr>
        <p:blipFill>
          <a:blip r:embed="rId3" cstate="print"/>
          <a:srcRect/>
          <a:stretch>
            <a:fillRect/>
          </a:stretch>
        </p:blipFill>
        <p:spPr bwMode="auto">
          <a:xfrm>
            <a:off x="2819400" y="4458901"/>
            <a:ext cx="3695700" cy="2399099"/>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i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plus(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plus(in)">
                                      <p:cBhvr>
                                        <p:cTn id="17" dur="2000"/>
                                        <p:tgtEl>
                                          <p:spTgt spid="3">
                                            <p:txEl>
                                              <p:pRg st="1" end="1"/>
                                            </p:txEl>
                                          </p:spTgt>
                                        </p:tgtEl>
                                      </p:cBhvr>
                                    </p:animEffect>
                                  </p:childTnLst>
                                </p:cTn>
                              </p:par>
                              <p:par>
                                <p:cTn id="18" presetID="13" presetClass="entr" presetSubtype="1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plus(in)">
                                      <p:cBhvr>
                                        <p:cTn id="20" dur="2000"/>
                                        <p:tgtEl>
                                          <p:spTgt spid="3">
                                            <p:txEl>
                                              <p:pRg st="2" end="2"/>
                                            </p:txEl>
                                          </p:spTgt>
                                        </p:tgtEl>
                                      </p:cBhvr>
                                    </p:animEffect>
                                  </p:childTnLst>
                                </p:cTn>
                              </p:par>
                              <p:par>
                                <p:cTn id="21" presetID="13" presetClass="entr" presetSubtype="16"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plus(in)">
                                      <p:cBhvr>
                                        <p:cTn id="23"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85800"/>
            <a:ext cx="4038600" cy="5632311"/>
          </a:xfrm>
          <a:prstGeom prst="rect">
            <a:avLst/>
          </a:prstGeom>
        </p:spPr>
        <p:txBody>
          <a:bodyPr wrap="square">
            <a:spAutoFit/>
          </a:bodyPr>
          <a:lstStyle/>
          <a:p>
            <a:pPr algn="ctr"/>
            <a:r>
              <a:rPr lang="en-US" sz="4000" i="1" dirty="0" smtClean="0"/>
              <a:t>“The </a:t>
            </a:r>
            <a:r>
              <a:rPr lang="en-US" sz="4000" i="1" u="sng" dirty="0" smtClean="0"/>
              <a:t>just LORD</a:t>
            </a:r>
            <a:r>
              <a:rPr lang="en-US" sz="4000" i="1" dirty="0" smtClean="0"/>
              <a:t> is in the midst thereof; he will not do iniquity: every morning doth he bring his judgment to light, he </a:t>
            </a:r>
            <a:r>
              <a:rPr lang="en-US" sz="4000" i="1" dirty="0" err="1" smtClean="0"/>
              <a:t>faileth</a:t>
            </a:r>
            <a:r>
              <a:rPr lang="en-US" sz="4000" i="1" dirty="0" smtClean="0"/>
              <a:t> </a:t>
            </a:r>
            <a:r>
              <a:rPr lang="en-US" sz="4000" i="1" dirty="0" smtClean="0"/>
              <a:t>not.” </a:t>
            </a:r>
            <a:r>
              <a:rPr lang="en-US" sz="4000" i="1" dirty="0" err="1" smtClean="0"/>
              <a:t>Zep</a:t>
            </a:r>
            <a:r>
              <a:rPr lang="en-US" sz="4000" i="1" dirty="0" smtClean="0"/>
              <a:t>. </a:t>
            </a:r>
            <a:r>
              <a:rPr lang="en-US" sz="4000" i="1" dirty="0" smtClean="0"/>
              <a:t>3:5 </a:t>
            </a:r>
            <a:endParaRPr lang="en-US" sz="4000" i="1" dirty="0"/>
          </a:p>
        </p:txBody>
      </p:sp>
      <p:pic>
        <p:nvPicPr>
          <p:cNvPr id="2050" name="Picture 2"/>
          <p:cNvPicPr>
            <a:picLocks noChangeAspect="1" noChangeArrowheads="1"/>
          </p:cNvPicPr>
          <p:nvPr/>
        </p:nvPicPr>
        <p:blipFill>
          <a:blip r:embed="rId3" cstate="print">
            <a:lum contrast="30000"/>
          </a:blip>
          <a:srcRect/>
          <a:stretch>
            <a:fillRect/>
          </a:stretch>
        </p:blipFill>
        <p:spPr bwMode="auto">
          <a:xfrm flipH="1">
            <a:off x="3886200" y="0"/>
            <a:ext cx="5257800" cy="6858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Bible pictures Old Testament\Moses2 in Egypt\Before Pharoah\Before Pharoah 1005-37.jpg"/>
          <p:cNvPicPr>
            <a:picLocks noChangeAspect="1" noChangeArrowheads="1"/>
          </p:cNvPicPr>
          <p:nvPr/>
        </p:nvPicPr>
        <p:blipFill>
          <a:blip r:embed="rId3" cstate="print">
            <a:lum contrast="40000"/>
          </a:blip>
          <a:srcRect/>
          <a:stretch>
            <a:fillRect/>
          </a:stretch>
        </p:blipFill>
        <p:spPr bwMode="auto">
          <a:xfrm>
            <a:off x="0" y="0"/>
            <a:ext cx="5559425" cy="6838950"/>
          </a:xfrm>
          <a:prstGeom prst="rect">
            <a:avLst/>
          </a:prstGeom>
          <a:noFill/>
        </p:spPr>
      </p:pic>
      <p:sp>
        <p:nvSpPr>
          <p:cNvPr id="2" name="Rectangle 1"/>
          <p:cNvSpPr/>
          <p:nvPr/>
        </p:nvSpPr>
        <p:spPr>
          <a:xfrm>
            <a:off x="5562600" y="0"/>
            <a:ext cx="3581400" cy="6740307"/>
          </a:xfrm>
          <a:prstGeom prst="rect">
            <a:avLst/>
          </a:prstGeom>
        </p:spPr>
        <p:txBody>
          <a:bodyPr wrap="square">
            <a:spAutoFit/>
          </a:bodyPr>
          <a:lstStyle/>
          <a:p>
            <a:pPr algn="ctr"/>
            <a:r>
              <a:rPr lang="en-US" sz="3600" i="1" dirty="0" smtClean="0"/>
              <a:t>"And Pharaoh sent, and called for Moses and Aaron, and said unto them, I have sinned this time: the </a:t>
            </a:r>
            <a:r>
              <a:rPr lang="en-US" sz="3600" i="1" u="sng" dirty="0" smtClean="0"/>
              <a:t>Lord is righteous</a:t>
            </a:r>
            <a:r>
              <a:rPr lang="en-US" sz="3600" i="1" dirty="0" smtClean="0"/>
              <a:t>, and I and my people are wicked.”</a:t>
            </a:r>
          </a:p>
          <a:p>
            <a:pPr algn="ctr"/>
            <a:r>
              <a:rPr lang="en-US" sz="3600" i="1" dirty="0" smtClean="0"/>
              <a:t>Exodus 9:27 </a:t>
            </a:r>
          </a:p>
          <a:p>
            <a:pPr algn="ctr"/>
            <a:endParaRPr lang="en-US" sz="3600" i="1" dirty="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legislative righteousness </a:t>
            </a:r>
            <a:br>
              <a:rPr lang="en-US" dirty="0" smtClean="0"/>
            </a:br>
            <a:r>
              <a:rPr lang="en-US" dirty="0" smtClean="0"/>
              <a:t>and justice of God</a:t>
            </a:r>
            <a:endParaRPr lang="en-US" dirty="0"/>
          </a:p>
        </p:txBody>
      </p:sp>
      <p:sp>
        <p:nvSpPr>
          <p:cNvPr id="3" name="Content Placeholder 2"/>
          <p:cNvSpPr>
            <a:spLocks noGrp="1"/>
          </p:cNvSpPr>
          <p:nvPr>
            <p:ph idx="1"/>
          </p:nvPr>
        </p:nvSpPr>
        <p:spPr>
          <a:xfrm>
            <a:off x="533400" y="1752600"/>
            <a:ext cx="8001000" cy="2819400"/>
          </a:xfrm>
        </p:spPr>
        <p:style>
          <a:lnRef idx="2">
            <a:schemeClr val="accent6"/>
          </a:lnRef>
          <a:fillRef idx="1">
            <a:schemeClr val="lt1"/>
          </a:fillRef>
          <a:effectRef idx="0">
            <a:schemeClr val="accent6"/>
          </a:effectRef>
          <a:fontRef idx="minor">
            <a:schemeClr val="dk1"/>
          </a:fontRef>
        </p:style>
        <p:txBody>
          <a:bodyPr>
            <a:normAutofit/>
          </a:bodyPr>
          <a:lstStyle/>
          <a:p>
            <a:pPr algn="ctr">
              <a:buNone/>
            </a:pPr>
            <a:r>
              <a:rPr lang="en-US" sz="4000" dirty="0" smtClean="0">
                <a:solidFill>
                  <a:srgbClr val="FFFF00"/>
                </a:solidFill>
                <a:effectLst>
                  <a:glow rad="101600">
                    <a:schemeClr val="bg1">
                      <a:alpha val="60000"/>
                    </a:schemeClr>
                  </a:glow>
                </a:effectLst>
              </a:rPr>
              <a:t>Legislative</a:t>
            </a:r>
          </a:p>
          <a:p>
            <a:pPr algn="ctr">
              <a:buNone/>
            </a:pPr>
            <a:r>
              <a:rPr lang="en-US" sz="3600" b="1" dirty="0" smtClean="0">
                <a:effectLst>
                  <a:reflection blurRad="6350" stA="55000" endA="300" endPos="45500" dir="5400000" sy="-100000" algn="bl" rotWithShape="0"/>
                </a:effectLst>
              </a:rPr>
              <a:t>    Having the function of making laws: a legislative body or pertaining to the enactment of laws.</a:t>
            </a:r>
          </a:p>
          <a:p>
            <a:endParaRPr lang="en-US" dirty="0"/>
          </a:p>
        </p:txBody>
      </p:sp>
      <p:pic>
        <p:nvPicPr>
          <p:cNvPr id="7170" name="Picture 2"/>
          <p:cNvPicPr>
            <a:picLocks noChangeAspect="1" noChangeArrowheads="1"/>
          </p:cNvPicPr>
          <p:nvPr/>
        </p:nvPicPr>
        <p:blipFill>
          <a:blip r:embed="rId3" cstate="print"/>
          <a:srcRect r="5882"/>
          <a:stretch>
            <a:fillRect/>
          </a:stretch>
        </p:blipFill>
        <p:spPr bwMode="auto">
          <a:xfrm>
            <a:off x="3505200" y="4636943"/>
            <a:ext cx="2057400" cy="2221057"/>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in)">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plus(in)">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plus(in)">
                                      <p:cBhvr>
                                        <p:cTn id="17"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76800" y="228600"/>
            <a:ext cx="3810000" cy="6247864"/>
          </a:xfrm>
          <a:prstGeom prst="rect">
            <a:avLst/>
          </a:prstGeom>
        </p:spPr>
        <p:txBody>
          <a:bodyPr wrap="square">
            <a:spAutoFit/>
          </a:bodyPr>
          <a:lstStyle/>
          <a:p>
            <a:pPr algn="ctr"/>
            <a:r>
              <a:rPr lang="en-US" sz="4000" i="1" dirty="0" smtClean="0"/>
              <a:t>“And what nation is there so great, that hath statutes and judgments so </a:t>
            </a:r>
            <a:r>
              <a:rPr lang="en-US" sz="4000" i="1" u="sng" dirty="0" smtClean="0"/>
              <a:t>righteous as all this law</a:t>
            </a:r>
            <a:r>
              <a:rPr lang="en-US" sz="4000" i="1" dirty="0" smtClean="0"/>
              <a:t>, which I set before you this day?” </a:t>
            </a:r>
          </a:p>
          <a:p>
            <a:pPr algn="ctr"/>
            <a:r>
              <a:rPr lang="en-US" sz="4000" i="1" dirty="0" smtClean="0"/>
              <a:t>Deut. 4:8 </a:t>
            </a:r>
            <a:endParaRPr lang="en-US" sz="4000" i="1" dirty="0"/>
          </a:p>
        </p:txBody>
      </p:sp>
      <p:pic>
        <p:nvPicPr>
          <p:cNvPr id="9218" name="Picture 2"/>
          <p:cNvPicPr>
            <a:picLocks noChangeAspect="1" noChangeArrowheads="1"/>
          </p:cNvPicPr>
          <p:nvPr/>
        </p:nvPicPr>
        <p:blipFill>
          <a:blip r:embed="rId3" cstate="print"/>
          <a:srcRect/>
          <a:stretch>
            <a:fillRect/>
          </a:stretch>
        </p:blipFill>
        <p:spPr bwMode="auto">
          <a:xfrm>
            <a:off x="609600" y="1219200"/>
            <a:ext cx="3800475" cy="47625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2392362"/>
          </a:xfrm>
        </p:spPr>
        <p:txBody>
          <a:bodyPr>
            <a:normAutofit/>
          </a:bodyPr>
          <a:lstStyle/>
          <a:p>
            <a:r>
              <a:rPr lang="en-US" sz="4000" i="1" dirty="0" smtClean="0"/>
              <a:t>“Wherefore </a:t>
            </a:r>
            <a:r>
              <a:rPr lang="en-US" sz="4000" i="1" dirty="0" smtClean="0"/>
              <a:t>the law is holy, and the commandment holy, and </a:t>
            </a:r>
            <a:r>
              <a:rPr lang="en-US" sz="4000" i="1" u="sng" dirty="0" smtClean="0"/>
              <a:t>just</a:t>
            </a:r>
            <a:r>
              <a:rPr lang="en-US" sz="4000" i="1" dirty="0" smtClean="0"/>
              <a:t>, and </a:t>
            </a:r>
            <a:r>
              <a:rPr lang="en-US" sz="4000" i="1" dirty="0" smtClean="0"/>
              <a:t>good.” Rom. </a:t>
            </a:r>
            <a:r>
              <a:rPr lang="en-US" sz="4000" i="1" dirty="0" smtClean="0"/>
              <a:t>7:12 </a:t>
            </a:r>
            <a:endParaRPr lang="en-US" sz="4000" i="1" dirty="0"/>
          </a:p>
        </p:txBody>
      </p:sp>
      <p:pic>
        <p:nvPicPr>
          <p:cNvPr id="4098" name="Picture 2"/>
          <p:cNvPicPr>
            <a:picLocks noChangeAspect="1" noChangeArrowheads="1"/>
          </p:cNvPicPr>
          <p:nvPr/>
        </p:nvPicPr>
        <p:blipFill>
          <a:blip r:embed="rId3" cstate="print"/>
          <a:srcRect/>
          <a:stretch>
            <a:fillRect/>
          </a:stretch>
        </p:blipFill>
        <p:spPr bwMode="auto">
          <a:xfrm>
            <a:off x="2971800" y="2667000"/>
            <a:ext cx="3429000" cy="3810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43000"/>
            <a:ext cx="5105400" cy="5078313"/>
          </a:xfrm>
          <a:prstGeom prst="rect">
            <a:avLst/>
          </a:prstGeom>
        </p:spPr>
        <p:txBody>
          <a:bodyPr wrap="square">
            <a:spAutoFit/>
          </a:bodyPr>
          <a:lstStyle/>
          <a:p>
            <a:pPr algn="ctr"/>
            <a:r>
              <a:rPr lang="en-US" sz="3600" i="1" dirty="0" smtClean="0"/>
              <a:t>“For we must all appear before the judgment seat of Christ; that every one may receive the things done in his body, according to that he hath done, whether it be</a:t>
            </a:r>
          </a:p>
          <a:p>
            <a:pPr algn="ctr"/>
            <a:r>
              <a:rPr lang="en-US" sz="3600" i="1" dirty="0" smtClean="0"/>
              <a:t> good or bad.”  </a:t>
            </a:r>
          </a:p>
          <a:p>
            <a:pPr algn="ctr"/>
            <a:r>
              <a:rPr lang="en-US" sz="3600" i="1" dirty="0" smtClean="0"/>
              <a:t>II Cor. 5:10 </a:t>
            </a:r>
            <a:endParaRPr lang="en-US" sz="3600" i="1" dirty="0"/>
          </a:p>
        </p:txBody>
      </p:sp>
      <p:pic>
        <p:nvPicPr>
          <p:cNvPr id="10243" name="Picture 3"/>
          <p:cNvPicPr>
            <a:picLocks noChangeAspect="1" noChangeArrowheads="1"/>
          </p:cNvPicPr>
          <p:nvPr/>
        </p:nvPicPr>
        <p:blipFill>
          <a:blip r:embed="rId3" cstate="print">
            <a:lum bright="-10000"/>
          </a:blip>
          <a:srcRect/>
          <a:stretch>
            <a:fillRect/>
          </a:stretch>
        </p:blipFill>
        <p:spPr bwMode="auto">
          <a:xfrm>
            <a:off x="5105400" y="990600"/>
            <a:ext cx="3810000" cy="50768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429000"/>
            <a:ext cx="8001000" cy="2862322"/>
          </a:xfrm>
          <a:prstGeom prst="rect">
            <a:avLst/>
          </a:prstGeom>
        </p:spPr>
        <p:txBody>
          <a:bodyPr wrap="square">
            <a:spAutoFit/>
          </a:bodyPr>
          <a:lstStyle/>
          <a:p>
            <a:pPr algn="ctr"/>
            <a:r>
              <a:rPr lang="en-US" sz="3600" i="1" dirty="0" smtClean="0"/>
              <a:t>“Say among the heathen that the Lord </a:t>
            </a:r>
            <a:r>
              <a:rPr lang="en-US" sz="3600" i="1" dirty="0" err="1" smtClean="0"/>
              <a:t>reigneth</a:t>
            </a:r>
            <a:r>
              <a:rPr lang="en-US" sz="3600" i="1" dirty="0" smtClean="0"/>
              <a:t>: the world also shall be established that it shall not be moved: he shall judge the people </a:t>
            </a:r>
            <a:r>
              <a:rPr lang="en-US" sz="3600" i="1" u="sng" dirty="0" smtClean="0"/>
              <a:t>righteously</a:t>
            </a:r>
            <a:r>
              <a:rPr lang="en-US" sz="3600" i="1" dirty="0" smtClean="0"/>
              <a:t>.”</a:t>
            </a:r>
          </a:p>
          <a:p>
            <a:pPr algn="ctr"/>
            <a:r>
              <a:rPr lang="en-US" sz="3600" i="1" dirty="0" smtClean="0"/>
              <a:t>Psalm 96:10 </a:t>
            </a:r>
          </a:p>
        </p:txBody>
      </p:sp>
      <p:pic>
        <p:nvPicPr>
          <p:cNvPr id="8195" name="Picture 3"/>
          <p:cNvPicPr>
            <a:picLocks noChangeAspect="1" noChangeArrowheads="1"/>
          </p:cNvPicPr>
          <p:nvPr/>
        </p:nvPicPr>
        <p:blipFill>
          <a:blip r:embed="rId3" cstate="print">
            <a:lum bright="-20000"/>
          </a:blip>
          <a:srcRect/>
          <a:stretch>
            <a:fillRect/>
          </a:stretch>
        </p:blipFill>
        <p:spPr bwMode="auto">
          <a:xfrm>
            <a:off x="1828800" y="304800"/>
            <a:ext cx="5605518" cy="304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dirty="0" smtClean="0">
                <a:solidFill>
                  <a:srgbClr val="FFFF00"/>
                </a:solidFill>
              </a:rPr>
              <a:t/>
            </a:r>
            <a:br>
              <a:rPr lang="en-US" dirty="0" smtClean="0">
                <a:solidFill>
                  <a:srgbClr val="FFFF00"/>
                </a:solidFill>
              </a:rPr>
            </a:br>
            <a:r>
              <a:rPr lang="en-US" dirty="0" smtClean="0">
                <a:solidFill>
                  <a:srgbClr val="FFFF00"/>
                </a:solidFill>
              </a:rPr>
              <a:t>God rewards righteousness</a:t>
            </a:r>
            <a:endParaRPr lang="en-US" dirty="0">
              <a:solidFill>
                <a:srgbClr val="FFFF00"/>
              </a:solidFill>
            </a:endParaRPr>
          </a:p>
        </p:txBody>
      </p:sp>
      <p:sp>
        <p:nvSpPr>
          <p:cNvPr id="3" name="Content Placeholder 2"/>
          <p:cNvSpPr>
            <a:spLocks noGrp="1"/>
          </p:cNvSpPr>
          <p:nvPr>
            <p:ph idx="1"/>
          </p:nvPr>
        </p:nvSpPr>
        <p:spPr>
          <a:xfrm>
            <a:off x="152400" y="3581400"/>
            <a:ext cx="8991600" cy="2544763"/>
          </a:xfrm>
        </p:spPr>
        <p:txBody>
          <a:bodyPr>
            <a:noAutofit/>
          </a:bodyPr>
          <a:lstStyle/>
          <a:p>
            <a:pPr algn="ctr">
              <a:buNone/>
            </a:pPr>
            <a:r>
              <a:rPr lang="en-US" i="1" dirty="0" smtClean="0"/>
              <a:t>“Henceforth there is laid up for me a crown of righteousness, which the Lord, the righteous judge, shall give me at that day: and not to me only, but unto all them also that love his appearing.” </a:t>
            </a:r>
          </a:p>
          <a:p>
            <a:pPr algn="ctr">
              <a:buNone/>
            </a:pPr>
            <a:r>
              <a:rPr lang="en-US" i="1" dirty="0" smtClean="0"/>
              <a:t>II Timothy 4:8 </a:t>
            </a:r>
          </a:p>
          <a:p>
            <a:pPr algn="ctr">
              <a:buNone/>
            </a:pPr>
            <a:endParaRPr lang="en-US" i="1" dirty="0"/>
          </a:p>
        </p:txBody>
      </p:sp>
      <p:pic>
        <p:nvPicPr>
          <p:cNvPr id="11266" name="Picture 2"/>
          <p:cNvPicPr>
            <a:picLocks noChangeAspect="1" noChangeArrowheads="1"/>
          </p:cNvPicPr>
          <p:nvPr/>
        </p:nvPicPr>
        <p:blipFill>
          <a:blip r:embed="rId3" cstate="print"/>
          <a:srcRect/>
          <a:stretch>
            <a:fillRect/>
          </a:stretch>
        </p:blipFill>
        <p:spPr bwMode="auto">
          <a:xfrm>
            <a:off x="3276600" y="1295400"/>
            <a:ext cx="2957015" cy="1981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rgbClr val="FFFF00"/>
                </a:solidFill>
              </a:rPr>
              <a:t>God punishes unrighteousness</a:t>
            </a:r>
            <a:endParaRPr lang="en-US" dirty="0">
              <a:solidFill>
                <a:srgbClr val="FFFF00"/>
              </a:solidFill>
            </a:endParaRPr>
          </a:p>
        </p:txBody>
      </p:sp>
      <p:sp>
        <p:nvSpPr>
          <p:cNvPr id="3" name="Content Placeholder 2"/>
          <p:cNvSpPr>
            <a:spLocks noGrp="1"/>
          </p:cNvSpPr>
          <p:nvPr>
            <p:ph idx="1"/>
          </p:nvPr>
        </p:nvSpPr>
        <p:spPr>
          <a:xfrm>
            <a:off x="0" y="1371600"/>
            <a:ext cx="5105400" cy="5638799"/>
          </a:xfrm>
        </p:spPr>
        <p:txBody>
          <a:bodyPr>
            <a:noAutofit/>
          </a:bodyPr>
          <a:lstStyle/>
          <a:p>
            <a:pPr algn="ctr">
              <a:buNone/>
            </a:pPr>
            <a:r>
              <a:rPr lang="en-US" i="1" dirty="0" smtClean="0"/>
              <a:t>    “</a:t>
            </a:r>
            <a:r>
              <a:rPr lang="en-US" i="1" dirty="0" smtClean="0"/>
              <a:t>And I heard the angel of the waters say, Thou art righteous, O Lord, which art, and </a:t>
            </a:r>
            <a:r>
              <a:rPr lang="en-US" i="1" dirty="0" err="1" smtClean="0"/>
              <a:t>wast</a:t>
            </a:r>
            <a:r>
              <a:rPr lang="en-US" i="1" dirty="0" smtClean="0"/>
              <a:t>, and </a:t>
            </a:r>
            <a:r>
              <a:rPr lang="en-US" i="1" dirty="0" err="1" smtClean="0"/>
              <a:t>shalt</a:t>
            </a:r>
            <a:r>
              <a:rPr lang="en-US" i="1" dirty="0" smtClean="0"/>
              <a:t> be, because thou hast judged thus. For they have shed the blood of saints and prophets, and thou hast given them blood to drink; for they are worthy</a:t>
            </a:r>
            <a:r>
              <a:rPr lang="en-US" i="1" dirty="0" smtClean="0"/>
              <a:t>…</a:t>
            </a:r>
            <a:endParaRPr lang="en-US" i="1" dirty="0" smtClean="0"/>
          </a:p>
          <a:p>
            <a:pPr>
              <a:buNone/>
            </a:pPr>
            <a:endParaRPr lang="en-US" i="1" dirty="0" smtClean="0"/>
          </a:p>
        </p:txBody>
      </p:sp>
      <p:pic>
        <p:nvPicPr>
          <p:cNvPr id="12290" name="Picture 2"/>
          <p:cNvPicPr>
            <a:picLocks noChangeAspect="1" noChangeArrowheads="1"/>
          </p:cNvPicPr>
          <p:nvPr/>
        </p:nvPicPr>
        <p:blipFill>
          <a:blip r:embed="rId3" cstate="print"/>
          <a:srcRect/>
          <a:stretch>
            <a:fillRect/>
          </a:stretch>
        </p:blipFill>
        <p:spPr bwMode="auto">
          <a:xfrm>
            <a:off x="5181600" y="1981200"/>
            <a:ext cx="3810001" cy="2895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417638"/>
          </a:xfrm>
        </p:spPr>
        <p:txBody>
          <a:bodyPr>
            <a:normAutofit/>
          </a:bodyPr>
          <a:lstStyle/>
          <a:p>
            <a:r>
              <a:rPr lang="en-US" dirty="0" smtClean="0"/>
              <a:t>God is incomprehensible</a:t>
            </a:r>
            <a:endParaRPr lang="en-US" dirty="0"/>
          </a:p>
        </p:txBody>
      </p:sp>
      <p:sp>
        <p:nvSpPr>
          <p:cNvPr id="3" name="Content Placeholder 2"/>
          <p:cNvSpPr>
            <a:spLocks noGrp="1"/>
          </p:cNvSpPr>
          <p:nvPr>
            <p:ph idx="1"/>
          </p:nvPr>
        </p:nvSpPr>
        <p:spPr>
          <a:xfrm>
            <a:off x="0" y="1600200"/>
            <a:ext cx="5181600" cy="5257800"/>
          </a:xfrm>
        </p:spPr>
        <p:txBody>
          <a:bodyPr>
            <a:normAutofit/>
          </a:bodyPr>
          <a:lstStyle/>
          <a:p>
            <a:pPr algn="ctr">
              <a:buNone/>
            </a:pPr>
            <a:r>
              <a:rPr lang="en-US" i="1" dirty="0" smtClean="0">
                <a:solidFill>
                  <a:srgbClr val="FFC000"/>
                </a:solidFill>
              </a:rPr>
              <a:t>   “</a:t>
            </a:r>
            <a:r>
              <a:rPr lang="en-US" i="1" u="sng" dirty="0" smtClean="0">
                <a:solidFill>
                  <a:srgbClr val="FFC000"/>
                </a:solidFill>
              </a:rPr>
              <a:t>Canst thou by searching find out God</a:t>
            </a:r>
            <a:r>
              <a:rPr lang="en-US" i="1" dirty="0" smtClean="0">
                <a:solidFill>
                  <a:srgbClr val="FFC000"/>
                </a:solidFill>
              </a:rPr>
              <a:t>? canst thou find out the Almighty unto perfection? It is as high as heaven; what canst thou do? deeper than hell; what canst thou know? The measure thereof is longer than the earth, and broader than the sea.” Job 11:7-9 </a:t>
            </a:r>
          </a:p>
          <a:p>
            <a:pPr algn="ctr">
              <a:buNone/>
            </a:pP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5204476" y="1600200"/>
            <a:ext cx="3939524" cy="449579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991600" cy="2895599"/>
          </a:xfrm>
        </p:spPr>
        <p:txBody>
          <a:bodyPr/>
          <a:lstStyle/>
          <a:p>
            <a:pPr algn="ctr">
              <a:buNone/>
            </a:pPr>
            <a:r>
              <a:rPr lang="en-US" i="1" dirty="0" smtClean="0"/>
              <a:t> And I heard another out of the altar say, Even so, </a:t>
            </a:r>
          </a:p>
          <a:p>
            <a:pPr algn="ctr">
              <a:buNone/>
            </a:pPr>
            <a:r>
              <a:rPr lang="en-US" i="1" dirty="0" smtClean="0"/>
              <a:t>Lord God Almighty, </a:t>
            </a:r>
            <a:r>
              <a:rPr lang="en-US" i="1" u="sng" dirty="0" smtClean="0"/>
              <a:t>true and righteous </a:t>
            </a:r>
          </a:p>
          <a:p>
            <a:pPr algn="ctr">
              <a:buNone/>
            </a:pPr>
            <a:r>
              <a:rPr lang="en-US" i="1" dirty="0" smtClean="0"/>
              <a:t>are thy judgments.”</a:t>
            </a:r>
          </a:p>
          <a:p>
            <a:pPr algn="ctr">
              <a:buNone/>
            </a:pPr>
            <a:r>
              <a:rPr lang="en-US" i="1" dirty="0" smtClean="0"/>
              <a:t>Revelation 16:5-7 </a:t>
            </a:r>
          </a:p>
          <a:p>
            <a:endParaRPr lang="en-US" dirty="0"/>
          </a:p>
        </p:txBody>
      </p:sp>
      <p:pic>
        <p:nvPicPr>
          <p:cNvPr id="13314" name="Picture 2"/>
          <p:cNvPicPr>
            <a:picLocks noChangeAspect="1" noChangeArrowheads="1"/>
          </p:cNvPicPr>
          <p:nvPr/>
        </p:nvPicPr>
        <p:blipFill>
          <a:blip r:embed="rId3" cstate="print"/>
          <a:srcRect r="1221" b="6612"/>
          <a:stretch>
            <a:fillRect/>
          </a:stretch>
        </p:blipFill>
        <p:spPr bwMode="auto">
          <a:xfrm>
            <a:off x="1219200" y="2741944"/>
            <a:ext cx="6629400" cy="4116056"/>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imputed righteousness of God</a:t>
            </a:r>
            <a:endParaRPr lang="en-US" dirty="0"/>
          </a:p>
        </p:txBody>
      </p:sp>
      <p:sp>
        <p:nvSpPr>
          <p:cNvPr id="3" name="Content Placeholder 2"/>
          <p:cNvSpPr>
            <a:spLocks noGrp="1"/>
          </p:cNvSpPr>
          <p:nvPr>
            <p:ph idx="1"/>
          </p:nvPr>
        </p:nvSpPr>
        <p:spPr>
          <a:xfrm>
            <a:off x="457200" y="1752599"/>
            <a:ext cx="8229600" cy="1828801"/>
          </a:xfrm>
        </p:spPr>
        <p:style>
          <a:lnRef idx="2">
            <a:schemeClr val="accent6"/>
          </a:lnRef>
          <a:fillRef idx="1">
            <a:schemeClr val="lt1"/>
          </a:fillRef>
          <a:effectRef idx="0">
            <a:schemeClr val="accent6"/>
          </a:effectRef>
          <a:fontRef idx="minor">
            <a:schemeClr val="dk1"/>
          </a:fontRef>
        </p:style>
        <p:txBody>
          <a:bodyPr>
            <a:normAutofit/>
          </a:bodyPr>
          <a:lstStyle/>
          <a:p>
            <a:pPr algn="ctr">
              <a:buNone/>
            </a:pPr>
            <a:r>
              <a:rPr lang="en-US" sz="4000" dirty="0" smtClean="0">
                <a:solidFill>
                  <a:srgbClr val="FFFF00"/>
                </a:solidFill>
                <a:effectLst>
                  <a:glow rad="101600">
                    <a:schemeClr val="bg1">
                      <a:alpha val="60000"/>
                    </a:schemeClr>
                  </a:glow>
                </a:effectLst>
              </a:rPr>
              <a:t>Imputed </a:t>
            </a:r>
          </a:p>
          <a:p>
            <a:pPr algn="ctr">
              <a:buNone/>
            </a:pPr>
            <a:r>
              <a:rPr lang="en-US" sz="4000" b="1" dirty="0" smtClean="0">
                <a:effectLst>
                  <a:reflection blurRad="6350" stA="55000" endA="300" endPos="45500" dir="5400000" sy="-100000" algn="bl" rotWithShape="0"/>
                </a:effectLst>
              </a:rPr>
              <a:t>To charge to one’s account </a:t>
            </a:r>
            <a:endParaRPr lang="en-US" sz="4000" b="1" dirty="0">
              <a:effectLst>
                <a:reflection blurRad="6350" stA="55000" endA="300" endPos="45500" dir="5400000" sy="-100000" algn="bl" rotWithShape="0"/>
              </a:effectLst>
            </a:endParaRPr>
          </a:p>
        </p:txBody>
      </p:sp>
      <p:pic>
        <p:nvPicPr>
          <p:cNvPr id="14338" name="Picture 2"/>
          <p:cNvPicPr>
            <a:picLocks noChangeAspect="1" noChangeArrowheads="1"/>
          </p:cNvPicPr>
          <p:nvPr/>
        </p:nvPicPr>
        <p:blipFill>
          <a:blip r:embed="rId3" cstate="print"/>
          <a:srcRect/>
          <a:stretch>
            <a:fillRect/>
          </a:stretch>
        </p:blipFill>
        <p:spPr bwMode="auto">
          <a:xfrm>
            <a:off x="4953000" y="3810000"/>
            <a:ext cx="3810000" cy="2857500"/>
          </a:xfrm>
          <a:prstGeom prst="rect">
            <a:avLst/>
          </a:prstGeom>
          <a:ln>
            <a:noFill/>
          </a:ln>
          <a:effectLst>
            <a:softEdge rad="112500"/>
          </a:effectLst>
        </p:spPr>
      </p:pic>
      <p:pic>
        <p:nvPicPr>
          <p:cNvPr id="14339" name="Picture 3"/>
          <p:cNvPicPr>
            <a:picLocks noChangeAspect="1" noChangeArrowheads="1"/>
          </p:cNvPicPr>
          <p:nvPr/>
        </p:nvPicPr>
        <p:blipFill>
          <a:blip r:embed="rId4" cstate="print"/>
          <a:srcRect r="4000" b="16961"/>
          <a:stretch>
            <a:fillRect/>
          </a:stretch>
        </p:blipFill>
        <p:spPr bwMode="auto">
          <a:xfrm>
            <a:off x="685800" y="4191000"/>
            <a:ext cx="3657600" cy="2238375"/>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in)">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plus(in)">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plus(in)">
                                      <p:cBhvr>
                                        <p:cTn id="17"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2209800"/>
          </a:xfrm>
        </p:spPr>
        <p:txBody>
          <a:bodyPr>
            <a:normAutofit/>
          </a:bodyPr>
          <a:lstStyle/>
          <a:p>
            <a:pPr algn="ctr">
              <a:buNone/>
            </a:pPr>
            <a:r>
              <a:rPr lang="en-US" sz="3600" i="1" dirty="0" smtClean="0"/>
              <a:t>“For what </a:t>
            </a:r>
            <a:r>
              <a:rPr lang="en-US" sz="3600" i="1" dirty="0" err="1" smtClean="0"/>
              <a:t>saith</a:t>
            </a:r>
            <a:r>
              <a:rPr lang="en-US" sz="3600" i="1" dirty="0" smtClean="0"/>
              <a:t> the scripture? Abraham believed God, and it was counted unto him for righteousness.” Romans 4:3 </a:t>
            </a:r>
          </a:p>
        </p:txBody>
      </p:sp>
      <p:pic>
        <p:nvPicPr>
          <p:cNvPr id="15362" name="Picture 2"/>
          <p:cNvPicPr>
            <a:picLocks noChangeAspect="1" noChangeArrowheads="1"/>
          </p:cNvPicPr>
          <p:nvPr/>
        </p:nvPicPr>
        <p:blipFill>
          <a:blip r:embed="rId3" cstate="print"/>
          <a:srcRect/>
          <a:stretch>
            <a:fillRect/>
          </a:stretch>
        </p:blipFill>
        <p:spPr bwMode="auto">
          <a:xfrm>
            <a:off x="1752600" y="1905000"/>
            <a:ext cx="6102096" cy="4800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152400"/>
            <a:ext cx="4572000" cy="6001643"/>
          </a:xfrm>
          <a:prstGeom prst="rect">
            <a:avLst/>
          </a:prstGeom>
        </p:spPr>
        <p:txBody>
          <a:bodyPr wrap="square">
            <a:spAutoFit/>
          </a:bodyPr>
          <a:lstStyle/>
          <a:p>
            <a:pPr algn="ctr"/>
            <a:r>
              <a:rPr lang="en-US" sz="3200" i="1" dirty="0" smtClean="0"/>
              <a:t>“Even as David also </a:t>
            </a:r>
            <a:r>
              <a:rPr lang="en-US" sz="3200" i="1" dirty="0" err="1" smtClean="0"/>
              <a:t>describeth</a:t>
            </a:r>
            <a:r>
              <a:rPr lang="en-US" sz="3200" i="1" dirty="0" smtClean="0"/>
              <a:t> the blessedness of the man, unto whom God </a:t>
            </a:r>
            <a:r>
              <a:rPr lang="en-US" sz="3200" i="1" dirty="0" err="1" smtClean="0"/>
              <a:t>imputeth</a:t>
            </a:r>
            <a:r>
              <a:rPr lang="en-US" sz="3200" i="1" dirty="0" smtClean="0"/>
              <a:t> righteousness without works, Saying, Blessed are they whose iniquities are forgiven, and whose sins are covered. Blessed is the man to whom the Lord will not impute sin.” </a:t>
            </a:r>
          </a:p>
          <a:p>
            <a:pPr algn="ctr"/>
            <a:r>
              <a:rPr lang="en-US" sz="3200" i="1" dirty="0" smtClean="0"/>
              <a:t>Romans 4:6-8 </a:t>
            </a:r>
          </a:p>
        </p:txBody>
      </p:sp>
      <p:pic>
        <p:nvPicPr>
          <p:cNvPr id="16386" name="Picture 2"/>
          <p:cNvPicPr>
            <a:picLocks noChangeAspect="1" noChangeArrowheads="1"/>
          </p:cNvPicPr>
          <p:nvPr/>
        </p:nvPicPr>
        <p:blipFill>
          <a:blip r:embed="rId3" cstate="print"/>
          <a:srcRect/>
          <a:stretch>
            <a:fillRect/>
          </a:stretch>
        </p:blipFill>
        <p:spPr bwMode="auto">
          <a:xfrm rot="20980557">
            <a:off x="176732" y="1015713"/>
            <a:ext cx="4046598" cy="4038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4038600" cy="5632311"/>
          </a:xfrm>
          <a:prstGeom prst="rect">
            <a:avLst/>
          </a:prstGeom>
        </p:spPr>
        <p:txBody>
          <a:bodyPr wrap="square">
            <a:spAutoFit/>
          </a:bodyPr>
          <a:lstStyle/>
          <a:p>
            <a:pPr algn="ctr"/>
            <a:r>
              <a:rPr lang="en-US" sz="3600" i="1" dirty="0" smtClean="0"/>
              <a:t>"Who his own self bare our sins in his own body on the tree, that we, being dead to sins, should live unto righteousness: by whose stripes ye were healed.” </a:t>
            </a:r>
          </a:p>
          <a:p>
            <a:pPr algn="ctr"/>
            <a:r>
              <a:rPr lang="en-US" sz="3600" i="1" dirty="0" smtClean="0"/>
              <a:t>I Peter 2:24 </a:t>
            </a:r>
          </a:p>
        </p:txBody>
      </p:sp>
      <p:pic>
        <p:nvPicPr>
          <p:cNvPr id="17410" name="Picture 2"/>
          <p:cNvPicPr>
            <a:picLocks noChangeAspect="1" noChangeArrowheads="1"/>
          </p:cNvPicPr>
          <p:nvPr/>
        </p:nvPicPr>
        <p:blipFill>
          <a:blip r:embed="rId3" cstate="print"/>
          <a:srcRect/>
          <a:stretch>
            <a:fillRect/>
          </a:stretch>
        </p:blipFill>
        <p:spPr bwMode="auto">
          <a:xfrm>
            <a:off x="5105400" y="152400"/>
            <a:ext cx="3733800" cy="3733800"/>
          </a:xfrm>
          <a:prstGeom prst="rect">
            <a:avLst/>
          </a:prstGeom>
          <a:noFill/>
          <a:ln w="9525">
            <a:noFill/>
            <a:miter lim="800000"/>
            <a:headEnd/>
            <a:tailEnd/>
          </a:ln>
        </p:spPr>
      </p:pic>
      <p:pic>
        <p:nvPicPr>
          <p:cNvPr id="17411" name="Picture 3"/>
          <p:cNvPicPr>
            <a:picLocks noChangeAspect="1" noChangeArrowheads="1"/>
          </p:cNvPicPr>
          <p:nvPr/>
        </p:nvPicPr>
        <p:blipFill>
          <a:blip r:embed="rId4" cstate="print"/>
          <a:srcRect/>
          <a:stretch>
            <a:fillRect/>
          </a:stretch>
        </p:blipFill>
        <p:spPr bwMode="auto">
          <a:xfrm>
            <a:off x="4267200" y="1905000"/>
            <a:ext cx="4676775" cy="474345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43400"/>
            <a:ext cx="8229600" cy="762000"/>
          </a:xfrm>
        </p:spPr>
        <p:txBody>
          <a:bodyPr>
            <a:noAutofit/>
          </a:bodyPr>
          <a:lstStyle/>
          <a:p>
            <a:r>
              <a:rPr lang="en-US" i="1" dirty="0" smtClean="0"/>
              <a:t>“For </a:t>
            </a:r>
            <a:r>
              <a:rPr lang="en-US" i="1" dirty="0" smtClean="0"/>
              <a:t>he hath made him to be sin for us, who knew no sin; that we might be made the righteousness of God in him</a:t>
            </a:r>
            <a:r>
              <a:rPr lang="en-US" i="1" dirty="0" smtClean="0"/>
              <a:t>.” II Cor. </a:t>
            </a:r>
            <a:r>
              <a:rPr lang="en-US" i="1" dirty="0" smtClean="0"/>
              <a:t>5:21 </a:t>
            </a:r>
            <a:endParaRPr lang="en-US" i="1" dirty="0"/>
          </a:p>
        </p:txBody>
      </p:sp>
      <p:pic>
        <p:nvPicPr>
          <p:cNvPr id="5122" name="Picture 2"/>
          <p:cNvPicPr>
            <a:picLocks noChangeAspect="1" noChangeArrowheads="1"/>
          </p:cNvPicPr>
          <p:nvPr/>
        </p:nvPicPr>
        <p:blipFill>
          <a:blip r:embed="rId3" cstate="print"/>
          <a:srcRect/>
          <a:stretch>
            <a:fillRect/>
          </a:stretch>
        </p:blipFill>
        <p:spPr bwMode="auto">
          <a:xfrm>
            <a:off x="2286000" y="152400"/>
            <a:ext cx="4698045" cy="31242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0"/>
            <a:ext cx="8534400" cy="2308324"/>
          </a:xfrm>
          <a:prstGeom prst="rect">
            <a:avLst/>
          </a:prstGeom>
        </p:spPr>
        <p:txBody>
          <a:bodyPr wrap="square">
            <a:spAutoFit/>
          </a:bodyPr>
          <a:lstStyle/>
          <a:p>
            <a:pPr algn="ctr"/>
            <a:r>
              <a:rPr lang="en-US" sz="3600" i="1" dirty="0" smtClean="0"/>
              <a:t>“And </a:t>
            </a:r>
            <a:r>
              <a:rPr lang="en-US" sz="3600" i="1" dirty="0" smtClean="0"/>
              <a:t>to her was granted that she should be arrayed in fine linen, clean and white: for the fine linen is the righteousness of </a:t>
            </a:r>
            <a:r>
              <a:rPr lang="en-US" sz="3600" i="1" dirty="0" smtClean="0"/>
              <a:t>saints.” </a:t>
            </a:r>
          </a:p>
          <a:p>
            <a:pPr algn="ctr"/>
            <a:r>
              <a:rPr lang="en-US" sz="3600" i="1" dirty="0" smtClean="0"/>
              <a:t>Rev. </a:t>
            </a:r>
            <a:r>
              <a:rPr lang="en-US" sz="3600" i="1" dirty="0" smtClean="0"/>
              <a:t>19:8 </a:t>
            </a:r>
            <a:endParaRPr lang="en-US" sz="3600" i="1" dirty="0"/>
          </a:p>
        </p:txBody>
      </p:sp>
      <p:pic>
        <p:nvPicPr>
          <p:cNvPr id="6147" name="Picture 3" descr="C:\Users\Ptr. Daniel White\Desktop\Bible pictures\heaven\God_Jesus_throne_cat_rel_hist_02RoberttBarrett - Copy.jpg"/>
          <p:cNvPicPr>
            <a:picLocks noChangeAspect="1" noChangeArrowheads="1"/>
          </p:cNvPicPr>
          <p:nvPr/>
        </p:nvPicPr>
        <p:blipFill>
          <a:blip r:embed="rId3" cstate="print"/>
          <a:srcRect/>
          <a:stretch>
            <a:fillRect/>
          </a:stretch>
        </p:blipFill>
        <p:spPr bwMode="auto">
          <a:xfrm>
            <a:off x="2971800" y="2437205"/>
            <a:ext cx="3429000" cy="4299687"/>
          </a:xfrm>
          <a:prstGeom prst="rect">
            <a:avLst/>
          </a:prstGeom>
          <a:noFill/>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Ptr. Daniel White\Desktop\Bible pictures\Prophecy pictures\prophecy pictures\rapture and second coming\14~.JPG"/>
          <p:cNvPicPr>
            <a:picLocks noChangeAspect="1" noChangeArrowheads="1"/>
          </p:cNvPicPr>
          <p:nvPr/>
        </p:nvPicPr>
        <p:blipFill>
          <a:blip r:embed="rId3" cstate="print">
            <a:lum bright="-10000" contrast="30000"/>
          </a:blip>
          <a:srcRect/>
          <a:stretch>
            <a:fillRect/>
          </a:stretch>
        </p:blipFill>
        <p:spPr bwMode="auto">
          <a:xfrm>
            <a:off x="0" y="-92515"/>
            <a:ext cx="5410200" cy="6950515"/>
          </a:xfrm>
          <a:prstGeom prst="rect">
            <a:avLst/>
          </a:prstGeom>
          <a:ln>
            <a:noFill/>
          </a:ln>
          <a:effectLst>
            <a:softEdge rad="112500"/>
          </a:effectLst>
        </p:spPr>
      </p:pic>
      <p:sp>
        <p:nvSpPr>
          <p:cNvPr id="4" name="Rectangle 3"/>
          <p:cNvSpPr/>
          <p:nvPr/>
        </p:nvSpPr>
        <p:spPr>
          <a:xfrm>
            <a:off x="5486400" y="533400"/>
            <a:ext cx="3657600" cy="5632311"/>
          </a:xfrm>
          <a:prstGeom prst="rect">
            <a:avLst/>
          </a:prstGeom>
        </p:spPr>
        <p:txBody>
          <a:bodyPr wrap="square">
            <a:spAutoFit/>
          </a:bodyPr>
          <a:lstStyle/>
          <a:p>
            <a:pPr algn="ctr"/>
            <a:r>
              <a:rPr lang="en-US" sz="4000" i="1" dirty="0" smtClean="0"/>
              <a:t>“And </a:t>
            </a:r>
            <a:r>
              <a:rPr lang="en-US" sz="4000" i="1" dirty="0" smtClean="0"/>
              <a:t>the armies which were in heaven followed him upon white horses, clothed in fine linen, white and clean</a:t>
            </a:r>
            <a:r>
              <a:rPr lang="en-US" sz="4000" i="1" dirty="0" smtClean="0"/>
              <a:t>.” </a:t>
            </a:r>
          </a:p>
          <a:p>
            <a:pPr algn="ctr"/>
            <a:r>
              <a:rPr lang="en-US" sz="4000" i="1" dirty="0" smtClean="0"/>
              <a:t>Rev. </a:t>
            </a:r>
            <a:r>
              <a:rPr lang="en-US" sz="4000" i="1" dirty="0" smtClean="0"/>
              <a:t>19:14 </a:t>
            </a:r>
            <a:endParaRPr lang="en-US" sz="4000" i="1" dirty="0"/>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295400"/>
            <a:ext cx="8839200" cy="4524315"/>
          </a:xfrm>
          <a:prstGeom prst="rect">
            <a:avLst/>
          </a:prstGeom>
        </p:spPr>
        <p:txBody>
          <a:bodyPr wrap="square">
            <a:spAutoFit/>
          </a:bodyPr>
          <a:lstStyle/>
          <a:p>
            <a:pPr algn="ctr"/>
            <a:r>
              <a:rPr lang="en-US" sz="4800" i="1" dirty="0" smtClean="0">
                <a:effectLst>
                  <a:glow rad="63500">
                    <a:schemeClr val="accent2">
                      <a:satMod val="175000"/>
                      <a:alpha val="40000"/>
                    </a:schemeClr>
                  </a:glow>
                </a:effectLst>
              </a:rPr>
              <a:t>“He </a:t>
            </a:r>
            <a:r>
              <a:rPr lang="en-US" sz="4800" i="1" dirty="0" smtClean="0">
                <a:effectLst>
                  <a:glow rad="63500">
                    <a:schemeClr val="accent2">
                      <a:satMod val="175000"/>
                      <a:alpha val="40000"/>
                    </a:schemeClr>
                  </a:glow>
                </a:effectLst>
              </a:rPr>
              <a:t>hath </a:t>
            </a:r>
            <a:r>
              <a:rPr lang="en-US" sz="4800" i="1" dirty="0" err="1" smtClean="0">
                <a:effectLst>
                  <a:glow rad="63500">
                    <a:schemeClr val="accent2">
                      <a:satMod val="175000"/>
                      <a:alpha val="40000"/>
                    </a:schemeClr>
                  </a:glow>
                </a:effectLst>
              </a:rPr>
              <a:t>shewed</a:t>
            </a:r>
            <a:r>
              <a:rPr lang="en-US" sz="4800" i="1" dirty="0" smtClean="0">
                <a:effectLst>
                  <a:glow rad="63500">
                    <a:schemeClr val="accent2">
                      <a:satMod val="175000"/>
                      <a:alpha val="40000"/>
                    </a:schemeClr>
                  </a:glow>
                </a:effectLst>
              </a:rPr>
              <a:t> thee, O man, what is good; and what doth the LORD require of thee, but to do </a:t>
            </a:r>
            <a:r>
              <a:rPr lang="en-US" sz="4800" i="1" u="sng" dirty="0" smtClean="0">
                <a:effectLst>
                  <a:glow rad="63500">
                    <a:schemeClr val="accent2">
                      <a:satMod val="175000"/>
                      <a:alpha val="40000"/>
                    </a:schemeClr>
                  </a:glow>
                </a:effectLst>
              </a:rPr>
              <a:t>justly</a:t>
            </a:r>
            <a:r>
              <a:rPr lang="en-US" sz="4800" i="1" dirty="0" smtClean="0">
                <a:effectLst>
                  <a:glow rad="63500">
                    <a:schemeClr val="accent2">
                      <a:satMod val="175000"/>
                      <a:alpha val="40000"/>
                    </a:schemeClr>
                  </a:glow>
                </a:effectLst>
              </a:rPr>
              <a:t>, and to love mercy, and to walk humbly with thy God</a:t>
            </a:r>
            <a:r>
              <a:rPr lang="en-US" sz="4800" i="1" dirty="0" smtClean="0">
                <a:effectLst>
                  <a:glow rad="63500">
                    <a:schemeClr val="accent2">
                      <a:satMod val="175000"/>
                      <a:alpha val="40000"/>
                    </a:schemeClr>
                  </a:glow>
                </a:effectLst>
              </a:rPr>
              <a:t>?”  </a:t>
            </a:r>
          </a:p>
          <a:p>
            <a:pPr algn="ctr"/>
            <a:r>
              <a:rPr lang="en-US" sz="4800" i="1" dirty="0" smtClean="0">
                <a:effectLst>
                  <a:glow rad="63500">
                    <a:schemeClr val="accent2">
                      <a:satMod val="175000"/>
                      <a:alpha val="40000"/>
                    </a:schemeClr>
                  </a:glow>
                </a:effectLst>
              </a:rPr>
              <a:t>Mic. </a:t>
            </a:r>
            <a:r>
              <a:rPr lang="en-US" sz="4800" i="1" dirty="0" smtClean="0">
                <a:effectLst>
                  <a:glow rad="63500">
                    <a:schemeClr val="accent2">
                      <a:satMod val="175000"/>
                      <a:alpha val="40000"/>
                    </a:schemeClr>
                  </a:glow>
                </a:effectLst>
              </a:rPr>
              <a:t>6:8 </a:t>
            </a:r>
            <a:endParaRPr lang="en-US" sz="4800" i="1" dirty="0">
              <a:effectLst>
                <a:glow rad="63500">
                  <a:schemeClr val="accent2">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9144000" cy="6247864"/>
          </a:xfrm>
          <a:prstGeom prst="rect">
            <a:avLst/>
          </a:prstGeom>
        </p:spPr>
        <p:txBody>
          <a:bodyPr wrap="square">
            <a:spAutoFit/>
          </a:bodyPr>
          <a:lstStyle/>
          <a:p>
            <a:pPr algn="ctr"/>
            <a:r>
              <a:rPr lang="en-US" sz="4000" i="1" dirty="0" smtClean="0">
                <a:effectLst>
                  <a:glow rad="63500">
                    <a:schemeClr val="accent2">
                      <a:satMod val="175000"/>
                      <a:alpha val="40000"/>
                    </a:schemeClr>
                  </a:glow>
                </a:effectLst>
              </a:rPr>
              <a:t> </a:t>
            </a:r>
            <a:r>
              <a:rPr lang="en-US" sz="4000" i="1" dirty="0" smtClean="0">
                <a:effectLst>
                  <a:glow rad="63500">
                    <a:schemeClr val="accent2">
                      <a:satMod val="175000"/>
                      <a:alpha val="40000"/>
                    </a:schemeClr>
                  </a:glow>
                </a:effectLst>
              </a:rPr>
              <a:t> “Teaching </a:t>
            </a:r>
            <a:r>
              <a:rPr lang="en-US" sz="4000" i="1" dirty="0" smtClean="0">
                <a:effectLst>
                  <a:glow rad="63500">
                    <a:schemeClr val="accent2">
                      <a:satMod val="175000"/>
                      <a:alpha val="40000"/>
                    </a:schemeClr>
                  </a:glow>
                </a:effectLst>
              </a:rPr>
              <a:t>us that, denying ungodliness and worldly lusts, we should live soberly, </a:t>
            </a:r>
            <a:r>
              <a:rPr lang="en-US" sz="4000" i="1" u="sng" dirty="0" smtClean="0">
                <a:effectLst>
                  <a:glow rad="63500">
                    <a:schemeClr val="accent2">
                      <a:satMod val="175000"/>
                      <a:alpha val="40000"/>
                    </a:schemeClr>
                  </a:glow>
                </a:effectLst>
              </a:rPr>
              <a:t>righteously</a:t>
            </a:r>
            <a:r>
              <a:rPr lang="en-US" sz="4000" i="1" dirty="0" smtClean="0">
                <a:effectLst>
                  <a:glow rad="63500">
                    <a:schemeClr val="accent2">
                      <a:satMod val="175000"/>
                      <a:alpha val="40000"/>
                    </a:schemeClr>
                  </a:glow>
                </a:effectLst>
              </a:rPr>
              <a:t>, and godly, in this present world</a:t>
            </a:r>
            <a:r>
              <a:rPr lang="en-US" sz="4000" i="1" dirty="0" smtClean="0">
                <a:effectLst>
                  <a:glow rad="63500">
                    <a:schemeClr val="accent2">
                      <a:satMod val="175000"/>
                      <a:alpha val="40000"/>
                    </a:schemeClr>
                  </a:glow>
                </a:effectLst>
              </a:rPr>
              <a:t>; </a:t>
            </a:r>
            <a:r>
              <a:rPr lang="en-US" sz="4000" i="1" dirty="0" smtClean="0">
                <a:effectLst>
                  <a:glow rad="63500">
                    <a:schemeClr val="accent2">
                      <a:satMod val="175000"/>
                      <a:alpha val="40000"/>
                    </a:schemeClr>
                  </a:glow>
                </a:effectLst>
              </a:rPr>
              <a:t>Looking for that blessed hope, and the glorious appearing of the great God and our </a:t>
            </a:r>
            <a:r>
              <a:rPr lang="en-US" sz="4000" i="1" dirty="0" err="1" smtClean="0">
                <a:effectLst>
                  <a:glow rad="63500">
                    <a:schemeClr val="accent2">
                      <a:satMod val="175000"/>
                      <a:alpha val="40000"/>
                    </a:schemeClr>
                  </a:glow>
                </a:effectLst>
              </a:rPr>
              <a:t>Saviour</a:t>
            </a:r>
            <a:r>
              <a:rPr lang="en-US" sz="4000" i="1" dirty="0" smtClean="0">
                <a:effectLst>
                  <a:glow rad="63500">
                    <a:schemeClr val="accent2">
                      <a:satMod val="175000"/>
                      <a:alpha val="40000"/>
                    </a:schemeClr>
                  </a:glow>
                </a:effectLst>
              </a:rPr>
              <a:t> Jesus Christ; </a:t>
            </a:r>
            <a:r>
              <a:rPr lang="en-US" sz="4000" i="1" dirty="0" smtClean="0">
                <a:effectLst>
                  <a:glow rad="63500">
                    <a:schemeClr val="accent2">
                      <a:satMod val="175000"/>
                      <a:alpha val="40000"/>
                    </a:schemeClr>
                  </a:glow>
                </a:effectLst>
              </a:rPr>
              <a:t>Who </a:t>
            </a:r>
            <a:r>
              <a:rPr lang="en-US" sz="4000" i="1" dirty="0" smtClean="0">
                <a:effectLst>
                  <a:glow rad="63500">
                    <a:schemeClr val="accent2">
                      <a:satMod val="175000"/>
                      <a:alpha val="40000"/>
                    </a:schemeClr>
                  </a:glow>
                </a:effectLst>
              </a:rPr>
              <a:t>gave himself for us, that he might redeem us from all iniquity, and purify unto himself a peculiar people, zealous of good </a:t>
            </a:r>
            <a:r>
              <a:rPr lang="en-US" sz="4000" i="1" dirty="0" smtClean="0">
                <a:effectLst>
                  <a:glow rad="63500">
                    <a:schemeClr val="accent2">
                      <a:satMod val="175000"/>
                      <a:alpha val="40000"/>
                    </a:schemeClr>
                  </a:glow>
                </a:effectLst>
              </a:rPr>
              <a:t>works.” </a:t>
            </a:r>
          </a:p>
          <a:p>
            <a:pPr algn="ctr"/>
            <a:r>
              <a:rPr lang="en-US" sz="4000" i="1" dirty="0" smtClean="0">
                <a:effectLst>
                  <a:glow rad="63500">
                    <a:schemeClr val="accent2">
                      <a:satMod val="175000"/>
                      <a:alpha val="40000"/>
                    </a:schemeClr>
                  </a:glow>
                </a:effectLst>
              </a:rPr>
              <a:t>Titus 2:12-14</a:t>
            </a:r>
            <a:endParaRPr lang="en-US" sz="4000" i="1" dirty="0">
              <a:effectLst>
                <a:glow rad="63500">
                  <a:schemeClr val="accent2">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0"/>
            <a:ext cx="8229600" cy="1066800"/>
          </a:xfrm>
        </p:spPr>
        <p:txBody>
          <a:bodyPr>
            <a:normAutofit/>
          </a:bodyPr>
          <a:lstStyle/>
          <a:p>
            <a:r>
              <a:rPr lang="en-US" dirty="0" smtClean="0"/>
              <a:t>God is self-existent</a:t>
            </a:r>
            <a:endParaRPr lang="en-US" dirty="0"/>
          </a:p>
        </p:txBody>
      </p:sp>
      <p:sp>
        <p:nvSpPr>
          <p:cNvPr id="3" name="Content Placeholder 2"/>
          <p:cNvSpPr>
            <a:spLocks noGrp="1"/>
          </p:cNvSpPr>
          <p:nvPr>
            <p:ph idx="1"/>
          </p:nvPr>
        </p:nvSpPr>
        <p:spPr>
          <a:xfrm>
            <a:off x="152400" y="1219200"/>
            <a:ext cx="8763000" cy="4906963"/>
          </a:xfrm>
        </p:spPr>
        <p:txBody>
          <a:bodyPr>
            <a:noAutofit/>
          </a:bodyPr>
          <a:lstStyle/>
          <a:p>
            <a:pPr algn="ctr">
              <a:buNone/>
            </a:pPr>
            <a:r>
              <a:rPr lang="en-US" sz="3600" i="1" dirty="0" smtClean="0">
                <a:effectLst>
                  <a:glow rad="63500">
                    <a:schemeClr val="bg1">
                      <a:alpha val="40000"/>
                    </a:schemeClr>
                  </a:glow>
                </a:effectLst>
              </a:rPr>
              <a:t>"And Moses said unto God, Behold, when I come unto the children of Israel, and shall say unto them, The God of your fathers hath sent me, </a:t>
            </a:r>
            <a:r>
              <a:rPr lang="en-US" sz="3600" i="1" u="sng" dirty="0" smtClean="0">
                <a:effectLst>
                  <a:glow rad="63500">
                    <a:schemeClr val="bg1">
                      <a:alpha val="40000"/>
                    </a:schemeClr>
                  </a:glow>
                </a:effectLst>
              </a:rPr>
              <a:t>What is his name? What shall I say unto them? And God said unto Moses, I AM THAT I AM:</a:t>
            </a:r>
            <a:r>
              <a:rPr lang="en-US" sz="3600" i="1" dirty="0" smtClean="0">
                <a:effectLst>
                  <a:glow rad="63500">
                    <a:schemeClr val="bg1">
                      <a:alpha val="40000"/>
                    </a:schemeClr>
                  </a:glow>
                </a:effectLst>
              </a:rPr>
              <a:t> and he said, Thus </a:t>
            </a:r>
            <a:r>
              <a:rPr lang="en-US" sz="3600" i="1" dirty="0" err="1" smtClean="0">
                <a:effectLst>
                  <a:glow rad="63500">
                    <a:schemeClr val="bg1">
                      <a:alpha val="40000"/>
                    </a:schemeClr>
                  </a:glow>
                </a:effectLst>
              </a:rPr>
              <a:t>shalt</a:t>
            </a:r>
            <a:r>
              <a:rPr lang="en-US" sz="3600" i="1" dirty="0" smtClean="0">
                <a:effectLst>
                  <a:glow rad="63500">
                    <a:schemeClr val="bg1">
                      <a:alpha val="40000"/>
                    </a:schemeClr>
                  </a:glow>
                </a:effectLst>
              </a:rPr>
              <a:t> thou say unto the children of Israel, I AM hath sent me unto you.” </a:t>
            </a:r>
          </a:p>
          <a:p>
            <a:pPr algn="ctr">
              <a:buNone/>
            </a:pPr>
            <a:r>
              <a:rPr lang="en-US" sz="3600" i="1" dirty="0" smtClean="0">
                <a:effectLst>
                  <a:glow rad="63500">
                    <a:schemeClr val="bg1">
                      <a:alpha val="40000"/>
                    </a:schemeClr>
                  </a:glow>
                </a:effectLst>
              </a:rPr>
              <a:t>Exodus 3:13-14 </a:t>
            </a:r>
          </a:p>
          <a:p>
            <a:pPr algn="ctr">
              <a:buNone/>
            </a:pPr>
            <a:endParaRPr lang="en-US" sz="3600" i="1" dirty="0">
              <a:effectLst>
                <a:glow rad="63500">
                  <a:schemeClr val="bg1">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6762" y="-5080"/>
            <a:ext cx="9137237" cy="6863080"/>
          </a:xfrm>
          <a:prstGeom prst="rect">
            <a:avLst/>
          </a:prstGeom>
          <a:noFill/>
          <a:ln w="9525">
            <a:noFill/>
            <a:miter lim="800000"/>
            <a:headEnd/>
            <a:tailEnd/>
          </a:ln>
        </p:spPr>
      </p:pic>
      <p:sp>
        <p:nvSpPr>
          <p:cNvPr id="6" name="Content Placeholder 5"/>
          <p:cNvSpPr>
            <a:spLocks noGrp="1"/>
          </p:cNvSpPr>
          <p:nvPr>
            <p:ph sz="half" idx="2"/>
          </p:nvPr>
        </p:nvSpPr>
        <p:spPr>
          <a:xfrm>
            <a:off x="5105400" y="914400"/>
            <a:ext cx="4038600" cy="5943600"/>
          </a:xfrm>
        </p:spPr>
        <p:txBody>
          <a:bodyPr>
            <a:noAutofit/>
          </a:bodyPr>
          <a:lstStyle/>
          <a:p>
            <a:r>
              <a:rPr lang="en-US" sz="3400" b="1" dirty="0" smtClean="0">
                <a:solidFill>
                  <a:schemeClr val="bg1"/>
                </a:solidFill>
                <a:effectLst>
                  <a:glow rad="101600">
                    <a:schemeClr val="tx1">
                      <a:alpha val="60000"/>
                    </a:schemeClr>
                  </a:glow>
                </a:effectLst>
              </a:rPr>
              <a:t>God is all wise</a:t>
            </a:r>
          </a:p>
          <a:p>
            <a:r>
              <a:rPr lang="en-US" sz="3400" b="1" dirty="0" smtClean="0">
                <a:solidFill>
                  <a:schemeClr val="bg1"/>
                </a:solidFill>
                <a:effectLst>
                  <a:glow rad="101600">
                    <a:schemeClr val="tx1">
                      <a:alpha val="60000"/>
                    </a:schemeClr>
                  </a:glow>
                </a:effectLst>
              </a:rPr>
              <a:t>God is immutable</a:t>
            </a:r>
          </a:p>
          <a:p>
            <a:r>
              <a:rPr lang="en-US" sz="3400" b="1" dirty="0" smtClean="0">
                <a:solidFill>
                  <a:schemeClr val="bg1"/>
                </a:solidFill>
                <a:effectLst>
                  <a:glow rad="101600">
                    <a:schemeClr val="tx1">
                      <a:alpha val="60000"/>
                    </a:schemeClr>
                  </a:glow>
                </a:effectLst>
              </a:rPr>
              <a:t>God is sovereign</a:t>
            </a:r>
          </a:p>
          <a:p>
            <a:r>
              <a:rPr lang="en-US" sz="3400" b="1" dirty="0" smtClean="0">
                <a:solidFill>
                  <a:schemeClr val="bg1"/>
                </a:solidFill>
                <a:effectLst>
                  <a:glow rad="101600">
                    <a:schemeClr val="tx1">
                      <a:alpha val="60000"/>
                    </a:schemeClr>
                  </a:glow>
                </a:effectLst>
              </a:rPr>
              <a:t>God is light</a:t>
            </a:r>
          </a:p>
          <a:p>
            <a:r>
              <a:rPr lang="en-US" sz="3400" b="1" dirty="0" smtClean="0">
                <a:solidFill>
                  <a:schemeClr val="bg1"/>
                </a:solidFill>
                <a:effectLst>
                  <a:glow rad="101600">
                    <a:schemeClr val="tx1">
                      <a:alpha val="60000"/>
                    </a:schemeClr>
                  </a:glow>
                </a:effectLst>
              </a:rPr>
              <a:t>God is</a:t>
            </a:r>
            <a:r>
              <a:rPr lang="en-US" sz="3600" b="1" dirty="0" smtClean="0">
                <a:solidFill>
                  <a:schemeClr val="bg1"/>
                </a:solidFill>
                <a:effectLst>
                  <a:glow rad="101600">
                    <a:schemeClr val="tx1">
                      <a:alpha val="60000"/>
                    </a:schemeClr>
                  </a:glow>
                </a:effectLst>
              </a:rPr>
              <a:t> inscrutable</a:t>
            </a:r>
            <a:endParaRPr lang="en-US" sz="3400" b="1" dirty="0" smtClean="0">
              <a:solidFill>
                <a:schemeClr val="bg1"/>
              </a:solidFill>
              <a:effectLst>
                <a:glow rad="101600">
                  <a:schemeClr val="tx1">
                    <a:alpha val="60000"/>
                  </a:schemeClr>
                </a:glow>
              </a:effectLst>
            </a:endParaRPr>
          </a:p>
          <a:p>
            <a:r>
              <a:rPr lang="en-US" sz="3400" b="1" dirty="0" smtClean="0">
                <a:solidFill>
                  <a:schemeClr val="bg1"/>
                </a:solidFill>
                <a:effectLst>
                  <a:glow rad="101600">
                    <a:schemeClr val="tx1">
                      <a:alpha val="60000"/>
                    </a:schemeClr>
                  </a:glow>
                </a:effectLst>
              </a:rPr>
              <a:t>God is faithful</a:t>
            </a:r>
          </a:p>
          <a:p>
            <a:r>
              <a:rPr lang="en-US" sz="3400" b="1" dirty="0" smtClean="0">
                <a:solidFill>
                  <a:schemeClr val="bg1"/>
                </a:solidFill>
                <a:effectLst>
                  <a:glow rad="101600">
                    <a:schemeClr val="tx1">
                      <a:alpha val="60000"/>
                    </a:schemeClr>
                  </a:glow>
                </a:effectLst>
              </a:rPr>
              <a:t>God is holy</a:t>
            </a:r>
          </a:p>
          <a:p>
            <a:r>
              <a:rPr lang="en-US" sz="3400" b="1" dirty="0" smtClean="0">
                <a:solidFill>
                  <a:schemeClr val="bg1"/>
                </a:solidFill>
                <a:effectLst>
                  <a:glow rad="101600">
                    <a:schemeClr val="tx1">
                      <a:alpha val="60000"/>
                    </a:schemeClr>
                  </a:glow>
                </a:effectLst>
              </a:rPr>
              <a:t>God is just and righteous</a:t>
            </a:r>
          </a:p>
          <a:p>
            <a:pPr>
              <a:buNone/>
            </a:pPr>
            <a:endParaRPr lang="en-US" sz="3400" b="1" dirty="0">
              <a:solidFill>
                <a:schemeClr val="bg1"/>
              </a:solidFill>
              <a:effectLst>
                <a:glow rad="101600">
                  <a:schemeClr val="tx1">
                    <a:alpha val="60000"/>
                  </a:schemeClr>
                </a:glow>
              </a:effectLst>
            </a:endParaRPr>
          </a:p>
        </p:txBody>
      </p:sp>
      <p:sp>
        <p:nvSpPr>
          <p:cNvPr id="4" name="Title 3"/>
          <p:cNvSpPr>
            <a:spLocks noGrp="1"/>
          </p:cNvSpPr>
          <p:nvPr>
            <p:ph sz="half" idx="1"/>
          </p:nvPr>
        </p:nvSpPr>
        <p:spPr>
          <a:xfrm>
            <a:off x="152400" y="914400"/>
            <a:ext cx="5105400" cy="5943600"/>
          </a:xfrm>
        </p:spPr>
        <p:txBody>
          <a:bodyPr>
            <a:normAutofit/>
          </a:bodyPr>
          <a:lstStyle/>
          <a:p>
            <a:r>
              <a:rPr lang="en-US" sz="3400" b="1" dirty="0" smtClean="0">
                <a:solidFill>
                  <a:schemeClr val="bg1"/>
                </a:solidFill>
                <a:effectLst>
                  <a:glow rad="101600">
                    <a:schemeClr val="tx1">
                      <a:alpha val="60000"/>
                    </a:schemeClr>
                  </a:glow>
                </a:effectLst>
              </a:rPr>
              <a:t>God is incomprehensible</a:t>
            </a:r>
          </a:p>
          <a:p>
            <a:r>
              <a:rPr lang="en-US" sz="3400" b="1" dirty="0" smtClean="0">
                <a:solidFill>
                  <a:schemeClr val="bg1"/>
                </a:solidFill>
                <a:effectLst>
                  <a:glow rad="101600">
                    <a:schemeClr val="tx1">
                      <a:alpha val="60000"/>
                    </a:schemeClr>
                  </a:glow>
                </a:effectLst>
              </a:rPr>
              <a:t>God is self-existence </a:t>
            </a:r>
          </a:p>
          <a:p>
            <a:r>
              <a:rPr lang="en-US" sz="3400" b="1" dirty="0" smtClean="0">
                <a:solidFill>
                  <a:schemeClr val="bg1"/>
                </a:solidFill>
                <a:effectLst>
                  <a:glow rad="101600">
                    <a:schemeClr val="tx1">
                      <a:alpha val="60000"/>
                    </a:schemeClr>
                  </a:glow>
                </a:effectLst>
              </a:rPr>
              <a:t>God is self-sufficient</a:t>
            </a:r>
          </a:p>
          <a:p>
            <a:r>
              <a:rPr lang="en-US" sz="3400" b="1" dirty="0" smtClean="0">
                <a:solidFill>
                  <a:schemeClr val="bg1"/>
                </a:solidFill>
                <a:effectLst>
                  <a:glow rad="101600">
                    <a:schemeClr val="tx1">
                      <a:alpha val="60000"/>
                    </a:schemeClr>
                  </a:glow>
                </a:effectLst>
              </a:rPr>
              <a:t>God is eternal</a:t>
            </a:r>
          </a:p>
          <a:p>
            <a:pPr lvl="0"/>
            <a:r>
              <a:rPr lang="en-US" sz="3400" b="1" dirty="0" smtClean="0">
                <a:solidFill>
                  <a:schemeClr val="bg1"/>
                </a:solidFill>
                <a:effectLst>
                  <a:glow rad="101600">
                    <a:schemeClr val="tx1">
                      <a:alpha val="60000"/>
                    </a:schemeClr>
                  </a:glow>
                </a:effectLst>
              </a:rPr>
              <a:t>God is infinite</a:t>
            </a:r>
          </a:p>
          <a:p>
            <a:r>
              <a:rPr lang="en-US" sz="3400" b="1" dirty="0" smtClean="0">
                <a:solidFill>
                  <a:schemeClr val="bg1"/>
                </a:solidFill>
                <a:effectLst>
                  <a:glow rad="101600">
                    <a:schemeClr val="tx1">
                      <a:alpha val="60000"/>
                    </a:schemeClr>
                  </a:glow>
                </a:effectLst>
              </a:rPr>
              <a:t>God is omnipotent</a:t>
            </a:r>
          </a:p>
          <a:p>
            <a:r>
              <a:rPr lang="en-US" sz="3400" b="1" dirty="0" smtClean="0">
                <a:solidFill>
                  <a:schemeClr val="bg1"/>
                </a:solidFill>
                <a:effectLst>
                  <a:glow rad="101600">
                    <a:schemeClr val="tx1">
                      <a:alpha val="60000"/>
                    </a:schemeClr>
                  </a:glow>
                </a:effectLst>
              </a:rPr>
              <a:t>God is omnipresent</a:t>
            </a:r>
          </a:p>
          <a:p>
            <a:r>
              <a:rPr lang="en-US" sz="3400" b="1" dirty="0" smtClean="0">
                <a:solidFill>
                  <a:schemeClr val="bg1"/>
                </a:solidFill>
                <a:effectLst>
                  <a:glow rad="101600">
                    <a:schemeClr val="tx1">
                      <a:alpha val="60000"/>
                    </a:schemeClr>
                  </a:glow>
                </a:effectLst>
              </a:rPr>
              <a:t>God is omniscient</a:t>
            </a:r>
          </a:p>
          <a:p>
            <a:pPr lvl="0"/>
            <a:endParaRPr lang="en-US" sz="3400" b="1" dirty="0" smtClean="0">
              <a:solidFill>
                <a:schemeClr val="bg1"/>
              </a:solidFill>
              <a:effectLst>
                <a:glow rad="101600">
                  <a:schemeClr val="tx1">
                    <a:alpha val="60000"/>
                  </a:schemeClr>
                </a:glow>
              </a:effectLst>
            </a:endParaRPr>
          </a:p>
          <a:p>
            <a:pPr lvl="0"/>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a:solidFill>
                <a:schemeClr val="bg1"/>
              </a:solidFill>
              <a:effectLst>
                <a:glow rad="101600">
                  <a:schemeClr val="tx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animEffect transition="in" filter="fade">
                                      <p:cBhvr>
                                        <p:cTn id="7" dur="20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dirty="0" smtClean="0"/>
              <a:t>God is self-sufficient</a:t>
            </a:r>
            <a:endParaRPr lang="en-US" dirty="0"/>
          </a:p>
        </p:txBody>
      </p:sp>
      <p:sp>
        <p:nvSpPr>
          <p:cNvPr id="3" name="Content Placeholder 2"/>
          <p:cNvSpPr>
            <a:spLocks noGrp="1"/>
          </p:cNvSpPr>
          <p:nvPr>
            <p:ph idx="1"/>
          </p:nvPr>
        </p:nvSpPr>
        <p:spPr>
          <a:xfrm>
            <a:off x="5105400" y="1219200"/>
            <a:ext cx="4038600" cy="5638800"/>
          </a:xfrm>
        </p:spPr>
        <p:txBody>
          <a:bodyPr>
            <a:normAutofit/>
          </a:bodyPr>
          <a:lstStyle/>
          <a:p>
            <a:pPr algn="ctr">
              <a:buNone/>
            </a:pPr>
            <a:r>
              <a:rPr lang="en-US" sz="3600" i="1" dirty="0" smtClean="0"/>
              <a:t>“Neither is worshipped with men's hands, </a:t>
            </a:r>
            <a:r>
              <a:rPr lang="en-US" sz="3600" i="1" u="sng" dirty="0" smtClean="0"/>
              <a:t>as though he needed any thing</a:t>
            </a:r>
            <a:r>
              <a:rPr lang="en-US" sz="3600" i="1" dirty="0" smtClean="0"/>
              <a:t>, seeing he giveth to all life, and breath, and all things.” Acts 17:25 </a:t>
            </a:r>
          </a:p>
        </p:txBody>
      </p:sp>
      <p:pic>
        <p:nvPicPr>
          <p:cNvPr id="1026" name="Picture 2"/>
          <p:cNvPicPr>
            <a:picLocks noChangeAspect="1" noChangeArrowheads="1"/>
          </p:cNvPicPr>
          <p:nvPr/>
        </p:nvPicPr>
        <p:blipFill>
          <a:blip r:embed="rId3" cstate="print"/>
          <a:srcRect/>
          <a:stretch>
            <a:fillRect/>
          </a:stretch>
        </p:blipFill>
        <p:spPr bwMode="auto">
          <a:xfrm>
            <a:off x="381000" y="1524000"/>
            <a:ext cx="4762500"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God is eternal</a:t>
            </a:r>
            <a:endParaRPr lang="en-US" dirty="0"/>
          </a:p>
        </p:txBody>
      </p:sp>
      <p:sp>
        <p:nvSpPr>
          <p:cNvPr id="3" name="Content Placeholder 2"/>
          <p:cNvSpPr>
            <a:spLocks noGrp="1"/>
          </p:cNvSpPr>
          <p:nvPr>
            <p:ph idx="1"/>
          </p:nvPr>
        </p:nvSpPr>
        <p:spPr>
          <a:xfrm>
            <a:off x="4495800" y="1447800"/>
            <a:ext cx="4267200" cy="5410200"/>
          </a:xfrm>
        </p:spPr>
        <p:txBody>
          <a:bodyPr>
            <a:noAutofit/>
          </a:bodyPr>
          <a:lstStyle/>
          <a:p>
            <a:pPr algn="ctr">
              <a:buNone/>
            </a:pPr>
            <a:r>
              <a:rPr lang="en-US" sz="3600" i="1" dirty="0" smtClean="0"/>
              <a:t>"The </a:t>
            </a:r>
            <a:r>
              <a:rPr lang="en-US" sz="3600" i="1" u="sng" dirty="0" smtClean="0"/>
              <a:t>eternal God </a:t>
            </a:r>
            <a:r>
              <a:rPr lang="en-US" sz="3600" i="1" dirty="0" smtClean="0"/>
              <a:t>is  thy refuge, and underneath are the </a:t>
            </a:r>
            <a:r>
              <a:rPr lang="en-US" sz="3600" i="1" u="sng" dirty="0" smtClean="0"/>
              <a:t>everlasting</a:t>
            </a:r>
            <a:r>
              <a:rPr lang="en-US" sz="3600" i="1" dirty="0" smtClean="0"/>
              <a:t> arms: and he shall thrust out the enemy from before thee.” Deuteronomy 33:27 </a:t>
            </a:r>
          </a:p>
        </p:txBody>
      </p:sp>
      <p:pic>
        <p:nvPicPr>
          <p:cNvPr id="2050" name="Picture 2"/>
          <p:cNvPicPr>
            <a:picLocks noChangeAspect="1" noChangeArrowheads="1"/>
          </p:cNvPicPr>
          <p:nvPr/>
        </p:nvPicPr>
        <p:blipFill>
          <a:blip r:embed="rId3" cstate="print"/>
          <a:srcRect/>
          <a:stretch>
            <a:fillRect/>
          </a:stretch>
        </p:blipFill>
        <p:spPr bwMode="auto">
          <a:xfrm>
            <a:off x="304800" y="1828800"/>
            <a:ext cx="4419600" cy="33147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t="2500" r="565"/>
          <a:stretch>
            <a:fillRect/>
          </a:stretch>
        </p:blipFill>
        <p:spPr bwMode="auto">
          <a:xfrm>
            <a:off x="5486400" y="1371600"/>
            <a:ext cx="3657600" cy="4322618"/>
          </a:xfrm>
          <a:prstGeom prst="rect">
            <a:avLst/>
          </a:prstGeom>
          <a:ln>
            <a:noFill/>
          </a:ln>
          <a:effectLst>
            <a:softEdge rad="112500"/>
          </a:effectLst>
        </p:spPr>
      </p:pic>
      <p:sp>
        <p:nvSpPr>
          <p:cNvPr id="3" name="Title 1"/>
          <p:cNvSpPr txBox="1">
            <a:spLocks/>
          </p:cNvSpPr>
          <p:nvPr/>
        </p:nvSpPr>
        <p:spPr>
          <a:xfrm>
            <a:off x="457200" y="304800"/>
            <a:ext cx="8229600" cy="12192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chemeClr val="tx1"/>
                </a:solidFill>
                <a:effectLst/>
                <a:uLnTx/>
                <a:uFillTx/>
                <a:latin typeface="+mj-lt"/>
                <a:ea typeface="+mj-ea"/>
                <a:cs typeface="+mj-cs"/>
              </a:rPr>
              <a:t>God is infinite</a:t>
            </a:r>
            <a:endParaRPr kumimoji="0" lang="en-US" sz="48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Rectangle 3"/>
          <p:cNvSpPr/>
          <p:nvPr/>
        </p:nvSpPr>
        <p:spPr>
          <a:xfrm>
            <a:off x="0" y="1524000"/>
            <a:ext cx="5486400" cy="5016758"/>
          </a:xfrm>
          <a:prstGeom prst="rect">
            <a:avLst/>
          </a:prstGeom>
        </p:spPr>
        <p:txBody>
          <a:bodyPr wrap="square">
            <a:spAutoFit/>
          </a:bodyPr>
          <a:lstStyle/>
          <a:p>
            <a:pPr algn="ctr"/>
            <a:r>
              <a:rPr lang="en-US" sz="3200" i="1" dirty="0" smtClean="0"/>
              <a:t>"And Solomon stood before the altar of the Lord in the presence of all the congregation of Israel, and spread forth his hands toward heaven: And he said…</a:t>
            </a:r>
            <a:r>
              <a:rPr lang="en-US" sz="3200" i="1" u="sng" dirty="0" smtClean="0"/>
              <a:t>Behold, the heaven and heaven of heavens cannot contain thee</a:t>
            </a:r>
            <a:r>
              <a:rPr lang="en-US" sz="3200" i="1" dirty="0" smtClean="0"/>
              <a:t>; how much less this house that I have builded?”</a:t>
            </a:r>
          </a:p>
          <a:p>
            <a:pPr algn="ctr"/>
            <a:r>
              <a:rPr lang="en-US" sz="3200" i="1" dirty="0" smtClean="0"/>
              <a:t>I Kings 8:22, 23, 27 </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dirty="0" smtClean="0"/>
              <a:t>God is omnipotent</a:t>
            </a:r>
            <a:endParaRPr lang="en-US" dirty="0"/>
          </a:p>
        </p:txBody>
      </p:sp>
      <p:sp>
        <p:nvSpPr>
          <p:cNvPr id="3" name="Content Placeholder 2"/>
          <p:cNvSpPr>
            <a:spLocks noGrp="1"/>
          </p:cNvSpPr>
          <p:nvPr>
            <p:ph idx="1"/>
          </p:nvPr>
        </p:nvSpPr>
        <p:spPr>
          <a:xfrm>
            <a:off x="0" y="1371600"/>
            <a:ext cx="9144000" cy="5486400"/>
          </a:xfrm>
        </p:spPr>
        <p:txBody>
          <a:bodyPr>
            <a:noAutofit/>
          </a:bodyPr>
          <a:lstStyle/>
          <a:p>
            <a:pPr algn="ctr">
              <a:buNone/>
            </a:pPr>
            <a:r>
              <a:rPr lang="en-US" sz="3600" i="1" dirty="0" smtClean="0"/>
              <a:t>   "Is any thing too hard for the Lord?”     (Genesis 18:14)</a:t>
            </a:r>
          </a:p>
        </p:txBody>
      </p:sp>
      <p:pic>
        <p:nvPicPr>
          <p:cNvPr id="12291" name="Picture 3"/>
          <p:cNvPicPr>
            <a:picLocks noChangeAspect="1" noChangeArrowheads="1"/>
          </p:cNvPicPr>
          <p:nvPr/>
        </p:nvPicPr>
        <p:blipFill>
          <a:blip r:embed="rId3" cstate="print"/>
          <a:srcRect/>
          <a:stretch>
            <a:fillRect/>
          </a:stretch>
        </p:blipFill>
        <p:spPr bwMode="auto">
          <a:xfrm rot="21154425">
            <a:off x="3020275" y="2945933"/>
            <a:ext cx="4536998" cy="340274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673</TotalTime>
  <Words>2290</Words>
  <Application>Microsoft Office PowerPoint</Application>
  <PresentationFormat>On-screen Show (4:3)</PresentationFormat>
  <Paragraphs>209</Paragraphs>
  <Slides>50</Slides>
  <Notes>50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Slide 1</vt:lpstr>
      <vt:lpstr>Slide 2</vt:lpstr>
      <vt:lpstr>Slide 3</vt:lpstr>
      <vt:lpstr>God is incomprehensible</vt:lpstr>
      <vt:lpstr>God is self-existent</vt:lpstr>
      <vt:lpstr>God is self-sufficient</vt:lpstr>
      <vt:lpstr>God is eternal</vt:lpstr>
      <vt:lpstr>Slide 8</vt:lpstr>
      <vt:lpstr>God is omnipotent</vt:lpstr>
      <vt:lpstr>God is omnipresent </vt:lpstr>
      <vt:lpstr>God is omniscient</vt:lpstr>
      <vt:lpstr>God is all wise</vt:lpstr>
      <vt:lpstr>God is immutable “For I am the Lord, I change not.” Malachi 3:6   </vt:lpstr>
      <vt:lpstr>God is sovereign</vt:lpstr>
      <vt:lpstr>God is light</vt:lpstr>
      <vt:lpstr>God is inscrutable</vt:lpstr>
      <vt:lpstr>God is faithful</vt:lpstr>
      <vt:lpstr>Slide 18</vt:lpstr>
      <vt:lpstr>Slide 19</vt:lpstr>
      <vt:lpstr>God is just and righteous  </vt:lpstr>
      <vt:lpstr>Slide 21</vt:lpstr>
      <vt:lpstr>Slide 22</vt:lpstr>
      <vt:lpstr>Slide 23</vt:lpstr>
      <vt:lpstr>Slide 24</vt:lpstr>
      <vt:lpstr>Slide 25</vt:lpstr>
      <vt:lpstr>Just  “Fair (impartial / guided by truth) in all His  actions and judgments”</vt:lpstr>
      <vt:lpstr>The righteousness of God  reveals His love for holiness  </vt:lpstr>
      <vt:lpstr>Slide 28</vt:lpstr>
      <vt:lpstr>The Scriptures present the justice  and righteousness of God in  a threefold light  </vt:lpstr>
      <vt:lpstr>The intrinsic righteousness  and justice of God </vt:lpstr>
      <vt:lpstr>Slide 31</vt:lpstr>
      <vt:lpstr>Slide 32</vt:lpstr>
      <vt:lpstr>The legislative righteousness  and justice of God</vt:lpstr>
      <vt:lpstr>Slide 34</vt:lpstr>
      <vt:lpstr>“Wherefore the law is holy, and the commandment holy, and just, and good.” Rom. 7:12 </vt:lpstr>
      <vt:lpstr>Slide 36</vt:lpstr>
      <vt:lpstr>Slide 37</vt:lpstr>
      <vt:lpstr> God rewards righteousness</vt:lpstr>
      <vt:lpstr>God punishes unrighteousness</vt:lpstr>
      <vt:lpstr>Slide 40</vt:lpstr>
      <vt:lpstr>The imputed righteousness of God</vt:lpstr>
      <vt:lpstr>Slide 42</vt:lpstr>
      <vt:lpstr>Slide 43</vt:lpstr>
      <vt:lpstr>Slide 44</vt:lpstr>
      <vt:lpstr>“For he hath made him to be sin for us, who knew no sin; that we might be made the righteousness of God in him.” II Cor. 5:21 </vt:lpstr>
      <vt:lpstr>Slide 46</vt:lpstr>
      <vt:lpstr>Slide 47</vt:lpstr>
      <vt:lpstr>Slide 48</vt:lpstr>
      <vt:lpstr>Slide 49</vt:lpstr>
      <vt:lpstr>Slide 50</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Ptr. Daniel White</dc:creator>
  <cp:lastModifiedBy>Ptr. Daniel White</cp:lastModifiedBy>
  <cp:revision>27</cp:revision>
  <dcterms:created xsi:type="dcterms:W3CDTF">2011-11-01T13:40:25Z</dcterms:created>
  <dcterms:modified xsi:type="dcterms:W3CDTF">2011-11-09T22:22:43Z</dcterms:modified>
</cp:coreProperties>
</file>