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303" r:id="rId2"/>
    <p:sldId id="306" r:id="rId3"/>
    <p:sldId id="307" r:id="rId4"/>
    <p:sldId id="309" r:id="rId5"/>
    <p:sldId id="310" r:id="rId6"/>
    <p:sldId id="311" r:id="rId7"/>
    <p:sldId id="312" r:id="rId8"/>
    <p:sldId id="313" r:id="rId9"/>
    <p:sldId id="314" r:id="rId10"/>
    <p:sldId id="315" r:id="rId11"/>
    <p:sldId id="316" r:id="rId12"/>
    <p:sldId id="317" r:id="rId13"/>
    <p:sldId id="318" r:id="rId14"/>
    <p:sldId id="320" r:id="rId15"/>
    <p:sldId id="321" r:id="rId16"/>
    <p:sldId id="323" r:id="rId17"/>
    <p:sldId id="262" r:id="rId18"/>
    <p:sldId id="282" r:id="rId19"/>
    <p:sldId id="325" r:id="rId20"/>
    <p:sldId id="283" r:id="rId21"/>
    <p:sldId id="284" r:id="rId22"/>
    <p:sldId id="285" r:id="rId23"/>
    <p:sldId id="286" r:id="rId24"/>
    <p:sldId id="287" r:id="rId25"/>
    <p:sldId id="288" r:id="rId26"/>
    <p:sldId id="372" r:id="rId27"/>
    <p:sldId id="375" r:id="rId28"/>
    <p:sldId id="369" r:id="rId29"/>
    <p:sldId id="289" r:id="rId30"/>
    <p:sldId id="290" r:id="rId31"/>
    <p:sldId id="291" r:id="rId32"/>
    <p:sldId id="292" r:id="rId33"/>
    <p:sldId id="374" r:id="rId34"/>
    <p:sldId id="293" r:id="rId35"/>
    <p:sldId id="294" r:id="rId36"/>
    <p:sldId id="370" r:id="rId37"/>
    <p:sldId id="295" r:id="rId38"/>
    <p:sldId id="296" r:id="rId39"/>
    <p:sldId id="373" r:id="rId40"/>
    <p:sldId id="297" r:id="rId41"/>
    <p:sldId id="298" r:id="rId42"/>
    <p:sldId id="299" r:id="rId43"/>
    <p:sldId id="300" r:id="rId44"/>
    <p:sldId id="301" r:id="rId45"/>
    <p:sldId id="329" r:id="rId46"/>
    <p:sldId id="328" r:id="rId47"/>
    <p:sldId id="330" r:id="rId48"/>
    <p:sldId id="332" r:id="rId49"/>
    <p:sldId id="333" r:id="rId50"/>
    <p:sldId id="342" r:id="rId51"/>
    <p:sldId id="343" r:id="rId52"/>
    <p:sldId id="344" r:id="rId53"/>
    <p:sldId id="345" r:id="rId54"/>
    <p:sldId id="346" r:id="rId55"/>
    <p:sldId id="347" r:id="rId56"/>
    <p:sldId id="348" r:id="rId57"/>
    <p:sldId id="349" r:id="rId58"/>
    <p:sldId id="350" r:id="rId59"/>
    <p:sldId id="368" r:id="rId60"/>
    <p:sldId id="351" r:id="rId61"/>
    <p:sldId id="353" r:id="rId62"/>
    <p:sldId id="354" r:id="rId63"/>
    <p:sldId id="355" r:id="rId64"/>
    <p:sldId id="356" r:id="rId65"/>
    <p:sldId id="359" r:id="rId66"/>
    <p:sldId id="360" r:id="rId67"/>
    <p:sldId id="361" r:id="rId68"/>
    <p:sldId id="362" r:id="rId69"/>
    <p:sldId id="371" r:id="rId70"/>
    <p:sldId id="363" r:id="rId71"/>
    <p:sldId id="364" r:id="rId72"/>
    <p:sldId id="365" r:id="rId73"/>
    <p:sldId id="367" r:id="rId74"/>
    <p:sldId id="326" r:id="rId75"/>
    <p:sldId id="327" r:id="rId76"/>
    <p:sldId id="331"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85" d="100"/>
          <a:sy n="85" d="100"/>
        </p:scale>
        <p:origin x="-924"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C948E0-7398-41E1-96A4-7DC5864F821B}" type="datetimeFigureOut">
              <a:rPr lang="en-US" smtClean="0"/>
              <a:pPr/>
              <a:t>11/3/2011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BFDD55-47D2-4964-972E-F94622E52A0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BFDD55-47D2-4964-972E-F94622E52A03}"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555877-0060-41BD-92E4-1DD898A0820B}"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555877-0060-41BD-92E4-1DD898A0820B}"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555877-0060-41BD-92E4-1DD898A0820B}"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555877-0060-41BD-92E4-1DD898A0820B}"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555877-0060-41BD-92E4-1DD898A0820B}"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555877-0060-41BD-92E4-1DD898A0820B}"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BFDD55-47D2-4964-972E-F94622E52A03}"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BFDD55-47D2-4964-972E-F94622E52A03}"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BFDD55-47D2-4964-972E-F94622E52A03}"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555877-0060-41BD-92E4-1DD898A0820B}"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BFDD55-47D2-4964-972E-F94622E52A03}"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BFDD55-47D2-4964-972E-F94622E52A03}"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555877-0060-41BD-92E4-1DD898A0820B}"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BFDD55-47D2-4964-972E-F94622E52A03}"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BFDD55-47D2-4964-972E-F94622E52A03}"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BFDD55-47D2-4964-972E-F94622E52A03}"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E370EC-5930-4785-978C-E3C3106188D3}"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E370EC-5930-4785-978C-E3C3106188D3}"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BE370EC-5930-4785-978C-E3C3106188D3}"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BE370EC-5930-4785-978C-E3C3106188D3}"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E370EC-5930-4785-978C-E3C3106188D3}"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BE370EC-5930-4785-978C-E3C3106188D3}"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BE370EC-5930-4785-978C-E3C3106188D3}"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BE370EC-5930-4785-978C-E3C3106188D3}"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BE370EC-5930-4785-978C-E3C3106188D3}"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BE370EC-5930-4785-978C-E3C3106188D3}"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BFDD55-47D2-4964-972E-F94622E52A03}"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BE370EC-5930-4785-978C-E3C3106188D3}"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E370EC-5930-4785-978C-E3C3106188D3}" type="slidenum">
              <a:rPr lang="en-US" smtClean="0"/>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BE370EC-5930-4785-978C-E3C3106188D3}" type="slidenum">
              <a:rPr lang="en-US" smtClean="0"/>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7ECD0A-3B43-48D5-8780-D5EE500FC03B}" type="slidenum">
              <a:rPr lang="en-US" smtClean="0"/>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E370EC-5930-4785-978C-E3C3106188D3}" type="slidenum">
              <a:rPr lang="en-US" smtClean="0"/>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E370EC-5930-4785-978C-E3C3106188D3}" type="slidenum">
              <a:rPr lang="en-US" smtClean="0"/>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2EDC2C-94FB-430F-9905-4C710169783F}" type="slidenum">
              <a:rPr lang="en-US" smtClean="0"/>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E370EC-5930-4785-978C-E3C3106188D3}" type="slidenum">
              <a:rPr lang="en-US" smtClean="0"/>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E370EC-5930-4785-978C-E3C3106188D3}" type="slidenum">
              <a:rPr lang="en-US" smtClean="0"/>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2F0577-DEEC-40D6-A9F9-F682E1987C2B}"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BE370EC-5930-4785-978C-E3C3106188D3}" type="slidenum">
              <a:rPr lang="en-US" smtClean="0"/>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BE370EC-5930-4785-978C-E3C3106188D3}" type="slidenum">
              <a:rPr lang="en-US" smtClean="0"/>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BE370EC-5930-4785-978C-E3C3106188D3}" type="slidenum">
              <a:rPr lang="en-US" smtClean="0"/>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BE370EC-5930-4785-978C-E3C3106188D3}" type="slidenum">
              <a:rPr lang="en-US" smtClean="0"/>
              <a:pPr/>
              <a:t>73</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BFDD55-47D2-4964-972E-F94622E52A03}"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BFDD55-47D2-4964-972E-F94622E52A03}"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BFDD55-47D2-4964-972E-F94622E52A03}" type="slidenum">
              <a:rPr lang="en-US" smtClean="0"/>
              <a:pPr/>
              <a:t>76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DB27E9-5848-4B02-812B-53CC192C7D5D}"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52EB66-3629-486C-8733-3731ADBC3289}" type="datetimeFigureOut">
              <a:rPr lang="en-US" smtClean="0"/>
              <a:pPr/>
              <a:t>11/3/2011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A0E6D-ADCC-497A-8750-BB4D175EA43A}"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52EB66-3629-486C-8733-3731ADBC3289}" type="datetimeFigureOut">
              <a:rPr lang="en-US" smtClean="0"/>
              <a:pPr/>
              <a:t>11/3/2011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A0E6D-ADCC-497A-8750-BB4D175EA43A}"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52EB66-3629-486C-8733-3731ADBC3289}" type="datetimeFigureOut">
              <a:rPr lang="en-US" smtClean="0"/>
              <a:pPr/>
              <a:t>11/3/2011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A0E6D-ADCC-497A-8750-BB4D175EA43A}"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52EB66-3629-486C-8733-3731ADBC3289}" type="datetimeFigureOut">
              <a:rPr lang="en-US" smtClean="0"/>
              <a:pPr/>
              <a:t>11/3/2011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A0E6D-ADCC-497A-8750-BB4D175EA43A}"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52EB66-3629-486C-8733-3731ADBC3289}" type="datetimeFigureOut">
              <a:rPr lang="en-US" smtClean="0"/>
              <a:pPr/>
              <a:t>11/3/2011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A0E6D-ADCC-497A-8750-BB4D175EA43A}"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52EB66-3629-486C-8733-3731ADBC3289}" type="datetimeFigureOut">
              <a:rPr lang="en-US" smtClean="0"/>
              <a:pPr/>
              <a:t>11/3/2011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A0E6D-ADCC-497A-8750-BB4D175EA43A}"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52EB66-3629-486C-8733-3731ADBC3289}" type="datetimeFigureOut">
              <a:rPr lang="en-US" smtClean="0"/>
              <a:pPr/>
              <a:t>11/3/2011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3A0E6D-ADCC-497A-8750-BB4D175EA43A}"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52EB66-3629-486C-8733-3731ADBC3289}" type="datetimeFigureOut">
              <a:rPr lang="en-US" smtClean="0"/>
              <a:pPr/>
              <a:t>11/3/2011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3A0E6D-ADCC-497A-8750-BB4D175EA43A}"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52EB66-3629-486C-8733-3731ADBC3289}" type="datetimeFigureOut">
              <a:rPr lang="en-US" smtClean="0"/>
              <a:pPr/>
              <a:t>11/3/2011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3A0E6D-ADCC-497A-8750-BB4D175EA43A}"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52EB66-3629-486C-8733-3731ADBC3289}" type="datetimeFigureOut">
              <a:rPr lang="en-US" smtClean="0"/>
              <a:pPr/>
              <a:t>11/3/2011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A0E6D-ADCC-497A-8750-BB4D175EA43A}"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52EB66-3629-486C-8733-3731ADBC3289}" type="datetimeFigureOut">
              <a:rPr lang="en-US" smtClean="0"/>
              <a:pPr/>
              <a:t>11/3/2011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A0E6D-ADCC-497A-8750-BB4D175EA43A}"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2EB66-3629-486C-8733-3731ADBC3289}" type="datetimeFigureOut">
              <a:rPr lang="en-US" smtClean="0"/>
              <a:pPr/>
              <a:t>11/3/2011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A0E6D-ADCC-497A-8750-BB4D175EA43A}"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image" Target="../media/image61.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contrast="10000"/>
          </a:blip>
          <a:srcRect/>
          <a:stretch>
            <a:fillRect/>
          </a:stretch>
        </p:blipFill>
        <p:spPr bwMode="auto">
          <a:xfrm>
            <a:off x="838200" y="0"/>
            <a:ext cx="7472896" cy="3810000"/>
          </a:xfrm>
          <a:prstGeom prst="rect">
            <a:avLst/>
          </a:prstGeom>
          <a:ln>
            <a:noFill/>
          </a:ln>
          <a:effectLst>
            <a:softEdge rad="112500"/>
          </a:effectLst>
        </p:spPr>
      </p:pic>
      <p:sp>
        <p:nvSpPr>
          <p:cNvPr id="5" name="Rectangle 4"/>
          <p:cNvSpPr/>
          <p:nvPr/>
        </p:nvSpPr>
        <p:spPr>
          <a:xfrm>
            <a:off x="0" y="3962400"/>
            <a:ext cx="9144000" cy="2800767"/>
          </a:xfrm>
          <a:prstGeom prst="rect">
            <a:avLst/>
          </a:prstGeom>
        </p:spPr>
        <p:txBody>
          <a:bodyPr wrap="square">
            <a:spAutoFit/>
          </a:bodyPr>
          <a:lstStyle/>
          <a:p>
            <a:pPr algn="ctr"/>
            <a:r>
              <a:rPr lang="en-US" sz="4400" dirty="0" smtClean="0">
                <a:latin typeface="Copperplate Gothic Bold" pitchFamily="34" charset="0"/>
              </a:rPr>
              <a:t>The inherent characteristics, quality's </a:t>
            </a:r>
          </a:p>
          <a:p>
            <a:pPr algn="ctr"/>
            <a:r>
              <a:rPr lang="en-US" sz="4400" dirty="0" smtClean="0">
                <a:latin typeface="Copperplate Gothic Bold" pitchFamily="34" charset="0"/>
              </a:rPr>
              <a:t>and features of God</a:t>
            </a:r>
          </a:p>
          <a:p>
            <a:pPr algn="ctr"/>
            <a:r>
              <a:rPr lang="en-US" sz="4400" dirty="0" smtClean="0">
                <a:latin typeface="Copperplate Gothic Bold" pitchFamily="34" charset="0"/>
              </a:rPr>
              <a:t>(Part 6)</a:t>
            </a:r>
            <a:endParaRPr lang="en-US" sz="4400" dirty="0">
              <a:latin typeface="Copperplate Gothic Bold"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5410200" y="0"/>
            <a:ext cx="3733800" cy="2688336"/>
          </a:xfrm>
          <a:prstGeom prst="rect">
            <a:avLst/>
          </a:prstGeom>
          <a:noFill/>
          <a:ln w="9525">
            <a:noFill/>
            <a:miter lim="800000"/>
            <a:headEnd/>
            <a:tailEnd/>
          </a:ln>
        </p:spPr>
      </p:pic>
      <p:sp>
        <p:nvSpPr>
          <p:cNvPr id="2" name="Title 1"/>
          <p:cNvSpPr>
            <a:spLocks noGrp="1"/>
          </p:cNvSpPr>
          <p:nvPr>
            <p:ph type="title"/>
          </p:nvPr>
        </p:nvSpPr>
        <p:spPr>
          <a:xfrm>
            <a:off x="381000" y="457200"/>
            <a:ext cx="4800600" cy="960438"/>
          </a:xfrm>
        </p:spPr>
        <p:txBody>
          <a:bodyPr>
            <a:noAutofit/>
          </a:bodyPr>
          <a:lstStyle/>
          <a:p>
            <a:pPr lvl="0"/>
            <a:r>
              <a:rPr lang="en-US" dirty="0" smtClean="0"/>
              <a:t>God is omnipresent</a:t>
            </a:r>
            <a:br>
              <a:rPr lang="en-US" dirty="0" smtClean="0"/>
            </a:br>
            <a:endParaRPr lang="en-US" dirty="0"/>
          </a:p>
        </p:txBody>
      </p:sp>
      <p:sp>
        <p:nvSpPr>
          <p:cNvPr id="3" name="Content Placeholder 2"/>
          <p:cNvSpPr>
            <a:spLocks noGrp="1"/>
          </p:cNvSpPr>
          <p:nvPr>
            <p:ph idx="1"/>
          </p:nvPr>
        </p:nvSpPr>
        <p:spPr>
          <a:xfrm>
            <a:off x="0" y="1600200"/>
            <a:ext cx="9144000" cy="5257800"/>
          </a:xfrm>
        </p:spPr>
        <p:txBody>
          <a:bodyPr>
            <a:normAutofit/>
          </a:bodyPr>
          <a:lstStyle/>
          <a:p>
            <a:pPr>
              <a:buNone/>
            </a:pPr>
            <a:r>
              <a:rPr lang="en-US" sz="3600" dirty="0" smtClean="0"/>
              <a:t>    </a:t>
            </a:r>
            <a:r>
              <a:rPr lang="en-US" sz="3600" i="1" dirty="0" smtClean="0"/>
              <a:t> "Whither shall I go from                                  thy spirit? or</a:t>
            </a:r>
            <a:r>
              <a:rPr lang="en-US" sz="3600" i="1" u="sng" dirty="0" smtClean="0"/>
              <a:t> whither shall                                     I flee from thy presence</a:t>
            </a:r>
            <a:r>
              <a:rPr lang="en-US" sz="3600" i="1" dirty="0" smtClean="0"/>
              <a:t>? If I ascend up into heaven, thou art there: if I make my bed in hell, behold, thou art there. If I take the wings of the morning, and dwell in the uttermost parts of the sea; even there shall thy hand lead me, and thy right hand shall hold me.” </a:t>
            </a:r>
          </a:p>
          <a:p>
            <a:pPr algn="ctr">
              <a:buNone/>
            </a:pPr>
            <a:r>
              <a:rPr lang="en-US" sz="3600" i="1" dirty="0" smtClean="0"/>
              <a:t>Psalm 139:7-11</a:t>
            </a:r>
            <a:endParaRPr lang="en-US" sz="3600"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a:bodyPr>
          <a:lstStyle/>
          <a:p>
            <a:r>
              <a:rPr lang="en-US" dirty="0" smtClean="0"/>
              <a:t>God is omniscient</a:t>
            </a:r>
            <a:endParaRPr lang="en-US" dirty="0"/>
          </a:p>
        </p:txBody>
      </p:sp>
      <p:sp>
        <p:nvSpPr>
          <p:cNvPr id="3" name="Content Placeholder 2"/>
          <p:cNvSpPr>
            <a:spLocks noGrp="1"/>
          </p:cNvSpPr>
          <p:nvPr>
            <p:ph idx="1"/>
          </p:nvPr>
        </p:nvSpPr>
        <p:spPr>
          <a:xfrm>
            <a:off x="0" y="1295400"/>
            <a:ext cx="9144000" cy="5562600"/>
          </a:xfrm>
        </p:spPr>
        <p:txBody>
          <a:bodyPr>
            <a:noAutofit/>
          </a:bodyPr>
          <a:lstStyle/>
          <a:p>
            <a:pPr algn="ctr">
              <a:buNone/>
            </a:pPr>
            <a:r>
              <a:rPr lang="en-US" sz="3600" i="1" dirty="0" smtClean="0"/>
              <a:t>"Great is our Lord, and of great power: </a:t>
            </a:r>
            <a:r>
              <a:rPr lang="en-US" sz="3600" i="1" u="sng" dirty="0" smtClean="0"/>
              <a:t>his understanding is infinite</a:t>
            </a:r>
            <a:r>
              <a:rPr lang="en-US" sz="3600" i="1" dirty="0" smtClean="0"/>
              <a:t>.“ Psalm 147:5 </a:t>
            </a:r>
          </a:p>
        </p:txBody>
      </p:sp>
      <p:pic>
        <p:nvPicPr>
          <p:cNvPr id="1026" name="Picture 2"/>
          <p:cNvPicPr>
            <a:picLocks noChangeAspect="1" noChangeArrowheads="1"/>
          </p:cNvPicPr>
          <p:nvPr/>
        </p:nvPicPr>
        <p:blipFill>
          <a:blip r:embed="rId3" cstate="print"/>
          <a:srcRect/>
          <a:stretch>
            <a:fillRect/>
          </a:stretch>
        </p:blipFill>
        <p:spPr bwMode="auto">
          <a:xfrm>
            <a:off x="2514600" y="3048000"/>
            <a:ext cx="4131892" cy="35368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God is all wise</a:t>
            </a:r>
            <a:endParaRPr lang="en-US" dirty="0"/>
          </a:p>
        </p:txBody>
      </p:sp>
      <p:sp>
        <p:nvSpPr>
          <p:cNvPr id="9" name="Content Placeholder 8"/>
          <p:cNvSpPr>
            <a:spLocks noGrp="1"/>
          </p:cNvSpPr>
          <p:nvPr>
            <p:ph idx="1"/>
          </p:nvPr>
        </p:nvSpPr>
        <p:spPr>
          <a:xfrm>
            <a:off x="457200" y="1219200"/>
            <a:ext cx="8229600" cy="1981201"/>
          </a:xfrm>
        </p:spPr>
        <p:txBody>
          <a:bodyPr>
            <a:normAutofit/>
          </a:bodyPr>
          <a:lstStyle/>
          <a:p>
            <a:pPr algn="ctr">
              <a:buNone/>
            </a:pPr>
            <a:r>
              <a:rPr lang="en-US" sz="3600" i="1" dirty="0" smtClean="0"/>
              <a:t>"To the </a:t>
            </a:r>
            <a:r>
              <a:rPr lang="en-US" sz="3600" i="1" u="sng" dirty="0" smtClean="0"/>
              <a:t>only wise God </a:t>
            </a:r>
            <a:r>
              <a:rPr lang="en-US" sz="3600" i="1" dirty="0" smtClean="0"/>
              <a:t>our Saviour, be glory and majesty, dominion and power, both now and ever. Amen.” Jude 1:25 </a:t>
            </a:r>
          </a:p>
        </p:txBody>
      </p:sp>
      <p:sp>
        <p:nvSpPr>
          <p:cNvPr id="3" name="Rectangle 2"/>
          <p:cNvSpPr/>
          <p:nvPr/>
        </p:nvSpPr>
        <p:spPr>
          <a:xfrm>
            <a:off x="0" y="1219200"/>
            <a:ext cx="9144000" cy="1200329"/>
          </a:xfrm>
          <a:prstGeom prst="rect">
            <a:avLst/>
          </a:prstGeom>
        </p:spPr>
        <p:txBody>
          <a:bodyPr wrap="square">
            <a:spAutoFit/>
          </a:bodyPr>
          <a:lstStyle/>
          <a:p>
            <a:endParaRPr lang="en-US" sz="3600" dirty="0" smtClean="0"/>
          </a:p>
          <a:p>
            <a:endParaRPr lang="en-US" sz="3600" dirty="0" smtClean="0"/>
          </a:p>
        </p:txBody>
      </p:sp>
      <p:pic>
        <p:nvPicPr>
          <p:cNvPr id="5122" name="Picture 2"/>
          <p:cNvPicPr>
            <a:picLocks noChangeAspect="1" noChangeArrowheads="1"/>
          </p:cNvPicPr>
          <p:nvPr/>
        </p:nvPicPr>
        <p:blipFill>
          <a:blip r:embed="rId3" cstate="print">
            <a:lum contrast="30000"/>
          </a:blip>
          <a:srcRect/>
          <a:stretch>
            <a:fillRect/>
          </a:stretch>
        </p:blipFill>
        <p:spPr bwMode="auto">
          <a:xfrm>
            <a:off x="2438400" y="3048000"/>
            <a:ext cx="4191000" cy="3632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600200"/>
          </a:xfrm>
        </p:spPr>
        <p:txBody>
          <a:bodyPr>
            <a:normAutofit fontScale="90000"/>
          </a:bodyPr>
          <a:lstStyle/>
          <a:p>
            <a:r>
              <a:rPr lang="en-US" dirty="0" smtClean="0"/>
              <a:t>God is immutable</a:t>
            </a:r>
            <a:br>
              <a:rPr lang="en-US" dirty="0" smtClean="0"/>
            </a:br>
            <a:r>
              <a:rPr lang="en-US" i="1" dirty="0" smtClean="0"/>
              <a:t>“For I am the Lord, I change not.” Malachi 3:6 </a:t>
            </a:r>
            <a:r>
              <a:rPr lang="en-US" dirty="0" smtClean="0"/>
              <a:t/>
            </a:r>
            <a:br>
              <a:rPr lang="en-US" dirty="0" smtClean="0"/>
            </a:br>
            <a:endParaRPr lang="en-US" dirty="0"/>
          </a:p>
        </p:txBody>
      </p:sp>
      <p:sp>
        <p:nvSpPr>
          <p:cNvPr id="7" name="Rectangle 6"/>
          <p:cNvSpPr/>
          <p:nvPr/>
        </p:nvSpPr>
        <p:spPr>
          <a:xfrm>
            <a:off x="533400" y="2286001"/>
            <a:ext cx="8077200" cy="4031873"/>
          </a:xfrm>
          <a:prstGeom prst="rect">
            <a:avLst/>
          </a:prstGeom>
          <a:solidFill>
            <a:schemeClr val="bg2">
              <a:lumMod val="60000"/>
              <a:lumOff val="40000"/>
            </a:schemeClr>
          </a:solidFill>
          <a:ln w="57150">
            <a:solidFill>
              <a:schemeClr val="tx1"/>
            </a:solidFill>
          </a:ln>
        </p:spPr>
        <p:txBody>
          <a:bodyPr wrap="square">
            <a:spAutoFit/>
          </a:bodyPr>
          <a:lstStyle/>
          <a:p>
            <a:pPr algn="ctr"/>
            <a:r>
              <a:rPr lang="en-US" sz="3200" b="1" i="1" dirty="0" smtClean="0">
                <a:solidFill>
                  <a:schemeClr val="bg1"/>
                </a:solidFill>
              </a:rPr>
              <a:t>“Wherein God, willing more abundantly to shew unto the heirs of promise the </a:t>
            </a:r>
            <a:r>
              <a:rPr lang="en-US" sz="3200" b="1" i="1" u="sng" dirty="0" smtClean="0">
                <a:solidFill>
                  <a:schemeClr val="bg1"/>
                </a:solidFill>
              </a:rPr>
              <a:t>immutability</a:t>
            </a:r>
            <a:r>
              <a:rPr lang="en-US" sz="3200" b="1" i="1" dirty="0" smtClean="0">
                <a:solidFill>
                  <a:schemeClr val="bg1"/>
                </a:solidFill>
              </a:rPr>
              <a:t> of his counsel, confirmed it by an oath: That by two </a:t>
            </a:r>
            <a:r>
              <a:rPr lang="en-US" sz="3200" b="1" i="1" u="sng" dirty="0" smtClean="0">
                <a:solidFill>
                  <a:schemeClr val="bg1"/>
                </a:solidFill>
              </a:rPr>
              <a:t>immutable</a:t>
            </a:r>
            <a:r>
              <a:rPr lang="en-US" sz="3200" b="1" i="1" dirty="0" smtClean="0">
                <a:solidFill>
                  <a:schemeClr val="bg1"/>
                </a:solidFill>
              </a:rPr>
              <a:t> things, in which it was impossible for God to lie, we might have a strong consolation, who have fled for refuge to lay hold upon the hope set before us.” Hebrews 6:17-18 </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rot="1382318">
            <a:off x="5544032" y="1113214"/>
            <a:ext cx="3733800" cy="3781425"/>
          </a:xfrm>
          <a:prstGeom prst="ellipse">
            <a:avLst/>
          </a:prstGeom>
          <a:ln>
            <a:noFill/>
          </a:ln>
          <a:effectLst>
            <a:softEdge rad="112500"/>
          </a:effectLst>
        </p:spPr>
      </p:pic>
      <p:sp>
        <p:nvSpPr>
          <p:cNvPr id="4" name="Title 3"/>
          <p:cNvSpPr>
            <a:spLocks noGrp="1"/>
          </p:cNvSpPr>
          <p:nvPr>
            <p:ph type="title"/>
          </p:nvPr>
        </p:nvSpPr>
        <p:spPr>
          <a:xfrm>
            <a:off x="457200" y="0"/>
            <a:ext cx="8229600" cy="914400"/>
          </a:xfrm>
        </p:spPr>
        <p:txBody>
          <a:bodyPr/>
          <a:lstStyle/>
          <a:p>
            <a:r>
              <a:rPr lang="en-US" dirty="0" smtClean="0"/>
              <a:t>God is sovereign</a:t>
            </a:r>
            <a:endParaRPr lang="en-US" dirty="0"/>
          </a:p>
        </p:txBody>
      </p:sp>
      <p:sp>
        <p:nvSpPr>
          <p:cNvPr id="3" name="Content Placeholder 2"/>
          <p:cNvSpPr>
            <a:spLocks noGrp="1"/>
          </p:cNvSpPr>
          <p:nvPr>
            <p:ph idx="1"/>
          </p:nvPr>
        </p:nvSpPr>
        <p:spPr>
          <a:xfrm>
            <a:off x="0" y="1066800"/>
            <a:ext cx="6248400" cy="5791200"/>
          </a:xfrm>
        </p:spPr>
        <p:txBody>
          <a:bodyPr>
            <a:normAutofit lnSpcReduction="10000"/>
          </a:bodyPr>
          <a:lstStyle/>
          <a:p>
            <a:pPr algn="ctr">
              <a:buNone/>
            </a:pPr>
            <a:r>
              <a:rPr lang="en-US" i="1" smtClean="0"/>
              <a:t> "</a:t>
            </a:r>
            <a:r>
              <a:rPr lang="en-US" i="1" dirty="0" smtClean="0"/>
              <a:t>Remember the former things of old: for I am God, and there is none else; I am God, and there is none like me, declaring the end from the beginning, and from ancient times the things that are not yet done, saying, My counsel shall stand, and </a:t>
            </a:r>
            <a:r>
              <a:rPr lang="en-US" i="1" u="sng" dirty="0" smtClean="0"/>
              <a:t>I will do all my pleasure: yes, I have spoken it, I will also bring it to pass</a:t>
            </a:r>
            <a:r>
              <a:rPr lang="en-US" i="1" dirty="0" smtClean="0"/>
              <a:t>; </a:t>
            </a:r>
            <a:r>
              <a:rPr lang="en-US" i="1" u="sng" dirty="0" smtClean="0"/>
              <a:t>I have purposed it, I will also do it</a:t>
            </a:r>
            <a:r>
              <a:rPr lang="en-US" i="1" dirty="0" smtClean="0"/>
              <a:t>.” Isaiah 46:9-11 </a:t>
            </a:r>
          </a:p>
          <a:p>
            <a:pPr algn="ctr"/>
            <a:endParaRPr lang="en-US"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ln>
            <a:noFill/>
          </a:ln>
          <a:effectLst>
            <a:softEdge rad="112500"/>
          </a:effectLst>
        </p:spPr>
      </p:pic>
      <p:sp>
        <p:nvSpPr>
          <p:cNvPr id="2" name="Title 1"/>
          <p:cNvSpPr>
            <a:spLocks noGrp="1"/>
          </p:cNvSpPr>
          <p:nvPr>
            <p:ph type="title"/>
          </p:nvPr>
        </p:nvSpPr>
        <p:spPr>
          <a:xfrm>
            <a:off x="457200" y="0"/>
            <a:ext cx="8229600" cy="1066800"/>
          </a:xfrm>
        </p:spPr>
        <p:txBody>
          <a:bodyPr/>
          <a:lstStyle/>
          <a:p>
            <a:r>
              <a:rPr lang="en-US" dirty="0" smtClean="0">
                <a:effectLst>
                  <a:glow rad="101600">
                    <a:schemeClr val="bg1">
                      <a:alpha val="60000"/>
                    </a:schemeClr>
                  </a:glow>
                </a:effectLst>
              </a:rPr>
              <a:t>God is light</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152400" y="990600"/>
            <a:ext cx="8686800" cy="5867400"/>
          </a:xfrm>
        </p:spPr>
        <p:txBody>
          <a:bodyPr>
            <a:noAutofit/>
          </a:bodyPr>
          <a:lstStyle/>
          <a:p>
            <a:pPr>
              <a:buNone/>
            </a:pPr>
            <a:endParaRPr lang="en-US" sz="3600" b="1" i="1" dirty="0" smtClean="0">
              <a:solidFill>
                <a:schemeClr val="bg1"/>
              </a:solidFill>
              <a:effectLst>
                <a:glow rad="101600">
                  <a:schemeClr val="tx1">
                    <a:lumMod val="95000"/>
                    <a:alpha val="60000"/>
                  </a:schemeClr>
                </a:glow>
              </a:effectLst>
            </a:endParaRPr>
          </a:p>
          <a:p>
            <a:pPr>
              <a:buNone/>
            </a:pPr>
            <a:r>
              <a:rPr lang="en-US" sz="3600" b="1" i="1" dirty="0" smtClean="0">
                <a:solidFill>
                  <a:schemeClr val="bg1"/>
                </a:solidFill>
                <a:effectLst>
                  <a:glow rad="101600">
                    <a:schemeClr val="tx1">
                      <a:lumMod val="95000"/>
                      <a:alpha val="60000"/>
                    </a:schemeClr>
                  </a:glow>
                </a:effectLst>
              </a:rPr>
              <a:t>"This then is the message which we have heard of him, and declare unto you, that God is light, and in him is no darkness at all…But if we walk in the light, as he is in the light, we have fellowship one with another, and the blood of Jesus Christ his Son cleanseth us from all sin.” I John 1:5,7 </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914400"/>
          </a:xfrm>
        </p:spPr>
        <p:txBody>
          <a:bodyPr>
            <a:normAutofit/>
          </a:bodyPr>
          <a:lstStyle/>
          <a:p>
            <a:r>
              <a:rPr lang="en-US" dirty="0" smtClean="0"/>
              <a:t>God is inscrutable</a:t>
            </a:r>
            <a:endParaRPr lang="en-US" dirty="0"/>
          </a:p>
        </p:txBody>
      </p:sp>
      <p:sp>
        <p:nvSpPr>
          <p:cNvPr id="3" name="Content Placeholder 2"/>
          <p:cNvSpPr>
            <a:spLocks noGrp="1"/>
          </p:cNvSpPr>
          <p:nvPr>
            <p:ph idx="1"/>
          </p:nvPr>
        </p:nvSpPr>
        <p:spPr>
          <a:xfrm>
            <a:off x="0" y="2057400"/>
            <a:ext cx="9144000" cy="4800600"/>
          </a:xfrm>
        </p:spPr>
        <p:txBody>
          <a:bodyPr>
            <a:noAutofit/>
          </a:bodyPr>
          <a:lstStyle/>
          <a:p>
            <a:pPr>
              <a:buNone/>
            </a:pPr>
            <a:r>
              <a:rPr lang="en-US" sz="3600" dirty="0" smtClean="0"/>
              <a:t> </a:t>
            </a:r>
          </a:p>
          <a:p>
            <a:pPr>
              <a:buNone/>
            </a:pPr>
            <a:r>
              <a:rPr lang="en-US" sz="3600" dirty="0" smtClean="0">
                <a:solidFill>
                  <a:srgbClr val="FFFF00"/>
                </a:solidFill>
              </a:rPr>
              <a:t/>
            </a:r>
            <a:br>
              <a:rPr lang="en-US" sz="3600" dirty="0" smtClean="0">
                <a:solidFill>
                  <a:srgbClr val="FFFF00"/>
                </a:solidFill>
              </a:rPr>
            </a:br>
            <a:r>
              <a:rPr lang="en-US" sz="3600" dirty="0" smtClean="0">
                <a:solidFill>
                  <a:srgbClr val="FFFF00"/>
                </a:solidFill>
              </a:rPr>
              <a:t>“</a:t>
            </a:r>
            <a:r>
              <a:rPr lang="en-US" sz="3600" i="1" dirty="0" smtClean="0">
                <a:solidFill>
                  <a:srgbClr val="FFFF00"/>
                </a:solidFill>
              </a:rPr>
              <a:t>For my thoughts are not your thoughts, neither are your ways my ways, </a:t>
            </a:r>
            <a:r>
              <a:rPr lang="en-US" sz="3600" i="1" dirty="0" err="1" smtClean="0">
                <a:solidFill>
                  <a:srgbClr val="FFFF00"/>
                </a:solidFill>
              </a:rPr>
              <a:t>saith</a:t>
            </a:r>
            <a:r>
              <a:rPr lang="en-US" sz="3600" i="1" dirty="0" smtClean="0">
                <a:solidFill>
                  <a:srgbClr val="FFFF00"/>
                </a:solidFill>
              </a:rPr>
              <a:t> the LORD. For as the heavens are higher than the earth, so are my ways higher than your ways, and my thoughts than your thoughts.” </a:t>
            </a:r>
          </a:p>
          <a:p>
            <a:pPr algn="ctr">
              <a:buNone/>
            </a:pPr>
            <a:r>
              <a:rPr lang="en-US" sz="3600" i="1" dirty="0" smtClean="0">
                <a:solidFill>
                  <a:srgbClr val="FFFF00"/>
                </a:solidFill>
              </a:rPr>
              <a:t>Isa. 55:8-9</a:t>
            </a:r>
            <a:endParaRPr lang="en-US" sz="3600" i="1" dirty="0">
              <a:solidFill>
                <a:srgbClr val="FFFF00"/>
              </a:solidFill>
            </a:endParaRPr>
          </a:p>
        </p:txBody>
      </p:sp>
      <p:pic>
        <p:nvPicPr>
          <p:cNvPr id="1026" name="Picture 2"/>
          <p:cNvPicPr>
            <a:picLocks noChangeAspect="1" noChangeArrowheads="1"/>
          </p:cNvPicPr>
          <p:nvPr/>
        </p:nvPicPr>
        <p:blipFill>
          <a:blip r:embed="rId3" cstate="print"/>
          <a:srcRect/>
          <a:stretch>
            <a:fillRect/>
          </a:stretch>
        </p:blipFill>
        <p:spPr bwMode="auto">
          <a:xfrm rot="289913" flipH="1">
            <a:off x="6094339" y="1083561"/>
            <a:ext cx="2286001" cy="1866305"/>
          </a:xfrm>
          <a:prstGeom prst="rect">
            <a:avLst/>
          </a:prstGeom>
          <a:ln>
            <a:noFill/>
          </a:ln>
          <a:effectLst>
            <a:outerShdw blurRad="292100" dist="139700" dir="2700000" algn="tl" rotWithShape="0">
              <a:srgbClr val="333333">
                <a:alpha val="65000"/>
              </a:srgbClr>
            </a:outerShdw>
          </a:effectLst>
        </p:spPr>
      </p:pic>
      <p:pic>
        <p:nvPicPr>
          <p:cNvPr id="4" name="Picture 2"/>
          <p:cNvPicPr>
            <a:picLocks noChangeAspect="1" noChangeArrowheads="1"/>
          </p:cNvPicPr>
          <p:nvPr/>
        </p:nvPicPr>
        <p:blipFill>
          <a:blip r:embed="rId4" cstate="print"/>
          <a:srcRect/>
          <a:stretch>
            <a:fillRect/>
          </a:stretch>
        </p:blipFill>
        <p:spPr bwMode="auto">
          <a:xfrm rot="21337037">
            <a:off x="686677" y="1033556"/>
            <a:ext cx="3200400" cy="213969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371600"/>
          </a:xfrm>
        </p:spPr>
        <p:txBody>
          <a:bodyPr>
            <a:normAutofit/>
          </a:bodyPr>
          <a:lstStyle/>
          <a:p>
            <a:r>
              <a:rPr lang="en-US" dirty="0" smtClean="0"/>
              <a:t>God is faithful</a:t>
            </a:r>
            <a:endParaRPr lang="en-US" dirty="0"/>
          </a:p>
        </p:txBody>
      </p:sp>
      <p:sp>
        <p:nvSpPr>
          <p:cNvPr id="3" name="Content Placeholder 2"/>
          <p:cNvSpPr>
            <a:spLocks noGrp="1"/>
          </p:cNvSpPr>
          <p:nvPr>
            <p:ph sz="half" idx="1"/>
          </p:nvPr>
        </p:nvSpPr>
        <p:spPr>
          <a:xfrm>
            <a:off x="0" y="1752600"/>
            <a:ext cx="4495800" cy="4373563"/>
          </a:xfrm>
        </p:spPr>
        <p:txBody>
          <a:bodyPr>
            <a:noAutofit/>
          </a:bodyPr>
          <a:lstStyle/>
          <a:p>
            <a:pPr algn="ctr">
              <a:buNone/>
            </a:pPr>
            <a:endParaRPr lang="en-US" sz="3200" i="1" dirty="0" smtClean="0">
              <a:solidFill>
                <a:srgbClr val="FFFF00"/>
              </a:solidFill>
            </a:endParaRPr>
          </a:p>
        </p:txBody>
      </p:sp>
      <p:sp>
        <p:nvSpPr>
          <p:cNvPr id="4" name="Content Placeholder 3"/>
          <p:cNvSpPr>
            <a:spLocks noGrp="1"/>
          </p:cNvSpPr>
          <p:nvPr>
            <p:ph sz="half" idx="2"/>
          </p:nvPr>
        </p:nvSpPr>
        <p:spPr>
          <a:xfrm>
            <a:off x="4648200" y="1524000"/>
            <a:ext cx="4495800" cy="4602163"/>
          </a:xfrm>
        </p:spPr>
        <p:txBody>
          <a:bodyPr>
            <a:noAutofit/>
          </a:bodyPr>
          <a:lstStyle/>
          <a:p>
            <a:pPr lvl="2"/>
            <a:endParaRPr lang="en-US" sz="2400" dirty="0" smtClean="0"/>
          </a:p>
          <a:p>
            <a:endParaRPr lang="en-US" sz="3200" dirty="0" smtClean="0"/>
          </a:p>
          <a:p>
            <a:pPr>
              <a:buNone/>
            </a:pPr>
            <a:r>
              <a:rPr lang="en-US" sz="3200" dirty="0" smtClean="0"/>
              <a:t>In keeping us saved</a:t>
            </a:r>
          </a:p>
          <a:p>
            <a:endParaRPr lang="en-US" sz="3200" dirty="0" smtClean="0"/>
          </a:p>
          <a:p>
            <a:endParaRPr lang="en-US" sz="3200" dirty="0"/>
          </a:p>
        </p:txBody>
      </p:sp>
      <p:pic>
        <p:nvPicPr>
          <p:cNvPr id="5" name="Picture 2"/>
          <p:cNvPicPr>
            <a:picLocks noChangeAspect="1" noChangeArrowheads="1"/>
          </p:cNvPicPr>
          <p:nvPr/>
        </p:nvPicPr>
        <p:blipFill>
          <a:blip r:embed="rId3" cstate="print">
            <a:lum bright="-10000" contrast="40000"/>
          </a:blip>
          <a:srcRect/>
          <a:stretch>
            <a:fillRect/>
          </a:stretch>
        </p:blipFill>
        <p:spPr bwMode="auto">
          <a:xfrm>
            <a:off x="685800" y="1143000"/>
            <a:ext cx="8001000" cy="5476461"/>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calcmode="lin" valueType="num">
                                      <p:cBhvr additive="base">
                                        <p:cTn id="1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9050"/>
            <a:ext cx="9169400" cy="6877050"/>
          </a:xfrm>
          <a:prstGeom prst="rect">
            <a:avLst/>
          </a:prstGeom>
          <a:noFill/>
          <a:ln w="9525">
            <a:noFill/>
            <a:miter lim="800000"/>
            <a:headEnd/>
            <a:tailEnd/>
          </a:ln>
        </p:spPr>
      </p:pic>
      <p:sp>
        <p:nvSpPr>
          <p:cNvPr id="6" name="Content Placeholder 5"/>
          <p:cNvSpPr>
            <a:spLocks noGrp="1"/>
          </p:cNvSpPr>
          <p:nvPr>
            <p:ph sz="half" idx="2"/>
          </p:nvPr>
        </p:nvSpPr>
        <p:spPr>
          <a:xfrm>
            <a:off x="4953000" y="914400"/>
            <a:ext cx="4191000" cy="5943600"/>
          </a:xfrm>
        </p:spPr>
        <p:txBody>
          <a:bodyPr>
            <a:noAutofit/>
          </a:bodyPr>
          <a:lstStyle/>
          <a:p>
            <a:r>
              <a:rPr lang="en-US" sz="3400" b="1" dirty="0" smtClean="0">
                <a:solidFill>
                  <a:schemeClr val="bg1"/>
                </a:solidFill>
                <a:effectLst>
                  <a:glow rad="101600">
                    <a:schemeClr val="tx1">
                      <a:alpha val="60000"/>
                    </a:schemeClr>
                  </a:glow>
                </a:effectLst>
              </a:rPr>
              <a:t>God is omniscient</a:t>
            </a:r>
          </a:p>
          <a:p>
            <a:r>
              <a:rPr lang="en-US" sz="3400" b="1" dirty="0" smtClean="0">
                <a:solidFill>
                  <a:schemeClr val="bg1"/>
                </a:solidFill>
                <a:effectLst>
                  <a:glow rad="101600">
                    <a:schemeClr val="tx1">
                      <a:alpha val="60000"/>
                    </a:schemeClr>
                  </a:glow>
                </a:effectLst>
              </a:rPr>
              <a:t>God is all wise</a:t>
            </a:r>
          </a:p>
          <a:p>
            <a:r>
              <a:rPr lang="en-US" sz="3400" b="1" dirty="0" smtClean="0">
                <a:solidFill>
                  <a:schemeClr val="bg1"/>
                </a:solidFill>
                <a:effectLst>
                  <a:glow rad="101600">
                    <a:schemeClr val="tx1">
                      <a:alpha val="60000"/>
                    </a:schemeClr>
                  </a:glow>
                </a:effectLst>
              </a:rPr>
              <a:t>God is immutable</a:t>
            </a:r>
          </a:p>
          <a:p>
            <a:r>
              <a:rPr lang="en-US" sz="3400" b="1" dirty="0" smtClean="0">
                <a:solidFill>
                  <a:schemeClr val="bg1"/>
                </a:solidFill>
                <a:effectLst>
                  <a:glow rad="101600">
                    <a:schemeClr val="tx1">
                      <a:alpha val="60000"/>
                    </a:schemeClr>
                  </a:glow>
                </a:effectLst>
              </a:rPr>
              <a:t>God is sovereign</a:t>
            </a:r>
          </a:p>
          <a:p>
            <a:r>
              <a:rPr lang="en-US" sz="3400" b="1" dirty="0" smtClean="0">
                <a:solidFill>
                  <a:schemeClr val="bg1"/>
                </a:solidFill>
                <a:effectLst>
                  <a:glow rad="101600">
                    <a:schemeClr val="tx1">
                      <a:alpha val="60000"/>
                    </a:schemeClr>
                  </a:glow>
                </a:effectLst>
              </a:rPr>
              <a:t>God is light</a:t>
            </a:r>
          </a:p>
          <a:p>
            <a:r>
              <a:rPr lang="en-US" sz="3400" b="1" dirty="0" smtClean="0">
                <a:solidFill>
                  <a:schemeClr val="bg1"/>
                </a:solidFill>
                <a:effectLst>
                  <a:glow rad="101600">
                    <a:schemeClr val="tx1">
                      <a:alpha val="60000"/>
                    </a:schemeClr>
                  </a:glow>
                </a:effectLst>
              </a:rPr>
              <a:t>God is</a:t>
            </a:r>
            <a:r>
              <a:rPr lang="en-US" sz="3600" b="1" dirty="0" smtClean="0">
                <a:solidFill>
                  <a:schemeClr val="bg1"/>
                </a:solidFill>
                <a:effectLst>
                  <a:glow rad="101600">
                    <a:schemeClr val="tx1">
                      <a:alpha val="60000"/>
                    </a:schemeClr>
                  </a:glow>
                </a:effectLst>
              </a:rPr>
              <a:t> inscrutable</a:t>
            </a:r>
            <a:endParaRPr lang="en-US" sz="3400" b="1" dirty="0" smtClean="0">
              <a:solidFill>
                <a:schemeClr val="bg1"/>
              </a:solidFill>
              <a:effectLst>
                <a:glow rad="101600">
                  <a:schemeClr val="tx1">
                    <a:alpha val="60000"/>
                  </a:schemeClr>
                </a:glow>
              </a:effectLst>
            </a:endParaRPr>
          </a:p>
          <a:p>
            <a:r>
              <a:rPr lang="en-US" sz="3400" b="1" dirty="0" smtClean="0">
                <a:solidFill>
                  <a:schemeClr val="bg1"/>
                </a:solidFill>
                <a:effectLst>
                  <a:glow rad="101600">
                    <a:schemeClr val="tx1">
                      <a:alpha val="60000"/>
                    </a:schemeClr>
                  </a:glow>
                </a:effectLst>
              </a:rPr>
              <a:t>God is faithful</a:t>
            </a:r>
          </a:p>
          <a:p>
            <a:pPr>
              <a:buNone/>
            </a:pPr>
            <a:endParaRPr lang="en-US" sz="3400" b="1" dirty="0">
              <a:solidFill>
                <a:schemeClr val="bg1"/>
              </a:solidFill>
              <a:effectLst>
                <a:glow rad="101600">
                  <a:schemeClr val="tx1">
                    <a:alpha val="60000"/>
                  </a:schemeClr>
                </a:glow>
              </a:effectLst>
            </a:endParaRPr>
          </a:p>
        </p:txBody>
      </p:sp>
      <p:sp>
        <p:nvSpPr>
          <p:cNvPr id="4" name="Title 3"/>
          <p:cNvSpPr>
            <a:spLocks noGrp="1"/>
          </p:cNvSpPr>
          <p:nvPr>
            <p:ph sz="half" idx="1"/>
          </p:nvPr>
        </p:nvSpPr>
        <p:spPr>
          <a:xfrm>
            <a:off x="0" y="914400"/>
            <a:ext cx="5257800" cy="5943600"/>
          </a:xfrm>
        </p:spPr>
        <p:txBody>
          <a:bodyPr>
            <a:normAutofit/>
          </a:bodyPr>
          <a:lstStyle/>
          <a:p>
            <a:r>
              <a:rPr lang="en-US" sz="3400" b="1" dirty="0" smtClean="0">
                <a:solidFill>
                  <a:schemeClr val="bg1"/>
                </a:solidFill>
                <a:effectLst>
                  <a:glow rad="101600">
                    <a:schemeClr val="tx1">
                      <a:alpha val="60000"/>
                    </a:schemeClr>
                  </a:glow>
                </a:effectLst>
              </a:rPr>
              <a:t>God is incomprehensible</a:t>
            </a:r>
          </a:p>
          <a:p>
            <a:r>
              <a:rPr lang="en-US" sz="3400" b="1" dirty="0" smtClean="0">
                <a:solidFill>
                  <a:schemeClr val="bg1"/>
                </a:solidFill>
                <a:effectLst>
                  <a:glow rad="101600">
                    <a:schemeClr val="tx1">
                      <a:alpha val="60000"/>
                    </a:schemeClr>
                  </a:glow>
                </a:effectLst>
              </a:rPr>
              <a:t>God is self-existence </a:t>
            </a:r>
          </a:p>
          <a:p>
            <a:r>
              <a:rPr lang="en-US" sz="3400" b="1" dirty="0" smtClean="0">
                <a:solidFill>
                  <a:schemeClr val="bg1"/>
                </a:solidFill>
                <a:effectLst>
                  <a:glow rad="101600">
                    <a:schemeClr val="tx1">
                      <a:alpha val="60000"/>
                    </a:schemeClr>
                  </a:glow>
                </a:effectLst>
              </a:rPr>
              <a:t>God is self-sufficient</a:t>
            </a:r>
          </a:p>
          <a:p>
            <a:r>
              <a:rPr lang="en-US" sz="3400" b="1" dirty="0" smtClean="0">
                <a:solidFill>
                  <a:schemeClr val="bg1"/>
                </a:solidFill>
                <a:effectLst>
                  <a:glow rad="101600">
                    <a:schemeClr val="tx1">
                      <a:alpha val="60000"/>
                    </a:schemeClr>
                  </a:glow>
                </a:effectLst>
              </a:rPr>
              <a:t>God is eternal</a:t>
            </a:r>
          </a:p>
          <a:p>
            <a:pPr lvl="0"/>
            <a:r>
              <a:rPr lang="en-US" sz="3400" b="1" dirty="0" smtClean="0">
                <a:solidFill>
                  <a:schemeClr val="bg1"/>
                </a:solidFill>
                <a:effectLst>
                  <a:glow rad="101600">
                    <a:schemeClr val="tx1">
                      <a:alpha val="60000"/>
                    </a:schemeClr>
                  </a:glow>
                </a:effectLst>
              </a:rPr>
              <a:t>God is infinite</a:t>
            </a:r>
          </a:p>
          <a:p>
            <a:r>
              <a:rPr lang="en-US" sz="3400" b="1" dirty="0" smtClean="0">
                <a:solidFill>
                  <a:schemeClr val="bg1"/>
                </a:solidFill>
                <a:effectLst>
                  <a:glow rad="101600">
                    <a:schemeClr val="tx1">
                      <a:alpha val="60000"/>
                    </a:schemeClr>
                  </a:glow>
                </a:effectLst>
              </a:rPr>
              <a:t>God is omnipotent</a:t>
            </a:r>
          </a:p>
          <a:p>
            <a:r>
              <a:rPr lang="en-US" sz="3400" b="1" dirty="0" smtClean="0">
                <a:solidFill>
                  <a:schemeClr val="bg1"/>
                </a:solidFill>
                <a:effectLst>
                  <a:glow rad="101600">
                    <a:schemeClr val="tx1">
                      <a:alpha val="60000"/>
                    </a:schemeClr>
                  </a:glow>
                </a:effectLst>
              </a:rPr>
              <a:t>God is omnipresent</a:t>
            </a:r>
          </a:p>
          <a:p>
            <a:pPr lvl="0"/>
            <a:endParaRPr lang="en-US" sz="3400" b="1" dirty="0" smtClean="0">
              <a:solidFill>
                <a:schemeClr val="bg1"/>
              </a:solidFill>
              <a:effectLst>
                <a:glow rad="101600">
                  <a:schemeClr val="tx1">
                    <a:alpha val="60000"/>
                  </a:schemeClr>
                </a:glow>
              </a:effectLst>
            </a:endParaRPr>
          </a:p>
          <a:p>
            <a:pPr lvl="0"/>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God is holy</a:t>
            </a:r>
            <a:endParaRPr lang="en-US" dirty="0"/>
          </a:p>
        </p:txBody>
      </p:sp>
      <p:pic>
        <p:nvPicPr>
          <p:cNvPr id="2052" name="Picture 4"/>
          <p:cNvPicPr>
            <a:picLocks noChangeAspect="1" noChangeArrowheads="1"/>
          </p:cNvPicPr>
          <p:nvPr/>
        </p:nvPicPr>
        <p:blipFill>
          <a:blip r:embed="rId3" cstate="print"/>
          <a:srcRect/>
          <a:stretch>
            <a:fillRect/>
          </a:stretch>
        </p:blipFill>
        <p:spPr bwMode="auto">
          <a:xfrm rot="21232834">
            <a:off x="120859" y="1154070"/>
            <a:ext cx="3197289" cy="2438400"/>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rot="677226">
            <a:off x="5954070" y="3951502"/>
            <a:ext cx="3276600" cy="2766697"/>
          </a:xfrm>
          <a:prstGeom prst="snip2DiagRect">
            <a:avLst>
              <a:gd name="adj1" fmla="val 14815"/>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54" name="Picture 6"/>
          <p:cNvPicPr>
            <a:picLocks noChangeAspect="1" noChangeArrowheads="1"/>
          </p:cNvPicPr>
          <p:nvPr/>
        </p:nvPicPr>
        <p:blipFill>
          <a:blip r:embed="rId5" cstate="print"/>
          <a:srcRect/>
          <a:stretch>
            <a:fillRect/>
          </a:stretch>
        </p:blipFill>
        <p:spPr bwMode="auto">
          <a:xfrm rot="684257">
            <a:off x="363010" y="4100867"/>
            <a:ext cx="3276600" cy="2457450"/>
          </a:xfrm>
          <a:prstGeom prst="rect">
            <a:avLst/>
          </a:prstGeom>
          <a:noFill/>
          <a:ln w="9525">
            <a:noFill/>
            <a:miter lim="800000"/>
            <a:headEnd/>
            <a:tailEnd/>
          </a:ln>
        </p:spPr>
      </p:pic>
      <p:pic>
        <p:nvPicPr>
          <p:cNvPr id="2055" name="Picture 7"/>
          <p:cNvPicPr>
            <a:picLocks noChangeAspect="1" noChangeArrowheads="1"/>
          </p:cNvPicPr>
          <p:nvPr/>
        </p:nvPicPr>
        <p:blipFill>
          <a:blip r:embed="rId6" cstate="print"/>
          <a:srcRect/>
          <a:stretch>
            <a:fillRect/>
          </a:stretch>
        </p:blipFill>
        <p:spPr bwMode="auto">
          <a:xfrm rot="1245858">
            <a:off x="5873922" y="715862"/>
            <a:ext cx="3177238" cy="2338388"/>
          </a:xfrm>
          <a:prstGeom prst="rect">
            <a:avLst/>
          </a:prstGeom>
          <a:noFill/>
          <a:ln w="9525">
            <a:noFill/>
            <a:miter lim="800000"/>
            <a:headEnd/>
            <a:tailEnd/>
          </a:ln>
        </p:spPr>
      </p:pic>
      <p:pic>
        <p:nvPicPr>
          <p:cNvPr id="2056" name="Picture 8"/>
          <p:cNvPicPr>
            <a:picLocks noChangeAspect="1" noChangeArrowheads="1"/>
          </p:cNvPicPr>
          <p:nvPr/>
        </p:nvPicPr>
        <p:blipFill>
          <a:blip r:embed="rId7" cstate="print"/>
          <a:srcRect/>
          <a:stretch>
            <a:fillRect/>
          </a:stretch>
        </p:blipFill>
        <p:spPr bwMode="auto">
          <a:xfrm>
            <a:off x="1981200" y="2133600"/>
            <a:ext cx="5305425" cy="22383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830997"/>
          </a:xfrm>
          <a:prstGeom prst="rect">
            <a:avLst/>
          </a:prstGeom>
        </p:spPr>
        <p:txBody>
          <a:bodyPr wrap="square">
            <a:spAutoFit/>
          </a:bodyPr>
          <a:lstStyle/>
          <a:p>
            <a:pPr algn="ctr"/>
            <a:r>
              <a:rPr lang="en-US" sz="4800" dirty="0" smtClean="0">
                <a:latin typeface="Imprint MT Shadow" pitchFamily="82" charset="0"/>
              </a:rPr>
              <a:t>21 Attributes / Perfections of God</a:t>
            </a:r>
          </a:p>
        </p:txBody>
      </p:sp>
      <p:pic>
        <p:nvPicPr>
          <p:cNvPr id="2050" name="Picture 2"/>
          <p:cNvPicPr>
            <a:picLocks noChangeAspect="1" noChangeArrowheads="1"/>
          </p:cNvPicPr>
          <p:nvPr/>
        </p:nvPicPr>
        <p:blipFill>
          <a:blip r:embed="rId3" cstate="print">
            <a:lum bright="-10000" contrast="20000"/>
          </a:blip>
          <a:srcRect/>
          <a:stretch>
            <a:fillRect/>
          </a:stretch>
        </p:blipFill>
        <p:spPr bwMode="auto">
          <a:xfrm>
            <a:off x="1600200" y="1905000"/>
            <a:ext cx="6172200" cy="4636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p:cNvPicPr>
            <a:picLocks noChangeAspect="1" noChangeArrowheads="1"/>
          </p:cNvPicPr>
          <p:nvPr/>
        </p:nvPicPr>
        <p:blipFill>
          <a:blip r:embed="rId4" cstate="print">
            <a:duotone>
              <a:schemeClr val="accent4">
                <a:shade val="45000"/>
                <a:satMod val="135000"/>
              </a:schemeClr>
              <a:prstClr val="white"/>
            </a:duotone>
            <a:lum contrast="30000"/>
          </a:blip>
          <a:srcRect l="39333" b="9420"/>
          <a:stretch>
            <a:fillRect/>
          </a:stretch>
        </p:blipFill>
        <p:spPr bwMode="auto">
          <a:xfrm>
            <a:off x="3505200" y="2057400"/>
            <a:ext cx="2114550" cy="2904602"/>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lum bright="-10000"/>
          </a:blip>
          <a:srcRect/>
          <a:stretch>
            <a:fillRect/>
          </a:stretch>
        </p:blipFill>
        <p:spPr bwMode="auto">
          <a:xfrm>
            <a:off x="0" y="0"/>
            <a:ext cx="9144000" cy="6858000"/>
          </a:xfrm>
          <a:prstGeom prst="rect">
            <a:avLst/>
          </a:prstGeom>
          <a:ln>
            <a:noFill/>
          </a:ln>
          <a:effectLst>
            <a:softEdge rad="112500"/>
          </a:effectLst>
        </p:spPr>
      </p:pic>
      <p:sp>
        <p:nvSpPr>
          <p:cNvPr id="3" name="Content Placeholder 2"/>
          <p:cNvSpPr>
            <a:spLocks noGrp="1"/>
          </p:cNvSpPr>
          <p:nvPr>
            <p:ph idx="1"/>
          </p:nvPr>
        </p:nvSpPr>
        <p:spPr>
          <a:xfrm>
            <a:off x="0" y="0"/>
            <a:ext cx="9144000" cy="6126163"/>
          </a:xfrm>
        </p:spPr>
        <p:txBody>
          <a:bodyPr>
            <a:noAutofit/>
          </a:bodyPr>
          <a:lstStyle/>
          <a:p>
            <a:r>
              <a:rPr lang="en-US" sz="3600" i="1" dirty="0" smtClean="0">
                <a:effectLst>
                  <a:glow rad="101600">
                    <a:schemeClr val="bg1">
                      <a:alpha val="60000"/>
                    </a:schemeClr>
                  </a:glow>
                </a:effectLst>
              </a:rPr>
              <a:t>Leviticus 19:2 "Speak unto all the congregation of the children of Israel, and say unto them, Ye shall be holy: for I the Lord your God am holy."</a:t>
            </a:r>
          </a:p>
          <a:p>
            <a:r>
              <a:rPr lang="en-US" sz="3600" i="1" dirty="0" smtClean="0">
                <a:effectLst>
                  <a:glow rad="101600">
                    <a:schemeClr val="bg1">
                      <a:alpha val="60000"/>
                    </a:schemeClr>
                  </a:glow>
                </a:effectLst>
              </a:rPr>
              <a:t>Psalm 99:9 "Exalt the Lord our God, and worship at his holy hill; for the Lord our God is holy."</a:t>
            </a:r>
          </a:p>
          <a:p>
            <a:r>
              <a:rPr lang="en-US" sz="3600" i="1" dirty="0" smtClean="0">
                <a:effectLst>
                  <a:glow rad="101600">
                    <a:schemeClr val="bg1">
                      <a:alpha val="60000"/>
                    </a:schemeClr>
                  </a:glow>
                </a:effectLst>
              </a:rPr>
              <a:t>I Peter 1:15 "But as he which hath called you is holy, so be ye holy in all manner of conversation."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477000"/>
          </a:xfrm>
        </p:spPr>
        <p:txBody>
          <a:bodyPr>
            <a:normAutofit/>
          </a:bodyPr>
          <a:lstStyle/>
          <a:p>
            <a:r>
              <a:rPr lang="en-US" sz="3600" dirty="0" smtClean="0"/>
              <a:t>Without a doubt the most prominent attribute of God as presented by both Old and New Testament Scriptures is His holiness. </a:t>
            </a:r>
          </a:p>
          <a:p>
            <a:r>
              <a:rPr lang="en-US" sz="3600" dirty="0" smtClean="0"/>
              <a:t>This one single perfection comes closer to describing the eternal Creator than any other characteristic He possesses.</a:t>
            </a:r>
          </a:p>
          <a:p>
            <a:r>
              <a:rPr lang="en-US" sz="3600" dirty="0" smtClean="0"/>
              <a:t>His holiness is the union of all other attributes, as pure white light is the union of all the colored rays of the spectrum.</a:t>
            </a:r>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contrast="40000"/>
          </a:blip>
          <a:srcRect/>
          <a:stretch>
            <a:fillRect/>
          </a:stretch>
        </p:blipFill>
        <p:spPr bwMode="auto">
          <a:xfrm>
            <a:off x="152400" y="264041"/>
            <a:ext cx="9225807" cy="6593959"/>
          </a:xfrm>
          <a:prstGeom prst="rect">
            <a:avLst/>
          </a:prstGeom>
          <a:noFill/>
          <a:ln w="9525">
            <a:noFill/>
            <a:miter lim="800000"/>
            <a:headEnd/>
            <a:tailEnd/>
          </a:ln>
        </p:spPr>
      </p:pic>
      <p:sp>
        <p:nvSpPr>
          <p:cNvPr id="3" name="Rectangle 2"/>
          <p:cNvSpPr/>
          <p:nvPr/>
        </p:nvSpPr>
        <p:spPr>
          <a:xfrm>
            <a:off x="1371600" y="2514600"/>
            <a:ext cx="1752600" cy="646331"/>
          </a:xfrm>
          <a:prstGeom prst="rect">
            <a:avLst/>
          </a:prstGeom>
        </p:spPr>
        <p:txBody>
          <a:bodyPr wrap="square">
            <a:spAutoFit/>
          </a:bodyPr>
          <a:lstStyle/>
          <a:p>
            <a:pPr algn="ctr"/>
            <a:r>
              <a:rPr lang="en-US" sz="3600" dirty="0" smtClean="0">
                <a:effectLst>
                  <a:glow rad="101600">
                    <a:schemeClr val="bg1">
                      <a:alpha val="60000"/>
                    </a:schemeClr>
                  </a:glow>
                </a:effectLst>
              </a:rPr>
              <a:t>God</a:t>
            </a:r>
            <a:endParaRPr lang="en-US" sz="3600" dirty="0">
              <a:effectLst>
                <a:glow rad="101600">
                  <a:schemeClr val="bg1">
                    <a:alpha val="60000"/>
                  </a:schemeClr>
                </a:glow>
              </a:effectLst>
            </a:endParaRPr>
          </a:p>
        </p:txBody>
      </p:sp>
      <p:sp>
        <p:nvSpPr>
          <p:cNvPr id="4" name="Rectangle 3"/>
          <p:cNvSpPr/>
          <p:nvPr/>
        </p:nvSpPr>
        <p:spPr>
          <a:xfrm rot="19027446">
            <a:off x="-191953" y="3187901"/>
            <a:ext cx="1941613" cy="523220"/>
          </a:xfrm>
          <a:prstGeom prst="rect">
            <a:avLst/>
          </a:prstGeom>
        </p:spPr>
        <p:txBody>
          <a:bodyPr wrap="square">
            <a:spAutoFit/>
            <a:scene3d>
              <a:camera prst="orthographicFront"/>
              <a:lightRig rig="threePt" dir="t"/>
            </a:scene3d>
            <a:sp3d extrusionH="57150">
              <a:bevelT w="38100" h="38100" prst="convex"/>
            </a:sp3d>
          </a:bodyPr>
          <a:lstStyle/>
          <a:p>
            <a:pPr algn="ctr"/>
            <a:r>
              <a:rPr lang="en-US" sz="2800" b="1" i="1" dirty="0" smtClean="0">
                <a:solidFill>
                  <a:schemeClr val="bg1"/>
                </a:solidFill>
                <a:effectLst>
                  <a:glow rad="228600">
                    <a:srgbClr val="FFFF00">
                      <a:alpha val="40000"/>
                    </a:srgbClr>
                  </a:glow>
                </a:effectLst>
              </a:rPr>
              <a:t>Holiness</a:t>
            </a:r>
            <a:endParaRPr lang="en-US" sz="2800" b="1" i="1" dirty="0">
              <a:solidFill>
                <a:schemeClr val="bg1"/>
              </a:solidFill>
              <a:effectLst>
                <a:glow rad="228600">
                  <a:srgbClr val="FFFF00">
                    <a:alpha val="40000"/>
                  </a:srgbClr>
                </a:glow>
              </a:effectLst>
            </a:endParaRPr>
          </a:p>
        </p:txBody>
      </p:sp>
      <p:sp>
        <p:nvSpPr>
          <p:cNvPr id="5" name="Rectangle 4"/>
          <p:cNvSpPr/>
          <p:nvPr/>
        </p:nvSpPr>
        <p:spPr>
          <a:xfrm rot="928718">
            <a:off x="3241486" y="2522713"/>
            <a:ext cx="6228522" cy="1938992"/>
          </a:xfrm>
          <a:prstGeom prst="rect">
            <a:avLst/>
          </a:prstGeom>
        </p:spPr>
        <p:txBody>
          <a:bodyPr wrap="square">
            <a:spAutoFit/>
          </a:bodyPr>
          <a:lstStyle/>
          <a:p>
            <a:pPr algn="ctr"/>
            <a:r>
              <a:rPr lang="en-US" sz="2400" i="1" dirty="0" smtClean="0">
                <a:effectLst>
                  <a:glow rad="101600">
                    <a:schemeClr val="bg1">
                      <a:alpha val="60000"/>
                    </a:schemeClr>
                  </a:glow>
                </a:effectLst>
              </a:rPr>
              <a:t>wise, immutable, sovereign, inscrutable, light, faithful, incomprehensible, self-existence, self-sufficient, eternal, infinite, omnipotent, omnipresent, omniscient, righteousness, just, true, good, merciful, gracious, love</a:t>
            </a:r>
            <a:endParaRPr lang="en-US" sz="24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0"/>
            <a:ext cx="6324600" cy="685800"/>
          </a:xfrm>
        </p:spPr>
        <p:txBody>
          <a:bodyPr>
            <a:normAutofit/>
          </a:bodyPr>
          <a:lstStyle/>
          <a:p>
            <a:r>
              <a:rPr lang="en-US" sz="3200" i="1" dirty="0" smtClean="0"/>
              <a:t>(The Knowledge of the Holy, p. 113)</a:t>
            </a:r>
            <a:endParaRPr lang="en-US" sz="3200" dirty="0"/>
          </a:p>
        </p:txBody>
      </p:sp>
      <p:sp>
        <p:nvSpPr>
          <p:cNvPr id="3" name="Content Placeholder 2"/>
          <p:cNvSpPr>
            <a:spLocks noGrp="1"/>
          </p:cNvSpPr>
          <p:nvPr>
            <p:ph idx="1"/>
          </p:nvPr>
        </p:nvSpPr>
        <p:spPr>
          <a:xfrm>
            <a:off x="152400" y="990600"/>
            <a:ext cx="8534400" cy="5135563"/>
          </a:xfrm>
        </p:spPr>
        <p:txBody>
          <a:bodyPr>
            <a:noAutofit/>
          </a:bodyPr>
          <a:lstStyle/>
          <a:p>
            <a:pPr>
              <a:buNone/>
            </a:pPr>
            <a:r>
              <a:rPr lang="en-US" sz="3600" i="1" dirty="0" smtClean="0"/>
              <a:t>   "Holy is the way God is. To be </a:t>
            </a:r>
          </a:p>
          <a:p>
            <a:pPr>
              <a:buNone/>
            </a:pPr>
            <a:r>
              <a:rPr lang="en-US" sz="3600" i="1" dirty="0" smtClean="0"/>
              <a:t>    holy He does not conform to a</a:t>
            </a:r>
          </a:p>
          <a:p>
            <a:pPr>
              <a:buNone/>
            </a:pPr>
            <a:r>
              <a:rPr lang="en-US" sz="3600" i="1" dirty="0" smtClean="0"/>
              <a:t>    standard. He is that standard. </a:t>
            </a:r>
          </a:p>
          <a:p>
            <a:pPr>
              <a:buNone/>
            </a:pPr>
            <a:r>
              <a:rPr lang="en-US" sz="3600" i="1" dirty="0" smtClean="0"/>
              <a:t>    He is absolutely holy with an infinite, incomprehensible fullness of purity that is incapable of being other than it is. Because He is holy, all His attributes are holy; that is, whatever we think of as belonging to God must be thought of as holy.</a:t>
            </a:r>
            <a:endParaRPr lang="en-US" sz="3600" i="1" dirty="0"/>
          </a:p>
        </p:txBody>
      </p:sp>
      <p:pic>
        <p:nvPicPr>
          <p:cNvPr id="2050" name="Picture 2"/>
          <p:cNvPicPr>
            <a:picLocks noChangeAspect="1" noChangeArrowheads="1"/>
          </p:cNvPicPr>
          <p:nvPr/>
        </p:nvPicPr>
        <p:blipFill>
          <a:blip r:embed="rId3" cstate="print"/>
          <a:srcRect/>
          <a:stretch>
            <a:fillRect/>
          </a:stretch>
        </p:blipFill>
        <p:spPr bwMode="auto">
          <a:xfrm flipH="1">
            <a:off x="6553200" y="0"/>
            <a:ext cx="2133600" cy="2790825"/>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991600" cy="6968907"/>
          </a:xfrm>
          <a:prstGeom prst="rect">
            <a:avLst/>
          </a:prstGeom>
        </p:spPr>
        <p:txBody>
          <a:bodyPr wrap="square">
            <a:spAutoFit/>
          </a:bodyPr>
          <a:lstStyle/>
          <a:p>
            <a:r>
              <a:rPr lang="en-US" sz="3600" i="1" dirty="0" smtClean="0"/>
              <a:t>God is holy and He has made holiness the moral condition necessary to the health of His universe. Sin’s temporary presence in the world only accents this. Whatever is holy is healthy; evil is a moral sickness that must end ultimately in death. The formation of the language itself suggests this, the English word holy is derived from the Anglo-Saxon meaning ‘well, whole.’ Since God’s first concern for His universe is its moral health, that is, its holiness, whatever is contrary to this is necessarily under His eternal displeasure. </a:t>
            </a:r>
            <a:endParaRPr lang="en-US" sz="3600" i="1"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a:buNone/>
            </a:pPr>
            <a:r>
              <a:rPr lang="en-US" sz="3600" i="1" dirty="0" smtClean="0"/>
              <a:t>    To preserve His creation God must destroy whatever would destroy it. When He arises to put down iniquity and save the world from inseparable moral collapse, He is said to be angry. Every wrathful judgment in the history of the world has been a holy act of preservation. The holiness of God, the wrath of God, and the health of the creation are inseparably united. God’s wrath is His utter intolerance of whatever degrades and destroys. He hates iniquity as a mother hates the polio that would take the life of her child."</a:t>
            </a:r>
            <a:endParaRPr lang="en-US" sz="3600" i="1"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lum bright="-10000" contrast="40000"/>
          </a:blip>
          <a:srcRect/>
          <a:stretch>
            <a:fillRect/>
          </a:stretch>
        </p:blipFill>
        <p:spPr bwMode="auto">
          <a:xfrm>
            <a:off x="-58057" y="1"/>
            <a:ext cx="9202057"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981200" y="0"/>
            <a:ext cx="4795804" cy="6858000"/>
          </a:xfrm>
          <a:prstGeom prst="rect">
            <a:avLst/>
          </a:prstGeom>
          <a:ln>
            <a:noFill/>
          </a:ln>
          <a:effectLst>
            <a:softEdge rad="112500"/>
          </a:effectLst>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962400"/>
            <a:ext cx="8839200" cy="2895600"/>
          </a:xfrm>
        </p:spPr>
        <p:txBody>
          <a:bodyPr>
            <a:normAutofit fontScale="92500" lnSpcReduction="10000"/>
          </a:bodyPr>
          <a:lstStyle/>
          <a:p>
            <a:pPr algn="ctr">
              <a:buNone/>
            </a:pPr>
            <a:r>
              <a:rPr lang="en-US" i="1" dirty="0" smtClean="0"/>
              <a:t>“Therefore hearken unto me, ye men of understanding: far be it from God, that he should do wickedness; and from the Almighty, that he should commit iniquity. Yea, surely God will not do wickedly, neither will the Almighty pervert judgment.”</a:t>
            </a:r>
          </a:p>
          <a:p>
            <a:pPr algn="ctr">
              <a:buNone/>
            </a:pPr>
            <a:r>
              <a:rPr lang="en-US" i="1" dirty="0" smtClean="0"/>
              <a:t> Job 34:10 13 </a:t>
            </a:r>
            <a:endParaRPr lang="en-US" i="1" dirty="0"/>
          </a:p>
        </p:txBody>
      </p:sp>
      <p:pic>
        <p:nvPicPr>
          <p:cNvPr id="1027" name="Picture 3"/>
          <p:cNvPicPr>
            <a:picLocks noChangeAspect="1" noChangeArrowheads="1"/>
          </p:cNvPicPr>
          <p:nvPr/>
        </p:nvPicPr>
        <p:blipFill>
          <a:blip r:embed="rId3" cstate="print"/>
          <a:srcRect/>
          <a:stretch>
            <a:fillRect/>
          </a:stretch>
        </p:blipFill>
        <p:spPr bwMode="auto">
          <a:xfrm>
            <a:off x="2286000" y="0"/>
            <a:ext cx="4681330" cy="384537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r="456" b="2941"/>
          <a:stretch>
            <a:fillRect/>
          </a:stretch>
        </p:blipFill>
        <p:spPr bwMode="auto">
          <a:xfrm>
            <a:off x="838200" y="1447800"/>
            <a:ext cx="7391400" cy="5029200"/>
          </a:xfrm>
          <a:prstGeom prst="rect">
            <a:avLst/>
          </a:prstGeom>
          <a:noFill/>
          <a:ln w="9525">
            <a:noFill/>
            <a:miter lim="800000"/>
            <a:headEnd/>
            <a:tailEnd/>
          </a:ln>
        </p:spPr>
      </p:pic>
      <p:sp>
        <p:nvSpPr>
          <p:cNvPr id="2" name="Title 1"/>
          <p:cNvSpPr>
            <a:spLocks noGrp="1"/>
          </p:cNvSpPr>
          <p:nvPr>
            <p:ph type="title"/>
          </p:nvPr>
        </p:nvSpPr>
        <p:spPr>
          <a:xfrm>
            <a:off x="457200" y="274638"/>
            <a:ext cx="8229600" cy="944562"/>
          </a:xfrm>
        </p:spPr>
        <p:txBody>
          <a:bodyPr>
            <a:normAutofit/>
          </a:bodyPr>
          <a:lstStyle/>
          <a:p>
            <a:r>
              <a:rPr lang="en-US" dirty="0" smtClean="0"/>
              <a:t>The Bible Exalts God’s Holiness </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2286000" y="4038600"/>
            <a:ext cx="4410075" cy="219229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1828800" y="2514600"/>
            <a:ext cx="5791200" cy="4343400"/>
          </a:xfrm>
          <a:prstGeom prst="rect">
            <a:avLst/>
          </a:prstGeom>
          <a:ln>
            <a:noFill/>
          </a:ln>
          <a:effectLst>
            <a:softEdge rad="112500"/>
          </a:effectLst>
        </p:spPr>
      </p:pic>
      <p:sp>
        <p:nvSpPr>
          <p:cNvPr id="2" name="Rectangle 1"/>
          <p:cNvSpPr/>
          <p:nvPr/>
        </p:nvSpPr>
        <p:spPr>
          <a:xfrm>
            <a:off x="304800" y="228600"/>
            <a:ext cx="8686800" cy="2308324"/>
          </a:xfrm>
          <a:prstGeom prst="rect">
            <a:avLst/>
          </a:prstGeom>
        </p:spPr>
        <p:txBody>
          <a:bodyPr wrap="square">
            <a:spAutoFit/>
          </a:bodyPr>
          <a:lstStyle/>
          <a:p>
            <a:pPr algn="ctr"/>
            <a:r>
              <a:rPr lang="en-US" sz="3600" i="1" dirty="0" smtClean="0"/>
              <a:t>“But we all, with open face beholding as in a glass the </a:t>
            </a:r>
            <a:r>
              <a:rPr lang="en-US" sz="3600" i="1" u="sng" dirty="0" smtClean="0"/>
              <a:t>glory of the Lord</a:t>
            </a:r>
            <a:r>
              <a:rPr lang="en-US" sz="3600" i="1" dirty="0" smtClean="0"/>
              <a:t>, are changed into the same image from glory to glory, even as by the Spirit of the Lord.” II Cor. 3:18 </a:t>
            </a:r>
            <a:endParaRPr lang="en-US" sz="3600" i="1" dirty="0"/>
          </a:p>
        </p:txBody>
      </p:sp>
      <p:pic>
        <p:nvPicPr>
          <p:cNvPr id="1026" name="Picture 2"/>
          <p:cNvPicPr>
            <a:picLocks noChangeAspect="1" noChangeArrowheads="1"/>
          </p:cNvPicPr>
          <p:nvPr/>
        </p:nvPicPr>
        <p:blipFill>
          <a:blip r:embed="rId4" cstate="print"/>
          <a:srcRect/>
          <a:stretch>
            <a:fillRect/>
          </a:stretch>
        </p:blipFill>
        <p:spPr bwMode="auto">
          <a:xfrm>
            <a:off x="6019800" y="2414636"/>
            <a:ext cx="3448050" cy="4443364"/>
          </a:xfrm>
          <a:prstGeom prst="rect">
            <a:avLst/>
          </a:prstGeom>
          <a:ln>
            <a:noFill/>
          </a:ln>
          <a:effectLst>
            <a:softEdge rad="112500"/>
          </a:effectLst>
        </p:spPr>
      </p:pic>
      <p:pic>
        <p:nvPicPr>
          <p:cNvPr id="1030" name="Picture 6"/>
          <p:cNvPicPr>
            <a:picLocks noChangeAspect="1" noChangeArrowheads="1"/>
          </p:cNvPicPr>
          <p:nvPr/>
        </p:nvPicPr>
        <p:blipFill>
          <a:blip r:embed="rId5" cstate="print"/>
          <a:srcRect/>
          <a:stretch>
            <a:fillRect/>
          </a:stretch>
        </p:blipFill>
        <p:spPr bwMode="auto">
          <a:xfrm>
            <a:off x="-304800" y="2438400"/>
            <a:ext cx="3535680" cy="4419600"/>
          </a:xfrm>
          <a:prstGeom prst="rect">
            <a:avLst/>
          </a:prstGeom>
          <a:ln>
            <a:noFill/>
          </a:ln>
          <a:effectLst>
            <a:softEdge rad="112500"/>
          </a:effectLst>
        </p:spPr>
      </p:pic>
      <p:pic>
        <p:nvPicPr>
          <p:cNvPr id="1028" name="Picture 4"/>
          <p:cNvPicPr>
            <a:picLocks noChangeAspect="1" noChangeArrowheads="1"/>
          </p:cNvPicPr>
          <p:nvPr/>
        </p:nvPicPr>
        <p:blipFill>
          <a:blip r:embed="rId6" cstate="print"/>
          <a:srcRect/>
          <a:stretch>
            <a:fillRect/>
          </a:stretch>
        </p:blipFill>
        <p:spPr bwMode="auto">
          <a:xfrm>
            <a:off x="2895600" y="2457667"/>
            <a:ext cx="3522945" cy="4400333"/>
          </a:xfrm>
          <a:prstGeom prst="rect">
            <a:avLst/>
          </a:prstGeom>
          <a:ln>
            <a:noFill/>
          </a:ln>
          <a:effectLst>
            <a:softEdge rad="112500"/>
          </a:effectLst>
        </p:spPr>
      </p:pic>
      <p:pic>
        <p:nvPicPr>
          <p:cNvPr id="9" name="Picture 6"/>
          <p:cNvPicPr>
            <a:picLocks noChangeAspect="1" noChangeArrowheads="1"/>
          </p:cNvPicPr>
          <p:nvPr/>
        </p:nvPicPr>
        <p:blipFill>
          <a:blip r:embed="rId5" cstate="print"/>
          <a:srcRect l="73276" t="56897" r="7328" b="22414"/>
          <a:stretch>
            <a:fillRect/>
          </a:stretch>
        </p:blipFill>
        <p:spPr bwMode="auto">
          <a:xfrm>
            <a:off x="609600" y="2667000"/>
            <a:ext cx="1143000" cy="1524000"/>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20000"/>
          </a:blip>
          <a:srcRect/>
          <a:stretch>
            <a:fillRect/>
          </a:stretch>
        </p:blipFill>
        <p:spPr bwMode="auto">
          <a:xfrm>
            <a:off x="651606" y="1219200"/>
            <a:ext cx="7919312" cy="5486400"/>
          </a:xfrm>
          <a:prstGeom prst="rect">
            <a:avLst/>
          </a:prstGeom>
          <a:noFill/>
          <a:ln w="9525">
            <a:noFill/>
            <a:miter lim="800000"/>
            <a:headEnd/>
            <a:tailEnd/>
          </a:ln>
        </p:spPr>
      </p:pic>
      <p:sp>
        <p:nvSpPr>
          <p:cNvPr id="2" name="Title 1"/>
          <p:cNvSpPr>
            <a:spLocks noGrp="1"/>
          </p:cNvSpPr>
          <p:nvPr>
            <p:ph type="title"/>
          </p:nvPr>
        </p:nvSpPr>
        <p:spPr>
          <a:xfrm>
            <a:off x="609600" y="274638"/>
            <a:ext cx="8077200" cy="1401762"/>
          </a:xfrm>
        </p:spPr>
        <p:txBody>
          <a:bodyPr>
            <a:normAutofit fontScale="90000"/>
          </a:bodyPr>
          <a:lstStyle/>
          <a:p>
            <a:r>
              <a:rPr lang="en-US" dirty="0" smtClean="0">
                <a:solidFill>
                  <a:srgbClr val="FFFF00"/>
                </a:solidFill>
              </a:rPr>
              <a:t>His Holy Commandments</a:t>
            </a:r>
            <a:br>
              <a:rPr lang="en-US" dirty="0" smtClean="0">
                <a:solidFill>
                  <a:srgbClr val="FFFF00"/>
                </a:solidFill>
              </a:rPr>
            </a:br>
            <a:endParaRPr lang="en-US" dirty="0"/>
          </a:p>
        </p:txBody>
      </p:sp>
      <p:sp>
        <p:nvSpPr>
          <p:cNvPr id="4" name="Content Placeholder 2"/>
          <p:cNvSpPr>
            <a:spLocks noGrp="1"/>
          </p:cNvSpPr>
          <p:nvPr>
            <p:ph idx="1"/>
          </p:nvPr>
        </p:nvSpPr>
        <p:spPr>
          <a:xfrm>
            <a:off x="838200" y="1219200"/>
            <a:ext cx="7620000" cy="5638800"/>
          </a:xfrm>
        </p:spPr>
        <p:txBody>
          <a:bodyPr>
            <a:noAutofit/>
          </a:bodyPr>
          <a:lstStyle/>
          <a:p>
            <a:pPr algn="ctr">
              <a:buNone/>
            </a:pPr>
            <a:endParaRPr lang="en-US" sz="3600" dirty="0" smtClean="0">
              <a:effectLst>
                <a:glow rad="101600">
                  <a:schemeClr val="bg1">
                    <a:alpha val="60000"/>
                  </a:schemeClr>
                </a:glow>
              </a:effectLst>
            </a:endParaRPr>
          </a:p>
          <a:p>
            <a:pPr>
              <a:buFont typeface="Wingdings"/>
              <a:buChar char="Ø"/>
            </a:pPr>
            <a:r>
              <a:rPr lang="en-US" sz="3600" dirty="0" smtClean="0">
                <a:effectLst>
                  <a:glow rad="101600">
                    <a:schemeClr val="bg1">
                      <a:alpha val="60000"/>
                    </a:schemeClr>
                  </a:glow>
                </a:effectLst>
              </a:rPr>
              <a:t> The moral law (Ten Commandments) </a:t>
            </a:r>
            <a:r>
              <a:rPr lang="en-US" sz="3600" i="1" dirty="0" smtClean="0">
                <a:effectLst>
                  <a:glow rad="101600">
                    <a:schemeClr val="bg1">
                      <a:alpha val="60000"/>
                    </a:schemeClr>
                  </a:glow>
                </a:effectLst>
              </a:rPr>
              <a:t>(Exod. 10:10-25; 20:1-17) </a:t>
            </a:r>
          </a:p>
          <a:p>
            <a:pPr>
              <a:buFont typeface="Wingdings"/>
              <a:buChar char="Ø"/>
            </a:pPr>
            <a:r>
              <a:rPr lang="en-US" sz="3600" dirty="0" smtClean="0">
                <a:effectLst>
                  <a:glow rad="101600">
                    <a:schemeClr val="bg1">
                      <a:alpha val="60000"/>
                    </a:schemeClr>
                  </a:glow>
                </a:effectLst>
              </a:rPr>
              <a:t> The ceremonial law - (feasts, circumcision, offerings, etc.) </a:t>
            </a:r>
            <a:r>
              <a:rPr lang="en-US" sz="3600" i="1" dirty="0" smtClean="0">
                <a:effectLst>
                  <a:glow rad="101600">
                    <a:schemeClr val="bg1">
                      <a:alpha val="60000"/>
                    </a:schemeClr>
                  </a:glow>
                </a:effectLst>
              </a:rPr>
              <a:t>(Exod. 35-40; Lev. 1-7, 23) </a:t>
            </a:r>
          </a:p>
          <a:p>
            <a:pPr>
              <a:buFont typeface="Wingdings"/>
              <a:buChar char="Ø"/>
            </a:pPr>
            <a:r>
              <a:rPr lang="en-US" sz="3600" dirty="0" smtClean="0">
                <a:effectLst>
                  <a:glow rad="101600">
                    <a:schemeClr val="bg1">
                      <a:alpha val="60000"/>
                    </a:schemeClr>
                  </a:glow>
                </a:effectLst>
              </a:rPr>
              <a:t> The dietary law – </a:t>
            </a:r>
            <a:r>
              <a:rPr lang="en-US" sz="3600" i="1" dirty="0" smtClean="0">
                <a:effectLst>
                  <a:glow rad="101600">
                    <a:schemeClr val="bg1">
                      <a:alpha val="60000"/>
                    </a:schemeClr>
                  </a:glow>
                </a:effectLst>
              </a:rPr>
              <a:t>“clean and the unclean” (Lev. 11-15)</a:t>
            </a:r>
            <a:endParaRPr lang="en-US" sz="36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to="" calcmode="lin" valueType="num">
                                      <p:cBhvr>
                                        <p:cTn id="7" dur="1" fill="hold"/>
                                        <p:tgtEl>
                                          <p:spTgt spid="4">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to="" calcmode="lin" valueType="num">
                                      <p:cBhvr>
                                        <p:cTn id="12" dur="1" fill="hold"/>
                                        <p:tgtEl>
                                          <p:spTgt spid="4">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to="" calcmode="lin" valueType="num">
                                      <p:cBhvr>
                                        <p:cTn id="17"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solidFill>
                  <a:srgbClr val="FFFF00"/>
                </a:solidFill>
              </a:rPr>
              <a:t/>
            </a:r>
            <a:br>
              <a:rPr lang="en-US" dirty="0" smtClean="0">
                <a:solidFill>
                  <a:srgbClr val="FFFF00"/>
                </a:solidFill>
              </a:rPr>
            </a:br>
            <a:r>
              <a:rPr lang="en-US" dirty="0" smtClean="0">
                <a:solidFill>
                  <a:srgbClr val="FFFF00"/>
                </a:solidFill>
              </a:rPr>
              <a:t>The Tabernacle</a:t>
            </a:r>
            <a:endParaRPr lang="en-US" dirty="0">
              <a:solidFill>
                <a:srgbClr val="FFFF00"/>
              </a:solidFill>
            </a:endParaRPr>
          </a:p>
        </p:txBody>
      </p:sp>
      <p:pic>
        <p:nvPicPr>
          <p:cNvPr id="2050" name="Picture 2"/>
          <p:cNvPicPr>
            <a:picLocks noGrp="1" noChangeAspect="1" noChangeArrowheads="1"/>
          </p:cNvPicPr>
          <p:nvPr>
            <p:ph idx="1"/>
          </p:nvPr>
        </p:nvPicPr>
        <p:blipFill>
          <a:blip r:embed="rId3" cstate="print"/>
          <a:srcRect/>
          <a:stretch>
            <a:fillRect/>
          </a:stretch>
        </p:blipFill>
        <p:spPr bwMode="auto">
          <a:xfrm>
            <a:off x="228600" y="1066800"/>
            <a:ext cx="8722607" cy="56073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Rectangle 4"/>
          <p:cNvSpPr/>
          <p:nvPr/>
        </p:nvSpPr>
        <p:spPr>
          <a:xfrm>
            <a:off x="381000" y="1828800"/>
            <a:ext cx="8458200" cy="3785652"/>
          </a:xfrm>
          <a:prstGeom prst="rect">
            <a:avLst/>
          </a:prstGeom>
        </p:spPr>
        <p:txBody>
          <a:bodyPr wrap="square">
            <a:spAutoFit/>
          </a:bodyPr>
          <a:lstStyle/>
          <a:p>
            <a:pPr algn="ctr"/>
            <a:r>
              <a:rPr lang="en-US" sz="4000" i="1" dirty="0" smtClean="0">
                <a:effectLst>
                  <a:glow rad="101600">
                    <a:schemeClr val="bg1">
                      <a:alpha val="60000"/>
                    </a:schemeClr>
                  </a:glow>
                </a:effectLst>
              </a:rPr>
              <a:t>“When they (Priest) come in unto the tabernacle of the congregation, or when they come near unto the altar to minister in the holy place; that they bear not iniquity, and die.” </a:t>
            </a:r>
          </a:p>
          <a:p>
            <a:pPr algn="ctr"/>
            <a:r>
              <a:rPr lang="en-US" sz="4000" i="1" dirty="0" smtClean="0">
                <a:effectLst>
                  <a:glow rad="101600">
                    <a:schemeClr val="bg1">
                      <a:alpha val="60000"/>
                    </a:schemeClr>
                  </a:glow>
                </a:effectLst>
              </a:rPr>
              <a:t>Exod. 28:43</a:t>
            </a:r>
            <a:endParaRPr lang="en-US" sz="40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Personal Visions of God</a:t>
            </a:r>
            <a:endParaRPr lang="en-US" dirty="0">
              <a:solidFill>
                <a:srgbClr val="FFFF00"/>
              </a:solidFill>
            </a:endParaRPr>
          </a:p>
        </p:txBody>
      </p:sp>
      <p:pic>
        <p:nvPicPr>
          <p:cNvPr id="4099" name="Picture 3"/>
          <p:cNvPicPr>
            <a:picLocks noChangeAspect="1" noChangeArrowheads="1"/>
          </p:cNvPicPr>
          <p:nvPr/>
        </p:nvPicPr>
        <p:blipFill>
          <a:blip r:embed="rId3" cstate="print"/>
          <a:srcRect/>
          <a:stretch>
            <a:fillRect/>
          </a:stretch>
        </p:blipFill>
        <p:spPr bwMode="auto">
          <a:xfrm>
            <a:off x="1295400" y="1524000"/>
            <a:ext cx="6705600" cy="50292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Bible pictures Old Testament\Moses3 after Egypt\Moses sees the glory of God 1469 - Copy.jpg"/>
          <p:cNvPicPr>
            <a:picLocks noChangeAspect="1" noChangeArrowheads="1"/>
          </p:cNvPicPr>
          <p:nvPr/>
        </p:nvPicPr>
        <p:blipFill>
          <a:blip r:embed="rId3" cstate="print"/>
          <a:srcRect/>
          <a:stretch>
            <a:fillRect/>
          </a:stretch>
        </p:blipFill>
        <p:spPr bwMode="auto">
          <a:xfrm>
            <a:off x="1981200" y="0"/>
            <a:ext cx="5715000" cy="6858000"/>
          </a:xfrm>
          <a:prstGeom prst="rect">
            <a:avLst/>
          </a:prstGeom>
          <a:noFill/>
        </p:spPr>
      </p:pic>
      <p:sp>
        <p:nvSpPr>
          <p:cNvPr id="4" name="Rectangle 3"/>
          <p:cNvSpPr/>
          <p:nvPr/>
        </p:nvSpPr>
        <p:spPr>
          <a:xfrm>
            <a:off x="4343400" y="0"/>
            <a:ext cx="3429000" cy="707886"/>
          </a:xfrm>
          <a:prstGeom prst="rect">
            <a:avLst/>
          </a:prstGeom>
        </p:spPr>
        <p:txBody>
          <a:bodyPr wrap="square">
            <a:spAutoFit/>
          </a:bodyPr>
          <a:lstStyle/>
          <a:p>
            <a:pPr algn="ctr"/>
            <a:r>
              <a:rPr lang="en-US" sz="4000" dirty="0" smtClean="0">
                <a:solidFill>
                  <a:srgbClr val="FFFF00"/>
                </a:solidFill>
                <a:effectLst>
                  <a:glow rad="101600">
                    <a:schemeClr val="bg1">
                      <a:alpha val="60000"/>
                    </a:schemeClr>
                  </a:glow>
                </a:effectLst>
              </a:rPr>
              <a:t>Moses’ Vision</a:t>
            </a:r>
            <a:endParaRPr lang="en-US" sz="40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8991600" cy="6705600"/>
          </a:xfrm>
        </p:spPr>
        <p:txBody>
          <a:bodyPr>
            <a:normAutofit lnSpcReduction="10000"/>
          </a:bodyPr>
          <a:lstStyle/>
          <a:p>
            <a:pPr algn="ctr">
              <a:buNone/>
            </a:pPr>
            <a:r>
              <a:rPr lang="en-US" i="1" dirty="0" smtClean="0"/>
              <a:t>   "And he said, I beseech thee, </a:t>
            </a:r>
            <a:r>
              <a:rPr lang="en-US" i="1" dirty="0" err="1" smtClean="0"/>
              <a:t>shew</a:t>
            </a:r>
            <a:r>
              <a:rPr lang="en-US" i="1" dirty="0" smtClean="0"/>
              <a:t> me thy glory. And he said, I will make all my goodness pass before thee, and I will proclaim the name of the Lord before thee; and will be gracious to whom I will be gracious, and will </a:t>
            </a:r>
            <a:r>
              <a:rPr lang="en-US" i="1" dirty="0" err="1" smtClean="0"/>
              <a:t>shew</a:t>
            </a:r>
            <a:r>
              <a:rPr lang="en-US" i="1" dirty="0" smtClean="0"/>
              <a:t> mercy on whom I will </a:t>
            </a:r>
            <a:r>
              <a:rPr lang="en-US" i="1" dirty="0" err="1" smtClean="0"/>
              <a:t>shew</a:t>
            </a:r>
            <a:r>
              <a:rPr lang="en-US" i="1" dirty="0" smtClean="0"/>
              <a:t> mercy. And he said, Thou canst not see my face: for there shall no man see me, and live. And the Lord said, Behold, there is a place by me, and thou </a:t>
            </a:r>
            <a:r>
              <a:rPr lang="en-US" i="1" dirty="0" err="1" smtClean="0"/>
              <a:t>shalt</a:t>
            </a:r>
            <a:r>
              <a:rPr lang="en-US" i="1" dirty="0" smtClean="0"/>
              <a:t> stand upon a rock: And it shall come to pass, while my glory </a:t>
            </a:r>
            <a:r>
              <a:rPr lang="en-US" i="1" dirty="0" err="1" smtClean="0"/>
              <a:t>passeth</a:t>
            </a:r>
            <a:r>
              <a:rPr lang="en-US" i="1" dirty="0" smtClean="0"/>
              <a:t> by, that I will put thee in a </a:t>
            </a:r>
            <a:r>
              <a:rPr lang="en-US" i="1" dirty="0" err="1" smtClean="0"/>
              <a:t>clift</a:t>
            </a:r>
            <a:r>
              <a:rPr lang="en-US" i="1" dirty="0" smtClean="0"/>
              <a:t> of the rock, and will cover thee with my hand while I pass by: And I will take away mine hand, and thou </a:t>
            </a:r>
            <a:r>
              <a:rPr lang="en-US" i="1" dirty="0" err="1" smtClean="0"/>
              <a:t>shalt</a:t>
            </a:r>
            <a:r>
              <a:rPr lang="en-US" i="1" dirty="0" smtClean="0"/>
              <a:t> see my back parts: but my face shall not be seen.” Exodus 33:18-23 </a:t>
            </a:r>
          </a:p>
          <a:p>
            <a:endParaRPr lang="en-US"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Bible pictures Old Testament\Moses3 after Egypt\Moses sees the glory of God 1469 - Copy.jpg"/>
          <p:cNvPicPr>
            <a:picLocks noChangeAspect="1" noChangeArrowheads="1"/>
          </p:cNvPicPr>
          <p:nvPr/>
        </p:nvPicPr>
        <p:blipFill>
          <a:blip r:embed="rId3" cstate="print"/>
          <a:srcRect/>
          <a:stretch>
            <a:fillRect/>
          </a:stretch>
        </p:blipFill>
        <p:spPr bwMode="auto">
          <a:xfrm>
            <a:off x="2057400" y="0"/>
            <a:ext cx="5522913" cy="6858000"/>
          </a:xfrm>
          <a:prstGeom prst="rect">
            <a:avLst/>
          </a:prstGeom>
          <a:noFill/>
        </p:spPr>
      </p:pic>
      <p:pic>
        <p:nvPicPr>
          <p:cNvPr id="5123" name="Picture 3"/>
          <p:cNvPicPr>
            <a:picLocks noChangeAspect="1" noChangeArrowheads="1"/>
          </p:cNvPicPr>
          <p:nvPr/>
        </p:nvPicPr>
        <p:blipFill>
          <a:blip r:embed="rId4" cstate="print">
            <a:lum bright="-10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lum contrast="20000"/>
          </a:blip>
          <a:srcRect/>
          <a:stretch>
            <a:fillRect/>
          </a:stretch>
        </p:blipFill>
        <p:spPr bwMode="auto">
          <a:xfrm>
            <a:off x="0" y="0"/>
            <a:ext cx="9144000" cy="6858000"/>
          </a:xfrm>
          <a:prstGeom prst="rect">
            <a:avLst/>
          </a:prstGeom>
          <a:noFill/>
          <a:ln w="9525">
            <a:noFill/>
            <a:miter lim="800000"/>
            <a:headEnd/>
            <a:tailEnd/>
          </a:ln>
        </p:spPr>
      </p:pic>
      <p:sp>
        <p:nvSpPr>
          <p:cNvPr id="5" name="Title 1"/>
          <p:cNvSpPr>
            <a:spLocks noGrp="1"/>
          </p:cNvSpPr>
          <p:nvPr>
            <p:ph type="title"/>
          </p:nvPr>
        </p:nvSpPr>
        <p:spPr/>
        <p:txBody>
          <a:bodyPr>
            <a:normAutofit fontScale="90000"/>
          </a:bodyPr>
          <a:lstStyle/>
          <a:p>
            <a:r>
              <a:rPr lang="en-US" dirty="0" smtClean="0">
                <a:solidFill>
                  <a:srgbClr val="FFFF00"/>
                </a:solidFill>
                <a:effectLst>
                  <a:glow rad="101600">
                    <a:schemeClr val="bg1">
                      <a:alpha val="60000"/>
                    </a:schemeClr>
                  </a:glow>
                </a:effectLst>
              </a:rPr>
              <a:t>Isaiah’s Vision</a:t>
            </a:r>
            <a:br>
              <a:rPr lang="en-US" dirty="0" smtClean="0">
                <a:solidFill>
                  <a:srgbClr val="FFFF00"/>
                </a:solidFill>
                <a:effectLst>
                  <a:glow rad="101600">
                    <a:schemeClr val="bg1">
                      <a:alpha val="60000"/>
                    </a:schemeClr>
                  </a:glow>
                </a:effectLst>
              </a:rPr>
            </a:br>
            <a:endParaRPr lang="en-US" dirty="0">
              <a:solidFill>
                <a:srgbClr val="FFFF00"/>
              </a:solidFill>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lnSpcReduction="10000"/>
          </a:bodyPr>
          <a:lstStyle/>
          <a:p>
            <a:pPr algn="ctr">
              <a:buNone/>
            </a:pPr>
            <a:r>
              <a:rPr lang="en-US" i="1" dirty="0" smtClean="0"/>
              <a:t>    "In the year that king </a:t>
            </a:r>
            <a:r>
              <a:rPr lang="en-US" i="1" dirty="0" err="1" smtClean="0"/>
              <a:t>Uzziah</a:t>
            </a:r>
            <a:r>
              <a:rPr lang="en-US" i="1" dirty="0" smtClean="0"/>
              <a:t> died I saw also the Lord sitting upon a throne, high and lifted up, and his train filled the temple. Above it stood the seraphim: each one had six wings; with twain he covered his face, and with twain he covered his feet, and with twain he did fly. And one cried unto another, and said, Holy, holy, holy, is the Lord of hosts: the whole earth is full of his glory. And the posts of the door moved at the voice of him that cried, and the house was filled with smoke. Then said I, Woe is me! for I am undone; because I am a man of unclean lips, and I dwell in the midst of a people of unclean lips: for mine eyes have seen the King, the Lord of hosts.” Isaiah 6:1-5 </a:t>
            </a:r>
            <a:endParaRPr lang="en-US" i="1" dirty="0"/>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lum contrast="10000"/>
          </a:blip>
          <a:srcRect b="4444"/>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066800"/>
          </a:xfrm>
        </p:spPr>
        <p:txBody>
          <a:bodyPr/>
          <a:lstStyle/>
          <a:p>
            <a:r>
              <a:rPr lang="en-US" dirty="0" smtClean="0">
                <a:solidFill>
                  <a:srgbClr val="FFFF00"/>
                </a:solidFill>
              </a:rPr>
              <a:t>Daniel’s vision</a:t>
            </a:r>
            <a:endParaRPr lang="en-US" dirty="0">
              <a:solidFill>
                <a:srgbClr val="FFFF00"/>
              </a:solidFill>
            </a:endParaRPr>
          </a:p>
        </p:txBody>
      </p:sp>
      <p:pic>
        <p:nvPicPr>
          <p:cNvPr id="5122" name="Picture 2" descr="C:\Users\Ptr. Daniel White\Desktop\Bible pictures\Daniel &amp; Bab Captvty\scan0020.jpg"/>
          <p:cNvPicPr>
            <a:picLocks noChangeAspect="1" noChangeArrowheads="1"/>
          </p:cNvPicPr>
          <p:nvPr/>
        </p:nvPicPr>
        <p:blipFill>
          <a:blip r:embed="rId3" cstate="print">
            <a:lum contrast="40000"/>
          </a:blip>
          <a:srcRect/>
          <a:stretch>
            <a:fillRect/>
          </a:stretch>
        </p:blipFill>
        <p:spPr bwMode="auto">
          <a:xfrm>
            <a:off x="2590800" y="1143000"/>
            <a:ext cx="3808412" cy="5595938"/>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417638"/>
          </a:xfrm>
        </p:spPr>
        <p:txBody>
          <a:bodyPr>
            <a:normAutofit/>
          </a:bodyPr>
          <a:lstStyle/>
          <a:p>
            <a:r>
              <a:rPr lang="en-US" dirty="0" smtClean="0"/>
              <a:t>God is incomprehensible</a:t>
            </a:r>
            <a:endParaRPr lang="en-US" dirty="0"/>
          </a:p>
        </p:txBody>
      </p:sp>
      <p:sp>
        <p:nvSpPr>
          <p:cNvPr id="3" name="Content Placeholder 2"/>
          <p:cNvSpPr>
            <a:spLocks noGrp="1"/>
          </p:cNvSpPr>
          <p:nvPr>
            <p:ph idx="1"/>
          </p:nvPr>
        </p:nvSpPr>
        <p:spPr>
          <a:xfrm>
            <a:off x="0" y="1600200"/>
            <a:ext cx="5181600" cy="5257800"/>
          </a:xfrm>
        </p:spPr>
        <p:txBody>
          <a:bodyPr>
            <a:normAutofit/>
          </a:bodyPr>
          <a:lstStyle/>
          <a:p>
            <a:pPr algn="ctr">
              <a:buNone/>
            </a:pPr>
            <a:r>
              <a:rPr lang="en-US" i="1" dirty="0" smtClean="0">
                <a:solidFill>
                  <a:srgbClr val="FFC000"/>
                </a:solidFill>
              </a:rPr>
              <a:t>   “</a:t>
            </a:r>
            <a:r>
              <a:rPr lang="en-US" i="1" u="sng" dirty="0" smtClean="0">
                <a:solidFill>
                  <a:srgbClr val="FFC000"/>
                </a:solidFill>
              </a:rPr>
              <a:t>Canst thou by searching find out God</a:t>
            </a:r>
            <a:r>
              <a:rPr lang="en-US" i="1" dirty="0" smtClean="0">
                <a:solidFill>
                  <a:srgbClr val="FFC000"/>
                </a:solidFill>
              </a:rPr>
              <a:t>? canst thou find out the Almighty unto perfection? It is as high as heaven; what canst thou do? deeper than hell; what canst thou know? The measure thereof is longer than the earth, and broader than the sea.” Job 11:7-9 </a:t>
            </a:r>
          </a:p>
          <a:p>
            <a:pPr algn="ctr">
              <a:buNone/>
            </a:pP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5204476" y="1600200"/>
            <a:ext cx="3939524" cy="449579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algn="ctr">
              <a:buNone/>
            </a:pPr>
            <a:endParaRPr lang="en-US" sz="3600" i="1" dirty="0" smtClean="0"/>
          </a:p>
          <a:p>
            <a:pPr algn="ctr">
              <a:buNone/>
            </a:pPr>
            <a:r>
              <a:rPr lang="en-US" sz="3600" i="1" dirty="0" smtClean="0"/>
              <a:t>    "I beheld till the thrones were cast down, and the Ancient of days did sit, whose garment was white as snow, and the hair of his head like the pure wool: his throne was like the fiery flame, and his wheels as burning fire. A fiery stream issued and came forth from before him: thousand thousands ministered unto him, and ten thousand times ten thousand stood before him: the judgment was set, </a:t>
            </a:r>
          </a:p>
          <a:p>
            <a:pPr algn="ctr">
              <a:buNone/>
            </a:pPr>
            <a:r>
              <a:rPr lang="en-US" sz="3600" i="1" dirty="0" smtClean="0"/>
              <a:t>and the books were opened…</a:t>
            </a: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5821363"/>
          </a:xfrm>
        </p:spPr>
        <p:txBody>
          <a:bodyPr>
            <a:noAutofit/>
          </a:bodyPr>
          <a:lstStyle/>
          <a:p>
            <a:pPr algn="ctr">
              <a:buNone/>
            </a:pPr>
            <a:r>
              <a:rPr lang="en-US" sz="3600" i="1" dirty="0" smtClean="0"/>
              <a:t>    I saw in the night visions, and, behold, one like the Son of man came with the clouds of heaven, and came to the Ancient of days, and they brought him near before him. And there was given him dominion, and glory, and a kingdom, that all people, nations, and languages, should serve him: his dominion is an everlasting dominion, which shall not </a:t>
            </a:r>
          </a:p>
          <a:p>
            <a:pPr algn="ctr">
              <a:buNone/>
            </a:pPr>
            <a:r>
              <a:rPr lang="en-US" sz="3600" i="1" dirty="0" smtClean="0"/>
              <a:t>pass away, and his kingdom that which </a:t>
            </a:r>
          </a:p>
          <a:p>
            <a:pPr algn="ctr">
              <a:buNone/>
            </a:pPr>
            <a:r>
              <a:rPr lang="en-US" sz="3600" i="1" dirty="0" smtClean="0"/>
              <a:t>shall not be destroyed.” </a:t>
            </a:r>
          </a:p>
          <a:p>
            <a:pPr algn="ctr">
              <a:buNone/>
            </a:pPr>
            <a:r>
              <a:rPr lang="en-US" sz="3600" i="1" dirty="0" smtClean="0"/>
              <a:t>Daniel 7:9-14</a:t>
            </a:r>
            <a:endParaRPr lang="en-US" sz="3600" dirty="0"/>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Prophecy pictures\prophecy pictures\rapture and second coming\901051412_dfddaf3860.jpg"/>
          <p:cNvPicPr>
            <a:picLocks noChangeAspect="1" noChangeArrowheads="1"/>
          </p:cNvPicPr>
          <p:nvPr/>
        </p:nvPicPr>
        <p:blipFill>
          <a:blip r:embed="rId3" cstate="print"/>
          <a:srcRect/>
          <a:stretch>
            <a:fillRect/>
          </a:stretch>
        </p:blipFill>
        <p:spPr bwMode="auto">
          <a:xfrm>
            <a:off x="0" y="-228600"/>
            <a:ext cx="9448800" cy="7086600"/>
          </a:xfrm>
          <a:prstGeom prst="rect">
            <a:avLst/>
          </a:prstGeom>
          <a:noFill/>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FF00"/>
                </a:solidFill>
              </a:rPr>
              <a:t>John’s Vision</a:t>
            </a:r>
            <a:endParaRPr lang="en-US" dirty="0">
              <a:solidFill>
                <a:srgbClr val="FFFF00"/>
              </a:solidFill>
            </a:endParaRPr>
          </a:p>
        </p:txBody>
      </p:sp>
      <p:sp>
        <p:nvSpPr>
          <p:cNvPr id="3" name="Content Placeholder 2"/>
          <p:cNvSpPr>
            <a:spLocks noGrp="1"/>
          </p:cNvSpPr>
          <p:nvPr>
            <p:ph idx="1"/>
          </p:nvPr>
        </p:nvSpPr>
        <p:spPr>
          <a:xfrm>
            <a:off x="0" y="762000"/>
            <a:ext cx="9144000" cy="6096000"/>
          </a:xfrm>
        </p:spPr>
        <p:txBody>
          <a:bodyPr>
            <a:normAutofit fontScale="92500" lnSpcReduction="10000"/>
          </a:bodyPr>
          <a:lstStyle/>
          <a:p>
            <a:pPr>
              <a:buNone/>
            </a:pPr>
            <a:endParaRPr lang="en-US" i="1" dirty="0" smtClean="0"/>
          </a:p>
          <a:p>
            <a:pPr>
              <a:buNone/>
            </a:pPr>
            <a:r>
              <a:rPr lang="en-US" i="1" dirty="0" smtClean="0"/>
              <a:t>    “And the four beasts had each of them six wings about him; and they were full of eyes within: and they rest not day and night, saying, Holy, holy, holy, Lord God Almighty, which was, and is, and is to come. And when those beasts give glory and </a:t>
            </a:r>
            <a:r>
              <a:rPr lang="en-US" i="1" dirty="0" err="1" smtClean="0"/>
              <a:t>honour</a:t>
            </a:r>
            <a:r>
              <a:rPr lang="en-US" i="1" dirty="0" smtClean="0"/>
              <a:t> and thanks to him that sat on the throne, who </a:t>
            </a:r>
            <a:r>
              <a:rPr lang="en-US" i="1" dirty="0" err="1" smtClean="0"/>
              <a:t>liveth</a:t>
            </a:r>
            <a:r>
              <a:rPr lang="en-US" i="1" dirty="0" smtClean="0"/>
              <a:t> for ever and ever, the four and twenty elders fall down before him that sat on the throne, and worship him that </a:t>
            </a:r>
            <a:r>
              <a:rPr lang="en-US" i="1" dirty="0" err="1" smtClean="0"/>
              <a:t>liveth</a:t>
            </a:r>
            <a:r>
              <a:rPr lang="en-US" i="1" dirty="0" smtClean="0"/>
              <a:t> for ever and ever, and cast their crowns before the throne, saying, Thou art worthy, O Lord, to receive glory and </a:t>
            </a:r>
            <a:r>
              <a:rPr lang="en-US" i="1" dirty="0" err="1" smtClean="0"/>
              <a:t>honour</a:t>
            </a:r>
            <a:r>
              <a:rPr lang="en-US" i="1" dirty="0" smtClean="0"/>
              <a:t> and power: for thou hast created all things, and for thy pleasure they are and were created.” Revelation 4:8-11 </a:t>
            </a:r>
          </a:p>
          <a:p>
            <a:pPr>
              <a:buNone/>
            </a:pPr>
            <a:endParaRPr lang="en-US" i="1" dirty="0"/>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lum bright="-10000" contrast="10000"/>
          </a:blip>
          <a:srcRect/>
          <a:stretch>
            <a:fillRect/>
          </a:stretch>
        </p:blipFill>
        <p:spPr bwMode="auto">
          <a:xfrm>
            <a:off x="0" y="0"/>
            <a:ext cx="9144000" cy="6858000"/>
          </a:xfrm>
          <a:prstGeom prst="rect">
            <a:avLst/>
          </a:prstGeom>
          <a:noFill/>
          <a:ln w="9525">
            <a:noFill/>
            <a:miter lim="800000"/>
            <a:headEnd/>
            <a:tailEnd/>
          </a:ln>
        </p:spPr>
      </p:pic>
      <p:pic>
        <p:nvPicPr>
          <p:cNvPr id="3074" name="Picture 2" descr="c:\Users\Ptr. Daniel White\Desktop\Bible pictures\heaven\image06.jpg"/>
          <p:cNvPicPr>
            <a:picLocks noChangeAspect="1" noChangeArrowheads="1"/>
          </p:cNvPicPr>
          <p:nvPr/>
        </p:nvPicPr>
        <p:blipFill>
          <a:blip r:embed="rId4" cstate="print">
            <a:lum bright="-10000" contrast="30000"/>
          </a:blip>
          <a:srcRect/>
          <a:stretch>
            <a:fillRect/>
          </a:stretch>
        </p:blipFill>
        <p:spPr bwMode="auto">
          <a:xfrm>
            <a:off x="1066800" y="1143000"/>
            <a:ext cx="6934200" cy="45910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Bible Exalts </a:t>
            </a:r>
            <a:r>
              <a:rPr lang="en-US" dirty="0"/>
              <a:t>t</a:t>
            </a:r>
            <a:r>
              <a:rPr lang="en-US" dirty="0" smtClean="0"/>
              <a:t>he Holiness </a:t>
            </a:r>
            <a:br>
              <a:rPr lang="en-US" dirty="0" smtClean="0"/>
            </a:br>
            <a:r>
              <a:rPr lang="en-US" dirty="0" smtClean="0"/>
              <a:t>of Jesus Christ  </a:t>
            </a:r>
            <a:endParaRPr lang="en-US" dirty="0"/>
          </a:p>
        </p:txBody>
      </p:sp>
      <p:pic>
        <p:nvPicPr>
          <p:cNvPr id="3074" name="Picture 2"/>
          <p:cNvPicPr>
            <a:picLocks noGrp="1" noChangeAspect="1" noChangeArrowheads="1"/>
          </p:cNvPicPr>
          <p:nvPr>
            <p:ph idx="1"/>
          </p:nvPr>
        </p:nvPicPr>
        <p:blipFill>
          <a:blip r:embed="rId3" cstate="print">
            <a:lum bright="-20000"/>
          </a:blip>
          <a:srcRect/>
          <a:stretch>
            <a:fillRect/>
          </a:stretch>
        </p:blipFill>
        <p:spPr bwMode="auto">
          <a:xfrm>
            <a:off x="2514600" y="1610519"/>
            <a:ext cx="4148596" cy="524748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lnSpcReduction="10000"/>
          </a:bodyPr>
          <a:lstStyle/>
          <a:p>
            <a:pPr>
              <a:buNone/>
            </a:pPr>
            <a:r>
              <a:rPr lang="en-US" i="1" dirty="0">
                <a:solidFill>
                  <a:srgbClr val="92D050"/>
                </a:solidFill>
              </a:rPr>
              <a:t> </a:t>
            </a:r>
            <a:r>
              <a:rPr lang="en-US" i="1" dirty="0" smtClean="0">
                <a:solidFill>
                  <a:srgbClr val="92D050"/>
                </a:solidFill>
              </a:rPr>
              <a:t>   I Peter 2:22 “</a:t>
            </a:r>
            <a:r>
              <a:rPr lang="en-US" b="1" i="1" dirty="0" smtClean="0">
                <a:solidFill>
                  <a:schemeClr val="accent6">
                    <a:lumMod val="75000"/>
                  </a:schemeClr>
                </a:solidFill>
              </a:rPr>
              <a:t>Who did no sin</a:t>
            </a:r>
            <a:r>
              <a:rPr lang="en-US" i="1" dirty="0" smtClean="0">
                <a:solidFill>
                  <a:srgbClr val="92D050"/>
                </a:solidFill>
              </a:rPr>
              <a:t>, neither was guile found in his mouth.”</a:t>
            </a:r>
            <a:br>
              <a:rPr lang="en-US" i="1" dirty="0" smtClean="0">
                <a:solidFill>
                  <a:srgbClr val="92D050"/>
                </a:solidFill>
              </a:rPr>
            </a:br>
            <a:r>
              <a:rPr lang="en-US" i="1" dirty="0" smtClean="0">
                <a:solidFill>
                  <a:srgbClr val="92D050"/>
                </a:solidFill>
              </a:rPr>
              <a:t/>
            </a:r>
            <a:br>
              <a:rPr lang="en-US" i="1" dirty="0" smtClean="0">
                <a:solidFill>
                  <a:srgbClr val="92D050"/>
                </a:solidFill>
              </a:rPr>
            </a:br>
            <a:r>
              <a:rPr lang="en-US" i="1" dirty="0" smtClean="0">
                <a:solidFill>
                  <a:srgbClr val="92D050"/>
                </a:solidFill>
              </a:rPr>
              <a:t>I John 3:5 “And ye know that he was manifested to take away our sins; and</a:t>
            </a:r>
            <a:r>
              <a:rPr lang="en-US" i="1" dirty="0" smtClean="0">
                <a:solidFill>
                  <a:schemeClr val="accent6">
                    <a:lumMod val="75000"/>
                  </a:schemeClr>
                </a:solidFill>
              </a:rPr>
              <a:t> </a:t>
            </a:r>
            <a:r>
              <a:rPr lang="en-US" b="1" i="1" dirty="0" smtClean="0">
                <a:solidFill>
                  <a:schemeClr val="accent6">
                    <a:lumMod val="75000"/>
                  </a:schemeClr>
                </a:solidFill>
              </a:rPr>
              <a:t>in him is no sin</a:t>
            </a:r>
            <a:r>
              <a:rPr lang="en-US" b="1" i="1" dirty="0" smtClean="0">
                <a:solidFill>
                  <a:srgbClr val="92D050"/>
                </a:solidFill>
              </a:rPr>
              <a:t>.”</a:t>
            </a:r>
            <a:r>
              <a:rPr lang="en-US" i="1" dirty="0" smtClean="0">
                <a:solidFill>
                  <a:srgbClr val="92D050"/>
                </a:solidFill>
              </a:rPr>
              <a:t/>
            </a:r>
            <a:br>
              <a:rPr lang="en-US" i="1" dirty="0" smtClean="0">
                <a:solidFill>
                  <a:srgbClr val="92D050"/>
                </a:solidFill>
              </a:rPr>
            </a:br>
            <a:r>
              <a:rPr lang="en-US" i="1" dirty="0" smtClean="0">
                <a:solidFill>
                  <a:srgbClr val="92D050"/>
                </a:solidFill>
              </a:rPr>
              <a:t/>
            </a:r>
            <a:br>
              <a:rPr lang="en-US" i="1" dirty="0" smtClean="0">
                <a:solidFill>
                  <a:srgbClr val="92D050"/>
                </a:solidFill>
              </a:rPr>
            </a:br>
            <a:r>
              <a:rPr lang="en-US" i="1" dirty="0" smtClean="0">
                <a:solidFill>
                  <a:srgbClr val="92D050"/>
                </a:solidFill>
              </a:rPr>
              <a:t>Hebrews 4:15 “For we have not an High Priest which cannot be touched with the feeling of our infirmities; but was in all points tempted like as we are, </a:t>
            </a:r>
            <a:r>
              <a:rPr lang="en-US" b="1" i="1" dirty="0" smtClean="0">
                <a:solidFill>
                  <a:schemeClr val="accent6">
                    <a:lumMod val="75000"/>
                  </a:schemeClr>
                </a:solidFill>
              </a:rPr>
              <a:t>yet without sin</a:t>
            </a:r>
            <a:r>
              <a:rPr lang="en-US" b="1" i="1" dirty="0" smtClean="0">
                <a:solidFill>
                  <a:srgbClr val="92D050"/>
                </a:solidFill>
              </a:rPr>
              <a:t>.”</a:t>
            </a:r>
            <a:r>
              <a:rPr lang="en-US" i="1" dirty="0" smtClean="0">
                <a:solidFill>
                  <a:srgbClr val="92D050"/>
                </a:solidFill>
              </a:rPr>
              <a:t/>
            </a:r>
            <a:br>
              <a:rPr lang="en-US" i="1" dirty="0" smtClean="0">
                <a:solidFill>
                  <a:srgbClr val="92D050"/>
                </a:solidFill>
              </a:rPr>
            </a:br>
            <a:r>
              <a:rPr lang="en-US" i="1" dirty="0" smtClean="0">
                <a:solidFill>
                  <a:srgbClr val="92D050"/>
                </a:solidFill>
              </a:rPr>
              <a:t/>
            </a:r>
            <a:br>
              <a:rPr lang="en-US" i="1" dirty="0" smtClean="0">
                <a:solidFill>
                  <a:srgbClr val="92D050"/>
                </a:solidFill>
              </a:rPr>
            </a:br>
            <a:r>
              <a:rPr lang="en-US" i="1" dirty="0" smtClean="0">
                <a:solidFill>
                  <a:srgbClr val="92D050"/>
                </a:solidFill>
              </a:rPr>
              <a:t>II Corinthians 5:21 “For he hath made him to be sin for us, </a:t>
            </a:r>
            <a:r>
              <a:rPr lang="en-US" b="1" i="1" dirty="0" smtClean="0">
                <a:solidFill>
                  <a:schemeClr val="accent6">
                    <a:lumMod val="75000"/>
                  </a:schemeClr>
                </a:solidFill>
              </a:rPr>
              <a:t>who knew </a:t>
            </a:r>
            <a:r>
              <a:rPr lang="en-US" b="1" i="1" dirty="0" smtClean="0">
                <a:solidFill>
                  <a:schemeClr val="accent6">
                    <a:lumMod val="75000"/>
                  </a:schemeClr>
                </a:solidFill>
              </a:rPr>
              <a:t>no </a:t>
            </a:r>
            <a:r>
              <a:rPr lang="en-US" b="1" i="1" dirty="0" smtClean="0">
                <a:solidFill>
                  <a:schemeClr val="accent6">
                    <a:lumMod val="75000"/>
                  </a:schemeClr>
                </a:solidFill>
              </a:rPr>
              <a:t>sin</a:t>
            </a:r>
            <a:r>
              <a:rPr lang="en-US" i="1" dirty="0" smtClean="0">
                <a:solidFill>
                  <a:srgbClr val="92D050"/>
                </a:solidFill>
              </a:rPr>
              <a:t>; that we might be made the righteousness of God in him.”</a:t>
            </a:r>
          </a:p>
          <a:p>
            <a:endParaRPr lang="en-US" i="1" dirty="0">
              <a:solidFill>
                <a:srgbClr val="92D050"/>
              </a:solidFill>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lum contrast="30000"/>
          </a:blip>
          <a:srcRect/>
          <a:stretch>
            <a:fillRect/>
          </a:stretch>
        </p:blipFill>
        <p:spPr bwMode="auto">
          <a:xfrm>
            <a:off x="543683" y="473600"/>
            <a:ext cx="7914517" cy="6003400"/>
          </a:xfrm>
          <a:prstGeom prst="rect">
            <a:avLst/>
          </a:prstGeom>
          <a:noFill/>
          <a:ln w="9525">
            <a:noFill/>
            <a:miter lim="800000"/>
            <a:headEnd/>
            <a:tailEnd/>
          </a:ln>
        </p:spPr>
      </p:pic>
      <p:sp>
        <p:nvSpPr>
          <p:cNvPr id="3" name="Rectangle 2"/>
          <p:cNvSpPr/>
          <p:nvPr/>
        </p:nvSpPr>
        <p:spPr>
          <a:xfrm>
            <a:off x="2057400" y="1600200"/>
            <a:ext cx="5105400" cy="3416320"/>
          </a:xfrm>
          <a:prstGeom prst="rect">
            <a:avLst/>
          </a:prstGeom>
        </p:spPr>
        <p:txBody>
          <a:bodyPr wrap="square">
            <a:spAutoFit/>
          </a:bodyPr>
          <a:lstStyle/>
          <a:p>
            <a:pPr algn="ctr"/>
            <a:r>
              <a:rPr lang="en-US" sz="3600" b="1" i="1" dirty="0" smtClean="0">
                <a:solidFill>
                  <a:schemeClr val="bg1"/>
                </a:solidFill>
                <a:effectLst>
                  <a:glow rad="101600">
                    <a:schemeClr val="tx1">
                      <a:alpha val="60000"/>
                    </a:schemeClr>
                  </a:glow>
                </a:effectLst>
              </a:rPr>
              <a:t>“And he is the propitiation for our sins: and not for ours only, but also for the sins of the whole world.”</a:t>
            </a:r>
          </a:p>
          <a:p>
            <a:pPr algn="ctr"/>
            <a:r>
              <a:rPr lang="en-US" sz="3600" b="1" i="1" dirty="0" smtClean="0">
                <a:solidFill>
                  <a:schemeClr val="bg1"/>
                </a:solidFill>
                <a:effectLst>
                  <a:glow rad="101600">
                    <a:schemeClr val="tx1">
                      <a:alpha val="60000"/>
                    </a:schemeClr>
                  </a:glow>
                </a:effectLst>
              </a:rPr>
              <a:t> I John 2:2 </a:t>
            </a:r>
            <a:endParaRPr lang="en-US" sz="3600" b="1" i="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Bible Exhorts the Believer </a:t>
            </a:r>
            <a:br>
              <a:rPr lang="en-US" dirty="0" smtClean="0"/>
            </a:br>
            <a:r>
              <a:rPr lang="en-US" dirty="0" smtClean="0"/>
              <a:t>to Live a Holy Life</a:t>
            </a:r>
            <a:endParaRPr lang="en-US" dirty="0"/>
          </a:p>
        </p:txBody>
      </p:sp>
      <p:pic>
        <p:nvPicPr>
          <p:cNvPr id="7170" name="Picture 2"/>
          <p:cNvPicPr>
            <a:picLocks noGrp="1" noChangeAspect="1" noChangeArrowheads="1"/>
          </p:cNvPicPr>
          <p:nvPr>
            <p:ph idx="1"/>
          </p:nvPr>
        </p:nvPicPr>
        <p:blipFill>
          <a:blip r:embed="rId3" cstate="print"/>
          <a:srcRect/>
          <a:stretch>
            <a:fillRect/>
          </a:stretch>
        </p:blipFill>
        <p:spPr bwMode="auto">
          <a:xfrm>
            <a:off x="1828800" y="2057400"/>
            <a:ext cx="5076825" cy="3810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914400"/>
            <a:ext cx="8229600" cy="1447800"/>
          </a:xfrm>
        </p:spPr>
        <p:txBody>
          <a:bodyPr>
            <a:noAutofit/>
          </a:bodyPr>
          <a:lstStyle/>
          <a:p>
            <a:pPr marL="342900" lvl="0" indent="-342900">
              <a:spcBef>
                <a:spcPct val="20000"/>
              </a:spcBef>
              <a:defRPr/>
            </a:pPr>
            <a:r>
              <a:rPr lang="en-US" sz="3200" dirty="0">
                <a:effectLst>
                  <a:glow rad="101600">
                    <a:schemeClr val="bg1">
                      <a:alpha val="60000"/>
                    </a:schemeClr>
                  </a:glow>
                </a:effectLst>
                <a:latin typeface="+mn-lt"/>
                <a:ea typeface="+mn-ea"/>
                <a:cs typeface="+mn-cs"/>
              </a:rPr>
              <a:t/>
            </a:r>
            <a:br>
              <a:rPr lang="en-US" sz="3200" dirty="0">
                <a:effectLst>
                  <a:glow rad="101600">
                    <a:schemeClr val="bg1">
                      <a:alpha val="60000"/>
                    </a:schemeClr>
                  </a:glow>
                </a:effectLst>
                <a:latin typeface="+mn-lt"/>
                <a:ea typeface="+mn-ea"/>
                <a:cs typeface="+mn-cs"/>
              </a:rPr>
            </a:br>
            <a:r>
              <a:rPr lang="en-US" sz="3200" i="1" dirty="0" smtClean="0">
                <a:effectLst>
                  <a:glow rad="101600">
                    <a:schemeClr val="bg1">
                      <a:alpha val="60000"/>
                    </a:schemeClr>
                  </a:glow>
                </a:effectLst>
              </a:rPr>
              <a:t>“Walking on the Road of Holiness”</a:t>
            </a:r>
            <a:r>
              <a:rPr lang="en-US" sz="3200" i="1" dirty="0">
                <a:solidFill>
                  <a:srgbClr val="FFFF00"/>
                </a:solidFill>
                <a:effectLst>
                  <a:glow rad="101600">
                    <a:schemeClr val="bg1">
                      <a:alpha val="60000"/>
                    </a:schemeClr>
                  </a:glow>
                </a:effectLst>
                <a:latin typeface="+mn-lt"/>
                <a:ea typeface="+mn-ea"/>
                <a:cs typeface="+mn-cs"/>
              </a:rPr>
              <a:t/>
            </a:r>
            <a:br>
              <a:rPr lang="en-US" sz="3200" i="1" dirty="0">
                <a:solidFill>
                  <a:srgbClr val="FFFF00"/>
                </a:solidFill>
                <a:effectLst>
                  <a:glow rad="101600">
                    <a:schemeClr val="bg1">
                      <a:alpha val="60000"/>
                    </a:schemeClr>
                  </a:glow>
                </a:effectLst>
                <a:latin typeface="+mn-lt"/>
                <a:ea typeface="+mn-ea"/>
                <a:cs typeface="+mn-cs"/>
              </a:rPr>
            </a:br>
            <a:r>
              <a:rPr lang="en-US" sz="3200" i="1" dirty="0">
                <a:solidFill>
                  <a:srgbClr val="FFFF00"/>
                </a:solidFill>
                <a:effectLst>
                  <a:glow rad="101600">
                    <a:schemeClr val="bg1">
                      <a:alpha val="60000"/>
                    </a:schemeClr>
                  </a:glow>
                </a:effectLst>
                <a:latin typeface="+mn-lt"/>
                <a:ea typeface="+mn-ea"/>
                <a:cs typeface="+mn-cs"/>
              </a:rPr>
              <a:t> Isa 35:8 </a:t>
            </a:r>
            <a:r>
              <a:rPr lang="en-US" sz="3200" i="1" dirty="0" smtClean="0">
                <a:solidFill>
                  <a:srgbClr val="FFFF00"/>
                </a:solidFill>
                <a:effectLst>
                  <a:glow rad="101600">
                    <a:schemeClr val="bg1">
                      <a:alpha val="60000"/>
                    </a:schemeClr>
                  </a:glow>
                </a:effectLst>
                <a:latin typeface="+mn-lt"/>
                <a:ea typeface="+mn-ea"/>
                <a:cs typeface="+mn-cs"/>
              </a:rPr>
              <a:t>“And </a:t>
            </a:r>
            <a:r>
              <a:rPr lang="en-US" sz="3200" i="1" dirty="0">
                <a:solidFill>
                  <a:srgbClr val="FFFF00"/>
                </a:solidFill>
                <a:effectLst>
                  <a:glow rad="101600">
                    <a:schemeClr val="bg1">
                      <a:alpha val="60000"/>
                    </a:schemeClr>
                  </a:glow>
                </a:effectLst>
                <a:latin typeface="+mn-lt"/>
                <a:ea typeface="+mn-ea"/>
                <a:cs typeface="+mn-cs"/>
              </a:rPr>
              <a:t>an </a:t>
            </a:r>
            <a:r>
              <a:rPr lang="en-US" sz="3200" i="1" dirty="0" smtClean="0">
                <a:solidFill>
                  <a:srgbClr val="FFFF00"/>
                </a:solidFill>
                <a:effectLst>
                  <a:glow rad="101600">
                    <a:schemeClr val="bg1">
                      <a:alpha val="60000"/>
                    </a:schemeClr>
                  </a:glow>
                </a:effectLst>
                <a:latin typeface="+mn-lt"/>
                <a:ea typeface="+mn-ea"/>
                <a:cs typeface="+mn-cs"/>
              </a:rPr>
              <a:t>highway </a:t>
            </a:r>
            <a:r>
              <a:rPr lang="en-US" sz="3200" i="1" dirty="0">
                <a:solidFill>
                  <a:srgbClr val="FFFF00"/>
                </a:solidFill>
                <a:effectLst>
                  <a:glow rad="101600">
                    <a:schemeClr val="bg1">
                      <a:alpha val="60000"/>
                    </a:schemeClr>
                  </a:glow>
                </a:effectLst>
                <a:latin typeface="+mn-lt"/>
                <a:ea typeface="+mn-ea"/>
                <a:cs typeface="+mn-cs"/>
              </a:rPr>
              <a:t>shall be there, and a way, and it shall be called The way of holiness; the unclean shall not pass over </a:t>
            </a:r>
            <a:r>
              <a:rPr lang="en-US" sz="3200" i="1" dirty="0" smtClean="0">
                <a:solidFill>
                  <a:srgbClr val="FFFF00"/>
                </a:solidFill>
                <a:effectLst>
                  <a:glow rad="101600">
                    <a:schemeClr val="bg1">
                      <a:alpha val="60000"/>
                    </a:schemeClr>
                  </a:glow>
                </a:effectLst>
                <a:latin typeface="+mn-lt"/>
                <a:ea typeface="+mn-ea"/>
                <a:cs typeface="+mn-cs"/>
              </a:rPr>
              <a:t>it.”</a:t>
            </a:r>
            <a:r>
              <a:rPr lang="en-US" sz="3600" dirty="0">
                <a:effectLst>
                  <a:glow rad="101600">
                    <a:schemeClr val="bg1">
                      <a:alpha val="60000"/>
                    </a:schemeClr>
                  </a:glow>
                </a:effectLst>
                <a:latin typeface="+mn-lt"/>
                <a:ea typeface="+mn-ea"/>
                <a:cs typeface="+mn-cs"/>
              </a:rPr>
              <a:t/>
            </a:r>
            <a:br>
              <a:rPr lang="en-US" sz="3600" dirty="0">
                <a:effectLst>
                  <a:glow rad="101600">
                    <a:schemeClr val="bg1">
                      <a:alpha val="60000"/>
                    </a:schemeClr>
                  </a:glow>
                </a:effectLst>
                <a:latin typeface="+mn-lt"/>
                <a:ea typeface="+mn-ea"/>
                <a:cs typeface="+mn-cs"/>
              </a:rPr>
            </a:br>
            <a:r>
              <a:rPr lang="en-US" sz="3600" i="1" dirty="0">
                <a:effectLst>
                  <a:glow rad="101600">
                    <a:schemeClr val="bg1">
                      <a:alpha val="60000"/>
                    </a:schemeClr>
                  </a:glow>
                </a:effectLst>
                <a:latin typeface="+mn-lt"/>
                <a:ea typeface="+mn-ea"/>
                <a:cs typeface="+mn-cs"/>
              </a:rPr>
              <a:t/>
            </a:r>
            <a:br>
              <a:rPr lang="en-US" sz="3600" i="1" dirty="0">
                <a:effectLst>
                  <a:glow rad="101600">
                    <a:schemeClr val="bg1">
                      <a:alpha val="60000"/>
                    </a:schemeClr>
                  </a:glow>
                </a:effectLst>
                <a:latin typeface="+mn-lt"/>
                <a:ea typeface="+mn-ea"/>
                <a:cs typeface="+mn-cs"/>
              </a:rPr>
            </a:br>
            <a:r>
              <a:rPr lang="en-US" sz="3600" i="1" dirty="0">
                <a:effectLst>
                  <a:glow rad="101600">
                    <a:schemeClr val="bg1">
                      <a:alpha val="60000"/>
                    </a:schemeClr>
                  </a:glow>
                </a:effectLst>
                <a:latin typeface="+mn-lt"/>
                <a:ea typeface="+mn-ea"/>
                <a:cs typeface="+mn-cs"/>
              </a:rPr>
              <a:t/>
            </a:r>
            <a:br>
              <a:rPr lang="en-US" sz="3600" i="1" dirty="0">
                <a:effectLst>
                  <a:glow rad="101600">
                    <a:schemeClr val="bg1">
                      <a:alpha val="60000"/>
                    </a:schemeClr>
                  </a:glow>
                </a:effectLst>
                <a:latin typeface="+mn-lt"/>
                <a:ea typeface="+mn-ea"/>
                <a:cs typeface="+mn-cs"/>
              </a:rPr>
            </a:br>
            <a:endParaRPr lang="en-US" sz="3600" dirty="0"/>
          </a:p>
        </p:txBody>
      </p:sp>
      <p:pic>
        <p:nvPicPr>
          <p:cNvPr id="5" name="Picture 2" descr="C:\Users\Ptr. Daniel White\Documents\My Scans\2009-06 (Jun)\scan0021.jp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2209800" y="2590800"/>
            <a:ext cx="5105400" cy="3770933"/>
          </a:xfrm>
          <a:prstGeom prst="rect">
            <a:avLst/>
          </a:prstGeom>
          <a:ln w="228600" cap="sq" cmpd="thickThin">
            <a:solidFill>
              <a:srgbClr val="000000"/>
            </a:solidFill>
            <a:prstDash val="solid"/>
            <a:miter lim="800000"/>
          </a:ln>
          <a:effectLst>
            <a:innerShdw blurRad="76200">
              <a:srgbClr val="000000"/>
            </a:innerShdw>
          </a:effectLst>
        </p:spPr>
      </p:pic>
      <p:sp>
        <p:nvSpPr>
          <p:cNvPr id="6" name="Explosion 2 5"/>
          <p:cNvSpPr/>
          <p:nvPr/>
        </p:nvSpPr>
        <p:spPr>
          <a:xfrm>
            <a:off x="1752600" y="2362200"/>
            <a:ext cx="1981200" cy="23622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xplosion 2 6"/>
          <p:cNvSpPr/>
          <p:nvPr/>
        </p:nvSpPr>
        <p:spPr>
          <a:xfrm>
            <a:off x="5410200" y="2743200"/>
            <a:ext cx="2438400" cy="20574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txBox="1">
            <a:spLocks noGrp="1"/>
          </p:cNvSpPr>
          <p:nvPr>
            <p:ph sz="half" idx="1"/>
          </p:nvPr>
        </p:nvSpPr>
        <p:spPr>
          <a:xfrm rot="19275979">
            <a:off x="1784808" y="3395441"/>
            <a:ext cx="2165909" cy="797303"/>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buNone/>
              <a:tabLst/>
              <a:defRPr/>
            </a:pPr>
            <a:r>
              <a:rPr kumimoji="0" lang="en-US" sz="1800" b="1" i="1" u="none" strike="noStrike" kern="1200" cap="none" spc="0" normalizeH="0" baseline="0" noProof="0" dirty="0" smtClean="0">
                <a:ln>
                  <a:noFill/>
                </a:ln>
                <a:solidFill>
                  <a:schemeClr val="bg1"/>
                </a:solidFill>
                <a:effectLst/>
                <a:uLnTx/>
                <a:uFillTx/>
                <a:latin typeface="+mn-lt"/>
                <a:ea typeface="+mn-ea"/>
                <a:cs typeface="+mn-cs"/>
              </a:rPr>
              <a:t>Unrighteousness</a:t>
            </a:r>
            <a:endParaRPr kumimoji="0" lang="en-US" sz="1800" b="1" i="1" u="none" strike="noStrike" kern="1200" cap="none" spc="0" normalizeH="0" baseline="0" noProof="0" dirty="0">
              <a:ln>
                <a:noFill/>
              </a:ln>
              <a:solidFill>
                <a:schemeClr val="bg1"/>
              </a:solidFill>
              <a:effectLst/>
              <a:uLnTx/>
              <a:uFillTx/>
              <a:latin typeface="+mn-lt"/>
              <a:ea typeface="+mn-ea"/>
              <a:cs typeface="+mn-cs"/>
            </a:endParaRPr>
          </a:p>
        </p:txBody>
      </p:sp>
      <p:sp>
        <p:nvSpPr>
          <p:cNvPr id="13" name="Content Placeholder 12"/>
          <p:cNvSpPr>
            <a:spLocks noGrp="1"/>
          </p:cNvSpPr>
          <p:nvPr>
            <p:ph sz="half" idx="2"/>
          </p:nvPr>
        </p:nvSpPr>
        <p:spPr>
          <a:xfrm rot="19436137">
            <a:off x="5824194" y="3566321"/>
            <a:ext cx="1613566" cy="644089"/>
          </a:xfrm>
        </p:spPr>
        <p:txBody>
          <a:bodyPr>
            <a:normAutofit/>
          </a:bodyPr>
          <a:lstStyle/>
          <a:p>
            <a:pPr>
              <a:buNone/>
            </a:pPr>
            <a:r>
              <a:rPr lang="en-US" sz="1800" b="1" i="1" dirty="0" smtClean="0">
                <a:solidFill>
                  <a:schemeClr val="bg1"/>
                </a:solidFill>
              </a:rPr>
              <a:t>Righteousness</a:t>
            </a:r>
            <a:endParaRPr lang="en-US" sz="1800" b="1" i="1"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0"/>
            <a:ext cx="8229600" cy="1066800"/>
          </a:xfrm>
        </p:spPr>
        <p:txBody>
          <a:bodyPr>
            <a:normAutofit/>
          </a:bodyPr>
          <a:lstStyle/>
          <a:p>
            <a:r>
              <a:rPr lang="en-US" dirty="0" smtClean="0"/>
              <a:t>God is self-existent</a:t>
            </a:r>
            <a:endParaRPr lang="en-US" dirty="0"/>
          </a:p>
        </p:txBody>
      </p:sp>
      <p:sp>
        <p:nvSpPr>
          <p:cNvPr id="3" name="Content Placeholder 2"/>
          <p:cNvSpPr>
            <a:spLocks noGrp="1"/>
          </p:cNvSpPr>
          <p:nvPr>
            <p:ph idx="1"/>
          </p:nvPr>
        </p:nvSpPr>
        <p:spPr>
          <a:xfrm>
            <a:off x="152400" y="1219200"/>
            <a:ext cx="8763000" cy="4906963"/>
          </a:xfrm>
        </p:spPr>
        <p:txBody>
          <a:bodyPr>
            <a:noAutofit/>
          </a:bodyPr>
          <a:lstStyle/>
          <a:p>
            <a:pPr algn="ctr">
              <a:buNone/>
            </a:pPr>
            <a:r>
              <a:rPr lang="en-US" sz="3600" i="1" dirty="0" smtClean="0">
                <a:effectLst>
                  <a:glow rad="63500">
                    <a:schemeClr val="bg1">
                      <a:alpha val="40000"/>
                    </a:schemeClr>
                  </a:glow>
                </a:effectLst>
              </a:rPr>
              <a:t>"And Moses said unto God, Behold, when I come unto the children of Israel, and shall say unto them, The God of your fathers hath sent me, </a:t>
            </a:r>
            <a:r>
              <a:rPr lang="en-US" sz="3600" i="1" u="sng" dirty="0" smtClean="0">
                <a:effectLst>
                  <a:glow rad="63500">
                    <a:schemeClr val="bg1">
                      <a:alpha val="40000"/>
                    </a:schemeClr>
                  </a:glow>
                </a:effectLst>
              </a:rPr>
              <a:t>What is his name? What shall I say unto them? And God said unto Moses, I AM THAT I AM:</a:t>
            </a:r>
            <a:r>
              <a:rPr lang="en-US" sz="3600" i="1" dirty="0" smtClean="0">
                <a:effectLst>
                  <a:glow rad="63500">
                    <a:schemeClr val="bg1">
                      <a:alpha val="40000"/>
                    </a:schemeClr>
                  </a:glow>
                </a:effectLst>
              </a:rPr>
              <a:t> and he said, Thus </a:t>
            </a:r>
            <a:r>
              <a:rPr lang="en-US" sz="3600" i="1" dirty="0" err="1" smtClean="0">
                <a:effectLst>
                  <a:glow rad="63500">
                    <a:schemeClr val="bg1">
                      <a:alpha val="40000"/>
                    </a:schemeClr>
                  </a:glow>
                </a:effectLst>
              </a:rPr>
              <a:t>shalt</a:t>
            </a:r>
            <a:r>
              <a:rPr lang="en-US" sz="3600" i="1" dirty="0" smtClean="0">
                <a:effectLst>
                  <a:glow rad="63500">
                    <a:schemeClr val="bg1">
                      <a:alpha val="40000"/>
                    </a:schemeClr>
                  </a:glow>
                </a:effectLst>
              </a:rPr>
              <a:t> </a:t>
            </a:r>
          </a:p>
          <a:p>
            <a:pPr algn="ctr">
              <a:buNone/>
            </a:pPr>
            <a:r>
              <a:rPr lang="en-US" sz="3600" i="1" dirty="0" smtClean="0">
                <a:effectLst>
                  <a:glow rad="63500">
                    <a:schemeClr val="bg1">
                      <a:alpha val="40000"/>
                    </a:schemeClr>
                  </a:glow>
                </a:effectLst>
              </a:rPr>
              <a:t>thou say unto the children of Israel, </a:t>
            </a:r>
          </a:p>
          <a:p>
            <a:pPr algn="ctr">
              <a:buNone/>
            </a:pPr>
            <a:r>
              <a:rPr lang="en-US" sz="3600" i="1" dirty="0" smtClean="0">
                <a:effectLst>
                  <a:glow rad="63500">
                    <a:schemeClr val="bg1">
                      <a:alpha val="40000"/>
                    </a:schemeClr>
                  </a:glow>
                </a:effectLst>
              </a:rPr>
              <a:t>I AM hath sent me unto you.” </a:t>
            </a:r>
          </a:p>
          <a:p>
            <a:pPr algn="ctr">
              <a:buNone/>
            </a:pPr>
            <a:r>
              <a:rPr lang="en-US" sz="3600" i="1" dirty="0" smtClean="0">
                <a:effectLst>
                  <a:glow rad="63500">
                    <a:schemeClr val="bg1">
                      <a:alpha val="40000"/>
                    </a:schemeClr>
                  </a:glow>
                </a:effectLst>
              </a:rPr>
              <a:t>Exodus 3:13-14 </a:t>
            </a:r>
          </a:p>
          <a:p>
            <a:pPr algn="ctr">
              <a:buNone/>
            </a:pPr>
            <a:endParaRPr lang="en-US" sz="3600" i="1" dirty="0">
              <a:effectLst>
                <a:glow rad="63500">
                  <a:schemeClr val="bg1">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401762"/>
          </a:xfrm>
        </p:spPr>
        <p:txBody>
          <a:bodyPr>
            <a:noAutofit/>
          </a:bodyPr>
          <a:lstStyle/>
          <a:p>
            <a:r>
              <a:rPr lang="en-US" sz="3600" dirty="0" smtClean="0">
                <a:effectLst>
                  <a:glow rad="101600">
                    <a:schemeClr val="bg1">
                      <a:alpha val="60000"/>
                    </a:schemeClr>
                  </a:glow>
                </a:effectLst>
              </a:rPr>
              <a:t>Holiness is the Key to Walking with God</a:t>
            </a:r>
            <a:br>
              <a:rPr lang="en-US" sz="3600" dirty="0" smtClean="0">
                <a:effectLst>
                  <a:glow rad="101600">
                    <a:schemeClr val="bg1">
                      <a:alpha val="60000"/>
                    </a:schemeClr>
                  </a:glow>
                </a:effectLst>
              </a:rPr>
            </a:br>
            <a:r>
              <a:rPr lang="en-US" sz="3600" i="1" dirty="0" smtClean="0">
                <a:effectLst>
                  <a:glow rad="101600">
                    <a:schemeClr val="bg1">
                      <a:alpha val="60000"/>
                    </a:schemeClr>
                  </a:glow>
                </a:effectLst>
              </a:rPr>
              <a:t>(I Peter 1:15-16)</a:t>
            </a:r>
            <a:endParaRPr lang="en-US" sz="3600" i="1" dirty="0">
              <a:effectLst>
                <a:glow rad="101600">
                  <a:schemeClr val="bg1">
                    <a:alpha val="60000"/>
                  </a:schemeClr>
                </a:glow>
              </a:effectLst>
            </a:endParaRPr>
          </a:p>
        </p:txBody>
      </p:sp>
      <p:sp>
        <p:nvSpPr>
          <p:cNvPr id="3" name="Content Placeholder 2"/>
          <p:cNvSpPr>
            <a:spLocks noGrp="1"/>
          </p:cNvSpPr>
          <p:nvPr>
            <p:ph idx="1"/>
          </p:nvPr>
        </p:nvSpPr>
        <p:spPr>
          <a:xfrm>
            <a:off x="304800" y="2286000"/>
            <a:ext cx="6172200" cy="4267200"/>
          </a:xfrm>
        </p:spPr>
        <p:txBody>
          <a:bodyPr>
            <a:normAutofit/>
          </a:bodyPr>
          <a:lstStyle/>
          <a:p>
            <a:pPr algn="ctr">
              <a:buNone/>
            </a:pPr>
            <a:r>
              <a:rPr lang="en-US" sz="3600" i="1" dirty="0" smtClean="0">
                <a:solidFill>
                  <a:srgbClr val="FFFF00"/>
                </a:solidFill>
                <a:effectLst>
                  <a:glow rad="101600">
                    <a:schemeClr val="bg1">
                      <a:alpha val="60000"/>
                    </a:schemeClr>
                  </a:glow>
                </a:effectLst>
              </a:rPr>
              <a:t>   “But as he which hath called you is holy, so be ye holy in                all manner of conversation; Because it is written, Be ye     holy; for I am holy.”</a:t>
            </a:r>
            <a:endParaRPr lang="en-US" sz="3600" i="1" dirty="0">
              <a:solidFill>
                <a:srgbClr val="FFFF00"/>
              </a:solidFill>
              <a:effectLst>
                <a:glow rad="101600">
                  <a:schemeClr val="bg1">
                    <a:alpha val="60000"/>
                  </a:schemeClr>
                </a:glow>
              </a:effectLst>
            </a:endParaRPr>
          </a:p>
        </p:txBody>
      </p:sp>
      <p:pic>
        <p:nvPicPr>
          <p:cNvPr id="2050" name="Picture 2" descr="C:\Users\Ptr. Daniel White\Desktop\Bible pictures\bibles and book of life\scan0005 (2).jpg"/>
          <p:cNvPicPr>
            <a:picLocks noChangeAspect="1" noChangeArrowheads="1"/>
          </p:cNvPicPr>
          <p:nvPr/>
        </p:nvPicPr>
        <p:blipFill>
          <a:blip r:embed="rId3" cstate="print"/>
          <a:srcRect/>
          <a:stretch>
            <a:fillRect/>
          </a:stretch>
        </p:blipFill>
        <p:spPr bwMode="auto">
          <a:xfrm>
            <a:off x="6553200" y="1676400"/>
            <a:ext cx="2352131" cy="3276600"/>
          </a:xfrm>
          <a:prstGeom prst="rect">
            <a:avLst/>
          </a:prstGeom>
          <a:noFill/>
          <a:scene3d>
            <a:camera prst="perspectiveLeft"/>
            <a:lightRig rig="threePt" dir="t"/>
          </a:scene3d>
          <a:sp3d>
            <a:bevelT prst="convex"/>
          </a:sp3d>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effectLst>
                  <a:glow rad="101600">
                    <a:schemeClr val="bg1">
                      <a:alpha val="60000"/>
                    </a:schemeClr>
                  </a:glow>
                </a:effectLst>
              </a:rPr>
              <a:t>Two Types of Holiness</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228600" y="1447800"/>
            <a:ext cx="8915400" cy="5410200"/>
          </a:xfrm>
        </p:spPr>
        <p:txBody>
          <a:bodyPr>
            <a:noAutofit/>
          </a:bodyPr>
          <a:lstStyle/>
          <a:p>
            <a:r>
              <a:rPr lang="en-US" sz="3500" dirty="0" smtClean="0">
                <a:effectLst>
                  <a:glow rad="101600">
                    <a:schemeClr val="bg1">
                      <a:alpha val="60000"/>
                    </a:schemeClr>
                  </a:glow>
                </a:effectLst>
              </a:rPr>
              <a:t>Positional </a:t>
            </a:r>
            <a:r>
              <a:rPr lang="en-US" sz="3500" i="1" dirty="0" smtClean="0">
                <a:effectLst>
                  <a:glow rad="101600">
                    <a:schemeClr val="bg1">
                      <a:alpha val="60000"/>
                    </a:schemeClr>
                  </a:glow>
                </a:effectLst>
              </a:rPr>
              <a:t>– </a:t>
            </a:r>
            <a:r>
              <a:rPr lang="en-US" sz="3500" i="1" dirty="0" smtClean="0">
                <a:solidFill>
                  <a:srgbClr val="FFFF00"/>
                </a:solidFill>
                <a:effectLst>
                  <a:glow rad="101600">
                    <a:schemeClr val="bg1">
                      <a:alpha val="60000"/>
                    </a:schemeClr>
                  </a:glow>
                </a:effectLst>
              </a:rPr>
              <a:t>“Follow peace with all men, and </a:t>
            </a:r>
            <a:r>
              <a:rPr lang="en-US" sz="3500" i="1" u="sng" dirty="0" smtClean="0">
                <a:solidFill>
                  <a:srgbClr val="FFFF00"/>
                </a:solidFill>
                <a:effectLst>
                  <a:glow rad="101600">
                    <a:schemeClr val="bg1">
                      <a:alpha val="60000"/>
                    </a:schemeClr>
                  </a:glow>
                </a:effectLst>
              </a:rPr>
              <a:t>holiness</a:t>
            </a:r>
            <a:r>
              <a:rPr lang="en-US" sz="3500" i="1" dirty="0" smtClean="0">
                <a:solidFill>
                  <a:srgbClr val="FFFF00"/>
                </a:solidFill>
                <a:effectLst>
                  <a:glow rad="101600">
                    <a:schemeClr val="bg1">
                      <a:alpha val="60000"/>
                    </a:schemeClr>
                  </a:glow>
                </a:effectLst>
              </a:rPr>
              <a:t>, without which no man shall see the Lord.” Heb. 12:14</a:t>
            </a:r>
          </a:p>
          <a:p>
            <a:pPr>
              <a:buNone/>
            </a:pPr>
            <a:r>
              <a:rPr lang="en-US" sz="3500" i="1" dirty="0" smtClean="0">
                <a:solidFill>
                  <a:srgbClr val="FFFF00"/>
                </a:solidFill>
                <a:effectLst>
                  <a:glow rad="101600">
                    <a:schemeClr val="bg1">
                      <a:alpha val="60000"/>
                    </a:schemeClr>
                  </a:glow>
                </a:effectLst>
              </a:rPr>
              <a:t>  “And that ye put on the new man, which after God is created in righteousness and true holiness.” - Eph. 4:24 </a:t>
            </a:r>
          </a:p>
          <a:p>
            <a:pPr>
              <a:buNone/>
            </a:pPr>
            <a:r>
              <a:rPr lang="en-US" sz="3500" i="1" dirty="0" smtClean="0">
                <a:solidFill>
                  <a:srgbClr val="FFFF00"/>
                </a:solidFill>
                <a:effectLst>
                  <a:glow rad="101600">
                    <a:schemeClr val="bg1">
                      <a:alpha val="60000"/>
                    </a:schemeClr>
                  </a:glow>
                </a:effectLst>
              </a:rPr>
              <a:t>  “For with the heart man believeth unto righteousness; and with the mouth confession is made unto salvation.” – Rom. 10:10 </a:t>
            </a:r>
          </a:p>
          <a:p>
            <a:pPr>
              <a:buNone/>
            </a:pPr>
            <a:r>
              <a:rPr lang="en-US" sz="3500" i="1" dirty="0" smtClean="0">
                <a:solidFill>
                  <a:srgbClr val="FFFF00"/>
                </a:solidFill>
                <a:effectLst>
                  <a:glow rad="101600">
                    <a:schemeClr val="bg1">
                      <a:alpha val="60000"/>
                    </a:schemeClr>
                  </a:glow>
                </a:effectLst>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0" y="0"/>
            <a:ext cx="9144000" cy="6858000"/>
          </a:xfrm>
        </p:spPr>
        <p:txBody>
          <a:bodyPr>
            <a:noAutofit/>
          </a:bodyPr>
          <a:lstStyle/>
          <a:p>
            <a:r>
              <a:rPr lang="en-US" sz="3400" dirty="0" smtClean="0">
                <a:effectLst>
                  <a:glow rad="101600">
                    <a:schemeClr val="bg1">
                      <a:alpha val="60000"/>
                    </a:schemeClr>
                  </a:glow>
                </a:effectLst>
              </a:rPr>
              <a:t>Personal -  </a:t>
            </a:r>
            <a:r>
              <a:rPr lang="en-US" sz="3400" i="1" dirty="0" smtClean="0">
                <a:solidFill>
                  <a:srgbClr val="FFFF00"/>
                </a:solidFill>
                <a:effectLst>
                  <a:glow rad="101600">
                    <a:schemeClr val="bg1">
                      <a:alpha val="60000"/>
                    </a:schemeClr>
                  </a:glow>
                </a:effectLst>
              </a:rPr>
              <a:t>“I beseech you therefore, brethren, by the mercies of God, that ye present your bodies a living sacrifice, holy, acceptable unto God, which is your reasonable service.” Rom. 12:1 </a:t>
            </a:r>
          </a:p>
          <a:p>
            <a:pPr>
              <a:buNone/>
            </a:pPr>
            <a:r>
              <a:rPr lang="en-US" sz="3400" i="1" dirty="0" smtClean="0">
                <a:solidFill>
                  <a:srgbClr val="FFFF00"/>
                </a:solidFill>
                <a:effectLst>
                  <a:glow rad="101600">
                    <a:schemeClr val="bg1">
                      <a:alpha val="60000"/>
                    </a:schemeClr>
                  </a:glow>
                </a:effectLst>
              </a:rPr>
              <a:t>   “For God hath not called us unto uncleanness, but unto holiness.” I Thess. 4:7</a:t>
            </a:r>
          </a:p>
          <a:p>
            <a:pPr>
              <a:buNone/>
            </a:pPr>
            <a:r>
              <a:rPr lang="en-US" sz="3400" i="1" dirty="0" smtClean="0">
                <a:solidFill>
                  <a:srgbClr val="FFFF00"/>
                </a:solidFill>
                <a:effectLst>
                  <a:glow rad="101600">
                    <a:schemeClr val="bg1">
                      <a:alpha val="60000"/>
                    </a:schemeClr>
                  </a:glow>
                </a:effectLst>
              </a:rPr>
              <a:t>   “Neither yield ye your members as instruments of unrighteousness unto sin: but yield yourselves unto God…and your members as instruments of righteousness unto God…Yield your members servants to righteousness unto holiness.” –     Rom. 6:13, 19</a:t>
            </a:r>
          </a:p>
          <a:p>
            <a:pPr>
              <a:buNone/>
            </a:pPr>
            <a:r>
              <a:rPr lang="en-US" sz="3400" i="1" dirty="0" smtClean="0">
                <a:solidFill>
                  <a:srgbClr val="FFFF00"/>
                </a:solidFill>
                <a:effectLst>
                  <a:glow rad="101600">
                    <a:schemeClr val="bg1">
                      <a:alpha val="60000"/>
                    </a:schemeClr>
                  </a:glow>
                </a:effectLst>
              </a:rPr>
              <a:t>   </a:t>
            </a:r>
            <a:endParaRPr lang="en-US" sz="3400" i="1" dirty="0">
              <a:solidFill>
                <a:srgbClr val="FFFF00"/>
              </a:solidFill>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to="" calcmode="lin" valueType="num">
                                      <p:cBhvr>
                                        <p:cTn id="7"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effectLst>
                  <a:glow rad="101600">
                    <a:schemeClr val="bg1">
                      <a:alpha val="60000"/>
                    </a:schemeClr>
                  </a:glow>
                </a:effectLst>
              </a:rPr>
              <a:t>Holiness is not Legalism </a:t>
            </a:r>
            <a:endParaRPr lang="en-US" dirty="0">
              <a:effectLst>
                <a:glow rad="101600">
                  <a:schemeClr val="bg1">
                    <a:alpha val="60000"/>
                  </a:schemeClr>
                </a:glow>
              </a:effectLst>
            </a:endParaRPr>
          </a:p>
        </p:txBody>
      </p:sp>
      <p:sp>
        <p:nvSpPr>
          <p:cNvPr id="3" name="Content Placeholder 2"/>
          <p:cNvSpPr>
            <a:spLocks noGrp="1"/>
          </p:cNvSpPr>
          <p:nvPr>
            <p:ph sz="half" idx="1"/>
          </p:nvPr>
        </p:nvSpPr>
        <p:spPr>
          <a:xfrm>
            <a:off x="0" y="1600200"/>
            <a:ext cx="4876800" cy="5257800"/>
          </a:xfrm>
        </p:spPr>
        <p:txBody>
          <a:bodyPr>
            <a:noAutofit/>
          </a:bodyPr>
          <a:lstStyle/>
          <a:p>
            <a:pPr lvl="0"/>
            <a:r>
              <a:rPr lang="en-US" sz="3200" dirty="0" smtClean="0">
                <a:effectLst>
                  <a:glow rad="101600">
                    <a:schemeClr val="bg1">
                      <a:alpha val="60000"/>
                    </a:schemeClr>
                  </a:glow>
                </a:effectLst>
              </a:rPr>
              <a:t>Legalism is not having high moral standards – </a:t>
            </a:r>
            <a:r>
              <a:rPr lang="en-US" sz="3200" i="1" dirty="0" smtClean="0">
                <a:solidFill>
                  <a:srgbClr val="FFFF00"/>
                </a:solidFill>
                <a:effectLst>
                  <a:glow rad="101600">
                    <a:schemeClr val="bg1">
                      <a:alpha val="60000"/>
                    </a:schemeClr>
                  </a:glow>
                </a:effectLst>
              </a:rPr>
              <a:t>“Be ye holy even as I am holy…”</a:t>
            </a:r>
            <a:endParaRPr lang="en-US" sz="3200" dirty="0" smtClean="0">
              <a:solidFill>
                <a:srgbClr val="FFFF00"/>
              </a:solidFill>
              <a:effectLst>
                <a:glow rad="101600">
                  <a:schemeClr val="bg1">
                    <a:alpha val="60000"/>
                  </a:schemeClr>
                </a:glow>
              </a:effectLst>
            </a:endParaRPr>
          </a:p>
          <a:p>
            <a:pPr lvl="0"/>
            <a:r>
              <a:rPr lang="en-US" sz="3200" dirty="0" smtClean="0">
                <a:effectLst>
                  <a:glow rad="101600">
                    <a:schemeClr val="bg1">
                      <a:alpha val="60000"/>
                    </a:schemeClr>
                  </a:glow>
                </a:effectLst>
              </a:rPr>
              <a:t>Legalism is not having a desire to live a separated life to the glory of God – </a:t>
            </a:r>
            <a:r>
              <a:rPr lang="en-US" sz="3200" i="1" dirty="0" smtClean="0">
                <a:solidFill>
                  <a:srgbClr val="FFFF00"/>
                </a:solidFill>
                <a:effectLst>
                  <a:glow rad="101600">
                    <a:schemeClr val="bg1">
                      <a:alpha val="60000"/>
                    </a:schemeClr>
                  </a:glow>
                </a:effectLst>
              </a:rPr>
              <a:t>“Come out from among them and be ye separate </a:t>
            </a:r>
            <a:r>
              <a:rPr lang="en-US" sz="3200" i="1" dirty="0" err="1" smtClean="0">
                <a:solidFill>
                  <a:srgbClr val="FFFF00"/>
                </a:solidFill>
                <a:effectLst>
                  <a:glow rad="101600">
                    <a:schemeClr val="bg1">
                      <a:alpha val="60000"/>
                    </a:schemeClr>
                  </a:glow>
                </a:effectLst>
              </a:rPr>
              <a:t>saith</a:t>
            </a:r>
            <a:r>
              <a:rPr lang="en-US" sz="3200" i="1" dirty="0" smtClean="0">
                <a:solidFill>
                  <a:srgbClr val="FFFF00"/>
                </a:solidFill>
                <a:effectLst>
                  <a:glow rad="101600">
                    <a:schemeClr val="bg1">
                      <a:alpha val="60000"/>
                    </a:schemeClr>
                  </a:glow>
                </a:effectLst>
              </a:rPr>
              <a:t> the Lord…”</a:t>
            </a:r>
            <a:endParaRPr lang="en-US" sz="3200" dirty="0" smtClean="0">
              <a:solidFill>
                <a:srgbClr val="FFFF00"/>
              </a:solidFill>
              <a:effectLst>
                <a:glow rad="101600">
                  <a:schemeClr val="bg1">
                    <a:alpha val="60000"/>
                  </a:schemeClr>
                </a:glow>
              </a:effectLst>
            </a:endParaRPr>
          </a:p>
          <a:p>
            <a:endParaRPr lang="en-US" sz="3200" dirty="0">
              <a:effectLst>
                <a:glow rad="101600">
                  <a:schemeClr val="bg1">
                    <a:alpha val="60000"/>
                  </a:schemeClr>
                </a:glow>
              </a:effectLst>
            </a:endParaRPr>
          </a:p>
        </p:txBody>
      </p:sp>
      <p:sp>
        <p:nvSpPr>
          <p:cNvPr id="4" name="Content Placeholder 3"/>
          <p:cNvSpPr>
            <a:spLocks noGrp="1"/>
          </p:cNvSpPr>
          <p:nvPr>
            <p:ph sz="half" idx="2"/>
          </p:nvPr>
        </p:nvSpPr>
        <p:spPr>
          <a:xfrm>
            <a:off x="4724400" y="1524000"/>
            <a:ext cx="4267200" cy="5105400"/>
          </a:xfrm>
          <a:solidFill>
            <a:schemeClr val="accent6">
              <a:lumMod val="75000"/>
            </a:schemeClr>
          </a:solidFill>
          <a:ln>
            <a:solidFill>
              <a:schemeClr val="bg1"/>
            </a:solidFill>
            <a:prstDash val="lgDashDotDot"/>
          </a:ln>
          <a:scene3d>
            <a:camera prst="perspectiveLeft"/>
            <a:lightRig rig="threePt" dir="t"/>
          </a:scene3d>
          <a:sp3d>
            <a:bevelT prst="convex"/>
          </a:sp3d>
        </p:spPr>
        <p:txBody>
          <a:bodyPr>
            <a:normAutofit/>
          </a:bodyPr>
          <a:lstStyle/>
          <a:p>
            <a:pPr algn="ctr">
              <a:buNone/>
            </a:pPr>
            <a:r>
              <a:rPr lang="en-US" sz="3600" b="1" i="1" dirty="0" smtClean="0">
                <a:solidFill>
                  <a:schemeClr val="bg1"/>
                </a:solidFill>
              </a:rPr>
              <a:t>    “Teaching us that, denying ungodliness and worldly lusts, we should live soberly, righteously, and godly, in this present world.” (Titus 2:12) </a:t>
            </a:r>
            <a:endParaRPr lang="en-US" sz="3600" b="1" i="1"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Bible pictures New Testament\Phar &amp; Scribes\Chief prsts tkng counsel 2-273.jpg"/>
          <p:cNvPicPr>
            <a:picLocks noChangeAspect="1" noChangeArrowheads="1"/>
          </p:cNvPicPr>
          <p:nvPr/>
        </p:nvPicPr>
        <p:blipFill>
          <a:blip r:embed="rId3" cstate="print">
            <a:lum bright="-30000"/>
          </a:blip>
          <a:srcRect/>
          <a:stretch>
            <a:fillRect/>
          </a:stretch>
        </p:blipFill>
        <p:spPr bwMode="auto">
          <a:xfrm>
            <a:off x="-6350" y="1"/>
            <a:ext cx="9150350" cy="6858000"/>
          </a:xfrm>
          <a:prstGeom prst="rect">
            <a:avLst/>
          </a:prstGeom>
          <a:noFill/>
        </p:spPr>
      </p:pic>
      <p:sp>
        <p:nvSpPr>
          <p:cNvPr id="5" name="Title 1"/>
          <p:cNvSpPr>
            <a:spLocks noGrp="1"/>
          </p:cNvSpPr>
          <p:nvPr>
            <p:ph idx="1"/>
          </p:nvPr>
        </p:nvSpPr>
        <p:spPr>
          <a:xfrm>
            <a:off x="0" y="228600"/>
            <a:ext cx="9144000" cy="6629400"/>
          </a:xfrm>
        </p:spPr>
        <p:txBody>
          <a:bodyPr>
            <a:noAutofit/>
          </a:bodyPr>
          <a:lstStyle/>
          <a:p>
            <a:pPr lvl="0"/>
            <a:r>
              <a:rPr lang="en-US" sz="3600" dirty="0" smtClean="0">
                <a:effectLst>
                  <a:glow rad="101600">
                    <a:schemeClr val="bg1">
                      <a:alpha val="60000"/>
                    </a:schemeClr>
                  </a:glow>
                </a:effectLst>
              </a:rPr>
              <a:t>Legalism is trying to merit salvation through good works – </a:t>
            </a:r>
            <a:r>
              <a:rPr lang="en-US" sz="3600" i="1" dirty="0" smtClean="0">
                <a:solidFill>
                  <a:srgbClr val="FFFF00"/>
                </a:solidFill>
                <a:effectLst>
                  <a:glow rad="101600">
                    <a:schemeClr val="bg1">
                      <a:alpha val="60000"/>
                    </a:schemeClr>
                  </a:glow>
                </a:effectLst>
              </a:rPr>
              <a:t>Eph. 2:8-10; Titus 3:5</a:t>
            </a:r>
            <a:r>
              <a:rPr lang="en-US" sz="3600" dirty="0" smtClean="0">
                <a:solidFill>
                  <a:srgbClr val="FFFF00"/>
                </a:solidFill>
                <a:effectLst>
                  <a:glow rad="101600">
                    <a:schemeClr val="bg1">
                      <a:alpha val="60000"/>
                    </a:schemeClr>
                  </a:glow>
                </a:effectLst>
              </a:rPr>
              <a:t> </a:t>
            </a:r>
          </a:p>
          <a:p>
            <a:pPr lvl="0">
              <a:buFont typeface="Arial" charset="0"/>
              <a:buChar char="•"/>
            </a:pPr>
            <a:r>
              <a:rPr lang="en-US" sz="3600" dirty="0" smtClean="0">
                <a:effectLst>
                  <a:glow rad="101600">
                    <a:schemeClr val="bg1">
                      <a:alpha val="60000"/>
                    </a:schemeClr>
                  </a:glow>
                </a:effectLst>
              </a:rPr>
              <a:t>Legalism is trying to live the Christian life in the energy and power of the flesh – </a:t>
            </a:r>
            <a:r>
              <a:rPr lang="en-US" sz="3600" i="1" dirty="0" smtClean="0">
                <a:solidFill>
                  <a:srgbClr val="FFFF00"/>
                </a:solidFill>
                <a:effectLst>
                  <a:glow rad="101600">
                    <a:schemeClr val="bg1">
                      <a:alpha val="60000"/>
                    </a:schemeClr>
                  </a:glow>
                </a:effectLst>
              </a:rPr>
              <a:t>“Having begun in the spirit, are ye now made perfect by the flesh…They that are in the flesh can not please God…” </a:t>
            </a:r>
          </a:p>
          <a:p>
            <a:pPr>
              <a:buNone/>
            </a:pPr>
            <a:r>
              <a:rPr lang="en-US" sz="3600" dirty="0" smtClean="0">
                <a:solidFill>
                  <a:srgbClr val="FFFF00"/>
                </a:solidFill>
                <a:effectLst>
                  <a:glow rad="101600">
                    <a:schemeClr val="bg1">
                      <a:alpha val="60000"/>
                    </a:schemeClr>
                  </a:glow>
                </a:effectLst>
              </a:rPr>
              <a:t>   </a:t>
            </a:r>
            <a:r>
              <a:rPr lang="en-US" sz="3600" dirty="0" smtClean="0">
                <a:effectLst>
                  <a:glow rad="101600">
                    <a:schemeClr val="bg1">
                      <a:alpha val="60000"/>
                    </a:schemeClr>
                  </a:glow>
                </a:effectLst>
              </a:rPr>
              <a:t>Note: </a:t>
            </a:r>
            <a:r>
              <a:rPr lang="en-US" sz="3600" i="1" dirty="0" smtClean="0">
                <a:solidFill>
                  <a:srgbClr val="FFFF00"/>
                </a:solidFill>
                <a:effectLst>
                  <a:glow rad="101600">
                    <a:schemeClr val="bg1">
                      <a:alpha val="60000"/>
                    </a:schemeClr>
                  </a:glow>
                </a:effectLst>
              </a:rPr>
              <a:t>(Matt. 23:3-4; Col. 2:20-23) </a:t>
            </a:r>
            <a:r>
              <a:rPr lang="en-US" sz="3600" dirty="0" smtClean="0">
                <a:effectLst>
                  <a:glow rad="101600">
                    <a:schemeClr val="bg1">
                      <a:alpha val="60000"/>
                    </a:schemeClr>
                  </a:glow>
                </a:effectLst>
              </a:rPr>
              <a:t>The only way to “crucify” the flesh is to “walk in the Spirit” – </a:t>
            </a:r>
            <a:r>
              <a:rPr lang="en-US" sz="3600" i="1" dirty="0" smtClean="0">
                <a:solidFill>
                  <a:srgbClr val="FFFF00"/>
                </a:solidFill>
                <a:effectLst>
                  <a:glow rad="101600">
                    <a:schemeClr val="bg1">
                      <a:alpha val="60000"/>
                    </a:schemeClr>
                  </a:glow>
                </a:effectLst>
              </a:rPr>
              <a:t>Gal. 5:1-25</a:t>
            </a:r>
          </a:p>
          <a:p>
            <a:pPr>
              <a:buNone/>
            </a:pPr>
            <a:endParaRPr lang="en-US" sz="3600" dirty="0" smtClean="0">
              <a:effectLst>
                <a:glow rad="101600">
                  <a:schemeClr val="bg1">
                    <a:alpha val="60000"/>
                  </a:schemeClr>
                </a:glow>
              </a:effectLst>
            </a:endParaRPr>
          </a:p>
          <a:p>
            <a:endParaRPr lang="en-US" sz="36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to="" calcmode="lin" valueType="num">
                                      <p:cBhvr>
                                        <p:cTn id="7" dur="1" fill="hold"/>
                                        <p:tgtEl>
                                          <p:spTgt spid="5">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to="" calcmode="lin" valueType="num">
                                      <p:cBhvr>
                                        <p:cTn id="12"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Bible pictures New Testament\Phar &amp; Scribes\1474068.jpg"/>
          <p:cNvPicPr>
            <a:picLocks noChangeAspect="1" noChangeArrowheads="1"/>
          </p:cNvPicPr>
          <p:nvPr/>
        </p:nvPicPr>
        <p:blipFill>
          <a:blip r:embed="rId3" cstate="print">
            <a:lum bright="-40000"/>
          </a:blip>
          <a:srcRect/>
          <a:stretch>
            <a:fillRect/>
          </a:stretch>
        </p:blipFill>
        <p:spPr bwMode="auto">
          <a:xfrm>
            <a:off x="-1" y="1"/>
            <a:ext cx="9144001" cy="6858000"/>
          </a:xfrm>
          <a:prstGeom prst="rect">
            <a:avLst/>
          </a:prstGeom>
          <a:noFill/>
        </p:spPr>
      </p:pic>
      <p:sp>
        <p:nvSpPr>
          <p:cNvPr id="3" name="Content Placeholder 2"/>
          <p:cNvSpPr>
            <a:spLocks noGrp="1"/>
          </p:cNvSpPr>
          <p:nvPr>
            <p:ph idx="1"/>
          </p:nvPr>
        </p:nvSpPr>
        <p:spPr>
          <a:xfrm>
            <a:off x="0" y="228600"/>
            <a:ext cx="9144000" cy="6629400"/>
          </a:xfrm>
        </p:spPr>
        <p:txBody>
          <a:bodyPr>
            <a:normAutofit fontScale="92500" lnSpcReduction="10000"/>
          </a:bodyPr>
          <a:lstStyle/>
          <a:p>
            <a:pPr lvl="0"/>
            <a:r>
              <a:rPr lang="en-US" sz="3600" dirty="0" smtClean="0">
                <a:effectLst>
                  <a:glow rad="101600">
                    <a:schemeClr val="bg1">
                      <a:alpha val="60000"/>
                    </a:schemeClr>
                  </a:glow>
                </a:effectLst>
              </a:rPr>
              <a:t>Legalism is becoming judgmental and critical of others who do not have your personal convictions – </a:t>
            </a:r>
            <a:r>
              <a:rPr lang="en-US" sz="3600" i="1" dirty="0" smtClean="0">
                <a:solidFill>
                  <a:srgbClr val="FFFF00"/>
                </a:solidFill>
                <a:effectLst>
                  <a:glow rad="101600">
                    <a:schemeClr val="bg1">
                      <a:alpha val="60000"/>
                    </a:schemeClr>
                  </a:glow>
                </a:effectLst>
              </a:rPr>
              <a:t>“Judge not that ye be not judged…Thou art inexcusable, O man, whosoever thou art that </a:t>
            </a:r>
            <a:r>
              <a:rPr lang="en-US" sz="3600" i="1" dirty="0" err="1" smtClean="0">
                <a:solidFill>
                  <a:srgbClr val="FFFF00"/>
                </a:solidFill>
                <a:effectLst>
                  <a:glow rad="101600">
                    <a:schemeClr val="bg1">
                      <a:alpha val="60000"/>
                    </a:schemeClr>
                  </a:glow>
                </a:effectLst>
              </a:rPr>
              <a:t>judgest</a:t>
            </a:r>
            <a:r>
              <a:rPr lang="en-US" sz="3600" i="1" dirty="0" smtClean="0">
                <a:solidFill>
                  <a:srgbClr val="FFFF00"/>
                </a:solidFill>
                <a:effectLst>
                  <a:glow rad="101600">
                    <a:schemeClr val="bg1">
                      <a:alpha val="60000"/>
                    </a:schemeClr>
                  </a:glow>
                </a:effectLst>
              </a:rPr>
              <a:t>: for wherein thou </a:t>
            </a:r>
            <a:r>
              <a:rPr lang="en-US" sz="3600" i="1" dirty="0" err="1" smtClean="0">
                <a:solidFill>
                  <a:srgbClr val="FFFF00"/>
                </a:solidFill>
                <a:effectLst>
                  <a:glow rad="101600">
                    <a:schemeClr val="bg1">
                      <a:alpha val="60000"/>
                    </a:schemeClr>
                  </a:glow>
                </a:effectLst>
              </a:rPr>
              <a:t>judgest</a:t>
            </a:r>
            <a:r>
              <a:rPr lang="en-US" sz="3600" i="1" dirty="0" smtClean="0">
                <a:solidFill>
                  <a:srgbClr val="FFFF00"/>
                </a:solidFill>
                <a:effectLst>
                  <a:glow rad="101600">
                    <a:schemeClr val="bg1">
                      <a:alpha val="60000"/>
                    </a:schemeClr>
                  </a:glow>
                </a:effectLst>
              </a:rPr>
              <a:t> another, thou </a:t>
            </a:r>
            <a:r>
              <a:rPr lang="en-US" sz="3600" i="1" dirty="0" err="1" smtClean="0">
                <a:solidFill>
                  <a:srgbClr val="FFFF00"/>
                </a:solidFill>
                <a:effectLst>
                  <a:glow rad="101600">
                    <a:schemeClr val="bg1">
                      <a:alpha val="60000"/>
                    </a:schemeClr>
                  </a:glow>
                </a:effectLst>
              </a:rPr>
              <a:t>condemest</a:t>
            </a:r>
            <a:r>
              <a:rPr lang="en-US" sz="3600" i="1" dirty="0" smtClean="0">
                <a:solidFill>
                  <a:srgbClr val="FFFF00"/>
                </a:solidFill>
                <a:effectLst>
                  <a:glow rad="101600">
                    <a:schemeClr val="bg1">
                      <a:alpha val="60000"/>
                    </a:schemeClr>
                  </a:glow>
                </a:effectLst>
              </a:rPr>
              <a:t> thyself; for thou that </a:t>
            </a:r>
            <a:r>
              <a:rPr lang="en-US" sz="3600" i="1" dirty="0" err="1" smtClean="0">
                <a:solidFill>
                  <a:srgbClr val="FFFF00"/>
                </a:solidFill>
                <a:effectLst>
                  <a:glow rad="101600">
                    <a:schemeClr val="bg1">
                      <a:alpha val="60000"/>
                    </a:schemeClr>
                  </a:glow>
                </a:effectLst>
              </a:rPr>
              <a:t>judgest</a:t>
            </a:r>
            <a:r>
              <a:rPr lang="en-US" sz="3600" i="1" dirty="0" smtClean="0">
                <a:solidFill>
                  <a:srgbClr val="FFFF00"/>
                </a:solidFill>
                <a:effectLst>
                  <a:glow rad="101600">
                    <a:schemeClr val="bg1">
                      <a:alpha val="60000"/>
                    </a:schemeClr>
                  </a:glow>
                </a:effectLst>
              </a:rPr>
              <a:t> doest the same thing…why </a:t>
            </a:r>
            <a:r>
              <a:rPr lang="en-US" sz="3600" i="1" dirty="0" err="1" smtClean="0">
                <a:solidFill>
                  <a:srgbClr val="FFFF00"/>
                </a:solidFill>
                <a:effectLst>
                  <a:glow rad="101600">
                    <a:schemeClr val="bg1">
                      <a:alpha val="60000"/>
                    </a:schemeClr>
                  </a:glow>
                </a:effectLst>
              </a:rPr>
              <a:t>beholdest</a:t>
            </a:r>
            <a:r>
              <a:rPr lang="en-US" sz="3600" i="1" dirty="0" smtClean="0">
                <a:solidFill>
                  <a:srgbClr val="FFFF00"/>
                </a:solidFill>
                <a:effectLst>
                  <a:glow rad="101600">
                    <a:schemeClr val="bg1">
                      <a:alpha val="60000"/>
                    </a:schemeClr>
                  </a:glow>
                </a:effectLst>
              </a:rPr>
              <a:t> thou the mote that is in thy brothers eye, but </a:t>
            </a:r>
            <a:r>
              <a:rPr lang="en-US" sz="3600" i="1" dirty="0" err="1" smtClean="0">
                <a:solidFill>
                  <a:srgbClr val="FFFF00"/>
                </a:solidFill>
                <a:effectLst>
                  <a:glow rad="101600">
                    <a:schemeClr val="bg1">
                      <a:alpha val="60000"/>
                    </a:schemeClr>
                  </a:glow>
                </a:effectLst>
              </a:rPr>
              <a:t>considerest</a:t>
            </a:r>
            <a:r>
              <a:rPr lang="en-US" sz="3600" i="1" dirty="0" smtClean="0">
                <a:solidFill>
                  <a:srgbClr val="FFFF00"/>
                </a:solidFill>
                <a:effectLst>
                  <a:glow rad="101600">
                    <a:schemeClr val="bg1">
                      <a:alpha val="60000"/>
                    </a:schemeClr>
                  </a:glow>
                </a:effectLst>
              </a:rPr>
              <a:t> not the beam that is in </a:t>
            </a:r>
            <a:r>
              <a:rPr lang="en-US" sz="3600" i="1" dirty="0" err="1" smtClean="0">
                <a:solidFill>
                  <a:srgbClr val="FFFF00"/>
                </a:solidFill>
                <a:effectLst>
                  <a:glow rad="101600">
                    <a:schemeClr val="bg1">
                      <a:alpha val="60000"/>
                    </a:schemeClr>
                  </a:glow>
                </a:effectLst>
              </a:rPr>
              <a:t>thine</a:t>
            </a:r>
            <a:r>
              <a:rPr lang="en-US" sz="3600" i="1" dirty="0" smtClean="0">
                <a:solidFill>
                  <a:srgbClr val="FFFF00"/>
                </a:solidFill>
                <a:effectLst>
                  <a:glow rad="101600">
                    <a:schemeClr val="bg1">
                      <a:alpha val="60000"/>
                    </a:schemeClr>
                  </a:glow>
                </a:effectLst>
              </a:rPr>
              <a:t> own eye? Thou hypocrite, first cast out the beam out of </a:t>
            </a:r>
            <a:r>
              <a:rPr lang="en-US" sz="3600" i="1" dirty="0" err="1" smtClean="0">
                <a:solidFill>
                  <a:srgbClr val="FFFF00"/>
                </a:solidFill>
                <a:effectLst>
                  <a:glow rad="101600">
                    <a:schemeClr val="bg1">
                      <a:alpha val="60000"/>
                    </a:schemeClr>
                  </a:glow>
                </a:effectLst>
              </a:rPr>
              <a:t>thine</a:t>
            </a:r>
            <a:r>
              <a:rPr lang="en-US" sz="3600" i="1" dirty="0" smtClean="0">
                <a:solidFill>
                  <a:srgbClr val="FFFF00"/>
                </a:solidFill>
                <a:effectLst>
                  <a:glow rad="101600">
                    <a:schemeClr val="bg1">
                      <a:alpha val="60000"/>
                    </a:schemeClr>
                  </a:glow>
                </a:effectLst>
              </a:rPr>
              <a:t> own eye…but why dost thou judge thy brother? Or why dost thou set at </a:t>
            </a:r>
            <a:r>
              <a:rPr lang="en-US" sz="3600" i="1" dirty="0" err="1" smtClean="0">
                <a:solidFill>
                  <a:srgbClr val="FFFF00"/>
                </a:solidFill>
                <a:effectLst>
                  <a:glow rad="101600">
                    <a:schemeClr val="bg1">
                      <a:alpha val="60000"/>
                    </a:schemeClr>
                  </a:glow>
                </a:effectLst>
              </a:rPr>
              <a:t>nought</a:t>
            </a:r>
            <a:r>
              <a:rPr lang="en-US" sz="3600" i="1" dirty="0" smtClean="0">
                <a:solidFill>
                  <a:srgbClr val="FFFF00"/>
                </a:solidFill>
                <a:effectLst>
                  <a:glow rad="101600">
                    <a:schemeClr val="bg1">
                      <a:alpha val="60000"/>
                    </a:schemeClr>
                  </a:glow>
                </a:effectLst>
              </a:rPr>
              <a:t> thy brother? For we shall all stand before the judgment seat of Christ…so every one of us shall give an account of himself to God…”</a:t>
            </a:r>
            <a:endParaRPr lang="en-US" sz="3600" dirty="0" smtClean="0">
              <a:solidFill>
                <a:srgbClr val="FFFF00"/>
              </a:solidFill>
              <a:effectLst>
                <a:glow rad="101600">
                  <a:schemeClr val="bg1">
                    <a:alpha val="60000"/>
                  </a:schemeClr>
                </a:glow>
              </a:effectLst>
            </a:endParaRPr>
          </a:p>
          <a:p>
            <a:endParaRPr lang="en-US" sz="36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4)">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lvl="0"/>
            <a:r>
              <a:rPr lang="en-US" sz="3600" dirty="0" smtClean="0">
                <a:effectLst>
                  <a:glow rad="101600">
                    <a:schemeClr val="bg1">
                      <a:alpha val="60000"/>
                    </a:schemeClr>
                  </a:glow>
                </a:effectLst>
              </a:rPr>
              <a:t>Legalism is trying to force your convictions and standards on others – </a:t>
            </a:r>
            <a:r>
              <a:rPr lang="en-US" sz="3600" i="1" dirty="0" smtClean="0">
                <a:solidFill>
                  <a:srgbClr val="FFFF00"/>
                </a:solidFill>
                <a:effectLst>
                  <a:glow rad="101600">
                    <a:schemeClr val="bg1">
                      <a:alpha val="60000"/>
                    </a:schemeClr>
                  </a:glow>
                </a:effectLst>
              </a:rPr>
              <a:t>“And when the Pharisees saw it, they said unto his disciples, why </a:t>
            </a:r>
            <a:r>
              <a:rPr lang="en-US" sz="3600" i="1" dirty="0" err="1" smtClean="0">
                <a:solidFill>
                  <a:srgbClr val="FFFF00"/>
                </a:solidFill>
                <a:effectLst>
                  <a:glow rad="101600">
                    <a:schemeClr val="bg1">
                      <a:alpha val="60000"/>
                    </a:schemeClr>
                  </a:glow>
                </a:effectLst>
              </a:rPr>
              <a:t>eateth</a:t>
            </a:r>
            <a:r>
              <a:rPr lang="en-US" sz="3600" i="1" dirty="0" smtClean="0">
                <a:solidFill>
                  <a:srgbClr val="FFFF00"/>
                </a:solidFill>
                <a:effectLst>
                  <a:glow rad="101600">
                    <a:schemeClr val="bg1">
                      <a:alpha val="60000"/>
                    </a:schemeClr>
                  </a:glow>
                </a:effectLst>
              </a:rPr>
              <a:t> your Master with                                                                           publicans and sinners…                                                        We fast often, but your                                            disciples do not fast…                                                     Thy disciples do that                                            which is not lawful to                                                do upon the Sabbath…                                           This man receives sinners…” </a:t>
            </a:r>
            <a:endParaRPr lang="en-US" sz="3600" dirty="0" smtClean="0">
              <a:solidFill>
                <a:srgbClr val="FFFF00"/>
              </a:solidFill>
              <a:effectLst>
                <a:glow rad="101600">
                  <a:schemeClr val="bg1">
                    <a:alpha val="60000"/>
                  </a:schemeClr>
                </a:glow>
              </a:effectLst>
            </a:endParaRPr>
          </a:p>
        </p:txBody>
      </p:sp>
      <p:pic>
        <p:nvPicPr>
          <p:cNvPr id="2051" name="Picture 3" descr="c:\Users\Ptr. Daniel White\Desktop\Bible pictures\Bible pictures New Testament\Phar &amp; Scribes\Phar accsng Jesus 2-192.jpg"/>
          <p:cNvPicPr>
            <a:picLocks noChangeAspect="1" noChangeArrowheads="1"/>
          </p:cNvPicPr>
          <p:nvPr/>
        </p:nvPicPr>
        <p:blipFill>
          <a:blip r:embed="rId3" cstate="print">
            <a:lum contrast="10000"/>
          </a:blip>
          <a:srcRect/>
          <a:stretch>
            <a:fillRect/>
          </a:stretch>
        </p:blipFill>
        <p:spPr bwMode="auto">
          <a:xfrm>
            <a:off x="4822563" y="2362200"/>
            <a:ext cx="4210631" cy="2895600"/>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Bible pictures New Testament\Phar &amp; Scribes\Meeting 1376-2_.jpg"/>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228600" y="228600"/>
            <a:ext cx="8686800" cy="6400800"/>
          </a:xfrm>
        </p:spPr>
        <p:txBody>
          <a:bodyPr>
            <a:noAutofit/>
          </a:bodyPr>
          <a:lstStyle/>
          <a:p>
            <a:pPr lvl="0"/>
            <a:r>
              <a:rPr lang="en-US" sz="3600" dirty="0" smtClean="0">
                <a:effectLst>
                  <a:glow rad="101600">
                    <a:schemeClr val="bg1">
                      <a:alpha val="60000"/>
                    </a:schemeClr>
                  </a:glow>
                </a:effectLst>
              </a:rPr>
              <a:t>Legalism is being intolerant with those who do not see things the same way you do (rejecting them) –</a:t>
            </a:r>
            <a:r>
              <a:rPr lang="en-US" sz="3600" i="1" dirty="0" smtClean="0">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“Restore such a one in meekness, considering thyself…in meekness instructing those that oppose themselves…that they may recover themselves out of the snare of the devil…be patience towards all men…be gentle, apt to teach…with all lowliness and meekness, with long-suffering, forbearing one another in love…”</a:t>
            </a:r>
            <a:endParaRPr lang="en-US" sz="3600" dirty="0" smtClean="0">
              <a:solidFill>
                <a:srgbClr val="FFFF00"/>
              </a:solidFill>
              <a:effectLst>
                <a:glow rad="101600">
                  <a:schemeClr val="bg1">
                    <a:alpha val="60000"/>
                  </a:schemeClr>
                </a:glow>
              </a:effectLst>
            </a:endParaRPr>
          </a:p>
          <a:p>
            <a:endParaRPr lang="en-US" sz="3600" dirty="0" smtClean="0">
              <a:effectLst>
                <a:glow rad="101600">
                  <a:schemeClr val="bg1">
                    <a:alpha val="60000"/>
                  </a:schemeClr>
                </a:glow>
              </a:effectLst>
            </a:endParaRPr>
          </a:p>
          <a:p>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991600" cy="6858000"/>
          </a:xfrm>
        </p:spPr>
        <p:txBody>
          <a:bodyPr>
            <a:normAutofit fontScale="92500" lnSpcReduction="10000"/>
          </a:bodyPr>
          <a:lstStyle/>
          <a:p>
            <a:pPr lvl="0"/>
            <a:r>
              <a:rPr lang="en-US" sz="3600" dirty="0" smtClean="0">
                <a:effectLst>
                  <a:glow rad="101600">
                    <a:schemeClr val="bg1">
                      <a:alpha val="60000"/>
                    </a:schemeClr>
                  </a:glow>
                </a:effectLst>
              </a:rPr>
              <a:t>Legalism is focusing on external standards as a measure of true spirituality – </a:t>
            </a:r>
            <a:r>
              <a:rPr lang="en-US" sz="3600" i="1" dirty="0" smtClean="0">
                <a:solidFill>
                  <a:srgbClr val="FFFF00"/>
                </a:solidFill>
                <a:effectLst>
                  <a:glow rad="101600">
                    <a:schemeClr val="bg1">
                      <a:alpha val="60000"/>
                    </a:schemeClr>
                  </a:glow>
                </a:effectLst>
              </a:rPr>
              <a:t>Matt. 23:23-28 </a:t>
            </a:r>
          </a:p>
          <a:p>
            <a:pPr lvl="0"/>
            <a:r>
              <a:rPr lang="en-US" sz="3600" dirty="0" smtClean="0">
                <a:effectLst>
                  <a:glow rad="101600">
                    <a:schemeClr val="bg1">
                      <a:alpha val="60000"/>
                    </a:schemeClr>
                  </a:glow>
                </a:effectLst>
              </a:rPr>
              <a:t>Legalism is attempting to merit the favor and blessing of God through personal sacrifice, self-denial, self-discipline and commitment – </a:t>
            </a:r>
            <a:r>
              <a:rPr lang="en-US" sz="3600" i="1" dirty="0" smtClean="0">
                <a:solidFill>
                  <a:srgbClr val="FFFF00"/>
                </a:solidFill>
                <a:effectLst>
                  <a:glow rad="101600">
                    <a:schemeClr val="bg1">
                      <a:alpha val="60000"/>
                    </a:schemeClr>
                  </a:glow>
                </a:effectLst>
              </a:rPr>
              <a:t>(see Col. 2:10-3:17)</a:t>
            </a:r>
          </a:p>
          <a:p>
            <a:pPr lvl="0"/>
            <a:r>
              <a:rPr lang="en-US" sz="3600" dirty="0" smtClean="0">
                <a:effectLst>
                  <a:glow rad="101600">
                    <a:schemeClr val="bg1">
                      <a:alpha val="60000"/>
                    </a:schemeClr>
                  </a:glow>
                </a:effectLst>
              </a:rPr>
              <a:t>Legalism is the absence of Biblical love in the exercise of religion – </a:t>
            </a:r>
            <a:r>
              <a:rPr lang="en-US" sz="3600" i="1" dirty="0" smtClean="0">
                <a:solidFill>
                  <a:srgbClr val="FFFF00"/>
                </a:solidFill>
                <a:effectLst>
                  <a:glow rad="101600">
                    <a:schemeClr val="bg1">
                      <a:alpha val="60000"/>
                    </a:schemeClr>
                  </a:glow>
                </a:effectLst>
              </a:rPr>
              <a:t>I Cor. 13:1-8 </a:t>
            </a:r>
          </a:p>
          <a:p>
            <a:pPr>
              <a:buNone/>
            </a:pPr>
            <a:r>
              <a:rPr lang="en-US" sz="3600" dirty="0" smtClean="0">
                <a:effectLst>
                  <a:glow rad="101600">
                    <a:schemeClr val="bg1">
                      <a:alpha val="60000"/>
                    </a:schemeClr>
                  </a:glow>
                </a:effectLst>
              </a:rPr>
              <a:t>    Note: Love was what made the early church so dynamic = A person who is “filled with the Spirit” will be loving in all that they do – </a:t>
            </a:r>
            <a:r>
              <a:rPr lang="en-US" sz="3600" i="1" dirty="0" smtClean="0">
                <a:solidFill>
                  <a:srgbClr val="FFFF00"/>
                </a:solidFill>
                <a:effectLst>
                  <a:glow rad="101600">
                    <a:schemeClr val="bg1">
                      <a:alpha val="60000"/>
                    </a:schemeClr>
                  </a:glow>
                </a:effectLst>
              </a:rPr>
              <a:t>“fruit of the Spirit is love…but the greatest of these is love…by this shall all men know that ye are my disciples…see how they love one another…”</a:t>
            </a:r>
            <a:endParaRPr lang="en-US" sz="3600" dirty="0" smtClean="0">
              <a:solidFill>
                <a:srgbClr val="FFFF00"/>
              </a:solidFill>
              <a:effectLst>
                <a:glow rad="101600">
                  <a:schemeClr val="bg1">
                    <a:alpha val="60000"/>
                  </a:schemeClr>
                </a:glow>
              </a:effectLst>
            </a:endParaRPr>
          </a:p>
          <a:p>
            <a:endParaRPr lang="en-US" sz="36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Bible pictures New Testament\Parables &amp; Illustrations\Phar &amp; Publican\Pharisee &amp; Publican 1382-1628.jpg"/>
          <p:cNvPicPr>
            <a:picLocks noChangeAspect="1" noChangeArrowheads="1"/>
          </p:cNvPicPr>
          <p:nvPr/>
        </p:nvPicPr>
        <p:blipFill>
          <a:blip r:embed="rId3" cstate="print">
            <a:lum bright="-10000"/>
          </a:blip>
          <a:srcRect r="2439"/>
          <a:stretch>
            <a:fillRect/>
          </a:stretch>
        </p:blipFill>
        <p:spPr bwMode="auto">
          <a:xfrm>
            <a:off x="0" y="-80478"/>
            <a:ext cx="9144001" cy="6938478"/>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t>God is self-sufficient</a:t>
            </a:r>
            <a:endParaRPr lang="en-US" dirty="0"/>
          </a:p>
        </p:txBody>
      </p:sp>
      <p:sp>
        <p:nvSpPr>
          <p:cNvPr id="3" name="Content Placeholder 2"/>
          <p:cNvSpPr>
            <a:spLocks noGrp="1"/>
          </p:cNvSpPr>
          <p:nvPr>
            <p:ph idx="1"/>
          </p:nvPr>
        </p:nvSpPr>
        <p:spPr>
          <a:xfrm>
            <a:off x="5105400" y="1219200"/>
            <a:ext cx="4038600" cy="5638800"/>
          </a:xfrm>
        </p:spPr>
        <p:txBody>
          <a:bodyPr>
            <a:normAutofit/>
          </a:bodyPr>
          <a:lstStyle/>
          <a:p>
            <a:pPr algn="ctr">
              <a:buNone/>
            </a:pPr>
            <a:r>
              <a:rPr lang="en-US" sz="3600" i="1" dirty="0" smtClean="0"/>
              <a:t>“Neither is worshipped with men's hands, </a:t>
            </a:r>
            <a:r>
              <a:rPr lang="en-US" sz="3600" i="1" u="sng" dirty="0" smtClean="0"/>
              <a:t>as though he needed any thing</a:t>
            </a:r>
            <a:r>
              <a:rPr lang="en-US" sz="3600" i="1" dirty="0" smtClean="0"/>
              <a:t>, seeing he giveth to all life, and breath, and all things.” Acts 17:25 </a:t>
            </a:r>
          </a:p>
        </p:txBody>
      </p:sp>
      <p:pic>
        <p:nvPicPr>
          <p:cNvPr id="1026" name="Picture 2"/>
          <p:cNvPicPr>
            <a:picLocks noChangeAspect="1" noChangeArrowheads="1"/>
          </p:cNvPicPr>
          <p:nvPr/>
        </p:nvPicPr>
        <p:blipFill>
          <a:blip r:embed="rId3" cstate="print"/>
          <a:srcRect/>
          <a:stretch>
            <a:fillRect/>
          </a:stretch>
        </p:blipFill>
        <p:spPr bwMode="auto">
          <a:xfrm>
            <a:off x="381000" y="1524000"/>
            <a:ext cx="4762500"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304799"/>
            <a:ext cx="5410200" cy="3352801"/>
          </a:xfrm>
        </p:spPr>
        <p:txBody>
          <a:bodyPr>
            <a:normAutofit/>
          </a:bodyPr>
          <a:lstStyle/>
          <a:p>
            <a:pPr lvl="0" algn="ctr">
              <a:buNone/>
            </a:pPr>
            <a:r>
              <a:rPr lang="en-US" sz="3200" i="1" dirty="0" smtClean="0">
                <a:solidFill>
                  <a:srgbClr val="FFFF00"/>
                </a:solidFill>
                <a:effectLst>
                  <a:glow rad="101600">
                    <a:schemeClr val="bg1">
                      <a:alpha val="60000"/>
                    </a:schemeClr>
                  </a:glow>
                </a:effectLst>
              </a:rPr>
              <a:t>   “Take heed and beware of the leaven of the Pharisees…”    “Ye are they which justify yourselves before men; but God </a:t>
            </a:r>
            <a:r>
              <a:rPr lang="en-US" sz="3200" i="1" dirty="0" err="1" smtClean="0">
                <a:solidFill>
                  <a:srgbClr val="FFFF00"/>
                </a:solidFill>
                <a:effectLst>
                  <a:glow rad="101600">
                    <a:schemeClr val="bg1">
                      <a:alpha val="60000"/>
                    </a:schemeClr>
                  </a:glow>
                </a:effectLst>
              </a:rPr>
              <a:t>knoweth</a:t>
            </a:r>
            <a:r>
              <a:rPr lang="en-US" sz="3200" i="1" dirty="0" smtClean="0">
                <a:solidFill>
                  <a:srgbClr val="FFFF00"/>
                </a:solidFill>
                <a:effectLst>
                  <a:glow rad="101600">
                    <a:schemeClr val="bg1">
                      <a:alpha val="60000"/>
                    </a:schemeClr>
                  </a:glow>
                </a:effectLst>
              </a:rPr>
              <a:t> your hearts…”</a:t>
            </a:r>
            <a:r>
              <a:rPr lang="en-US" sz="3200" dirty="0" smtClean="0">
                <a:solidFill>
                  <a:srgbClr val="FFFF00"/>
                </a:solidFill>
                <a:effectLst>
                  <a:glow rad="101600">
                    <a:schemeClr val="bg1">
                      <a:alpha val="60000"/>
                    </a:schemeClr>
                  </a:glow>
                </a:effectLst>
              </a:rPr>
              <a:t> </a:t>
            </a:r>
          </a:p>
          <a:p>
            <a:pPr algn="ctr"/>
            <a:endParaRPr lang="en-US" sz="3200" dirty="0">
              <a:effectLst>
                <a:glow rad="101600">
                  <a:schemeClr val="bg1">
                    <a:alpha val="60000"/>
                  </a:schemeClr>
                </a:glow>
              </a:effectLst>
            </a:endParaRPr>
          </a:p>
        </p:txBody>
      </p:sp>
      <p:sp>
        <p:nvSpPr>
          <p:cNvPr id="6" name="Content Placeholder 5"/>
          <p:cNvSpPr>
            <a:spLocks noGrp="1"/>
          </p:cNvSpPr>
          <p:nvPr>
            <p:ph sz="half" idx="2"/>
          </p:nvPr>
        </p:nvSpPr>
        <p:spPr>
          <a:xfrm>
            <a:off x="1066800" y="3124200"/>
            <a:ext cx="7620000" cy="3733800"/>
          </a:xfrm>
        </p:spPr>
        <p:txBody>
          <a:bodyPr>
            <a:noAutofit/>
          </a:bodyPr>
          <a:lstStyle/>
          <a:p>
            <a:pPr algn="ctr">
              <a:buNone/>
            </a:pPr>
            <a:r>
              <a:rPr lang="en-US" sz="3200" dirty="0" smtClean="0">
                <a:effectLst>
                  <a:glow rad="101600">
                    <a:schemeClr val="bg1">
                      <a:alpha val="60000"/>
                    </a:schemeClr>
                  </a:glow>
                </a:effectLst>
              </a:rPr>
              <a:t> Jesus said that the Pharisees were </a:t>
            </a:r>
            <a:r>
              <a:rPr lang="en-US" sz="3200" i="1" dirty="0" smtClean="0">
                <a:solidFill>
                  <a:srgbClr val="FFFF00"/>
                </a:solidFill>
                <a:effectLst>
                  <a:glow rad="101600">
                    <a:schemeClr val="bg1">
                      <a:alpha val="60000"/>
                    </a:schemeClr>
                  </a:glow>
                </a:effectLst>
              </a:rPr>
              <a:t>“hypocrites, blind guides, full of iniquity, serpents and vipers, full of all uncleanness,  pride and wickedness, covetous, blasphemers, abomination in the sight of God, under the damnation (wrath) of God, children of hell…” </a:t>
            </a:r>
            <a:endParaRPr lang="en-US" sz="3200" dirty="0"/>
          </a:p>
        </p:txBody>
      </p:sp>
      <p:pic>
        <p:nvPicPr>
          <p:cNvPr id="6146" name="Picture 2"/>
          <p:cNvPicPr>
            <a:picLocks noChangeAspect="1" noChangeArrowheads="1"/>
          </p:cNvPicPr>
          <p:nvPr/>
        </p:nvPicPr>
        <p:blipFill>
          <a:blip r:embed="rId3" cstate="print"/>
          <a:srcRect/>
          <a:stretch>
            <a:fillRect/>
          </a:stretch>
        </p:blipFill>
        <p:spPr bwMode="auto">
          <a:xfrm flipH="1">
            <a:off x="5562600" y="381000"/>
            <a:ext cx="3405284" cy="25908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8991600" cy="6629400"/>
          </a:xfrm>
        </p:spPr>
        <p:txBody>
          <a:bodyPr>
            <a:normAutofit/>
          </a:bodyPr>
          <a:lstStyle/>
          <a:p>
            <a:r>
              <a:rPr lang="en-US" sz="3600" dirty="0" smtClean="0">
                <a:effectLst>
                  <a:glow rad="101600">
                    <a:schemeClr val="bg1">
                      <a:alpha val="60000"/>
                    </a:schemeClr>
                  </a:glow>
                </a:effectLst>
              </a:rPr>
              <a:t>Walking with God is not complicated.</a:t>
            </a:r>
          </a:p>
          <a:p>
            <a:r>
              <a:rPr lang="en-US" sz="3600" dirty="0" smtClean="0">
                <a:effectLst>
                  <a:glow rad="101600">
                    <a:schemeClr val="bg1">
                      <a:alpha val="60000"/>
                    </a:schemeClr>
                  </a:glow>
                </a:effectLst>
              </a:rPr>
              <a:t>Walking with God does not require hours of personal study.</a:t>
            </a:r>
          </a:p>
          <a:p>
            <a:r>
              <a:rPr lang="en-US" sz="3600" dirty="0" smtClean="0">
                <a:effectLst>
                  <a:glow rad="101600">
                    <a:schemeClr val="bg1">
                      <a:alpha val="60000"/>
                    </a:schemeClr>
                  </a:glow>
                </a:effectLst>
              </a:rPr>
              <a:t>It is not necessary to read great volumes on the subject of walking with God.</a:t>
            </a:r>
          </a:p>
          <a:p>
            <a:r>
              <a:rPr lang="en-US" sz="3600" dirty="0" smtClean="0">
                <a:effectLst>
                  <a:glow rad="101600">
                    <a:schemeClr val="bg1">
                      <a:alpha val="60000"/>
                    </a:schemeClr>
                  </a:glow>
                </a:effectLst>
              </a:rPr>
              <a:t>There are no mysterious theologies that need to be understood in order to walk with God.</a:t>
            </a:r>
          </a:p>
          <a:p>
            <a:r>
              <a:rPr lang="en-US" sz="3600" dirty="0" smtClean="0">
                <a:effectLst>
                  <a:glow rad="101600">
                    <a:schemeClr val="bg1">
                      <a:alpha val="60000"/>
                    </a:schemeClr>
                  </a:glow>
                </a:effectLst>
              </a:rPr>
              <a:t>There are no secrets that need to be uncovered to walk with God.</a:t>
            </a:r>
          </a:p>
          <a:p>
            <a:r>
              <a:rPr lang="en-US" sz="3600" dirty="0" smtClean="0">
                <a:solidFill>
                  <a:srgbClr val="FFFF00"/>
                </a:solidFill>
                <a:effectLst>
                  <a:glow rad="101600">
                    <a:schemeClr val="bg1">
                      <a:alpha val="60000"/>
                    </a:schemeClr>
                  </a:glow>
                </a:effectLst>
              </a:rPr>
              <a:t>There is but 1# simple truth &gt;&gt;&gt;&gt;</a:t>
            </a:r>
            <a:endParaRPr lang="en-US" sz="3600" i="1" dirty="0" smtClean="0">
              <a:solidFill>
                <a:srgbClr val="FFFF00"/>
              </a:solidFill>
              <a:effectLst>
                <a:glow rad="101600">
                  <a:schemeClr val="bg1">
                    <a:alpha val="60000"/>
                  </a:schemeClr>
                </a:glow>
              </a:effectLst>
            </a:endParaRPr>
          </a:p>
          <a:p>
            <a:endParaRPr lang="en-US" sz="3600" dirty="0" smtClean="0">
              <a:effectLst>
                <a:glow rad="101600">
                  <a:schemeClr val="bg1">
                    <a:alpha val="60000"/>
                  </a:schemeClr>
                </a:glow>
              </a:effectLst>
            </a:endParaRPr>
          </a:p>
          <a:p>
            <a:endParaRPr lang="en-US" sz="3600" dirty="0" smtClean="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676400"/>
            <a:ext cx="7772400" cy="3139321"/>
          </a:xfrm>
          <a:prstGeom prst="rect">
            <a:avLst/>
          </a:prstGeom>
          <a:solidFill>
            <a:schemeClr val="accent3">
              <a:lumMod val="75000"/>
            </a:schemeClr>
          </a:solidFill>
          <a:ln>
            <a:solidFill>
              <a:schemeClr val="tx2">
                <a:lumMod val="10000"/>
              </a:schemeClr>
            </a:solidFill>
          </a:ln>
        </p:spPr>
        <p:txBody>
          <a:bodyPr wrap="square">
            <a:spAutoFit/>
          </a:bodyPr>
          <a:lstStyle/>
          <a:p>
            <a:pPr algn="ctr"/>
            <a:r>
              <a:rPr lang="en-US" sz="6600" i="1" dirty="0" smtClean="0">
                <a:solidFill>
                  <a:srgbClr val="FFFF00"/>
                </a:solidFill>
                <a:effectLst>
                  <a:glow rad="101600">
                    <a:schemeClr val="bg1">
                      <a:alpha val="60000"/>
                    </a:schemeClr>
                  </a:glow>
                </a:effectLst>
              </a:rPr>
              <a:t>“Get on the highway of holiness.” </a:t>
            </a:r>
          </a:p>
          <a:p>
            <a:pPr algn="ctr"/>
            <a:r>
              <a:rPr lang="en-US" sz="6600" i="1" dirty="0" smtClean="0">
                <a:solidFill>
                  <a:srgbClr val="FFFF00"/>
                </a:solidFill>
                <a:effectLst>
                  <a:glow rad="101600">
                    <a:schemeClr val="bg1">
                      <a:alpha val="60000"/>
                    </a:schemeClr>
                  </a:glow>
                </a:effectLst>
              </a:rPr>
              <a:t>(Isa. 35:8)</a:t>
            </a:r>
            <a:endParaRPr lang="en-US" sz="6600" dirty="0"/>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Ptr. Daniel White\Documents\My Scans\2009-06 (Jun)\scan0015.jpg"/>
          <p:cNvPicPr>
            <a:picLocks noChangeAspect="1" noChangeArrowheads="1"/>
          </p:cNvPicPr>
          <p:nvPr/>
        </p:nvPicPr>
        <p:blipFill>
          <a:blip r:embed="rId3" cstate="print"/>
          <a:srcRect/>
          <a:stretch>
            <a:fillRect/>
          </a:stretch>
        </p:blipFill>
        <p:spPr bwMode="auto">
          <a:xfrm>
            <a:off x="304800" y="228600"/>
            <a:ext cx="8549313" cy="64011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2"/>
          <p:cNvSpPr/>
          <p:nvPr/>
        </p:nvSpPr>
        <p:spPr>
          <a:xfrm>
            <a:off x="1981200" y="4724400"/>
            <a:ext cx="1905000" cy="838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5" name="Content Placeholder 4"/>
          <p:cNvSpPr>
            <a:spLocks noGrp="1"/>
          </p:cNvSpPr>
          <p:nvPr>
            <p:ph idx="1"/>
          </p:nvPr>
        </p:nvSpPr>
        <p:spPr>
          <a:xfrm>
            <a:off x="1752600" y="4724400"/>
            <a:ext cx="2133600" cy="914401"/>
          </a:xfrm>
        </p:spPr>
        <p:txBody>
          <a:bodyPr>
            <a:noAutofit/>
          </a:bodyPr>
          <a:lstStyle/>
          <a:p>
            <a:pPr algn="ctr">
              <a:buNone/>
            </a:pPr>
            <a:r>
              <a:rPr lang="en-US" sz="4000" b="1" i="1" dirty="0" smtClean="0">
                <a:solidFill>
                  <a:srgbClr val="C00000"/>
                </a:solidFill>
              </a:rPr>
              <a:t>Holiness</a:t>
            </a:r>
            <a:endParaRPr lang="en-US" sz="4000" b="1" i="1" dirty="0">
              <a:solidFill>
                <a:srgbClr val="C00000"/>
              </a:solidFill>
            </a:endParaRPr>
          </a:p>
        </p:txBody>
      </p:sp>
      <p:sp>
        <p:nvSpPr>
          <p:cNvPr id="8" name="Double Wave 7"/>
          <p:cNvSpPr/>
          <p:nvPr/>
        </p:nvSpPr>
        <p:spPr>
          <a:xfrm>
            <a:off x="4191000" y="4648200"/>
            <a:ext cx="4343400" cy="1981200"/>
          </a:xfrm>
          <a:prstGeom prst="doubleWave">
            <a:avLst>
              <a:gd name="adj1" fmla="val 6250"/>
              <a:gd name="adj2" fmla="val -101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Title 3"/>
          <p:cNvSpPr>
            <a:spLocks noGrp="1"/>
          </p:cNvSpPr>
          <p:nvPr>
            <p:ph type="title"/>
          </p:nvPr>
        </p:nvSpPr>
        <p:spPr>
          <a:xfrm>
            <a:off x="4038600" y="4876800"/>
            <a:ext cx="4724400" cy="1600200"/>
          </a:xfrm>
        </p:spPr>
        <p:txBody>
          <a:bodyPr>
            <a:noAutofit/>
          </a:bodyPr>
          <a:lstStyle/>
          <a:p>
            <a:r>
              <a:rPr lang="en-US" sz="2400" b="1" i="1" dirty="0" smtClean="0">
                <a:solidFill>
                  <a:srgbClr val="C00000"/>
                </a:solidFill>
                <a:effectLst/>
              </a:rPr>
              <a:t> “And an highway shall be there, and a way, and it shall be called The way of holiness; the unclean shall not pass over it.”</a:t>
            </a:r>
            <a:endParaRPr lang="en-US" sz="2400" b="1" i="1" dirty="0">
              <a:solidFill>
                <a:srgbClr val="C00000"/>
              </a:solidFill>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81000" y="2209800"/>
            <a:ext cx="8382000" cy="2308324"/>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7200" i="1" dirty="0" smtClean="0">
                <a:solidFill>
                  <a:srgbClr val="C00000"/>
                </a:solidFill>
                <a:effectLst/>
              </a:rPr>
              <a:t>“The unclean shall not pass over it.”</a:t>
            </a:r>
            <a:endParaRPr lang="en-US" sz="72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8991600" cy="6400800"/>
          </a:xfrm>
        </p:spPr>
        <p:txBody>
          <a:bodyPr>
            <a:normAutofit lnSpcReduction="10000"/>
          </a:bodyPr>
          <a:lstStyle/>
          <a:p>
            <a:pPr>
              <a:buNone/>
            </a:pPr>
            <a:r>
              <a:rPr lang="en-US" i="1" dirty="0" smtClean="0">
                <a:effectLst>
                  <a:glow rad="101600">
                    <a:schemeClr val="bg1">
                      <a:alpha val="60000"/>
                    </a:schemeClr>
                  </a:glow>
                </a:effectLst>
              </a:rPr>
              <a:t>    “Wash me throughly from mine iniquity, and cleanse me from my sin.”- Ps. 51:2 </a:t>
            </a:r>
          </a:p>
          <a:p>
            <a:pPr>
              <a:buNone/>
            </a:pPr>
            <a:r>
              <a:rPr lang="en-US" i="1" dirty="0" smtClean="0">
                <a:effectLst>
                  <a:glow rad="101600">
                    <a:schemeClr val="bg1">
                      <a:alpha val="60000"/>
                    </a:schemeClr>
                  </a:glow>
                </a:effectLst>
              </a:rPr>
              <a:t>    “Draw nigh to God, and he will draw nigh to you. Cleanse your hands, ye sinners; and purify your hearts, ye double minded.” – Jam. 4:8 </a:t>
            </a:r>
          </a:p>
          <a:p>
            <a:pPr>
              <a:buNone/>
            </a:pPr>
            <a:r>
              <a:rPr lang="en-US" i="1" dirty="0" smtClean="0">
                <a:effectLst>
                  <a:glow rad="101600">
                    <a:schemeClr val="bg1">
                      <a:alpha val="60000"/>
                    </a:schemeClr>
                  </a:glow>
                </a:effectLst>
              </a:rPr>
              <a:t>    “And I will cleanse them from all their iniquity, whereby they have sinned against me; and I will pardon all their iniquities, whereby they have sinned, and whereby they have transgressed against me.” – Jer. 33:8 </a:t>
            </a:r>
          </a:p>
          <a:p>
            <a:pPr>
              <a:buNone/>
            </a:pPr>
            <a:r>
              <a:rPr lang="en-US" i="1" dirty="0" smtClean="0">
                <a:effectLst>
                  <a:glow rad="101600">
                    <a:schemeClr val="bg1">
                      <a:alpha val="60000"/>
                    </a:schemeClr>
                  </a:glow>
                </a:effectLst>
              </a:rPr>
              <a:t>    “If we confess our sins, he is faithful and just to forgive us our sins, and to cleanse us from all unrighteousness.” - I John 1:9 </a:t>
            </a:r>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914400"/>
          </a:xfrm>
        </p:spPr>
        <p:txBody>
          <a:bodyPr/>
          <a:lstStyle/>
          <a:p>
            <a:r>
              <a:rPr lang="en-US" dirty="0" smtClean="0">
                <a:effectLst>
                  <a:glow rad="101600">
                    <a:schemeClr val="bg1">
                      <a:alpha val="60000"/>
                    </a:schemeClr>
                  </a:glow>
                </a:effectLst>
              </a:rPr>
              <a:t>How we Deal the Personal Sin</a:t>
            </a:r>
            <a:endParaRPr lang="en-US" dirty="0">
              <a:effectLst>
                <a:glow rad="101600">
                  <a:schemeClr val="bg1">
                    <a:alpha val="60000"/>
                  </a:schemeClr>
                </a:glow>
              </a:effectLst>
            </a:endParaRPr>
          </a:p>
        </p:txBody>
      </p:sp>
      <p:sp>
        <p:nvSpPr>
          <p:cNvPr id="5" name="Content Placeholder 4"/>
          <p:cNvSpPr>
            <a:spLocks noGrp="1"/>
          </p:cNvSpPr>
          <p:nvPr>
            <p:ph idx="1"/>
          </p:nvPr>
        </p:nvSpPr>
        <p:spPr>
          <a:xfrm>
            <a:off x="457200" y="1371600"/>
            <a:ext cx="8229600" cy="5486400"/>
          </a:xfrm>
        </p:spPr>
        <p:txBody>
          <a:bodyPr>
            <a:normAutofit/>
          </a:bodyPr>
          <a:lstStyle/>
          <a:p>
            <a:r>
              <a:rPr lang="en-US" sz="3600" dirty="0" smtClean="0">
                <a:effectLst>
                  <a:glow rad="101600">
                    <a:schemeClr val="bg1">
                      <a:alpha val="60000"/>
                    </a:schemeClr>
                  </a:glow>
                </a:effectLst>
              </a:rPr>
              <a:t>Minimize</a:t>
            </a:r>
          </a:p>
          <a:p>
            <a:r>
              <a:rPr lang="en-US" sz="3600" dirty="0" smtClean="0">
                <a:effectLst>
                  <a:glow rad="101600">
                    <a:schemeClr val="bg1">
                      <a:alpha val="60000"/>
                    </a:schemeClr>
                  </a:glow>
                </a:effectLst>
              </a:rPr>
              <a:t>Deny</a:t>
            </a:r>
          </a:p>
          <a:p>
            <a:r>
              <a:rPr lang="en-US" sz="3600" dirty="0" smtClean="0">
                <a:effectLst>
                  <a:glow rad="101600">
                    <a:schemeClr val="bg1">
                      <a:alpha val="60000"/>
                    </a:schemeClr>
                  </a:glow>
                </a:effectLst>
              </a:rPr>
              <a:t>Blame</a:t>
            </a:r>
          </a:p>
          <a:p>
            <a:r>
              <a:rPr lang="en-US" sz="3600" dirty="0" smtClean="0">
                <a:effectLst>
                  <a:glow rad="101600">
                    <a:schemeClr val="bg1">
                      <a:alpha val="60000"/>
                    </a:schemeClr>
                  </a:glow>
                </a:effectLst>
              </a:rPr>
              <a:t>Excuse</a:t>
            </a:r>
          </a:p>
          <a:p>
            <a:r>
              <a:rPr lang="en-US" sz="3600" dirty="0" smtClean="0">
                <a:effectLst>
                  <a:glow rad="101600">
                    <a:schemeClr val="bg1">
                      <a:alpha val="60000"/>
                    </a:schemeClr>
                  </a:glow>
                </a:effectLst>
              </a:rPr>
              <a:t>Justify</a:t>
            </a:r>
          </a:p>
          <a:p>
            <a:r>
              <a:rPr lang="en-US" sz="3600" dirty="0" smtClean="0">
                <a:effectLst>
                  <a:glow rad="101600">
                    <a:schemeClr val="bg1">
                      <a:alpha val="60000"/>
                    </a:schemeClr>
                  </a:glow>
                </a:effectLst>
              </a:rPr>
              <a:t>Ignore</a:t>
            </a:r>
          </a:p>
          <a:p>
            <a:r>
              <a:rPr lang="en-US" sz="3600" dirty="0" smtClean="0">
                <a:effectLst>
                  <a:glow rad="101600">
                    <a:schemeClr val="bg1">
                      <a:alpha val="60000"/>
                    </a:schemeClr>
                  </a:glow>
                </a:effectLst>
              </a:rPr>
              <a:t>Condone</a:t>
            </a:r>
          </a:p>
          <a:p>
            <a:r>
              <a:rPr lang="en-US" sz="3600" dirty="0" smtClean="0">
                <a:effectLst>
                  <a:glow rad="101600">
                    <a:schemeClr val="bg1">
                      <a:alpha val="60000"/>
                    </a:schemeClr>
                  </a:glow>
                </a:effectLst>
              </a:rPr>
              <a:t>Compare</a:t>
            </a:r>
          </a:p>
          <a:p>
            <a:endParaRPr lang="en-US" sz="3600" dirty="0">
              <a:effectLst>
                <a:glow rad="101600">
                  <a:schemeClr val="bg1">
                    <a:alpha val="60000"/>
                  </a:schemeClr>
                </a:glow>
              </a:effectLst>
            </a:endParaRPr>
          </a:p>
        </p:txBody>
      </p:sp>
      <p:pic>
        <p:nvPicPr>
          <p:cNvPr id="3074" name="Picture 2"/>
          <p:cNvPicPr>
            <a:picLocks noChangeAspect="1" noChangeArrowheads="1"/>
          </p:cNvPicPr>
          <p:nvPr/>
        </p:nvPicPr>
        <p:blipFill>
          <a:blip r:embed="rId3" cstate="print"/>
          <a:srcRect/>
          <a:stretch>
            <a:fillRect/>
          </a:stretch>
        </p:blipFill>
        <p:spPr bwMode="auto">
          <a:xfrm rot="21110529">
            <a:off x="3733800" y="1219200"/>
            <a:ext cx="4381500" cy="27432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rot="341751">
            <a:off x="4169393" y="3805301"/>
            <a:ext cx="4267200" cy="284797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to="" calcmode="lin" valueType="num">
                                      <p:cBhvr>
                                        <p:cTn id="22" dur="1" fill="hold"/>
                                        <p:tgtEl>
                                          <p:spTgt spid="5">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to="" calcmode="lin" valueType="num">
                                      <p:cBhvr>
                                        <p:cTn id="27" dur="1" fill="hold"/>
                                        <p:tgtEl>
                                          <p:spTgt spid="5">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to="" calcmode="lin" valueType="num">
                                      <p:cBhvr>
                                        <p:cTn id="32" dur="1" fill="hold"/>
                                        <p:tgtEl>
                                          <p:spTgt spid="5">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to="" calcmode="lin" valueType="num">
                                      <p:cBhvr>
                                        <p:cTn id="37" dur="1" fill="hold"/>
                                        <p:tgtEl>
                                          <p:spTgt spid="5">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 to="" calcmode="lin" valueType="num">
                                      <p:cBhvr>
                                        <p:cTn id="42" dur="1" fill="hold"/>
                                        <p:tgtEl>
                                          <p:spTgt spid="5">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 y="1981200"/>
            <a:ext cx="8991600" cy="4876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Hunger for Fellowship with God – </a:t>
            </a:r>
            <a:r>
              <a:rPr kumimoji="0" lang="en-US" sz="32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Matt. 5:6</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Walk in the light, not in darkness – </a:t>
            </a:r>
            <a:r>
              <a:rPr kumimoji="0" lang="en-US" sz="32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I John 1:1-9</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When anything reproves us (light) we need to repent –  </a:t>
            </a:r>
            <a:r>
              <a:rPr kumimoji="0" lang="en-US" sz="32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II Cor. 7:10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Drop off the mask – </a:t>
            </a:r>
            <a:r>
              <a:rPr kumimoji="0" lang="en-US" sz="32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Phil. 1:10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Walk in obedience </a:t>
            </a:r>
            <a:r>
              <a:rPr kumimoji="0" lang="en-US" sz="32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 Deut. 27:10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Deal with personal sin (confession) –                   </a:t>
            </a:r>
            <a:r>
              <a:rPr kumimoji="0" lang="en-US" sz="32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Prov. 28:13-14</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1" u="none" strike="noStrike" kern="1200" cap="none" spc="0" normalizeH="0" baseline="0" noProof="0" dirty="0">
              <a:ln>
                <a:noFill/>
              </a:ln>
              <a:solidFill>
                <a:schemeClr val="tx1"/>
              </a:solidFill>
              <a:effectLst>
                <a:glow rad="101600">
                  <a:schemeClr val="bg1">
                    <a:alpha val="60000"/>
                  </a:schemeClr>
                </a:glow>
              </a:effectLst>
              <a:uLnTx/>
              <a:uFillTx/>
              <a:latin typeface="+mn-lt"/>
              <a:ea typeface="+mn-ea"/>
              <a:cs typeface="+mn-cs"/>
            </a:endParaRPr>
          </a:p>
        </p:txBody>
      </p:sp>
      <p:sp>
        <p:nvSpPr>
          <p:cNvPr id="3" name="Title 2"/>
          <p:cNvSpPr>
            <a:spLocks noGrp="1"/>
          </p:cNvSpPr>
          <p:nvPr>
            <p:ph type="title"/>
          </p:nvPr>
        </p:nvSpPr>
        <p:spPr>
          <a:xfrm>
            <a:off x="457200" y="228600"/>
            <a:ext cx="8229600" cy="1600200"/>
          </a:xfrm>
        </p:spPr>
        <p:txBody>
          <a:bodyPr>
            <a:noAutofit/>
          </a:bodyPr>
          <a:lstStyle/>
          <a:p>
            <a:r>
              <a:rPr lang="en-US" sz="3600" dirty="0" smtClean="0">
                <a:effectLst>
                  <a:glow rad="101600">
                    <a:schemeClr val="bg1">
                      <a:alpha val="60000"/>
                    </a:schemeClr>
                  </a:glow>
                </a:effectLst>
              </a:rPr>
              <a:t>How to Have a Heart for God</a:t>
            </a:r>
            <a:br>
              <a:rPr lang="en-US" sz="3600" dirty="0" smtClean="0">
                <a:effectLst>
                  <a:glow rad="101600">
                    <a:schemeClr val="bg1">
                      <a:alpha val="60000"/>
                    </a:schemeClr>
                  </a:glow>
                </a:effectLst>
              </a:rPr>
            </a:br>
            <a:r>
              <a:rPr lang="en-US" sz="3600" i="1" dirty="0" smtClean="0">
                <a:solidFill>
                  <a:srgbClr val="FFFF00"/>
                </a:solidFill>
                <a:effectLst>
                  <a:glow rad="101600">
                    <a:schemeClr val="bg1">
                      <a:alpha val="60000"/>
                    </a:schemeClr>
                  </a:glow>
                </a:effectLst>
              </a:rPr>
              <a:t>(I Sam. 13:14)</a:t>
            </a:r>
            <a:endParaRPr lang="en-US" sz="3600" i="1" dirty="0">
              <a:solidFill>
                <a:srgbClr val="FFFF00"/>
              </a:solidFill>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to="" calcmode="lin" valueType="num">
                                      <p:cBhvr>
                                        <p:cTn id="12" dur="1" fill="hold"/>
                                        <p:tgtEl>
                                          <p:spTgt spid="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to="" calcmode="lin" valueType="num">
                                      <p:cBhvr>
                                        <p:cTn id="17" dur="1" fill="hold"/>
                                        <p:tgtEl>
                                          <p:spTgt spid="2">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to="" calcmode="lin" valueType="num">
                                      <p:cBhvr>
                                        <p:cTn id="22" dur="1" fill="hold"/>
                                        <p:tgtEl>
                                          <p:spTgt spid="2">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to="" calcmode="lin" valueType="num">
                                      <p:cBhvr>
                                        <p:cTn id="27" dur="1" fill="hold"/>
                                        <p:tgtEl>
                                          <p:spTgt spid="2">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 to="" calcmode="lin" valueType="num">
                                      <p:cBhvr>
                                        <p:cTn id="32" dur="1" fill="hold"/>
                                        <p:tgtEl>
                                          <p:spTgt spid="2">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c:\Users\Ptr. Daniel White\Desktop\Bible pictures\heaven\Knockin___On_Heaven__s_Door_by_ticoow.jpg"/>
          <p:cNvPicPr>
            <a:picLocks noChangeAspect="1" noChangeArrowheads="1"/>
          </p:cNvPicPr>
          <p:nvPr/>
        </p:nvPicPr>
        <p:blipFill>
          <a:blip r:embed="rId3" cstate="print">
            <a:lum bright="-10000"/>
          </a:blip>
          <a:srcRect t="24051" r="3798" b="11814"/>
          <a:stretch>
            <a:fillRect/>
          </a:stretch>
        </p:blipFill>
        <p:spPr bwMode="auto">
          <a:xfrm>
            <a:off x="990600" y="0"/>
            <a:ext cx="7162800" cy="6858000"/>
          </a:xfrm>
          <a:prstGeom prst="rect">
            <a:avLst/>
          </a:prstGeom>
          <a:ln>
            <a:noFill/>
          </a:ln>
          <a:effectLst>
            <a:softEdge rad="112500"/>
          </a:effectLst>
        </p:spPr>
      </p:pic>
      <p:sp>
        <p:nvSpPr>
          <p:cNvPr id="5" name="Content Placeholder 4"/>
          <p:cNvSpPr>
            <a:spLocks noGrp="1"/>
          </p:cNvSpPr>
          <p:nvPr>
            <p:ph sz="half" idx="1"/>
          </p:nvPr>
        </p:nvSpPr>
        <p:spPr>
          <a:xfrm>
            <a:off x="0" y="2057400"/>
            <a:ext cx="4495800" cy="4068763"/>
          </a:xfrm>
        </p:spPr>
        <p:txBody>
          <a:bodyPr>
            <a:normAutofit/>
          </a:bodyPr>
          <a:lstStyle/>
          <a:p>
            <a:r>
              <a:rPr lang="en-US" sz="3600" i="1" dirty="0" smtClean="0">
                <a:effectLst>
                  <a:glow rad="101600">
                    <a:schemeClr val="bg1">
                      <a:alpha val="60000"/>
                    </a:schemeClr>
                  </a:glow>
                </a:effectLst>
              </a:rPr>
              <a:t>Tender</a:t>
            </a:r>
          </a:p>
          <a:p>
            <a:r>
              <a:rPr lang="en-US" sz="3600" i="1" dirty="0" smtClean="0">
                <a:effectLst>
                  <a:glow rad="101600">
                    <a:schemeClr val="bg1">
                      <a:alpha val="60000"/>
                    </a:schemeClr>
                  </a:glow>
                </a:effectLst>
              </a:rPr>
              <a:t> Sensitive</a:t>
            </a:r>
          </a:p>
          <a:p>
            <a:r>
              <a:rPr lang="en-US" sz="3600" i="1" dirty="0" smtClean="0">
                <a:effectLst>
                  <a:glow rad="101600">
                    <a:schemeClr val="bg1">
                      <a:alpha val="60000"/>
                    </a:schemeClr>
                  </a:glow>
                </a:effectLst>
              </a:rPr>
              <a:t>Humble</a:t>
            </a:r>
          </a:p>
          <a:p>
            <a:r>
              <a:rPr lang="en-US" sz="3600" i="1" dirty="0" smtClean="0">
                <a:effectLst>
                  <a:glow rad="101600">
                    <a:schemeClr val="bg1">
                      <a:alpha val="60000"/>
                    </a:schemeClr>
                  </a:glow>
                </a:effectLst>
              </a:rPr>
              <a:t>Repent</a:t>
            </a:r>
          </a:p>
          <a:p>
            <a:endParaRPr lang="en-US" sz="3600" i="1" dirty="0" smtClean="0">
              <a:effectLst>
                <a:glow rad="101600">
                  <a:schemeClr val="bg1">
                    <a:alpha val="60000"/>
                  </a:schemeClr>
                </a:glow>
              </a:effectLst>
            </a:endParaRPr>
          </a:p>
          <a:p>
            <a:endParaRPr lang="en-US" sz="3600" i="1" dirty="0">
              <a:effectLst>
                <a:glow rad="101600">
                  <a:schemeClr val="bg1">
                    <a:alpha val="60000"/>
                  </a:schemeClr>
                </a:glow>
              </a:effectLst>
            </a:endParaRPr>
          </a:p>
        </p:txBody>
      </p:sp>
      <p:sp>
        <p:nvSpPr>
          <p:cNvPr id="8" name="Content Placeholder 7"/>
          <p:cNvSpPr>
            <a:spLocks noGrp="1"/>
          </p:cNvSpPr>
          <p:nvPr>
            <p:ph sz="half" idx="2"/>
          </p:nvPr>
        </p:nvSpPr>
        <p:spPr>
          <a:xfrm>
            <a:off x="6172200" y="1828800"/>
            <a:ext cx="2971800" cy="4297363"/>
          </a:xfrm>
        </p:spPr>
        <p:txBody>
          <a:bodyPr>
            <a:normAutofit/>
          </a:bodyPr>
          <a:lstStyle/>
          <a:p>
            <a:r>
              <a:rPr lang="en-US" sz="3600" i="1" dirty="0" smtClean="0">
                <a:effectLst>
                  <a:glow rad="101600">
                    <a:schemeClr val="bg1">
                      <a:alpha val="60000"/>
                    </a:schemeClr>
                  </a:glow>
                </a:effectLst>
              </a:rPr>
              <a:t>Submissive </a:t>
            </a:r>
          </a:p>
          <a:p>
            <a:r>
              <a:rPr lang="en-US" sz="3600" i="1" dirty="0" smtClean="0">
                <a:effectLst>
                  <a:glow rad="101600">
                    <a:schemeClr val="bg1">
                      <a:alpha val="60000"/>
                    </a:schemeClr>
                  </a:glow>
                </a:effectLst>
              </a:rPr>
              <a:t>Yielded</a:t>
            </a:r>
          </a:p>
          <a:p>
            <a:r>
              <a:rPr lang="en-US" sz="3600" i="1" dirty="0" smtClean="0">
                <a:effectLst>
                  <a:glow rad="101600">
                    <a:schemeClr val="bg1">
                      <a:alpha val="60000"/>
                    </a:schemeClr>
                  </a:glow>
                </a:effectLst>
              </a:rPr>
              <a:t>Sacrificial</a:t>
            </a:r>
          </a:p>
          <a:p>
            <a:r>
              <a:rPr lang="en-US" sz="3600" i="1" dirty="0" smtClean="0">
                <a:effectLst>
                  <a:glow rad="101600">
                    <a:schemeClr val="bg1">
                      <a:alpha val="60000"/>
                    </a:schemeClr>
                  </a:glow>
                </a:effectLst>
              </a:rPr>
              <a:t>Serving</a:t>
            </a:r>
          </a:p>
          <a:p>
            <a:r>
              <a:rPr lang="en-US" sz="3600" i="1" dirty="0" smtClean="0">
                <a:effectLst>
                  <a:glow rad="101600">
                    <a:schemeClr val="bg1">
                      <a:alpha val="60000"/>
                    </a:schemeClr>
                  </a:glow>
                </a:effectLst>
              </a:rPr>
              <a:t>Obedient</a:t>
            </a:r>
          </a:p>
          <a:p>
            <a:endParaRPr lang="en-US" sz="3600" dirty="0"/>
          </a:p>
        </p:txBody>
      </p:sp>
      <p:pic>
        <p:nvPicPr>
          <p:cNvPr id="2050" name="Picture 2" descr="C:\Users\Ptr. Daniel White\Desktop\Bible pictures\Jesus\jesus_heaven.jpg"/>
          <p:cNvPicPr>
            <a:picLocks noChangeAspect="1" noChangeArrowheads="1"/>
          </p:cNvPicPr>
          <p:nvPr/>
        </p:nvPicPr>
        <p:blipFill>
          <a:blip r:embed="rId4" cstate="print"/>
          <a:srcRect/>
          <a:stretch>
            <a:fillRect/>
          </a:stretch>
        </p:blipFill>
        <p:spPr bwMode="auto">
          <a:xfrm>
            <a:off x="3352800" y="1600200"/>
            <a:ext cx="2590800" cy="2630870"/>
          </a:xfrm>
          <a:prstGeom prst="ellipse">
            <a:avLst/>
          </a:prstGeom>
          <a:ln>
            <a:noFill/>
          </a:ln>
          <a:effectLst>
            <a:softEdge rad="112500"/>
          </a:effectLst>
        </p:spPr>
      </p:pic>
      <p:pic>
        <p:nvPicPr>
          <p:cNvPr id="5123" name="Picture 3" descr="C:\Users\Ptr. Daniel White\Desktop\Bible pictures\Praying\man praying on one knee.jpg"/>
          <p:cNvPicPr>
            <a:picLocks noChangeAspect="1" noChangeArrowheads="1"/>
          </p:cNvPicPr>
          <p:nvPr/>
        </p:nvPicPr>
        <p:blipFill>
          <a:blip r:embed="rId5" cstate="print">
            <a:duotone>
              <a:prstClr val="black"/>
              <a:schemeClr val="bg1">
                <a:lumMod val="95000"/>
                <a:lumOff val="5000"/>
                <a:tint val="45000"/>
                <a:satMod val="400000"/>
              </a:schemeClr>
            </a:duotone>
          </a:blip>
          <a:srcRect/>
          <a:stretch>
            <a:fillRect/>
          </a:stretch>
        </p:blipFill>
        <p:spPr bwMode="auto">
          <a:xfrm>
            <a:off x="3429000" y="4343400"/>
            <a:ext cx="2311287" cy="16557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itle 3"/>
          <p:cNvSpPr>
            <a:spLocks noGrp="1"/>
          </p:cNvSpPr>
          <p:nvPr>
            <p:ph type="title"/>
          </p:nvPr>
        </p:nvSpPr>
        <p:spPr>
          <a:xfrm>
            <a:off x="457200" y="1219200"/>
            <a:ext cx="8229600" cy="762000"/>
          </a:xfrm>
        </p:spPr>
        <p:txBody>
          <a:bodyPr>
            <a:noAutofit/>
          </a:bodyPr>
          <a:lstStyle/>
          <a:p>
            <a:r>
              <a:rPr lang="en-US" sz="3200" dirty="0" smtClean="0">
                <a:effectLst>
                  <a:glow rad="101600">
                    <a:schemeClr val="bg1">
                      <a:alpha val="60000"/>
                    </a:schemeClr>
                  </a:glow>
                </a:effectLst>
              </a:rPr>
              <a:t>The Door of Fellowship is only </a:t>
            </a:r>
            <a:br>
              <a:rPr lang="en-US" sz="3200" dirty="0" smtClean="0">
                <a:effectLst>
                  <a:glow rad="101600">
                    <a:schemeClr val="bg1">
                      <a:alpha val="60000"/>
                    </a:schemeClr>
                  </a:glow>
                </a:effectLst>
              </a:rPr>
            </a:br>
            <a:r>
              <a:rPr lang="en-US" sz="3200" dirty="0" smtClean="0">
                <a:effectLst>
                  <a:glow rad="101600">
                    <a:schemeClr val="bg1">
                      <a:alpha val="60000"/>
                    </a:schemeClr>
                  </a:glow>
                </a:effectLst>
              </a:rPr>
              <a:t>open to the Broken Ones</a:t>
            </a:r>
            <a:br>
              <a:rPr lang="en-US" sz="3200" dirty="0" smtClean="0">
                <a:effectLst>
                  <a:glow rad="101600">
                    <a:schemeClr val="bg1">
                      <a:alpha val="60000"/>
                    </a:schemeClr>
                  </a:glow>
                </a:effectLst>
              </a:rPr>
            </a:br>
            <a:r>
              <a:rPr lang="en-US" sz="3200" i="1" dirty="0" smtClean="0">
                <a:effectLst>
                  <a:glow rad="101600">
                    <a:schemeClr val="bg1">
                      <a:alpha val="60000"/>
                    </a:schemeClr>
                  </a:glow>
                </a:effectLst>
              </a:rPr>
              <a:t>(Galatians 2:20)</a:t>
            </a:r>
            <a:r>
              <a:rPr lang="en-US" sz="3200" i="1" dirty="0" smtClean="0">
                <a:solidFill>
                  <a:srgbClr val="FFFF00"/>
                </a:solidFill>
                <a:effectLst>
                  <a:glow rad="101600">
                    <a:schemeClr val="bg1">
                      <a:alpha val="60000"/>
                    </a:schemeClr>
                  </a:glow>
                </a:effectLst>
              </a:rPr>
              <a:t> </a:t>
            </a:r>
            <a:br>
              <a:rPr lang="en-US" sz="3200" i="1" dirty="0" smtClean="0">
                <a:solidFill>
                  <a:srgbClr val="FFFF00"/>
                </a:solidFill>
                <a:effectLst>
                  <a:glow rad="101600">
                    <a:schemeClr val="bg1">
                      <a:alpha val="60000"/>
                    </a:schemeClr>
                  </a:glow>
                </a:effectLst>
              </a:rPr>
            </a:br>
            <a:r>
              <a:rPr lang="en-US" sz="3200" i="1" dirty="0" smtClean="0">
                <a:solidFill>
                  <a:srgbClr val="FFFF00"/>
                </a:solidFill>
                <a:effectLst>
                  <a:glow rad="101600">
                    <a:schemeClr val="bg1">
                      <a:alpha val="60000"/>
                    </a:schemeClr>
                  </a:glow>
                </a:effectLst>
              </a:rPr>
              <a:t>“Not I but Christ…”</a:t>
            </a:r>
            <a:br>
              <a:rPr lang="en-US" sz="3200" i="1" dirty="0" smtClean="0">
                <a:solidFill>
                  <a:srgbClr val="FFFF00"/>
                </a:solidFill>
                <a:effectLst>
                  <a:glow rad="101600">
                    <a:schemeClr val="bg1">
                      <a:alpha val="60000"/>
                    </a:schemeClr>
                  </a:glow>
                </a:effectLst>
              </a:rPr>
            </a:br>
            <a:r>
              <a:rPr lang="en-US" sz="3200" dirty="0" smtClean="0">
                <a:effectLst>
                  <a:glow rad="101600">
                    <a:schemeClr val="bg1">
                      <a:alpha val="60000"/>
                    </a:schemeClr>
                  </a:glow>
                </a:effectLst>
              </a:rPr>
              <a:t/>
            </a:r>
            <a:br>
              <a:rPr lang="en-US" sz="3200" dirty="0" smtClean="0">
                <a:effectLst>
                  <a:glow rad="101600">
                    <a:schemeClr val="bg1">
                      <a:alpha val="60000"/>
                    </a:schemeClr>
                  </a:glow>
                </a:effectLst>
              </a:rPr>
            </a:br>
            <a:endParaRPr lang="en-US" sz="32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to="" calcmode="lin" valueType="num">
                                      <p:cBhvr>
                                        <p:cTn id="22" dur="1" fill="hold"/>
                                        <p:tgtEl>
                                          <p:spTgt spid="5">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 to="" calcmode="lin" valueType="num">
                                      <p:cBhvr>
                                        <p:cTn id="27" dur="1" fill="hold"/>
                                        <p:tgtEl>
                                          <p:spTgt spid="8">
                                            <p:txEl>
                                              <p:pRg st="0" end="0"/>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 to="" calcmode="lin" valueType="num">
                                      <p:cBhvr>
                                        <p:cTn id="32" dur="1" fill="hold"/>
                                        <p:tgtEl>
                                          <p:spTgt spid="8">
                                            <p:txEl>
                                              <p:pRg st="1" end="1"/>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 to="" calcmode="lin" valueType="num">
                                      <p:cBhvr>
                                        <p:cTn id="37" dur="1" fill="hold"/>
                                        <p:tgtEl>
                                          <p:spTgt spid="8">
                                            <p:txEl>
                                              <p:pRg st="2" end="2"/>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 to="" calcmode="lin" valueType="num">
                                      <p:cBhvr>
                                        <p:cTn id="42" dur="1" fill="hold"/>
                                        <p:tgtEl>
                                          <p:spTgt spid="8">
                                            <p:txEl>
                                              <p:pRg st="3" end="3"/>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 to="" calcmode="lin" valueType="num">
                                      <p:cBhvr>
                                        <p:cTn id="47" dur="1" fill="hold"/>
                                        <p:tgtEl>
                                          <p:spTgt spid="8">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4953000"/>
          </a:xfrm>
          <a:solidFill>
            <a:srgbClr val="00B0F0"/>
          </a:solidFill>
          <a:scene3d>
            <a:camera prst="isometricOffAxis1Right"/>
            <a:lightRig rig="threePt" dir="t"/>
          </a:scene3d>
          <a:sp3d>
            <a:bevelT prst="convex"/>
          </a:sp3d>
        </p:spPr>
        <p:txBody>
          <a:bodyPr>
            <a:normAutofit/>
          </a:bodyPr>
          <a:lstStyle/>
          <a:p>
            <a:r>
              <a:rPr lang="en-US" sz="9600" dirty="0" smtClean="0">
                <a:effectLst>
                  <a:glow rad="101600">
                    <a:schemeClr val="bg1">
                      <a:alpha val="60000"/>
                    </a:schemeClr>
                  </a:glow>
                </a:effectLst>
              </a:rPr>
              <a:t>“C” is a bent “I”</a:t>
            </a:r>
            <a:br>
              <a:rPr lang="en-US" sz="9600" dirty="0" smtClean="0">
                <a:effectLst>
                  <a:glow rad="101600">
                    <a:schemeClr val="bg1">
                      <a:alpha val="60000"/>
                    </a:schemeClr>
                  </a:glow>
                </a:effectLst>
              </a:rPr>
            </a:br>
            <a:r>
              <a:rPr lang="en-US" sz="5400" i="1" dirty="0" smtClean="0">
                <a:solidFill>
                  <a:srgbClr val="FFFF00"/>
                </a:solidFill>
                <a:effectLst>
                  <a:glow rad="101600">
                    <a:schemeClr val="bg1">
                      <a:alpha val="60000"/>
                    </a:schemeClr>
                  </a:glow>
                </a:effectLst>
              </a:rPr>
              <a:t>“yet not I, but Christ…”</a:t>
            </a:r>
            <a:endParaRPr lang="en-US" sz="5400" i="1" dirty="0">
              <a:solidFill>
                <a:srgbClr val="FFFF00"/>
              </a:solidFill>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God is eternal</a:t>
            </a:r>
            <a:endParaRPr lang="en-US" dirty="0"/>
          </a:p>
        </p:txBody>
      </p:sp>
      <p:sp>
        <p:nvSpPr>
          <p:cNvPr id="3" name="Content Placeholder 2"/>
          <p:cNvSpPr>
            <a:spLocks noGrp="1"/>
          </p:cNvSpPr>
          <p:nvPr>
            <p:ph idx="1"/>
          </p:nvPr>
        </p:nvSpPr>
        <p:spPr>
          <a:xfrm>
            <a:off x="4495800" y="1447800"/>
            <a:ext cx="4267200" cy="5410200"/>
          </a:xfrm>
        </p:spPr>
        <p:txBody>
          <a:bodyPr>
            <a:noAutofit/>
          </a:bodyPr>
          <a:lstStyle/>
          <a:p>
            <a:pPr algn="ctr">
              <a:buNone/>
            </a:pPr>
            <a:r>
              <a:rPr lang="en-US" sz="3600" i="1" dirty="0" smtClean="0"/>
              <a:t>"The </a:t>
            </a:r>
            <a:r>
              <a:rPr lang="en-US" sz="3600" i="1" u="sng" dirty="0" smtClean="0"/>
              <a:t>eternal God </a:t>
            </a:r>
            <a:r>
              <a:rPr lang="en-US" sz="3600" i="1" dirty="0" smtClean="0"/>
              <a:t>is  thy refuge, and underneath are the </a:t>
            </a:r>
            <a:r>
              <a:rPr lang="en-US" sz="3600" i="1" u="sng" dirty="0" smtClean="0"/>
              <a:t>everlasting</a:t>
            </a:r>
            <a:r>
              <a:rPr lang="en-US" sz="3600" i="1" dirty="0" smtClean="0"/>
              <a:t> arms: and he shall thrust out the enemy from before thee.” Deuteronomy 33:27 </a:t>
            </a:r>
          </a:p>
        </p:txBody>
      </p:sp>
      <p:pic>
        <p:nvPicPr>
          <p:cNvPr id="2050" name="Picture 2"/>
          <p:cNvPicPr>
            <a:picLocks noChangeAspect="1" noChangeArrowheads="1"/>
          </p:cNvPicPr>
          <p:nvPr/>
        </p:nvPicPr>
        <p:blipFill>
          <a:blip r:embed="rId3" cstate="print"/>
          <a:srcRect/>
          <a:stretch>
            <a:fillRect/>
          </a:stretch>
        </p:blipFill>
        <p:spPr bwMode="auto">
          <a:xfrm>
            <a:off x="304800" y="1828800"/>
            <a:ext cx="4419600" cy="33147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2964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0"/>
            <a:ext cx="6248400" cy="6740307"/>
          </a:xfrm>
          <a:prstGeom prst="rect">
            <a:avLst/>
          </a:prstGeom>
        </p:spPr>
        <p:txBody>
          <a:bodyPr wrap="square">
            <a:spAutoFit/>
          </a:bodyPr>
          <a:lstStyle/>
          <a:p>
            <a:pPr algn="ctr"/>
            <a:r>
              <a:rPr lang="en-US" sz="3600" i="1" dirty="0" smtClean="0">
                <a:solidFill>
                  <a:srgbClr val="FFFF00"/>
                </a:solidFill>
                <a:effectLst>
                  <a:glow rad="101600">
                    <a:schemeClr val="bg1">
                      <a:alpha val="60000"/>
                    </a:schemeClr>
                  </a:glow>
                </a:effectLst>
              </a:rPr>
              <a:t> “For I know the thoughts that I think toward you, </a:t>
            </a:r>
            <a:r>
              <a:rPr lang="en-US" sz="3600" i="1" dirty="0" err="1" smtClean="0">
                <a:solidFill>
                  <a:srgbClr val="FFFF00"/>
                </a:solidFill>
                <a:effectLst>
                  <a:glow rad="101600">
                    <a:schemeClr val="bg1">
                      <a:alpha val="60000"/>
                    </a:schemeClr>
                  </a:glow>
                </a:effectLst>
              </a:rPr>
              <a:t>saith</a:t>
            </a:r>
            <a:r>
              <a:rPr lang="en-US" sz="3600" i="1" dirty="0" smtClean="0">
                <a:solidFill>
                  <a:srgbClr val="FFFF00"/>
                </a:solidFill>
                <a:effectLst>
                  <a:glow rad="101600">
                    <a:schemeClr val="bg1">
                      <a:alpha val="60000"/>
                    </a:schemeClr>
                  </a:glow>
                </a:effectLst>
              </a:rPr>
              <a:t> the LORD, thoughts of peace, and not of evil, to give you an expected end. Then shall ye call upon me, and ye shall go and pray unto me, and I will hearken unto you. And ye shall seek me, and find me, when ye shall search for me with all your heart. And I will be found of you, </a:t>
            </a:r>
            <a:r>
              <a:rPr lang="en-US" sz="3600" i="1" dirty="0" err="1" smtClean="0">
                <a:solidFill>
                  <a:srgbClr val="FFFF00"/>
                </a:solidFill>
                <a:effectLst>
                  <a:glow rad="101600">
                    <a:schemeClr val="bg1">
                      <a:alpha val="60000"/>
                    </a:schemeClr>
                  </a:glow>
                </a:effectLst>
              </a:rPr>
              <a:t>saith</a:t>
            </a:r>
            <a:r>
              <a:rPr lang="en-US" sz="3600" i="1" dirty="0" smtClean="0">
                <a:solidFill>
                  <a:srgbClr val="FFFF00"/>
                </a:solidFill>
                <a:effectLst>
                  <a:glow rad="101600">
                    <a:schemeClr val="bg1">
                      <a:alpha val="60000"/>
                    </a:schemeClr>
                  </a:glow>
                </a:effectLst>
              </a:rPr>
              <a:t> the LORD.” (Jer. 29:11-14)</a:t>
            </a:r>
            <a:endParaRPr lang="en-US" sz="3600" i="1" dirty="0">
              <a:solidFill>
                <a:srgbClr val="FFFF00"/>
              </a:solidFill>
              <a:effectLst>
                <a:glow rad="101600">
                  <a:schemeClr val="bg1">
                    <a:alpha val="60000"/>
                  </a:schemeClr>
                </a:glow>
              </a:effectLst>
            </a:endParaRPr>
          </a:p>
        </p:txBody>
      </p:sp>
      <p:pic>
        <p:nvPicPr>
          <p:cNvPr id="3076" name="Picture 4" descr="c:\Users\Ptr. Daniel White\Desktop\Bible pictures\Bible pictures Old Testament\Jeremiah\Jeremiah BBL82-23.jpg"/>
          <p:cNvPicPr>
            <a:picLocks noChangeAspect="1" noChangeArrowheads="1"/>
          </p:cNvPicPr>
          <p:nvPr/>
        </p:nvPicPr>
        <p:blipFill>
          <a:blip r:embed="rId3" cstate="print"/>
          <a:srcRect/>
          <a:stretch>
            <a:fillRect/>
          </a:stretch>
        </p:blipFill>
        <p:spPr bwMode="auto">
          <a:xfrm>
            <a:off x="6324600" y="0"/>
            <a:ext cx="3048000" cy="6858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Satan-Devil and demons\Satan&amp;Demons\Soldier confronts demon  1418-75.jpg"/>
          <p:cNvPicPr>
            <a:picLocks noChangeAspect="1" noChangeArrowheads="1"/>
          </p:cNvPicPr>
          <p:nvPr/>
        </p:nvPicPr>
        <p:blipFill>
          <a:blip r:embed="rId3" cstate="print">
            <a:lum bright="-10000"/>
          </a:blip>
          <a:srcRect/>
          <a:stretch>
            <a:fillRect/>
          </a:stretch>
        </p:blipFill>
        <p:spPr bwMode="auto">
          <a:xfrm>
            <a:off x="2819400" y="1905000"/>
            <a:ext cx="3429000" cy="4944140"/>
          </a:xfrm>
          <a:prstGeom prst="rect">
            <a:avLst/>
          </a:prstGeom>
          <a:noFill/>
        </p:spPr>
      </p:pic>
      <p:sp>
        <p:nvSpPr>
          <p:cNvPr id="2" name="Title 1"/>
          <p:cNvSpPr>
            <a:spLocks noGrp="1"/>
          </p:cNvSpPr>
          <p:nvPr>
            <p:ph type="title"/>
          </p:nvPr>
        </p:nvSpPr>
        <p:spPr>
          <a:xfrm>
            <a:off x="457200" y="533400"/>
            <a:ext cx="8229600" cy="1447800"/>
          </a:xfrm>
        </p:spPr>
        <p:txBody>
          <a:bodyPr>
            <a:normAutofit fontScale="90000"/>
          </a:bodyPr>
          <a:lstStyle/>
          <a:p>
            <a:r>
              <a:rPr lang="en-US" sz="4000" dirty="0" smtClean="0">
                <a:effectLst>
                  <a:glow rad="101600">
                    <a:schemeClr val="bg1">
                      <a:alpha val="60000"/>
                    </a:schemeClr>
                  </a:glow>
                </a:effectLst>
              </a:rPr>
              <a:t>Resist the Temptation to get </a:t>
            </a:r>
            <a:br>
              <a:rPr lang="en-US" sz="4000" dirty="0" smtClean="0">
                <a:effectLst>
                  <a:glow rad="101600">
                    <a:schemeClr val="bg1">
                      <a:alpha val="60000"/>
                    </a:schemeClr>
                  </a:glow>
                </a:effectLst>
              </a:rPr>
            </a:br>
            <a:r>
              <a:rPr lang="en-US" sz="4000" dirty="0" smtClean="0">
                <a:effectLst>
                  <a:glow rad="101600">
                    <a:schemeClr val="bg1">
                      <a:alpha val="60000"/>
                    </a:schemeClr>
                  </a:glow>
                </a:effectLst>
              </a:rPr>
              <a:t>off the Road of Holiness</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sz="3600" i="1" dirty="0" smtClean="0">
                <a:solidFill>
                  <a:srgbClr val="FFFF00"/>
                </a:solidFill>
                <a:effectLst>
                  <a:glow rad="101600">
                    <a:schemeClr val="bg1">
                      <a:alpha val="60000"/>
                    </a:schemeClr>
                  </a:glow>
                </a:effectLst>
              </a:rPr>
              <a:t>(James 1:12; James 4:7)</a:t>
            </a:r>
            <a:r>
              <a:rPr lang="en-US" dirty="0" smtClean="0">
                <a:effectLst>
                  <a:glow rad="101600">
                    <a:schemeClr val="bg1">
                      <a:alpha val="60000"/>
                    </a:schemeClr>
                  </a:glow>
                </a:effectLst>
              </a:rPr>
              <a:t/>
            </a:r>
            <a:br>
              <a:rPr lang="en-US" dirty="0" smtClean="0">
                <a:effectLst>
                  <a:glow rad="101600">
                    <a:schemeClr val="bg1">
                      <a:alpha val="60000"/>
                    </a:schemeClr>
                  </a:glow>
                </a:effectLst>
              </a:rPr>
            </a:br>
            <a:endParaRPr lang="en-US"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eart 12"/>
          <p:cNvSpPr/>
          <p:nvPr/>
        </p:nvSpPr>
        <p:spPr>
          <a:xfrm>
            <a:off x="457200" y="2133600"/>
            <a:ext cx="2667000" cy="259080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effectLst>
                  <a:glow rad="101600">
                    <a:schemeClr val="bg1">
                      <a:alpha val="60000"/>
                    </a:schemeClr>
                  </a:glow>
                </a:effectLst>
              </a:rPr>
              <a:t>Love of pleasure</a:t>
            </a:r>
            <a:endParaRPr lang="en-US" sz="3200" dirty="0">
              <a:solidFill>
                <a:schemeClr val="tx1"/>
              </a:solidFill>
              <a:effectLst>
                <a:glow rad="101600">
                  <a:schemeClr val="bg1">
                    <a:alpha val="60000"/>
                  </a:schemeClr>
                </a:glow>
              </a:effectLst>
            </a:endParaRPr>
          </a:p>
        </p:txBody>
      </p:sp>
      <p:sp>
        <p:nvSpPr>
          <p:cNvPr id="2" name="Title 1"/>
          <p:cNvSpPr>
            <a:spLocks noGrp="1"/>
          </p:cNvSpPr>
          <p:nvPr>
            <p:ph type="title"/>
          </p:nvPr>
        </p:nvSpPr>
        <p:spPr>
          <a:xfrm>
            <a:off x="457200" y="274638"/>
            <a:ext cx="8229600" cy="1401762"/>
          </a:xfrm>
          <a:solidFill>
            <a:srgbClr val="FFC000"/>
          </a:solidFill>
          <a:ln>
            <a:solidFill>
              <a:schemeClr val="bg1"/>
            </a:solidFill>
          </a:ln>
          <a:scene3d>
            <a:camera prst="orthographicFront"/>
            <a:lightRig rig="threePt" dir="t"/>
          </a:scene3d>
          <a:sp3d>
            <a:bevelT prst="convex"/>
          </a:sp3d>
        </p:spPr>
        <p:txBody>
          <a:bodyPr/>
          <a:lstStyle/>
          <a:p>
            <a:r>
              <a:rPr lang="en-US" dirty="0" smtClean="0">
                <a:effectLst>
                  <a:glow rad="101600">
                    <a:schemeClr val="bg1">
                      <a:alpha val="60000"/>
                    </a:schemeClr>
                  </a:glow>
                </a:effectLst>
              </a:rPr>
              <a:t>Repent of Competing Loves</a:t>
            </a:r>
            <a:endParaRPr lang="en-US" dirty="0">
              <a:effectLst>
                <a:glow rad="101600">
                  <a:schemeClr val="bg1">
                    <a:alpha val="60000"/>
                  </a:schemeClr>
                </a:glow>
              </a:effectLst>
            </a:endParaRPr>
          </a:p>
        </p:txBody>
      </p:sp>
      <p:sp>
        <p:nvSpPr>
          <p:cNvPr id="9" name="Heart 8"/>
          <p:cNvSpPr/>
          <p:nvPr/>
        </p:nvSpPr>
        <p:spPr>
          <a:xfrm>
            <a:off x="6096000" y="3886200"/>
            <a:ext cx="2667000" cy="259080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effectLst>
                  <a:glow rad="101600">
                    <a:schemeClr val="bg1">
                      <a:alpha val="60000"/>
                    </a:schemeClr>
                  </a:glow>
                </a:effectLst>
              </a:rPr>
              <a:t>Love of money</a:t>
            </a:r>
            <a:endParaRPr lang="en-US" sz="3200" dirty="0">
              <a:effectLst>
                <a:glow rad="101600">
                  <a:schemeClr val="bg1">
                    <a:alpha val="60000"/>
                  </a:schemeClr>
                </a:glow>
              </a:effectLst>
            </a:endParaRPr>
          </a:p>
        </p:txBody>
      </p:sp>
      <p:sp>
        <p:nvSpPr>
          <p:cNvPr id="11" name="Heart 10"/>
          <p:cNvSpPr/>
          <p:nvPr/>
        </p:nvSpPr>
        <p:spPr>
          <a:xfrm>
            <a:off x="2438400" y="4267200"/>
            <a:ext cx="2667000" cy="259080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dirty="0" smtClean="0">
                <a:effectLst>
                  <a:glow rad="101600">
                    <a:schemeClr val="bg1">
                      <a:alpha val="60000"/>
                    </a:schemeClr>
                  </a:glow>
                </a:effectLst>
              </a:rPr>
              <a:t>Love of the world</a:t>
            </a:r>
            <a:endParaRPr lang="en-US" sz="3100" dirty="0">
              <a:effectLst>
                <a:glow rad="101600">
                  <a:schemeClr val="bg1">
                    <a:alpha val="60000"/>
                  </a:schemeClr>
                </a:glow>
              </a:effectLst>
            </a:endParaRPr>
          </a:p>
        </p:txBody>
      </p:sp>
      <p:sp>
        <p:nvSpPr>
          <p:cNvPr id="12" name="Heart 11"/>
          <p:cNvSpPr/>
          <p:nvPr/>
        </p:nvSpPr>
        <p:spPr>
          <a:xfrm>
            <a:off x="4038600" y="1905000"/>
            <a:ext cx="2667000" cy="259080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effectLst>
                  <a:glow rad="101600">
                    <a:schemeClr val="bg1">
                      <a:alpha val="60000"/>
                    </a:schemeClr>
                  </a:glow>
                </a:effectLst>
              </a:rPr>
              <a:t>Love of self</a:t>
            </a:r>
            <a:endParaRPr lang="en-US" sz="32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1"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Autofit/>
          </a:bodyPr>
          <a:lstStyle/>
          <a:p>
            <a:r>
              <a:rPr lang="en-US" sz="3600" dirty="0" smtClean="0">
                <a:effectLst>
                  <a:glow rad="101600">
                    <a:schemeClr val="bg1">
                      <a:alpha val="60000"/>
                    </a:schemeClr>
                  </a:glow>
                </a:effectLst>
              </a:rPr>
              <a:t>Walking with God is Simply </a:t>
            </a:r>
            <a:br>
              <a:rPr lang="en-US" sz="3600" dirty="0" smtClean="0">
                <a:effectLst>
                  <a:glow rad="101600">
                    <a:schemeClr val="bg1">
                      <a:alpha val="60000"/>
                    </a:schemeClr>
                  </a:glow>
                </a:effectLst>
              </a:rPr>
            </a:br>
            <a:r>
              <a:rPr lang="en-US" sz="3600" dirty="0" smtClean="0">
                <a:effectLst>
                  <a:glow rad="101600">
                    <a:schemeClr val="bg1">
                      <a:alpha val="60000"/>
                    </a:schemeClr>
                  </a:glow>
                </a:effectLst>
              </a:rPr>
              <a:t> the Great Truth of Sanctification</a:t>
            </a:r>
            <a:endParaRPr lang="en-US" sz="3600" dirty="0">
              <a:effectLst>
                <a:glow rad="101600">
                  <a:schemeClr val="bg1">
                    <a:alpha val="60000"/>
                  </a:schemeClr>
                </a:glow>
              </a:effectLst>
            </a:endParaRPr>
          </a:p>
        </p:txBody>
      </p:sp>
      <p:sp>
        <p:nvSpPr>
          <p:cNvPr id="3" name="Content Placeholder 2"/>
          <p:cNvSpPr>
            <a:spLocks noGrp="1"/>
          </p:cNvSpPr>
          <p:nvPr>
            <p:ph idx="1"/>
          </p:nvPr>
        </p:nvSpPr>
        <p:spPr>
          <a:xfrm>
            <a:off x="-152400" y="1371600"/>
            <a:ext cx="9448800" cy="5486400"/>
          </a:xfrm>
        </p:spPr>
        <p:txBody>
          <a:bodyPr>
            <a:normAutofit lnSpcReduction="10000"/>
          </a:bodyPr>
          <a:lstStyle/>
          <a:p>
            <a:pPr algn="ctr">
              <a:buNone/>
            </a:pPr>
            <a:r>
              <a:rPr lang="en-US" i="1" dirty="0">
                <a:solidFill>
                  <a:srgbClr val="FFFF00"/>
                </a:solidFill>
                <a:effectLst>
                  <a:glow rad="101600">
                    <a:schemeClr val="bg1">
                      <a:alpha val="60000"/>
                    </a:schemeClr>
                  </a:glow>
                </a:effectLst>
              </a:rPr>
              <a:t> </a:t>
            </a:r>
            <a:r>
              <a:rPr lang="en-US" i="1" dirty="0" smtClean="0">
                <a:solidFill>
                  <a:srgbClr val="FFFF00"/>
                </a:solidFill>
                <a:effectLst>
                  <a:glow rad="101600">
                    <a:schemeClr val="bg1">
                      <a:alpha val="60000"/>
                    </a:schemeClr>
                  </a:glow>
                </a:effectLst>
              </a:rPr>
              <a:t>    “Furthermore then we beseech you, brethren, and exhort you by the Lord Jesus, that as ye have received of us how ye ought to walk and to please God, so ye would abound more and more. For ye know what commandments we gave you by the Lord Jesus. For this is the will of God, even your sanctification, that ye should abstain from fornication: That every one of you should know how to possess his vessel in sanctification and </a:t>
            </a:r>
            <a:r>
              <a:rPr lang="en-US" i="1" dirty="0" err="1" smtClean="0">
                <a:solidFill>
                  <a:srgbClr val="FFFF00"/>
                </a:solidFill>
                <a:effectLst>
                  <a:glow rad="101600">
                    <a:schemeClr val="bg1">
                      <a:alpha val="60000"/>
                    </a:schemeClr>
                  </a:glow>
                </a:effectLst>
              </a:rPr>
              <a:t>honour</a:t>
            </a:r>
            <a:r>
              <a:rPr lang="en-US" i="1" dirty="0" smtClean="0">
                <a:solidFill>
                  <a:srgbClr val="FFFF00"/>
                </a:solidFill>
                <a:effectLst>
                  <a:glow rad="101600">
                    <a:schemeClr val="bg1">
                      <a:alpha val="60000"/>
                    </a:schemeClr>
                  </a:glow>
                </a:effectLst>
              </a:rPr>
              <a:t>; Not in the lust of concupiscence, even as the Gentiles which know not God…For God hath not called us unto uncleanness, but unto holiness.”  I Thess. 4:1-7</a:t>
            </a:r>
            <a:endParaRPr lang="en-US" i="1" dirty="0">
              <a:solidFill>
                <a:srgbClr val="FFFF00"/>
              </a:solidFill>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2057400" y="685800"/>
            <a:ext cx="5114925" cy="50951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lum bright="-10000"/>
          </a:blip>
          <a:srcRect/>
          <a:stretch>
            <a:fillRect/>
          </a:stretch>
        </p:blipFill>
        <p:spPr bwMode="auto">
          <a:xfrm>
            <a:off x="762000" y="609600"/>
            <a:ext cx="7620000" cy="5715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553200"/>
          </a:xfrm>
        </p:spPr>
        <p:txBody>
          <a:bodyPr>
            <a:normAutofit fontScale="92500" lnSpcReduction="20000"/>
          </a:bodyPr>
          <a:lstStyle/>
          <a:p>
            <a:pPr algn="ctr">
              <a:buNone/>
            </a:pPr>
            <a:r>
              <a:rPr lang="en-US" i="1" dirty="0" smtClean="0">
                <a:latin typeface="Times New Roman" pitchFamily="18" charset="0"/>
                <a:cs typeface="Times New Roman" pitchFamily="18" charset="0"/>
              </a:rPr>
              <a:t>     “Be ye not unequally yoked together with unbelievers: for what fellowship hath righteousness with unrighteousness? and what communion hath light with darkness? And what concord hath Christ with Belial? or what part hath he that believeth with an infidel? And what agreement hath the temple of God with idols? for ye are the temple of the living God; as God hath said, I will dwell in them, and walk in them; and I will be their God, and they shall be my people. Wherefore come out from among them, and be ye separate, </a:t>
            </a:r>
            <a:r>
              <a:rPr lang="en-US" i="1" dirty="0" err="1" smtClean="0">
                <a:latin typeface="Times New Roman" pitchFamily="18" charset="0"/>
                <a:cs typeface="Times New Roman" pitchFamily="18" charset="0"/>
              </a:rPr>
              <a:t>saith</a:t>
            </a:r>
            <a:r>
              <a:rPr lang="en-US" i="1" dirty="0" smtClean="0">
                <a:latin typeface="Times New Roman" pitchFamily="18" charset="0"/>
                <a:cs typeface="Times New Roman" pitchFamily="18" charset="0"/>
              </a:rPr>
              <a:t> the Lord, and touch not the unclean thing; and I will receive you, And will be a Father unto you, and ye shall be my sons and daughters, </a:t>
            </a:r>
            <a:r>
              <a:rPr lang="en-US" i="1" dirty="0" err="1" smtClean="0">
                <a:latin typeface="Times New Roman" pitchFamily="18" charset="0"/>
                <a:cs typeface="Times New Roman" pitchFamily="18" charset="0"/>
              </a:rPr>
              <a:t>saith</a:t>
            </a:r>
            <a:r>
              <a:rPr lang="en-US" i="1" dirty="0" smtClean="0">
                <a:latin typeface="Times New Roman" pitchFamily="18" charset="0"/>
                <a:cs typeface="Times New Roman" pitchFamily="18" charset="0"/>
              </a:rPr>
              <a:t> the Lord Almighty. Having therefore these promises, dearly beloved, let us cleanse ourselves from all filthiness of the flesh and spirit, </a:t>
            </a:r>
            <a:r>
              <a:rPr lang="en-US" i="1" u="sng" dirty="0" smtClean="0">
                <a:latin typeface="Times New Roman" pitchFamily="18" charset="0"/>
                <a:cs typeface="Times New Roman" pitchFamily="18" charset="0"/>
              </a:rPr>
              <a:t>perfecting holiness </a:t>
            </a:r>
            <a:r>
              <a:rPr lang="en-US" i="1" dirty="0" smtClean="0">
                <a:latin typeface="Times New Roman" pitchFamily="18" charset="0"/>
                <a:cs typeface="Times New Roman" pitchFamily="18" charset="0"/>
              </a:rPr>
              <a:t>in the fear of God.”</a:t>
            </a:r>
          </a:p>
          <a:p>
            <a:pPr algn="ctr">
              <a:buNone/>
            </a:pPr>
            <a:r>
              <a:rPr lang="en-US" i="1" dirty="0" smtClean="0">
                <a:latin typeface="Times New Roman" pitchFamily="18" charset="0"/>
                <a:cs typeface="Times New Roman" pitchFamily="18" charset="0"/>
              </a:rPr>
              <a:t>II </a:t>
            </a:r>
            <a:r>
              <a:rPr lang="en-US" i="1" smtClean="0">
                <a:latin typeface="Times New Roman" pitchFamily="18" charset="0"/>
                <a:cs typeface="Times New Roman" pitchFamily="18" charset="0"/>
              </a:rPr>
              <a:t>Corinthians 6:14-7:1 </a:t>
            </a:r>
            <a:endParaRPr lang="en-US" i="1"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t="2500" r="565"/>
          <a:stretch>
            <a:fillRect/>
          </a:stretch>
        </p:blipFill>
        <p:spPr bwMode="auto">
          <a:xfrm>
            <a:off x="5486400" y="1371600"/>
            <a:ext cx="3657600" cy="4322618"/>
          </a:xfrm>
          <a:prstGeom prst="rect">
            <a:avLst/>
          </a:prstGeom>
          <a:ln>
            <a:noFill/>
          </a:ln>
          <a:effectLst>
            <a:softEdge rad="112500"/>
          </a:effectLst>
        </p:spPr>
      </p:pic>
      <p:sp>
        <p:nvSpPr>
          <p:cNvPr id="3" name="Title 1"/>
          <p:cNvSpPr txBox="1">
            <a:spLocks/>
          </p:cNvSpPr>
          <p:nvPr/>
        </p:nvSpPr>
        <p:spPr>
          <a:xfrm>
            <a:off x="457200" y="304800"/>
            <a:ext cx="8229600" cy="12192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tx1"/>
                </a:solidFill>
                <a:effectLst/>
                <a:uLnTx/>
                <a:uFillTx/>
                <a:latin typeface="+mj-lt"/>
                <a:ea typeface="+mj-ea"/>
                <a:cs typeface="+mj-cs"/>
              </a:rPr>
              <a:t>God is infinite</a:t>
            </a:r>
            <a:endParaRPr kumimoji="0" lang="en-US" sz="48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Rectangle 3"/>
          <p:cNvSpPr/>
          <p:nvPr/>
        </p:nvSpPr>
        <p:spPr>
          <a:xfrm>
            <a:off x="0" y="1524000"/>
            <a:ext cx="5486400" cy="5016758"/>
          </a:xfrm>
          <a:prstGeom prst="rect">
            <a:avLst/>
          </a:prstGeom>
        </p:spPr>
        <p:txBody>
          <a:bodyPr wrap="square">
            <a:spAutoFit/>
          </a:bodyPr>
          <a:lstStyle/>
          <a:p>
            <a:pPr algn="ctr"/>
            <a:r>
              <a:rPr lang="en-US" sz="3200" i="1" dirty="0" smtClean="0"/>
              <a:t>"And Solomon stood before the altar of the Lord in the presence of all the congregation of Israel, and spread forth his hands toward heaven: And he said…</a:t>
            </a:r>
            <a:r>
              <a:rPr lang="en-US" sz="3200" i="1" u="sng" dirty="0" smtClean="0"/>
              <a:t>Behold, the heaven and heaven of heavens cannot contain thee</a:t>
            </a:r>
            <a:r>
              <a:rPr lang="en-US" sz="3200" i="1" dirty="0" smtClean="0"/>
              <a:t>; how much less this house that I have builded?”</a:t>
            </a:r>
          </a:p>
          <a:p>
            <a:pPr algn="ctr"/>
            <a:r>
              <a:rPr lang="en-US" sz="3200" i="1" dirty="0" smtClean="0"/>
              <a:t>I Kings 8:22, 23, 27 </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dirty="0" smtClean="0"/>
              <a:t>God is omnipotent</a:t>
            </a:r>
            <a:endParaRPr lang="en-US" dirty="0"/>
          </a:p>
        </p:txBody>
      </p:sp>
      <p:sp>
        <p:nvSpPr>
          <p:cNvPr id="3" name="Content Placeholder 2"/>
          <p:cNvSpPr>
            <a:spLocks noGrp="1"/>
          </p:cNvSpPr>
          <p:nvPr>
            <p:ph idx="1"/>
          </p:nvPr>
        </p:nvSpPr>
        <p:spPr>
          <a:xfrm>
            <a:off x="0" y="1371600"/>
            <a:ext cx="9144000" cy="5486400"/>
          </a:xfrm>
        </p:spPr>
        <p:txBody>
          <a:bodyPr>
            <a:noAutofit/>
          </a:bodyPr>
          <a:lstStyle/>
          <a:p>
            <a:pPr algn="ctr">
              <a:buNone/>
            </a:pPr>
            <a:r>
              <a:rPr lang="en-US" sz="3600" i="1" dirty="0" smtClean="0"/>
              <a:t>   "Is any thing too hard for the Lord?”     (Genesis 18:14)</a:t>
            </a:r>
          </a:p>
        </p:txBody>
      </p:sp>
      <p:pic>
        <p:nvPicPr>
          <p:cNvPr id="12291" name="Picture 3"/>
          <p:cNvPicPr>
            <a:picLocks noChangeAspect="1" noChangeArrowheads="1"/>
          </p:cNvPicPr>
          <p:nvPr/>
        </p:nvPicPr>
        <p:blipFill>
          <a:blip r:embed="rId3" cstate="print"/>
          <a:srcRect/>
          <a:stretch>
            <a:fillRect/>
          </a:stretch>
        </p:blipFill>
        <p:spPr bwMode="auto">
          <a:xfrm rot="21154425">
            <a:off x="3020275" y="2945933"/>
            <a:ext cx="4536998" cy="340274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TotalTime>
  <Words>3828</Words>
  <Application>Microsoft Office PowerPoint</Application>
  <PresentationFormat>On-screen Show (4:3)</PresentationFormat>
  <Paragraphs>271</Paragraphs>
  <Slides>76</Slides>
  <Notes>76</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Slide 1</vt:lpstr>
      <vt:lpstr>Slide 2</vt:lpstr>
      <vt:lpstr>Slide 3</vt:lpstr>
      <vt:lpstr>God is incomprehensible</vt:lpstr>
      <vt:lpstr>God is self-existent</vt:lpstr>
      <vt:lpstr>God is self-sufficient</vt:lpstr>
      <vt:lpstr>God is eternal</vt:lpstr>
      <vt:lpstr>Slide 8</vt:lpstr>
      <vt:lpstr>God is omnipotent</vt:lpstr>
      <vt:lpstr>God is omnipresent </vt:lpstr>
      <vt:lpstr>God is omniscient</vt:lpstr>
      <vt:lpstr>God is all wise</vt:lpstr>
      <vt:lpstr>God is immutable “For I am the Lord, I change not.” Malachi 3:6  </vt:lpstr>
      <vt:lpstr>God is sovereign</vt:lpstr>
      <vt:lpstr>God is light</vt:lpstr>
      <vt:lpstr>God is inscrutable</vt:lpstr>
      <vt:lpstr>God is faithful</vt:lpstr>
      <vt:lpstr>Slide 18</vt:lpstr>
      <vt:lpstr>God is holy</vt:lpstr>
      <vt:lpstr>Slide 20</vt:lpstr>
      <vt:lpstr>Slide 21</vt:lpstr>
      <vt:lpstr>Slide 22</vt:lpstr>
      <vt:lpstr>(The Knowledge of the Holy, p. 113)</vt:lpstr>
      <vt:lpstr>Slide 24</vt:lpstr>
      <vt:lpstr>Slide 25</vt:lpstr>
      <vt:lpstr>Slide 26</vt:lpstr>
      <vt:lpstr>Slide 27</vt:lpstr>
      <vt:lpstr>Slide 28</vt:lpstr>
      <vt:lpstr>The Bible Exalts God’s Holiness </vt:lpstr>
      <vt:lpstr>His Holy Commandments </vt:lpstr>
      <vt:lpstr> The Tabernacle</vt:lpstr>
      <vt:lpstr>Personal Visions of God</vt:lpstr>
      <vt:lpstr>Slide 33</vt:lpstr>
      <vt:lpstr>Slide 34</vt:lpstr>
      <vt:lpstr>Slide 35</vt:lpstr>
      <vt:lpstr>Isaiah’s Vision </vt:lpstr>
      <vt:lpstr>Slide 37</vt:lpstr>
      <vt:lpstr>Slide 38</vt:lpstr>
      <vt:lpstr>Daniel’s vision</vt:lpstr>
      <vt:lpstr>Slide 40</vt:lpstr>
      <vt:lpstr>Slide 41</vt:lpstr>
      <vt:lpstr>Slide 42</vt:lpstr>
      <vt:lpstr>John’s Vision</vt:lpstr>
      <vt:lpstr>Slide 44</vt:lpstr>
      <vt:lpstr>The Bible Exalts the Holiness  of Jesus Christ  </vt:lpstr>
      <vt:lpstr>Slide 46</vt:lpstr>
      <vt:lpstr>Slide 47</vt:lpstr>
      <vt:lpstr>The Bible Exhorts the Believer  to Live a Holy Life</vt:lpstr>
      <vt:lpstr> “Walking on the Road of Holiness”  Isa 35:8 “And an highway shall be there, and a way, and it shall be called The way of holiness; the unclean shall not pass over it.”   </vt:lpstr>
      <vt:lpstr>Holiness is the Key to Walking with God (I Peter 1:15-16)</vt:lpstr>
      <vt:lpstr>Two Types of Holiness</vt:lpstr>
      <vt:lpstr>Slide 52</vt:lpstr>
      <vt:lpstr>Holiness is not Legalism </vt:lpstr>
      <vt:lpstr>Slide 54</vt:lpstr>
      <vt:lpstr>Slide 55</vt:lpstr>
      <vt:lpstr>Slide 56</vt:lpstr>
      <vt:lpstr>Slide 57</vt:lpstr>
      <vt:lpstr>Slide 58</vt:lpstr>
      <vt:lpstr>Slide 59</vt:lpstr>
      <vt:lpstr>Slide 60</vt:lpstr>
      <vt:lpstr>Slide 61</vt:lpstr>
      <vt:lpstr>Slide 62</vt:lpstr>
      <vt:lpstr> “And an highway shall be there, and a way, and it shall be called The way of holiness; the unclean shall not pass over it.”</vt:lpstr>
      <vt:lpstr>Slide 64</vt:lpstr>
      <vt:lpstr>Slide 65</vt:lpstr>
      <vt:lpstr>How we Deal the Personal Sin</vt:lpstr>
      <vt:lpstr>How to Have a Heart for God (I Sam. 13:14)</vt:lpstr>
      <vt:lpstr>The Door of Fellowship is only  open to the Broken Ones (Galatians 2:20)  “Not I but Christ…”  </vt:lpstr>
      <vt:lpstr>“C” is a bent “I” “yet not I, but Christ…”</vt:lpstr>
      <vt:lpstr>Slide 70</vt:lpstr>
      <vt:lpstr>Resist the Temptation to get  off the Road of Holiness (James 1:12; James 4:7) </vt:lpstr>
      <vt:lpstr>Repent of Competing Loves</vt:lpstr>
      <vt:lpstr>Walking with God is Simply   the Great Truth of Sanctification</vt:lpstr>
      <vt:lpstr>Slide 74</vt:lpstr>
      <vt:lpstr>Slide 75</vt:lpstr>
      <vt:lpstr>Slide 76</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Ptr. Daniel White</dc:creator>
  <cp:lastModifiedBy>Ptr. Daniel White</cp:lastModifiedBy>
  <cp:revision>17</cp:revision>
  <dcterms:created xsi:type="dcterms:W3CDTF">2011-10-14T12:27:00Z</dcterms:created>
  <dcterms:modified xsi:type="dcterms:W3CDTF">2011-11-03T09:47:45Z</dcterms:modified>
</cp:coreProperties>
</file>