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57" r:id="rId2"/>
    <p:sldId id="258" r:id="rId3"/>
    <p:sldId id="259" r:id="rId4"/>
    <p:sldId id="260" r:id="rId5"/>
    <p:sldId id="261" r:id="rId6"/>
    <p:sldId id="345" r:id="rId7"/>
    <p:sldId id="357" r:id="rId8"/>
    <p:sldId id="262" r:id="rId9"/>
    <p:sldId id="263" r:id="rId10"/>
    <p:sldId id="264" r:id="rId11"/>
    <p:sldId id="265" r:id="rId12"/>
    <p:sldId id="266" r:id="rId13"/>
    <p:sldId id="267" r:id="rId14"/>
    <p:sldId id="268" r:id="rId15"/>
    <p:sldId id="269" r:id="rId16"/>
    <p:sldId id="271" r:id="rId17"/>
    <p:sldId id="275" r:id="rId18"/>
    <p:sldId id="312" r:id="rId19"/>
    <p:sldId id="280" r:id="rId20"/>
    <p:sldId id="347" r:id="rId21"/>
    <p:sldId id="309" r:id="rId22"/>
    <p:sldId id="311" r:id="rId23"/>
    <p:sldId id="327" r:id="rId24"/>
    <p:sldId id="328" r:id="rId25"/>
    <p:sldId id="331" r:id="rId26"/>
    <p:sldId id="358" r:id="rId27"/>
    <p:sldId id="348" r:id="rId28"/>
    <p:sldId id="330" r:id="rId29"/>
    <p:sldId id="332" r:id="rId30"/>
    <p:sldId id="333" r:id="rId31"/>
    <p:sldId id="338" r:id="rId32"/>
    <p:sldId id="341" r:id="rId33"/>
    <p:sldId id="354" r:id="rId34"/>
    <p:sldId id="336" r:id="rId35"/>
    <p:sldId id="359" r:id="rId36"/>
    <p:sldId id="365" r:id="rId37"/>
    <p:sldId id="366" r:id="rId38"/>
    <p:sldId id="334" r:id="rId39"/>
    <p:sldId id="356" r:id="rId40"/>
    <p:sldId id="355" r:id="rId41"/>
    <p:sldId id="335" r:id="rId42"/>
    <p:sldId id="361" r:id="rId43"/>
    <p:sldId id="350" r:id="rId44"/>
    <p:sldId id="360" r:id="rId45"/>
    <p:sldId id="349" r:id="rId46"/>
    <p:sldId id="337" r:id="rId47"/>
    <p:sldId id="339" r:id="rId48"/>
    <p:sldId id="352" r:id="rId49"/>
    <p:sldId id="340" r:id="rId50"/>
    <p:sldId id="342" r:id="rId51"/>
    <p:sldId id="343" r:id="rId52"/>
    <p:sldId id="363" r:id="rId53"/>
    <p:sldId id="362" r:id="rId54"/>
    <p:sldId id="351" r:id="rId55"/>
    <p:sldId id="368" r:id="rId56"/>
    <p:sldId id="344" r:id="rId57"/>
    <p:sldId id="329" r:id="rId58"/>
    <p:sldId id="367" r:id="rId59"/>
    <p:sldId id="308"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varScale="1">
        <p:scale>
          <a:sx n="84" d="100"/>
          <a:sy n="84" d="100"/>
        </p:scale>
        <p:origin x="-294" y="-7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950FD2-E364-44E9-A5D0-2B85C271076D}" type="datetimeFigureOut">
              <a:rPr lang="en-US" smtClean="0"/>
              <a:pPr/>
              <a:t>10/14/2011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5DC2EB-4726-47CC-AB6B-F565E146DC0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DB27E9-5848-4B02-812B-53CC192C7D5D}"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8D58DB3-A266-40AF-B60D-89DDDBA86B6C}"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8D58DB3-A266-40AF-B60D-89DDDBA86B6C}"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8D58DB3-A266-40AF-B60D-89DDDBA86B6C}"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5DC2EB-4726-47CC-AB6B-F565E146DC08}"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8D58DB3-A266-40AF-B60D-89DDDBA86B6C}"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D58DB3-A266-40AF-B60D-89DDDBA86B6C}"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5DC2EB-4726-47CC-AB6B-F565E146DC08}"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5DC2EB-4726-47CC-AB6B-F565E146DC08}"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5DC2EB-4726-47CC-AB6B-F565E146DC08}"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5DC2EB-4726-47CC-AB6B-F565E146DC08}"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5DC2EB-4726-47CC-AB6B-F565E146DC08}"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5DC2EB-4726-47CC-AB6B-F565E146DC08}"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5DC2EB-4726-47CC-AB6B-F565E146DC08}"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5DC2EB-4726-47CC-AB6B-F565E146DC08}"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5DC2EB-4726-47CC-AB6B-F565E146DC08}"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D58DB3-A266-40AF-B60D-89DDDBA86B6C}"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5DC2EB-4726-47CC-AB6B-F565E146DC08}"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5DC2EB-4726-47CC-AB6B-F565E146DC08}"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5DC2EB-4726-47CC-AB6B-F565E146DC08}"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5DC2EB-4726-47CC-AB6B-F565E146DC08}"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5DC2EB-4726-47CC-AB6B-F565E146DC08}"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5DC2EB-4726-47CC-AB6B-F565E146DC08}"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5DC2EB-4726-47CC-AB6B-F565E146DC08}"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5DC2EB-4726-47CC-AB6B-F565E146DC08}"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5DC2EB-4726-47CC-AB6B-F565E146DC08}"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5DC2EB-4726-47CC-AB6B-F565E146DC08}"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5DC2EB-4726-47CC-AB6B-F565E146DC08}"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5DC2EB-4726-47CC-AB6B-F565E146DC08}"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5DC2EB-4726-47CC-AB6B-F565E146DC08}"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5DC2EB-4726-47CC-AB6B-F565E146DC08}"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5DC2EB-4726-47CC-AB6B-F565E146DC08}"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5DC2EB-4726-47CC-AB6B-F565E146DC08}"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5DC2EB-4726-47CC-AB6B-F565E146DC08}"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5DC2EB-4726-47CC-AB6B-F565E146DC08}"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5DC2EB-4726-47CC-AB6B-F565E146DC08}"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5DC2EB-4726-47CC-AB6B-F565E146DC08}"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5</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D5DC2EB-4726-47CC-AB6B-F565E146DC08}"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5DC2EB-4726-47CC-AB6B-F565E146DC08}"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5DC2EB-4726-47CC-AB6B-F565E146DC08}"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5DC2EB-4726-47CC-AB6B-F565E146DC08}"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5DC2EB-4726-47CC-AB6B-F565E146DC08}"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5DC2EB-4726-47CC-AB6B-F565E146DC08}"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5DC2EB-4726-47CC-AB6B-F565E146DC08}"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5DC2EB-4726-47CC-AB6B-F565E146DC08}"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5DC2EB-4726-47CC-AB6B-F565E146DC08}"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59</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5DC2EB-4726-47CC-AB6B-F565E146DC08}"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5DC2EB-4726-47CC-AB6B-F565E146DC08}"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2194FB1-BA5E-4DB1-A734-7F5AAC631C63}" type="datetimeFigureOut">
              <a:rPr lang="en-US" smtClean="0"/>
              <a:pPr/>
              <a:t>10/14/2011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DE7926-7F15-43FD-9D0B-C16CB3D839EE}"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194FB1-BA5E-4DB1-A734-7F5AAC631C63}" type="datetimeFigureOut">
              <a:rPr lang="en-US" smtClean="0"/>
              <a:pPr/>
              <a:t>10/14/2011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DE7926-7F15-43FD-9D0B-C16CB3D839EE}"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194FB1-BA5E-4DB1-A734-7F5AAC631C63}" type="datetimeFigureOut">
              <a:rPr lang="en-US" smtClean="0"/>
              <a:pPr/>
              <a:t>10/14/2011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DE7926-7F15-43FD-9D0B-C16CB3D839EE}"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194FB1-BA5E-4DB1-A734-7F5AAC631C63}" type="datetimeFigureOut">
              <a:rPr lang="en-US" smtClean="0"/>
              <a:pPr/>
              <a:t>10/14/2011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DE7926-7F15-43FD-9D0B-C16CB3D839EE}"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2194FB1-BA5E-4DB1-A734-7F5AAC631C63}" type="datetimeFigureOut">
              <a:rPr lang="en-US" smtClean="0"/>
              <a:pPr/>
              <a:t>10/14/2011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DE7926-7F15-43FD-9D0B-C16CB3D839EE}"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2194FB1-BA5E-4DB1-A734-7F5AAC631C63}" type="datetimeFigureOut">
              <a:rPr lang="en-US" smtClean="0"/>
              <a:pPr/>
              <a:t>10/14/2011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DE7926-7F15-43FD-9D0B-C16CB3D839EE}"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2194FB1-BA5E-4DB1-A734-7F5AAC631C63}" type="datetimeFigureOut">
              <a:rPr lang="en-US" smtClean="0"/>
              <a:pPr/>
              <a:t>10/14/2011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DE7926-7F15-43FD-9D0B-C16CB3D839EE}"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2194FB1-BA5E-4DB1-A734-7F5AAC631C63}" type="datetimeFigureOut">
              <a:rPr lang="en-US" smtClean="0"/>
              <a:pPr/>
              <a:t>10/14/2011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DE7926-7F15-43FD-9D0B-C16CB3D839EE}"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194FB1-BA5E-4DB1-A734-7F5AAC631C63}" type="datetimeFigureOut">
              <a:rPr lang="en-US" smtClean="0"/>
              <a:pPr/>
              <a:t>10/14/2011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DE7926-7F15-43FD-9D0B-C16CB3D839EE}"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194FB1-BA5E-4DB1-A734-7F5AAC631C63}" type="datetimeFigureOut">
              <a:rPr lang="en-US" smtClean="0"/>
              <a:pPr/>
              <a:t>10/14/2011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DE7926-7F15-43FD-9D0B-C16CB3D839EE}"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194FB1-BA5E-4DB1-A734-7F5AAC631C63}" type="datetimeFigureOut">
              <a:rPr lang="en-US" smtClean="0"/>
              <a:pPr/>
              <a:t>10/14/2011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DE7926-7F15-43FD-9D0B-C16CB3D839EE}"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194FB1-BA5E-4DB1-A734-7F5AAC631C63}" type="datetimeFigureOut">
              <a:rPr lang="en-US" smtClean="0"/>
              <a:pPr/>
              <a:t>10/14/2011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DE7926-7F15-43FD-9D0B-C16CB3D839EE}"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lum bright="-10000" contrast="10000"/>
          </a:blip>
          <a:srcRect/>
          <a:stretch>
            <a:fillRect/>
          </a:stretch>
        </p:blipFill>
        <p:spPr bwMode="auto">
          <a:xfrm>
            <a:off x="838200" y="0"/>
            <a:ext cx="7472896" cy="3810000"/>
          </a:xfrm>
          <a:prstGeom prst="rect">
            <a:avLst/>
          </a:prstGeom>
          <a:ln>
            <a:noFill/>
          </a:ln>
          <a:effectLst>
            <a:softEdge rad="112500"/>
          </a:effectLst>
        </p:spPr>
      </p:pic>
      <p:sp>
        <p:nvSpPr>
          <p:cNvPr id="5" name="Rectangle 4"/>
          <p:cNvSpPr/>
          <p:nvPr/>
        </p:nvSpPr>
        <p:spPr>
          <a:xfrm>
            <a:off x="0" y="3962400"/>
            <a:ext cx="9144000" cy="2800767"/>
          </a:xfrm>
          <a:prstGeom prst="rect">
            <a:avLst/>
          </a:prstGeom>
        </p:spPr>
        <p:txBody>
          <a:bodyPr wrap="square">
            <a:spAutoFit/>
          </a:bodyPr>
          <a:lstStyle/>
          <a:p>
            <a:pPr algn="ctr"/>
            <a:r>
              <a:rPr lang="en-US" sz="4400" dirty="0" smtClean="0">
                <a:latin typeface="Copperplate Gothic Bold" pitchFamily="34" charset="0"/>
              </a:rPr>
              <a:t>The inherent characteristics, quality's </a:t>
            </a:r>
          </a:p>
          <a:p>
            <a:pPr algn="ctr"/>
            <a:r>
              <a:rPr lang="en-US" sz="4400" dirty="0" smtClean="0">
                <a:latin typeface="Copperplate Gothic Bold" pitchFamily="34" charset="0"/>
              </a:rPr>
              <a:t>and features of God</a:t>
            </a:r>
          </a:p>
          <a:p>
            <a:pPr algn="ctr"/>
            <a:r>
              <a:rPr lang="en-US" sz="4400" dirty="0" smtClean="0">
                <a:latin typeface="Copperplate Gothic Bold" pitchFamily="34" charset="0"/>
              </a:rPr>
              <a:t>(Part 4)</a:t>
            </a:r>
            <a:endParaRPr lang="en-US" sz="4400" dirty="0">
              <a:latin typeface="Copperplate Gothic Bold" pitchFamily="34" charset="0"/>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a:bodyPr>
          <a:lstStyle/>
          <a:p>
            <a:r>
              <a:rPr lang="en-US" dirty="0" smtClean="0"/>
              <a:t>God is self-sufficient</a:t>
            </a:r>
            <a:endParaRPr lang="en-US" dirty="0"/>
          </a:p>
        </p:txBody>
      </p:sp>
      <p:sp>
        <p:nvSpPr>
          <p:cNvPr id="3" name="Content Placeholder 2"/>
          <p:cNvSpPr>
            <a:spLocks noGrp="1"/>
          </p:cNvSpPr>
          <p:nvPr>
            <p:ph idx="1"/>
          </p:nvPr>
        </p:nvSpPr>
        <p:spPr>
          <a:xfrm>
            <a:off x="5105400" y="1219200"/>
            <a:ext cx="4038600" cy="5638800"/>
          </a:xfrm>
        </p:spPr>
        <p:txBody>
          <a:bodyPr>
            <a:normAutofit/>
          </a:bodyPr>
          <a:lstStyle/>
          <a:p>
            <a:pPr algn="ctr">
              <a:buNone/>
            </a:pPr>
            <a:r>
              <a:rPr lang="en-US" sz="3600" i="1" dirty="0" smtClean="0"/>
              <a:t>“Neither is worshipped with men's hands, </a:t>
            </a:r>
            <a:r>
              <a:rPr lang="en-US" sz="3600" i="1" u="sng" dirty="0" smtClean="0"/>
              <a:t>as though he needed any thing</a:t>
            </a:r>
            <a:r>
              <a:rPr lang="en-US" sz="3600" i="1" dirty="0" smtClean="0"/>
              <a:t>, seeing he </a:t>
            </a:r>
            <a:r>
              <a:rPr lang="en-US" sz="3600" i="1" dirty="0" err="1" smtClean="0"/>
              <a:t>giveth</a:t>
            </a:r>
            <a:r>
              <a:rPr lang="en-US" sz="3600" i="1" dirty="0" smtClean="0"/>
              <a:t> to all life, and breath, and all things.” Acts 17:25 </a:t>
            </a:r>
          </a:p>
        </p:txBody>
      </p:sp>
      <p:pic>
        <p:nvPicPr>
          <p:cNvPr id="1026" name="Picture 2"/>
          <p:cNvPicPr>
            <a:picLocks noChangeAspect="1" noChangeArrowheads="1"/>
          </p:cNvPicPr>
          <p:nvPr/>
        </p:nvPicPr>
        <p:blipFill>
          <a:blip r:embed="rId3" cstate="print"/>
          <a:srcRect/>
          <a:stretch>
            <a:fillRect/>
          </a:stretch>
        </p:blipFill>
        <p:spPr bwMode="auto">
          <a:xfrm>
            <a:off x="381000" y="1524000"/>
            <a:ext cx="4762500" cy="4038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God is eternal</a:t>
            </a:r>
            <a:endParaRPr lang="en-US" dirty="0"/>
          </a:p>
        </p:txBody>
      </p:sp>
      <p:sp>
        <p:nvSpPr>
          <p:cNvPr id="3" name="Content Placeholder 2"/>
          <p:cNvSpPr>
            <a:spLocks noGrp="1"/>
          </p:cNvSpPr>
          <p:nvPr>
            <p:ph idx="1"/>
          </p:nvPr>
        </p:nvSpPr>
        <p:spPr>
          <a:xfrm>
            <a:off x="4495800" y="1447800"/>
            <a:ext cx="4267200" cy="5410200"/>
          </a:xfrm>
        </p:spPr>
        <p:txBody>
          <a:bodyPr>
            <a:noAutofit/>
          </a:bodyPr>
          <a:lstStyle/>
          <a:p>
            <a:pPr algn="ctr">
              <a:buNone/>
            </a:pPr>
            <a:r>
              <a:rPr lang="en-US" sz="3600" i="1" dirty="0" smtClean="0"/>
              <a:t>"The </a:t>
            </a:r>
            <a:r>
              <a:rPr lang="en-US" sz="3600" i="1" u="sng" dirty="0" smtClean="0"/>
              <a:t>eternal God </a:t>
            </a:r>
            <a:r>
              <a:rPr lang="en-US" sz="3600" i="1" dirty="0" smtClean="0"/>
              <a:t>is  thy refuge, and underneath are the </a:t>
            </a:r>
            <a:r>
              <a:rPr lang="en-US" sz="3600" i="1" u="sng" dirty="0" smtClean="0"/>
              <a:t>everlasting</a:t>
            </a:r>
            <a:r>
              <a:rPr lang="en-US" sz="3600" i="1" dirty="0" smtClean="0"/>
              <a:t> arms: and he shall thrust out the enemy from before thee.” Deuteronomy 33:27 </a:t>
            </a:r>
          </a:p>
        </p:txBody>
      </p:sp>
      <p:pic>
        <p:nvPicPr>
          <p:cNvPr id="2050" name="Picture 2"/>
          <p:cNvPicPr>
            <a:picLocks noChangeAspect="1" noChangeArrowheads="1"/>
          </p:cNvPicPr>
          <p:nvPr/>
        </p:nvPicPr>
        <p:blipFill>
          <a:blip r:embed="rId3" cstate="print"/>
          <a:srcRect/>
          <a:stretch>
            <a:fillRect/>
          </a:stretch>
        </p:blipFill>
        <p:spPr bwMode="auto">
          <a:xfrm>
            <a:off x="304800" y="1828800"/>
            <a:ext cx="4419600" cy="33147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t="2500" r="565"/>
          <a:stretch>
            <a:fillRect/>
          </a:stretch>
        </p:blipFill>
        <p:spPr bwMode="auto">
          <a:xfrm>
            <a:off x="5486400" y="1371600"/>
            <a:ext cx="3657600" cy="4322618"/>
          </a:xfrm>
          <a:prstGeom prst="rect">
            <a:avLst/>
          </a:prstGeom>
          <a:ln>
            <a:noFill/>
          </a:ln>
          <a:effectLst>
            <a:softEdge rad="112500"/>
          </a:effectLst>
        </p:spPr>
      </p:pic>
      <p:sp>
        <p:nvSpPr>
          <p:cNvPr id="3" name="Title 1"/>
          <p:cNvSpPr txBox="1">
            <a:spLocks/>
          </p:cNvSpPr>
          <p:nvPr/>
        </p:nvSpPr>
        <p:spPr>
          <a:xfrm>
            <a:off x="457200" y="304800"/>
            <a:ext cx="8229600" cy="12192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smtClean="0">
                <a:ln>
                  <a:noFill/>
                </a:ln>
                <a:solidFill>
                  <a:schemeClr val="tx1"/>
                </a:solidFill>
                <a:effectLst/>
                <a:uLnTx/>
                <a:uFillTx/>
                <a:latin typeface="+mj-lt"/>
                <a:ea typeface="+mj-ea"/>
                <a:cs typeface="+mj-cs"/>
              </a:rPr>
              <a:t>God is infinite</a:t>
            </a:r>
            <a:endParaRPr kumimoji="0" lang="en-US" sz="4800" b="0" i="0" u="none" strike="noStrike" kern="1200" cap="none" spc="0" normalizeH="0" baseline="0" noProof="0" dirty="0">
              <a:ln>
                <a:noFill/>
              </a:ln>
              <a:solidFill>
                <a:schemeClr val="tx1"/>
              </a:solidFill>
              <a:effectLst/>
              <a:uLnTx/>
              <a:uFillTx/>
              <a:latin typeface="+mj-lt"/>
              <a:ea typeface="+mj-ea"/>
              <a:cs typeface="+mj-cs"/>
            </a:endParaRPr>
          </a:p>
        </p:txBody>
      </p:sp>
      <p:sp>
        <p:nvSpPr>
          <p:cNvPr id="4" name="Rectangle 3"/>
          <p:cNvSpPr/>
          <p:nvPr/>
        </p:nvSpPr>
        <p:spPr>
          <a:xfrm>
            <a:off x="0" y="1524000"/>
            <a:ext cx="5486400" cy="5016758"/>
          </a:xfrm>
          <a:prstGeom prst="rect">
            <a:avLst/>
          </a:prstGeom>
        </p:spPr>
        <p:txBody>
          <a:bodyPr wrap="square">
            <a:spAutoFit/>
          </a:bodyPr>
          <a:lstStyle/>
          <a:p>
            <a:pPr algn="ctr"/>
            <a:r>
              <a:rPr lang="en-US" sz="3200" i="1" dirty="0" smtClean="0"/>
              <a:t>"And Solomon stood before the altar of the Lord in the presence of all the congregation of Israel, and spread forth his hands toward heaven: And he said…</a:t>
            </a:r>
            <a:r>
              <a:rPr lang="en-US" sz="3200" i="1" u="sng" dirty="0" smtClean="0"/>
              <a:t>Behold, the heaven and heaven of heavens cannot contain thee</a:t>
            </a:r>
            <a:r>
              <a:rPr lang="en-US" sz="3200" i="1" dirty="0" smtClean="0"/>
              <a:t>; how much less this house that I have </a:t>
            </a:r>
            <a:r>
              <a:rPr lang="en-US" sz="3200" i="1" dirty="0" err="1" smtClean="0"/>
              <a:t>builded</a:t>
            </a:r>
            <a:r>
              <a:rPr lang="en-US" sz="3200" i="1" dirty="0" smtClean="0"/>
              <a:t>?”</a:t>
            </a:r>
          </a:p>
          <a:p>
            <a:pPr algn="ctr"/>
            <a:r>
              <a:rPr lang="en-US" sz="3200" i="1" dirty="0" smtClean="0"/>
              <a:t>I Kings 8:22, 23, 27 </a:t>
            </a: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a:bodyPr>
          <a:lstStyle/>
          <a:p>
            <a:r>
              <a:rPr lang="en-US" dirty="0" smtClean="0"/>
              <a:t>God is omnipotent</a:t>
            </a:r>
            <a:endParaRPr lang="en-US" dirty="0"/>
          </a:p>
        </p:txBody>
      </p:sp>
      <p:sp>
        <p:nvSpPr>
          <p:cNvPr id="3" name="Content Placeholder 2"/>
          <p:cNvSpPr>
            <a:spLocks noGrp="1"/>
          </p:cNvSpPr>
          <p:nvPr>
            <p:ph idx="1"/>
          </p:nvPr>
        </p:nvSpPr>
        <p:spPr>
          <a:xfrm>
            <a:off x="0" y="1371600"/>
            <a:ext cx="9144000" cy="5486400"/>
          </a:xfrm>
        </p:spPr>
        <p:txBody>
          <a:bodyPr>
            <a:noAutofit/>
          </a:bodyPr>
          <a:lstStyle/>
          <a:p>
            <a:pPr algn="ctr">
              <a:buNone/>
            </a:pPr>
            <a:r>
              <a:rPr lang="en-US" sz="3600" i="1" dirty="0" smtClean="0"/>
              <a:t>   "Is any thing too hard for the Lord?”     (Genesis 18:14)</a:t>
            </a:r>
          </a:p>
        </p:txBody>
      </p:sp>
      <p:pic>
        <p:nvPicPr>
          <p:cNvPr id="12291" name="Picture 3"/>
          <p:cNvPicPr>
            <a:picLocks noChangeAspect="1" noChangeArrowheads="1"/>
          </p:cNvPicPr>
          <p:nvPr/>
        </p:nvPicPr>
        <p:blipFill>
          <a:blip r:embed="rId3" cstate="print"/>
          <a:srcRect/>
          <a:stretch>
            <a:fillRect/>
          </a:stretch>
        </p:blipFill>
        <p:spPr bwMode="auto">
          <a:xfrm rot="21154425">
            <a:off x="3020275" y="2945933"/>
            <a:ext cx="4536998" cy="340274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5410200" y="0"/>
            <a:ext cx="3733800" cy="2688336"/>
          </a:xfrm>
          <a:prstGeom prst="rect">
            <a:avLst/>
          </a:prstGeom>
          <a:noFill/>
          <a:ln w="9525">
            <a:noFill/>
            <a:miter lim="800000"/>
            <a:headEnd/>
            <a:tailEnd/>
          </a:ln>
        </p:spPr>
      </p:pic>
      <p:sp>
        <p:nvSpPr>
          <p:cNvPr id="2" name="Title 1"/>
          <p:cNvSpPr>
            <a:spLocks noGrp="1"/>
          </p:cNvSpPr>
          <p:nvPr>
            <p:ph type="title"/>
          </p:nvPr>
        </p:nvSpPr>
        <p:spPr>
          <a:xfrm>
            <a:off x="381000" y="457200"/>
            <a:ext cx="4800600" cy="960438"/>
          </a:xfrm>
        </p:spPr>
        <p:txBody>
          <a:bodyPr>
            <a:noAutofit/>
          </a:bodyPr>
          <a:lstStyle/>
          <a:p>
            <a:pPr lvl="0"/>
            <a:r>
              <a:rPr lang="en-US" dirty="0" smtClean="0"/>
              <a:t>God is omnipresent</a:t>
            </a:r>
            <a:br>
              <a:rPr lang="en-US" dirty="0" smtClean="0"/>
            </a:br>
            <a:endParaRPr lang="en-US" dirty="0"/>
          </a:p>
        </p:txBody>
      </p:sp>
      <p:sp>
        <p:nvSpPr>
          <p:cNvPr id="3" name="Content Placeholder 2"/>
          <p:cNvSpPr>
            <a:spLocks noGrp="1"/>
          </p:cNvSpPr>
          <p:nvPr>
            <p:ph idx="1"/>
          </p:nvPr>
        </p:nvSpPr>
        <p:spPr>
          <a:xfrm>
            <a:off x="0" y="1600200"/>
            <a:ext cx="9144000" cy="5257800"/>
          </a:xfrm>
        </p:spPr>
        <p:txBody>
          <a:bodyPr>
            <a:normAutofit/>
          </a:bodyPr>
          <a:lstStyle/>
          <a:p>
            <a:pPr>
              <a:buNone/>
            </a:pPr>
            <a:r>
              <a:rPr lang="en-US" sz="3600" dirty="0" smtClean="0"/>
              <a:t>    </a:t>
            </a:r>
            <a:r>
              <a:rPr lang="en-US" sz="3600" i="1" dirty="0" smtClean="0"/>
              <a:t> "Whither shall I go from                                  thy spirit? or whither shall                                     I flee from thy presence? If I ascend up into heaven, thou art there: if I make my bed in hell, behold, thou art there. If I take the wings of the morning, and dwell in the uttermost parts of the sea; even there shall thy hand lead me, and thy right hand shall hold me.” </a:t>
            </a:r>
          </a:p>
          <a:p>
            <a:pPr algn="ctr">
              <a:buNone/>
            </a:pPr>
            <a:r>
              <a:rPr lang="en-US" sz="3600" i="1" dirty="0" smtClean="0"/>
              <a:t>Psalm 139:7-11</a:t>
            </a:r>
            <a:endParaRPr lang="en-US" sz="3600" dirty="0"/>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ormAutofit/>
          </a:bodyPr>
          <a:lstStyle/>
          <a:p>
            <a:r>
              <a:rPr lang="en-US" dirty="0" smtClean="0"/>
              <a:t>God is omniscient</a:t>
            </a:r>
            <a:endParaRPr lang="en-US" dirty="0"/>
          </a:p>
        </p:txBody>
      </p:sp>
      <p:sp>
        <p:nvSpPr>
          <p:cNvPr id="3" name="Content Placeholder 2"/>
          <p:cNvSpPr>
            <a:spLocks noGrp="1"/>
          </p:cNvSpPr>
          <p:nvPr>
            <p:ph idx="1"/>
          </p:nvPr>
        </p:nvSpPr>
        <p:spPr>
          <a:xfrm>
            <a:off x="0" y="1295400"/>
            <a:ext cx="9144000" cy="5562600"/>
          </a:xfrm>
        </p:spPr>
        <p:txBody>
          <a:bodyPr>
            <a:noAutofit/>
          </a:bodyPr>
          <a:lstStyle/>
          <a:p>
            <a:pPr algn="ctr">
              <a:buNone/>
            </a:pPr>
            <a:r>
              <a:rPr lang="en-US" sz="3600" i="1" dirty="0" smtClean="0"/>
              <a:t>"Great is our Lord, and of great power: his understanding is infinite.” Psalm 147:5 </a:t>
            </a:r>
          </a:p>
        </p:txBody>
      </p:sp>
      <p:pic>
        <p:nvPicPr>
          <p:cNvPr id="1026" name="Picture 2"/>
          <p:cNvPicPr>
            <a:picLocks noChangeAspect="1" noChangeArrowheads="1"/>
          </p:cNvPicPr>
          <p:nvPr/>
        </p:nvPicPr>
        <p:blipFill>
          <a:blip r:embed="rId3" cstate="print"/>
          <a:srcRect/>
          <a:stretch>
            <a:fillRect/>
          </a:stretch>
        </p:blipFill>
        <p:spPr bwMode="auto">
          <a:xfrm>
            <a:off x="2514600" y="3048000"/>
            <a:ext cx="4131892" cy="353689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dirty="0" smtClean="0"/>
              <a:t>God is all wise</a:t>
            </a:r>
            <a:endParaRPr lang="en-US" dirty="0"/>
          </a:p>
        </p:txBody>
      </p:sp>
      <p:sp>
        <p:nvSpPr>
          <p:cNvPr id="9" name="Content Placeholder 8"/>
          <p:cNvSpPr>
            <a:spLocks noGrp="1"/>
          </p:cNvSpPr>
          <p:nvPr>
            <p:ph idx="1"/>
          </p:nvPr>
        </p:nvSpPr>
        <p:spPr>
          <a:xfrm>
            <a:off x="457200" y="1447801"/>
            <a:ext cx="8229600" cy="1752600"/>
          </a:xfrm>
        </p:spPr>
        <p:txBody>
          <a:bodyPr/>
          <a:lstStyle/>
          <a:p>
            <a:pPr algn="ctr">
              <a:buNone/>
            </a:pPr>
            <a:r>
              <a:rPr lang="en-US" i="1" dirty="0" smtClean="0"/>
              <a:t>"To the </a:t>
            </a:r>
            <a:r>
              <a:rPr lang="en-US" i="1" u="sng" dirty="0" smtClean="0"/>
              <a:t>only wise God </a:t>
            </a:r>
            <a:r>
              <a:rPr lang="en-US" i="1" dirty="0" smtClean="0"/>
              <a:t>our </a:t>
            </a:r>
            <a:r>
              <a:rPr lang="en-US" i="1" dirty="0" err="1" smtClean="0"/>
              <a:t>Saviour</a:t>
            </a:r>
            <a:r>
              <a:rPr lang="en-US" i="1" dirty="0" smtClean="0"/>
              <a:t>, be glory and majesty, dominion and power, both now and ever. Amen.” Jude 1:25 </a:t>
            </a:r>
          </a:p>
        </p:txBody>
      </p:sp>
      <p:sp>
        <p:nvSpPr>
          <p:cNvPr id="3" name="Rectangle 2"/>
          <p:cNvSpPr/>
          <p:nvPr/>
        </p:nvSpPr>
        <p:spPr>
          <a:xfrm>
            <a:off x="0" y="1219200"/>
            <a:ext cx="9144000" cy="1200329"/>
          </a:xfrm>
          <a:prstGeom prst="rect">
            <a:avLst/>
          </a:prstGeom>
        </p:spPr>
        <p:txBody>
          <a:bodyPr wrap="square">
            <a:spAutoFit/>
          </a:bodyPr>
          <a:lstStyle/>
          <a:p>
            <a:endParaRPr lang="en-US" sz="3600" dirty="0" smtClean="0"/>
          </a:p>
          <a:p>
            <a:endParaRPr lang="en-US" sz="3600" dirty="0" smtClean="0"/>
          </a:p>
        </p:txBody>
      </p:sp>
      <p:pic>
        <p:nvPicPr>
          <p:cNvPr id="5122" name="Picture 2"/>
          <p:cNvPicPr>
            <a:picLocks noChangeAspect="1" noChangeArrowheads="1"/>
          </p:cNvPicPr>
          <p:nvPr/>
        </p:nvPicPr>
        <p:blipFill>
          <a:blip r:embed="rId3" cstate="print">
            <a:lum contrast="30000"/>
          </a:blip>
          <a:srcRect/>
          <a:stretch>
            <a:fillRect/>
          </a:stretch>
        </p:blipFill>
        <p:spPr bwMode="auto">
          <a:xfrm>
            <a:off x="2438400" y="3048000"/>
            <a:ext cx="4191000" cy="36322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838200" y="1828800"/>
            <a:ext cx="7467600" cy="5029200"/>
          </a:xfrm>
          <a:prstGeom prst="rect">
            <a:avLst/>
          </a:prstGeom>
          <a:ln>
            <a:noFill/>
          </a:ln>
          <a:effectLst>
            <a:softEdge rad="112500"/>
          </a:effectLst>
        </p:spPr>
      </p:pic>
      <p:sp>
        <p:nvSpPr>
          <p:cNvPr id="2" name="Title 1"/>
          <p:cNvSpPr>
            <a:spLocks noGrp="1"/>
          </p:cNvSpPr>
          <p:nvPr>
            <p:ph type="title"/>
          </p:nvPr>
        </p:nvSpPr>
        <p:spPr>
          <a:xfrm>
            <a:off x="457200" y="533400"/>
            <a:ext cx="8229600" cy="1600200"/>
          </a:xfrm>
        </p:spPr>
        <p:txBody>
          <a:bodyPr>
            <a:normAutofit fontScale="90000"/>
          </a:bodyPr>
          <a:lstStyle/>
          <a:p>
            <a:r>
              <a:rPr lang="en-US" dirty="0" smtClean="0"/>
              <a:t>God is immutable</a:t>
            </a:r>
            <a:br>
              <a:rPr lang="en-US" dirty="0" smtClean="0"/>
            </a:br>
            <a:r>
              <a:rPr lang="en-US" i="1" dirty="0" smtClean="0"/>
              <a:t>“For I am the Lord, I change not.” Malachi 3:6 </a:t>
            </a:r>
            <a:r>
              <a:rPr lang="en-US" dirty="0" smtClean="0"/>
              <a:t/>
            </a:r>
            <a:br>
              <a:rPr lang="en-US" dirty="0" smtClean="0"/>
            </a:br>
            <a:endParaRPr lang="en-US" dirty="0"/>
          </a:p>
        </p:txBody>
      </p:sp>
      <p:sp>
        <p:nvSpPr>
          <p:cNvPr id="5" name="Rectangle 4"/>
          <p:cNvSpPr/>
          <p:nvPr/>
        </p:nvSpPr>
        <p:spPr>
          <a:xfrm>
            <a:off x="1066800" y="2133600"/>
            <a:ext cx="7086600" cy="4524315"/>
          </a:xfrm>
          <a:prstGeom prst="rect">
            <a:avLst/>
          </a:prstGeom>
        </p:spPr>
        <p:txBody>
          <a:bodyPr wrap="square">
            <a:spAutoFit/>
          </a:bodyPr>
          <a:lstStyle/>
          <a:p>
            <a:pPr algn="ctr"/>
            <a:r>
              <a:rPr lang="en-US" sz="3200" b="1" i="1" dirty="0" smtClean="0">
                <a:solidFill>
                  <a:schemeClr val="bg1"/>
                </a:solidFill>
                <a:effectLst>
                  <a:glow rad="101600">
                    <a:schemeClr val="accent6">
                      <a:satMod val="175000"/>
                      <a:alpha val="40000"/>
                    </a:schemeClr>
                  </a:glow>
                </a:effectLst>
              </a:rPr>
              <a:t>“Wherein God, willing more abundantly to </a:t>
            </a:r>
            <a:r>
              <a:rPr lang="en-US" sz="3200" b="1" i="1" dirty="0" err="1" smtClean="0">
                <a:solidFill>
                  <a:schemeClr val="bg1"/>
                </a:solidFill>
                <a:effectLst>
                  <a:glow rad="101600">
                    <a:schemeClr val="accent6">
                      <a:satMod val="175000"/>
                      <a:alpha val="40000"/>
                    </a:schemeClr>
                  </a:glow>
                </a:effectLst>
              </a:rPr>
              <a:t>shew</a:t>
            </a:r>
            <a:r>
              <a:rPr lang="en-US" sz="3200" b="1" i="1" dirty="0" smtClean="0">
                <a:solidFill>
                  <a:schemeClr val="bg1"/>
                </a:solidFill>
                <a:effectLst>
                  <a:glow rad="101600">
                    <a:schemeClr val="accent6">
                      <a:satMod val="175000"/>
                      <a:alpha val="40000"/>
                    </a:schemeClr>
                  </a:glow>
                </a:effectLst>
              </a:rPr>
              <a:t> unto the heirs of promise the </a:t>
            </a:r>
            <a:r>
              <a:rPr lang="en-US" sz="3200" b="1" i="1" u="sng" dirty="0" smtClean="0">
                <a:solidFill>
                  <a:schemeClr val="bg1"/>
                </a:solidFill>
                <a:effectLst>
                  <a:glow rad="101600">
                    <a:schemeClr val="accent6">
                      <a:satMod val="175000"/>
                      <a:alpha val="40000"/>
                    </a:schemeClr>
                  </a:glow>
                </a:effectLst>
              </a:rPr>
              <a:t>immutability</a:t>
            </a:r>
            <a:r>
              <a:rPr lang="en-US" sz="3200" b="1" i="1" dirty="0" smtClean="0">
                <a:solidFill>
                  <a:schemeClr val="bg1"/>
                </a:solidFill>
                <a:effectLst>
                  <a:glow rad="101600">
                    <a:schemeClr val="accent6">
                      <a:satMod val="175000"/>
                      <a:alpha val="40000"/>
                    </a:schemeClr>
                  </a:glow>
                </a:effectLst>
              </a:rPr>
              <a:t> of his counsel, confirmed it by an oath: That by two </a:t>
            </a:r>
            <a:r>
              <a:rPr lang="en-US" sz="3200" b="1" i="1" u="sng" dirty="0" smtClean="0">
                <a:solidFill>
                  <a:schemeClr val="bg1"/>
                </a:solidFill>
                <a:effectLst>
                  <a:glow rad="101600">
                    <a:schemeClr val="accent6">
                      <a:satMod val="175000"/>
                      <a:alpha val="40000"/>
                    </a:schemeClr>
                  </a:glow>
                </a:effectLst>
              </a:rPr>
              <a:t>immutable</a:t>
            </a:r>
            <a:r>
              <a:rPr lang="en-US" sz="3200" b="1" i="1" dirty="0" smtClean="0">
                <a:solidFill>
                  <a:schemeClr val="bg1"/>
                </a:solidFill>
                <a:effectLst>
                  <a:glow rad="101600">
                    <a:schemeClr val="accent6">
                      <a:satMod val="175000"/>
                      <a:alpha val="40000"/>
                    </a:schemeClr>
                  </a:glow>
                </a:effectLst>
              </a:rPr>
              <a:t> things, in which it was impossible for God to lie, we might have a strong consolation, who have fled for refuge to lay hold upon the hope set before us.” Hebrews 6:17-18 </a:t>
            </a: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lum bright="-10000" contrast="10000"/>
          </a:blip>
          <a:srcRect/>
          <a:stretch>
            <a:fillRect/>
          </a:stretch>
        </p:blipFill>
        <p:spPr bwMode="auto">
          <a:xfrm>
            <a:off x="5562600" y="152400"/>
            <a:ext cx="3420855" cy="4800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100" name="Picture 4"/>
          <p:cNvPicPr>
            <a:picLocks noChangeAspect="1" noChangeArrowheads="1"/>
          </p:cNvPicPr>
          <p:nvPr/>
        </p:nvPicPr>
        <p:blipFill>
          <a:blip r:embed="rId4" cstate="print"/>
          <a:srcRect l="10997" t="-1224" r="20275"/>
          <a:stretch>
            <a:fillRect/>
          </a:stretch>
        </p:blipFill>
        <p:spPr bwMode="auto">
          <a:xfrm rot="5400000">
            <a:off x="-730828" y="2407228"/>
            <a:ext cx="5195456" cy="3429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p:cNvPicPr>
            <a:picLocks noChangeAspect="1" noChangeArrowheads="1"/>
          </p:cNvPicPr>
          <p:nvPr/>
        </p:nvPicPr>
        <p:blipFill>
          <a:blip r:embed="rId5" cstate="print"/>
          <a:srcRect/>
          <a:stretch>
            <a:fillRect/>
          </a:stretch>
        </p:blipFill>
        <p:spPr bwMode="auto">
          <a:xfrm rot="21050471">
            <a:off x="1493106" y="1323047"/>
            <a:ext cx="6486094" cy="49186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Effect transition="in" filter="fade">
                                      <p:cBhvr>
                                        <p:cTn id="9"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God is sovereign</a:t>
            </a:r>
            <a:endParaRPr lang="en-US" dirty="0"/>
          </a:p>
        </p:txBody>
      </p:sp>
      <p:sp>
        <p:nvSpPr>
          <p:cNvPr id="3" name="Content Placeholder 2"/>
          <p:cNvSpPr>
            <a:spLocks noGrp="1"/>
          </p:cNvSpPr>
          <p:nvPr>
            <p:ph idx="1"/>
          </p:nvPr>
        </p:nvSpPr>
        <p:spPr>
          <a:xfrm>
            <a:off x="0" y="762000"/>
            <a:ext cx="9144000" cy="6096000"/>
          </a:xfrm>
        </p:spPr>
        <p:txBody>
          <a:bodyPr>
            <a:normAutofit/>
          </a:bodyPr>
          <a:lstStyle/>
          <a:p>
            <a:pPr algn="ctr"/>
            <a:endParaRPr lang="en-US" dirty="0" smtClean="0"/>
          </a:p>
          <a:p>
            <a:pPr algn="ctr">
              <a:buNone/>
            </a:pPr>
            <a:r>
              <a:rPr lang="en-US" dirty="0" smtClean="0"/>
              <a:t>   The word “sovereign” means - “superior,” “greatest,” “supreme in power and authority,” “ruler,” and “independent of all others”</a:t>
            </a:r>
          </a:p>
        </p:txBody>
      </p:sp>
      <p:pic>
        <p:nvPicPr>
          <p:cNvPr id="10242" name="Picture 2"/>
          <p:cNvPicPr>
            <a:picLocks noChangeAspect="1" noChangeArrowheads="1"/>
          </p:cNvPicPr>
          <p:nvPr/>
        </p:nvPicPr>
        <p:blipFill>
          <a:blip r:embed="rId3" cstate="print"/>
          <a:srcRect/>
          <a:stretch>
            <a:fillRect/>
          </a:stretch>
        </p:blipFill>
        <p:spPr bwMode="auto">
          <a:xfrm>
            <a:off x="2362200" y="3352800"/>
            <a:ext cx="4420673" cy="3315505"/>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0" y="274638"/>
            <a:ext cx="2819400" cy="6430962"/>
          </a:xfrm>
          <a:solidFill>
            <a:schemeClr val="accent5">
              <a:lumMod val="75000"/>
            </a:schemeClr>
          </a:solidFill>
          <a:ln w="57150">
            <a:solidFill>
              <a:schemeClr val="tx1"/>
            </a:solidFill>
          </a:ln>
        </p:spPr>
        <p:txBody>
          <a:bodyPr>
            <a:noAutofit/>
            <a:scene3d>
              <a:camera prst="orthographicFront"/>
              <a:lightRig rig="threePt" dir="t"/>
            </a:scene3d>
            <a:sp3d extrusionH="57150">
              <a:bevelT w="38100" h="38100" prst="convex"/>
            </a:sp3d>
          </a:bodyPr>
          <a:lstStyle/>
          <a:p>
            <a:r>
              <a:rPr lang="en-US" dirty="0" smtClean="0">
                <a:effectLst>
                  <a:glow rad="101600">
                    <a:schemeClr val="bg1">
                      <a:alpha val="60000"/>
                    </a:schemeClr>
                  </a:glow>
                </a:effectLst>
              </a:rPr>
              <a:t>An attribute of God is whatever God has revealed as being </a:t>
            </a:r>
            <a:br>
              <a:rPr lang="en-US" dirty="0" smtClean="0">
                <a:effectLst>
                  <a:glow rad="101600">
                    <a:schemeClr val="bg1">
                      <a:alpha val="60000"/>
                    </a:schemeClr>
                  </a:glow>
                </a:effectLst>
              </a:rPr>
            </a:br>
            <a:r>
              <a:rPr lang="en-US" dirty="0" smtClean="0">
                <a:effectLst>
                  <a:glow rad="101600">
                    <a:schemeClr val="bg1">
                      <a:alpha val="60000"/>
                    </a:schemeClr>
                  </a:glow>
                </a:effectLst>
              </a:rPr>
              <a:t>true of Himself. </a:t>
            </a:r>
            <a:endParaRPr lang="en-US" dirty="0">
              <a:effectLst>
                <a:glow rad="101600">
                  <a:schemeClr val="bg1">
                    <a:alpha val="60000"/>
                  </a:schemeClr>
                </a:glow>
              </a:effectLst>
            </a:endParaRPr>
          </a:p>
        </p:txBody>
      </p:sp>
      <p:pic>
        <p:nvPicPr>
          <p:cNvPr id="1026" name="Picture 2"/>
          <p:cNvPicPr>
            <a:picLocks noChangeAspect="1" noChangeArrowheads="1"/>
          </p:cNvPicPr>
          <p:nvPr/>
        </p:nvPicPr>
        <p:blipFill>
          <a:blip r:embed="rId3" cstate="print"/>
          <a:srcRect/>
          <a:stretch>
            <a:fillRect/>
          </a:stretch>
        </p:blipFill>
        <p:spPr bwMode="auto">
          <a:xfrm>
            <a:off x="152400" y="228600"/>
            <a:ext cx="2828478" cy="320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descr="C:\Users\Ptr. Daniel White\Desktop\Bible pictures\Bible pictures Old Testament\Genesis and adam and eve\Adam, Eve, Creation\ML_Animals in creation.JPG"/>
          <p:cNvPicPr>
            <a:picLocks noChangeAspect="1" noChangeArrowheads="1"/>
          </p:cNvPicPr>
          <p:nvPr/>
        </p:nvPicPr>
        <p:blipFill>
          <a:blip r:embed="rId4" cstate="print"/>
          <a:srcRect/>
          <a:stretch>
            <a:fillRect/>
          </a:stretch>
        </p:blipFill>
        <p:spPr bwMode="auto">
          <a:xfrm>
            <a:off x="6172200" y="3962400"/>
            <a:ext cx="2819400" cy="26500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srcRect/>
          <a:stretch>
            <a:fillRect/>
          </a:stretch>
        </p:blipFill>
        <p:spPr bwMode="auto">
          <a:xfrm rot="450597">
            <a:off x="4872767" y="109183"/>
            <a:ext cx="4246684" cy="3715148"/>
          </a:xfrm>
          <a:prstGeom prst="rect">
            <a:avLst/>
          </a:prstGeom>
          <a:noFill/>
          <a:ln w="9525">
            <a:noFill/>
            <a:miter lim="800000"/>
            <a:headEnd/>
            <a:tailEnd/>
          </a:ln>
        </p:spPr>
      </p:pic>
      <p:sp>
        <p:nvSpPr>
          <p:cNvPr id="5" name="Content Placeholder 4"/>
          <p:cNvSpPr>
            <a:spLocks noGrp="1"/>
          </p:cNvSpPr>
          <p:nvPr>
            <p:ph sz="half" idx="1"/>
          </p:nvPr>
        </p:nvSpPr>
        <p:spPr>
          <a:xfrm>
            <a:off x="457200" y="228600"/>
            <a:ext cx="3810000" cy="2057400"/>
          </a:xfrm>
        </p:spPr>
        <p:txBody>
          <a:bodyPr>
            <a:normAutofit/>
          </a:bodyPr>
          <a:lstStyle/>
          <a:p>
            <a:pPr algn="ctr">
              <a:buNone/>
            </a:pPr>
            <a:r>
              <a:rPr lang="en-US" sz="3600" dirty="0" smtClean="0">
                <a:solidFill>
                  <a:srgbClr val="FFFF00"/>
                </a:solidFill>
              </a:rPr>
              <a:t>God’s sovereignty simply means – </a:t>
            </a:r>
          </a:p>
          <a:p>
            <a:pPr algn="ctr">
              <a:buNone/>
            </a:pPr>
            <a:r>
              <a:rPr lang="en-US" sz="3600" i="1" dirty="0" smtClean="0">
                <a:solidFill>
                  <a:srgbClr val="FFFF00"/>
                </a:solidFill>
              </a:rPr>
              <a:t>“God is in control.”</a:t>
            </a:r>
          </a:p>
          <a:p>
            <a:endParaRPr lang="en-US" sz="3600" dirty="0"/>
          </a:p>
        </p:txBody>
      </p:sp>
      <p:pic>
        <p:nvPicPr>
          <p:cNvPr id="2050" name="Picture 2"/>
          <p:cNvPicPr>
            <a:picLocks noChangeAspect="1" noChangeArrowheads="1"/>
          </p:cNvPicPr>
          <p:nvPr/>
        </p:nvPicPr>
        <p:blipFill>
          <a:blip r:embed="rId4" cstate="print"/>
          <a:srcRect/>
          <a:stretch>
            <a:fillRect/>
          </a:stretch>
        </p:blipFill>
        <p:spPr bwMode="auto">
          <a:xfrm rot="20780948">
            <a:off x="699648" y="2409581"/>
            <a:ext cx="2857500" cy="4333875"/>
          </a:xfrm>
          <a:prstGeom prst="rect">
            <a:avLst/>
          </a:prstGeom>
          <a:noFill/>
          <a:ln w="9525">
            <a:noFill/>
            <a:miter lim="800000"/>
            <a:headEnd/>
            <a:tailEnd/>
          </a:ln>
        </p:spPr>
      </p:pic>
      <p:pic>
        <p:nvPicPr>
          <p:cNvPr id="2051" name="Picture 3"/>
          <p:cNvPicPr>
            <a:picLocks noChangeAspect="1" noChangeArrowheads="1"/>
          </p:cNvPicPr>
          <p:nvPr/>
        </p:nvPicPr>
        <p:blipFill>
          <a:blip r:embed="rId5" cstate="print">
            <a:lum bright="-10000"/>
          </a:blip>
          <a:srcRect/>
          <a:stretch>
            <a:fillRect/>
          </a:stretch>
        </p:blipFill>
        <p:spPr bwMode="auto">
          <a:xfrm rot="20988082">
            <a:off x="4389304" y="2828066"/>
            <a:ext cx="3848100" cy="344405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to="" calcmode="lin" valueType="num">
                                      <p:cBhvr>
                                        <p:cTn id="12" dur="1" fill="hold"/>
                                        <p:tgtEl>
                                          <p:spTgt spid="2050"/>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051"/>
                                        </p:tgtEl>
                                        <p:attrNameLst>
                                          <p:attrName>style.visibility</p:attrName>
                                        </p:attrNameLst>
                                      </p:cBhvr>
                                      <p:to>
                                        <p:strVal val="visible"/>
                                      </p:to>
                                    </p:set>
                                    <p:anim to="" calcmode="lin" valueType="num">
                                      <p:cBhvr>
                                        <p:cTn id="17" dur="1" fill="hold"/>
                                        <p:tgtEl>
                                          <p:spTgt spid="205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5410200" cy="6705600"/>
          </a:xfrm>
        </p:spPr>
        <p:txBody>
          <a:bodyPr>
            <a:normAutofit/>
          </a:bodyPr>
          <a:lstStyle/>
          <a:p>
            <a:pPr algn="ctr">
              <a:buNone/>
            </a:pPr>
            <a:r>
              <a:rPr lang="en-US" i="1" smtClean="0"/>
              <a:t>   "</a:t>
            </a:r>
            <a:r>
              <a:rPr lang="en-US" i="1" dirty="0" smtClean="0"/>
              <a:t>Remember the former things of old: for I am God, and there is none else; I am God, and there is none like me, declaring the end from the beginning, and from ancient times the things that are not yet done, saying, My counsel shall stand, and I will do all my pleasure: yes, I have spoken it, I will also bring it to pass; I have purposed it, I will also do it.” Isaiah 46:9-11 </a:t>
            </a:r>
          </a:p>
          <a:p>
            <a:pPr algn="ctr"/>
            <a:endParaRPr lang="en-US" dirty="0"/>
          </a:p>
        </p:txBody>
      </p:sp>
      <p:pic>
        <p:nvPicPr>
          <p:cNvPr id="2051" name="Picture 3"/>
          <p:cNvPicPr>
            <a:picLocks noChangeAspect="1" noChangeArrowheads="1"/>
          </p:cNvPicPr>
          <p:nvPr/>
        </p:nvPicPr>
        <p:blipFill>
          <a:blip r:embed="rId3" cstate="print"/>
          <a:srcRect/>
          <a:stretch>
            <a:fillRect/>
          </a:stretch>
        </p:blipFill>
        <p:spPr bwMode="auto">
          <a:xfrm rot="1382318">
            <a:off x="5391633" y="1189413"/>
            <a:ext cx="3733800" cy="3781425"/>
          </a:xfrm>
          <a:prstGeom prst="ellipse">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idx="1"/>
          </p:nvPr>
        </p:nvSpPr>
        <p:spPr>
          <a:xfrm>
            <a:off x="228600" y="228600"/>
            <a:ext cx="8458200" cy="6629400"/>
          </a:xfrm>
        </p:spPr>
        <p:txBody>
          <a:bodyPr>
            <a:normAutofit/>
          </a:bodyPr>
          <a:lstStyle/>
          <a:p>
            <a:r>
              <a:rPr lang="en-US" dirty="0" smtClean="0"/>
              <a:t>God is incomprehensible</a:t>
            </a:r>
          </a:p>
          <a:p>
            <a:r>
              <a:rPr lang="en-US" dirty="0" smtClean="0"/>
              <a:t>God is self-existence </a:t>
            </a:r>
          </a:p>
          <a:p>
            <a:r>
              <a:rPr lang="en-US" dirty="0" smtClean="0"/>
              <a:t>God is self-sufficient</a:t>
            </a:r>
          </a:p>
          <a:p>
            <a:r>
              <a:rPr lang="en-US" dirty="0" smtClean="0"/>
              <a:t>God is eternal</a:t>
            </a:r>
          </a:p>
          <a:p>
            <a:pPr lvl="0"/>
            <a:r>
              <a:rPr lang="en-US" dirty="0" smtClean="0"/>
              <a:t>God is infinite</a:t>
            </a:r>
          </a:p>
          <a:p>
            <a:pPr lvl="0"/>
            <a:r>
              <a:rPr lang="en-US" dirty="0" smtClean="0"/>
              <a:t>God is omnipotent</a:t>
            </a:r>
          </a:p>
          <a:p>
            <a:pPr lvl="0"/>
            <a:r>
              <a:rPr lang="en-US" dirty="0" smtClean="0"/>
              <a:t>God is omnipresent</a:t>
            </a:r>
          </a:p>
          <a:p>
            <a:r>
              <a:rPr lang="en-US" dirty="0" smtClean="0"/>
              <a:t>God is omniscient</a:t>
            </a:r>
          </a:p>
          <a:p>
            <a:r>
              <a:rPr lang="en-US" dirty="0" smtClean="0"/>
              <a:t>God is all wise</a:t>
            </a:r>
          </a:p>
          <a:p>
            <a:r>
              <a:rPr lang="en-US" dirty="0" smtClean="0"/>
              <a:t>God is immutable</a:t>
            </a:r>
          </a:p>
          <a:p>
            <a:r>
              <a:rPr lang="en-US" dirty="0" smtClean="0"/>
              <a:t>God is sovereign</a:t>
            </a:r>
          </a:p>
          <a:p>
            <a:endParaRPr lang="en-US" dirty="0" smtClean="0"/>
          </a:p>
          <a:p>
            <a:endParaRPr lang="en-US" dirty="0" smtClean="0"/>
          </a:p>
          <a:p>
            <a:pPr lvl="0"/>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pic>
        <p:nvPicPr>
          <p:cNvPr id="1026" name="Picture 2"/>
          <p:cNvPicPr>
            <a:picLocks noChangeAspect="1" noChangeArrowheads="1"/>
          </p:cNvPicPr>
          <p:nvPr/>
        </p:nvPicPr>
        <p:blipFill>
          <a:blip r:embed="rId3" cstate="print">
            <a:lum bright="-10000" contrast="40000"/>
          </a:blip>
          <a:srcRect/>
          <a:stretch>
            <a:fillRect/>
          </a:stretch>
        </p:blipFill>
        <p:spPr bwMode="auto">
          <a:xfrm>
            <a:off x="4953000" y="762000"/>
            <a:ext cx="3604783" cy="54864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lum bright="-10000"/>
          </a:blip>
          <a:srcRect/>
          <a:stretch>
            <a:fillRect/>
          </a:stretch>
        </p:blipFill>
        <p:spPr bwMode="auto">
          <a:xfrm>
            <a:off x="0" y="0"/>
            <a:ext cx="9144000" cy="6858707"/>
          </a:xfrm>
          <a:prstGeom prst="rect">
            <a:avLst/>
          </a:prstGeom>
          <a:ln>
            <a:noFill/>
          </a:ln>
          <a:effectLst>
            <a:softEdge rad="112500"/>
          </a:effectLst>
        </p:spPr>
      </p:pic>
      <p:sp>
        <p:nvSpPr>
          <p:cNvPr id="2" name="Title 1"/>
          <p:cNvSpPr>
            <a:spLocks noGrp="1"/>
          </p:cNvSpPr>
          <p:nvPr>
            <p:ph type="title"/>
          </p:nvPr>
        </p:nvSpPr>
        <p:spPr>
          <a:xfrm>
            <a:off x="457200" y="0"/>
            <a:ext cx="8229600" cy="1066800"/>
          </a:xfrm>
        </p:spPr>
        <p:txBody>
          <a:bodyPr/>
          <a:lstStyle/>
          <a:p>
            <a:r>
              <a:rPr lang="en-US" dirty="0" smtClean="0">
                <a:effectLst>
                  <a:glow rad="101600">
                    <a:schemeClr val="bg1">
                      <a:alpha val="60000"/>
                    </a:schemeClr>
                  </a:glow>
                </a:effectLst>
              </a:rPr>
              <a:t>God is Light</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1600200" y="1295400"/>
            <a:ext cx="5562600" cy="5562600"/>
          </a:xfrm>
        </p:spPr>
        <p:txBody>
          <a:bodyPr>
            <a:noAutofit/>
          </a:bodyPr>
          <a:lstStyle/>
          <a:p>
            <a:pPr algn="ctr">
              <a:buNone/>
            </a:pPr>
            <a:endParaRPr lang="en-US" sz="3500" b="1" i="1" dirty="0" smtClean="0">
              <a:solidFill>
                <a:schemeClr val="bg1"/>
              </a:solidFill>
              <a:effectLst>
                <a:glow rad="101600">
                  <a:schemeClr val="tx1">
                    <a:lumMod val="95000"/>
                    <a:alpha val="60000"/>
                  </a:schemeClr>
                </a:glow>
              </a:effectLst>
            </a:endParaRPr>
          </a:p>
          <a:p>
            <a:pPr algn="ctr">
              <a:buNone/>
            </a:pPr>
            <a:r>
              <a:rPr lang="en-US" sz="3500" b="1" i="1" dirty="0" smtClean="0">
                <a:solidFill>
                  <a:schemeClr val="bg1"/>
                </a:solidFill>
                <a:effectLst>
                  <a:glow rad="101600">
                    <a:schemeClr val="tx1">
                      <a:lumMod val="95000"/>
                      <a:alpha val="60000"/>
                    </a:schemeClr>
                  </a:glow>
                </a:effectLst>
              </a:rPr>
              <a:t>  "This then is the message which we have heard of him, and declare unto you, that God is light, and in him is no darkness at all.” </a:t>
            </a:r>
          </a:p>
          <a:p>
            <a:pPr algn="ctr">
              <a:buNone/>
            </a:pPr>
            <a:r>
              <a:rPr lang="en-US" sz="3500" b="1" i="1" dirty="0" smtClean="0">
                <a:solidFill>
                  <a:schemeClr val="bg1"/>
                </a:solidFill>
                <a:effectLst>
                  <a:glow rad="101600">
                    <a:schemeClr val="tx1">
                      <a:lumMod val="95000"/>
                      <a:alpha val="60000"/>
                    </a:schemeClr>
                  </a:glow>
                </a:effectLst>
              </a:rPr>
              <a:t>I John 1:5</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heel(4)">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heel(4)">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57200"/>
            <a:ext cx="9144000" cy="6400800"/>
          </a:xfrm>
        </p:spPr>
        <p:txBody>
          <a:bodyPr>
            <a:normAutofit/>
          </a:bodyPr>
          <a:lstStyle/>
          <a:p>
            <a:r>
              <a:rPr lang="en-US" sz="3600" i="1" dirty="0" smtClean="0"/>
              <a:t>I Timothy 6:16 "Who only hath immortality, </a:t>
            </a:r>
            <a:r>
              <a:rPr lang="en-US" sz="3600" i="1" u="sng" dirty="0" smtClean="0"/>
              <a:t>dwelling in the light </a:t>
            </a:r>
            <a:r>
              <a:rPr lang="en-US" sz="3600" i="1" dirty="0" smtClean="0"/>
              <a:t>which no man can approach unto; whom no man hath seen, nor can see: to whom be </a:t>
            </a:r>
            <a:r>
              <a:rPr lang="en-US" sz="3600" i="1" dirty="0" err="1" smtClean="0"/>
              <a:t>honour</a:t>
            </a:r>
            <a:r>
              <a:rPr lang="en-US" sz="3600" i="1" dirty="0" smtClean="0"/>
              <a:t> and power everlasting. Amen."</a:t>
            </a:r>
          </a:p>
          <a:p>
            <a:r>
              <a:rPr lang="en-US" sz="3600" i="1" dirty="0" smtClean="0"/>
              <a:t>James 1:17 "Every good gift and every perfect gift is from above, and cometh down from the </a:t>
            </a:r>
            <a:r>
              <a:rPr lang="en-US" sz="3600" i="1" u="sng" dirty="0" smtClean="0"/>
              <a:t>Father of lights</a:t>
            </a:r>
            <a:r>
              <a:rPr lang="en-US" sz="3600" i="1" dirty="0" smtClean="0"/>
              <a:t>, with whom is no variableness, neither shadow of turning."</a:t>
            </a:r>
          </a:p>
          <a:p>
            <a:pPr>
              <a:buNone/>
            </a:pPr>
            <a:endParaRPr lang="en-US" sz="36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9144000" cy="6553200"/>
          </a:xfrm>
        </p:spPr>
        <p:txBody>
          <a:bodyPr>
            <a:normAutofit/>
          </a:bodyPr>
          <a:lstStyle/>
          <a:p>
            <a:r>
              <a:rPr lang="en-US" sz="3600" dirty="0" smtClean="0">
                <a:solidFill>
                  <a:srgbClr val="FFFF00"/>
                </a:solidFill>
              </a:rPr>
              <a:t>God is light </a:t>
            </a:r>
            <a:r>
              <a:rPr lang="en-US" sz="3600" dirty="0" smtClean="0"/>
              <a:t>- God is holy, righteous, and pure. Light means the absence of darkness; it has no darkness of sin and shame.</a:t>
            </a:r>
          </a:p>
          <a:p>
            <a:r>
              <a:rPr lang="en-US" sz="3600" dirty="0" smtClean="0">
                <a:solidFill>
                  <a:srgbClr val="FFFF00"/>
                </a:solidFill>
              </a:rPr>
              <a:t>God is light </a:t>
            </a:r>
            <a:r>
              <a:rPr lang="en-US" sz="3600" dirty="0" smtClean="0"/>
              <a:t>– Clearly shows the nature, the meaning, and the destiny of all things. </a:t>
            </a:r>
          </a:p>
          <a:p>
            <a:r>
              <a:rPr lang="en-US" sz="3600" dirty="0" smtClean="0">
                <a:solidFill>
                  <a:srgbClr val="FFFF00"/>
                </a:solidFill>
              </a:rPr>
              <a:t>God’s light </a:t>
            </a:r>
            <a:r>
              <a:rPr lang="en-US" sz="3600" dirty="0" smtClean="0"/>
              <a:t>- Opens up, identifies, illuminates, and shows things as they really are. </a:t>
            </a:r>
          </a:p>
          <a:p>
            <a:r>
              <a:rPr lang="en-US" sz="3600" dirty="0" smtClean="0">
                <a:solidFill>
                  <a:srgbClr val="FFFF00"/>
                </a:solidFill>
              </a:rPr>
              <a:t>God’s light </a:t>
            </a:r>
            <a:r>
              <a:rPr lang="en-US" sz="3600" dirty="0" smtClean="0"/>
              <a:t>– Shows the truth about the world, humanity, the future and God.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plus(in)">
                                      <p:cBhvr>
                                        <p:cTn id="7" dur="1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plus(in)">
                                      <p:cBhvr>
                                        <p:cTn id="12" dur="1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plus(in)">
                                      <p:cBhvr>
                                        <p:cTn id="17"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lum contrast="20000"/>
          </a:blip>
          <a:srcRect/>
          <a:stretch>
            <a:fillRect/>
          </a:stretch>
        </p:blipFill>
        <p:spPr bwMode="auto">
          <a:xfrm>
            <a:off x="609600" y="457200"/>
            <a:ext cx="8051800" cy="603885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0"/>
            <a:ext cx="8229600" cy="6735763"/>
          </a:xfrm>
        </p:spPr>
        <p:txBody>
          <a:bodyPr>
            <a:normAutofit/>
          </a:bodyPr>
          <a:lstStyle/>
          <a:p>
            <a:pPr algn="ctr">
              <a:buNone/>
            </a:pPr>
            <a:r>
              <a:rPr lang="en-US" sz="4000" dirty="0" smtClean="0"/>
              <a:t>God’s light</a:t>
            </a:r>
          </a:p>
          <a:p>
            <a:pPr algn="ctr">
              <a:buNone/>
            </a:pPr>
            <a:r>
              <a:rPr lang="en-US" sz="3600" i="1" dirty="0" smtClean="0"/>
              <a:t> “Revealed in Jesus Christ.”</a:t>
            </a:r>
          </a:p>
          <a:p>
            <a:pPr algn="ctr">
              <a:buNone/>
            </a:pPr>
            <a:r>
              <a:rPr lang="en-US" sz="3600" i="1" dirty="0" smtClean="0"/>
              <a:t>(John 8:12)</a:t>
            </a:r>
          </a:p>
          <a:p>
            <a:pPr algn="ctr">
              <a:buNone/>
            </a:pPr>
            <a:r>
              <a:rPr lang="en-US" sz="3600" dirty="0" smtClean="0"/>
              <a:t> </a:t>
            </a:r>
            <a:endParaRPr lang="en-US" sz="3600" dirty="0"/>
          </a:p>
        </p:txBody>
      </p:sp>
      <p:pic>
        <p:nvPicPr>
          <p:cNvPr id="4098" name="Picture 2"/>
          <p:cNvPicPr>
            <a:picLocks noChangeAspect="1" noChangeArrowheads="1"/>
          </p:cNvPicPr>
          <p:nvPr/>
        </p:nvPicPr>
        <p:blipFill>
          <a:blip r:embed="rId3" cstate="print"/>
          <a:srcRect t="13044" r="1065" b="13043"/>
          <a:stretch>
            <a:fillRect/>
          </a:stretch>
        </p:blipFill>
        <p:spPr bwMode="auto">
          <a:xfrm>
            <a:off x="1219200" y="2362200"/>
            <a:ext cx="6934200" cy="38100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lum bright="-20000"/>
          </a:blip>
          <a:srcRect/>
          <a:stretch>
            <a:fillRect/>
          </a:stretch>
        </p:blipFill>
        <p:spPr bwMode="auto">
          <a:xfrm>
            <a:off x="0" y="83869"/>
            <a:ext cx="9144000" cy="6621731"/>
          </a:xfrm>
          <a:prstGeom prst="rect">
            <a:avLst/>
          </a:prstGeom>
          <a:ln>
            <a:noFill/>
          </a:ln>
          <a:effectLst>
            <a:softEdge rad="112500"/>
          </a:effectLst>
        </p:spPr>
      </p:pic>
      <p:sp>
        <p:nvSpPr>
          <p:cNvPr id="2" name="Title 1"/>
          <p:cNvSpPr>
            <a:spLocks noGrp="1"/>
          </p:cNvSpPr>
          <p:nvPr>
            <p:ph type="title"/>
          </p:nvPr>
        </p:nvSpPr>
        <p:spPr>
          <a:xfrm>
            <a:off x="457200" y="3124200"/>
            <a:ext cx="8229600" cy="1219200"/>
          </a:xfrm>
        </p:spPr>
        <p:txBody>
          <a:bodyPr>
            <a:normAutofit fontScale="90000"/>
          </a:bodyPr>
          <a:lstStyle/>
          <a:p>
            <a:r>
              <a:rPr lang="en-US" b="1" i="1" dirty="0" smtClean="0">
                <a:solidFill>
                  <a:schemeClr val="bg1"/>
                </a:solidFill>
                <a:effectLst>
                  <a:glow rad="101600">
                    <a:schemeClr val="tx1">
                      <a:lumMod val="95000"/>
                      <a:alpha val="60000"/>
                    </a:schemeClr>
                  </a:glow>
                </a:effectLst>
              </a:rPr>
              <a:t>“And the city had no need of the sun, neither of the moon, to shine in it: for the glory of God did lighten it, and the Lamb is the light thereof…And there shall be no night there; and they need no candle, neither light      of the sun; for the Lord God </a:t>
            </a:r>
            <a:r>
              <a:rPr lang="en-US" b="1" i="1" dirty="0" err="1" smtClean="0">
                <a:solidFill>
                  <a:schemeClr val="bg1"/>
                </a:solidFill>
                <a:effectLst>
                  <a:glow rad="101600">
                    <a:schemeClr val="tx1">
                      <a:lumMod val="95000"/>
                      <a:alpha val="60000"/>
                    </a:schemeClr>
                  </a:glow>
                </a:effectLst>
              </a:rPr>
              <a:t>giveth</a:t>
            </a:r>
            <a:r>
              <a:rPr lang="en-US" b="1" i="1" dirty="0" smtClean="0">
                <a:solidFill>
                  <a:schemeClr val="bg1"/>
                </a:solidFill>
                <a:effectLst>
                  <a:glow rad="101600">
                    <a:schemeClr val="tx1">
                      <a:lumMod val="95000"/>
                      <a:alpha val="60000"/>
                    </a:schemeClr>
                  </a:glow>
                </a:effectLst>
              </a:rPr>
              <a:t>    them light: and they shall reign</a:t>
            </a:r>
            <a:br>
              <a:rPr lang="en-US" b="1" i="1" dirty="0" smtClean="0">
                <a:solidFill>
                  <a:schemeClr val="bg1"/>
                </a:solidFill>
                <a:effectLst>
                  <a:glow rad="101600">
                    <a:schemeClr val="tx1">
                      <a:lumMod val="95000"/>
                      <a:alpha val="60000"/>
                    </a:schemeClr>
                  </a:glow>
                </a:effectLst>
              </a:rPr>
            </a:br>
            <a:r>
              <a:rPr lang="en-US" b="1" i="1" dirty="0" smtClean="0">
                <a:solidFill>
                  <a:schemeClr val="bg1"/>
                </a:solidFill>
                <a:effectLst>
                  <a:glow rad="101600">
                    <a:schemeClr val="tx1">
                      <a:lumMod val="95000"/>
                      <a:alpha val="60000"/>
                    </a:schemeClr>
                  </a:glow>
                </a:effectLst>
              </a:rPr>
              <a:t> for ever </a:t>
            </a:r>
            <a:r>
              <a:rPr lang="en-US" b="1" i="1" smtClean="0">
                <a:solidFill>
                  <a:schemeClr val="bg1"/>
                </a:solidFill>
                <a:effectLst>
                  <a:glow rad="101600">
                    <a:schemeClr val="tx1">
                      <a:lumMod val="95000"/>
                      <a:alpha val="60000"/>
                    </a:schemeClr>
                  </a:glow>
                </a:effectLst>
              </a:rPr>
              <a:t>and ever."  </a:t>
            </a:r>
            <a:r>
              <a:rPr lang="en-US" b="1" i="1" dirty="0" smtClean="0">
                <a:solidFill>
                  <a:schemeClr val="bg1"/>
                </a:solidFill>
                <a:effectLst>
                  <a:glow rad="101600">
                    <a:schemeClr val="tx1">
                      <a:lumMod val="95000"/>
                      <a:alpha val="60000"/>
                    </a:schemeClr>
                  </a:glow>
                </a:effectLst>
              </a:rPr>
              <a:t/>
            </a:r>
            <a:br>
              <a:rPr lang="en-US" b="1" i="1" dirty="0" smtClean="0">
                <a:solidFill>
                  <a:schemeClr val="bg1"/>
                </a:solidFill>
                <a:effectLst>
                  <a:glow rad="101600">
                    <a:schemeClr val="tx1">
                      <a:lumMod val="95000"/>
                      <a:alpha val="60000"/>
                    </a:schemeClr>
                  </a:glow>
                </a:effectLst>
              </a:rPr>
            </a:br>
            <a:r>
              <a:rPr lang="en-US" b="1" i="1" dirty="0" smtClean="0">
                <a:solidFill>
                  <a:schemeClr val="bg1"/>
                </a:solidFill>
                <a:effectLst>
                  <a:glow rad="101600">
                    <a:schemeClr val="tx1">
                      <a:lumMod val="95000"/>
                      <a:alpha val="60000"/>
                    </a:schemeClr>
                  </a:glow>
                </a:effectLst>
              </a:rPr>
              <a:t>Revelation 21:23; 22:5</a:t>
            </a:r>
            <a:r>
              <a:rPr lang="en-US" b="1" i="1" dirty="0" smtClean="0">
                <a:solidFill>
                  <a:schemeClr val="bg1"/>
                </a:solidFill>
              </a:rPr>
              <a:t/>
            </a:r>
            <a:br>
              <a:rPr lang="en-US" b="1" i="1" dirty="0" smtClean="0">
                <a:solidFill>
                  <a:schemeClr val="bg1"/>
                </a:solidFill>
              </a:rPr>
            </a:br>
            <a:endParaRPr lang="en-US" b="1" i="1"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914400"/>
            <a:ext cx="8229600" cy="762000"/>
          </a:xfrm>
        </p:spPr>
        <p:txBody>
          <a:bodyPr>
            <a:normAutofit fontScale="90000"/>
          </a:bodyPr>
          <a:lstStyle/>
          <a:p>
            <a:r>
              <a:rPr lang="en-US" dirty="0" smtClean="0"/>
              <a:t>God is light</a:t>
            </a:r>
            <a:r>
              <a:rPr lang="en-US" sz="4000" dirty="0" smtClean="0"/>
              <a:t/>
            </a:r>
            <a:br>
              <a:rPr lang="en-US" sz="4000" dirty="0" smtClean="0"/>
            </a:br>
            <a:r>
              <a:rPr lang="en-US" sz="4000" i="1" dirty="0" smtClean="0"/>
              <a:t>“Revealed through the Word of God”</a:t>
            </a:r>
            <a:br>
              <a:rPr lang="en-US" sz="4000" i="1" dirty="0" smtClean="0"/>
            </a:br>
            <a:r>
              <a:rPr lang="en-US" sz="4000" i="1" dirty="0" smtClean="0"/>
              <a:t>(Psalm 119:105)</a:t>
            </a:r>
            <a:r>
              <a:rPr lang="en-US" dirty="0" smtClean="0"/>
              <a:t/>
            </a:r>
            <a:br>
              <a:rPr lang="en-US" dirty="0" smtClean="0"/>
            </a:br>
            <a:endParaRPr lang="en-US" dirty="0"/>
          </a:p>
        </p:txBody>
      </p:sp>
      <p:sp>
        <p:nvSpPr>
          <p:cNvPr id="3" name="Content Placeholder 2"/>
          <p:cNvSpPr>
            <a:spLocks noGrp="1"/>
          </p:cNvSpPr>
          <p:nvPr>
            <p:ph sz="half" idx="1"/>
          </p:nvPr>
        </p:nvSpPr>
        <p:spPr>
          <a:xfrm>
            <a:off x="3657600" y="2133600"/>
            <a:ext cx="5486400" cy="4724400"/>
          </a:xfrm>
        </p:spPr>
        <p:txBody>
          <a:bodyPr>
            <a:noAutofit/>
          </a:bodyPr>
          <a:lstStyle/>
          <a:p>
            <a:pPr>
              <a:buFont typeface="Arial" charset="0"/>
              <a:buChar char="•"/>
            </a:pPr>
            <a:r>
              <a:rPr lang="en-US" sz="3200" dirty="0" smtClean="0">
                <a:solidFill>
                  <a:srgbClr val="FFFF00"/>
                </a:solidFill>
              </a:rPr>
              <a:t>God’s Word guides man and allows man to walk out of darkness.</a:t>
            </a:r>
          </a:p>
          <a:p>
            <a:pPr>
              <a:buFont typeface="Arial" charset="0"/>
              <a:buChar char="•"/>
            </a:pPr>
            <a:r>
              <a:rPr lang="en-US" sz="3200" dirty="0" smtClean="0">
                <a:solidFill>
                  <a:srgbClr val="FFFF00"/>
                </a:solidFill>
              </a:rPr>
              <a:t>Man no longer has to grope, grasp, and stumble about trying to find his way through life. </a:t>
            </a:r>
          </a:p>
          <a:p>
            <a:pPr>
              <a:buFont typeface="Arial" charset="0"/>
              <a:buChar char="•"/>
            </a:pPr>
            <a:r>
              <a:rPr lang="en-US" sz="3200" dirty="0" smtClean="0">
                <a:solidFill>
                  <a:srgbClr val="FFFF00"/>
                </a:solidFill>
              </a:rPr>
              <a:t>The path of life can now be clearly seen.</a:t>
            </a:r>
          </a:p>
          <a:p>
            <a:endParaRPr lang="en-US" sz="3200" dirty="0">
              <a:solidFill>
                <a:srgbClr val="FFFF00"/>
              </a:solidFill>
            </a:endParaRPr>
          </a:p>
        </p:txBody>
      </p:sp>
      <p:pic>
        <p:nvPicPr>
          <p:cNvPr id="5122" name="Picture 2"/>
          <p:cNvPicPr>
            <a:picLocks noChangeAspect="1" noChangeArrowheads="1"/>
          </p:cNvPicPr>
          <p:nvPr/>
        </p:nvPicPr>
        <p:blipFill>
          <a:blip r:embed="rId3" cstate="print">
            <a:lum bright="-10000"/>
          </a:blip>
          <a:srcRect/>
          <a:stretch>
            <a:fillRect/>
          </a:stretch>
        </p:blipFill>
        <p:spPr bwMode="auto">
          <a:xfrm>
            <a:off x="152400" y="2209800"/>
            <a:ext cx="3413760" cy="42672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cstate="print"/>
          <a:srcRect/>
          <a:stretch>
            <a:fillRect/>
          </a:stretch>
        </p:blipFill>
        <p:spPr bwMode="auto">
          <a:xfrm>
            <a:off x="0" y="0"/>
            <a:ext cx="9525000" cy="7620000"/>
          </a:xfrm>
          <a:prstGeom prst="rect">
            <a:avLst/>
          </a:prstGeom>
          <a:noFill/>
          <a:ln w="9525">
            <a:noFill/>
            <a:miter lim="800000"/>
            <a:headEnd/>
            <a:tailEnd/>
          </a:ln>
        </p:spPr>
      </p:pic>
      <p:sp>
        <p:nvSpPr>
          <p:cNvPr id="2" name="Rectangle 1"/>
          <p:cNvSpPr/>
          <p:nvPr/>
        </p:nvSpPr>
        <p:spPr>
          <a:xfrm>
            <a:off x="533400" y="1676400"/>
            <a:ext cx="8229600" cy="3416320"/>
          </a:xfrm>
          <a:prstGeom prst="rect">
            <a:avLst/>
          </a:prstGeom>
        </p:spPr>
        <p:txBody>
          <a:bodyPr wrap="square">
            <a:spAutoFit/>
          </a:bodyPr>
          <a:lstStyle/>
          <a:p>
            <a:pPr algn="ctr"/>
            <a:r>
              <a:rPr lang="en-US" sz="3600" i="1" dirty="0" smtClean="0">
                <a:effectLst>
                  <a:glow rad="101600">
                    <a:schemeClr val="bg1">
                      <a:alpha val="60000"/>
                    </a:schemeClr>
                  </a:glow>
                </a:effectLst>
              </a:rPr>
              <a:t>“For the invisible things of him from the creation of the world are clearly seen, being understood by the things that are made, even his eternal power and Godhead; so that they are without excuse.” </a:t>
            </a:r>
          </a:p>
          <a:p>
            <a:pPr algn="ctr"/>
            <a:r>
              <a:rPr lang="en-US" sz="3600" i="1" dirty="0" smtClean="0">
                <a:effectLst>
                  <a:glow rad="101600">
                    <a:schemeClr val="bg1">
                      <a:alpha val="60000"/>
                    </a:schemeClr>
                  </a:glow>
                </a:effectLst>
              </a:rPr>
              <a:t>Romans 1:20 </a:t>
            </a:r>
            <a:endParaRPr lang="en-US" sz="3600"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idx="1"/>
          </p:nvPr>
        </p:nvSpPr>
        <p:spPr>
          <a:xfrm>
            <a:off x="0" y="0"/>
            <a:ext cx="9144000" cy="6858000"/>
          </a:xfrm>
        </p:spPr>
        <p:txBody>
          <a:bodyPr>
            <a:normAutofit fontScale="92500"/>
          </a:bodyPr>
          <a:lstStyle/>
          <a:p>
            <a:pPr>
              <a:buNone/>
            </a:pPr>
            <a:r>
              <a:rPr lang="en-US" sz="3500" dirty="0" smtClean="0">
                <a:solidFill>
                  <a:srgbClr val="FFFF00"/>
                </a:solidFill>
              </a:rPr>
              <a:t>   </a:t>
            </a:r>
            <a:r>
              <a:rPr lang="en-US" sz="3500" u="sng" dirty="0" smtClean="0">
                <a:solidFill>
                  <a:srgbClr val="FFFF00"/>
                </a:solidFill>
              </a:rPr>
              <a:t>Darkness</a:t>
            </a:r>
            <a:r>
              <a:rPr lang="en-US" sz="3500" dirty="0" smtClean="0">
                <a:solidFill>
                  <a:srgbClr val="FFFF00"/>
                </a:solidFill>
              </a:rPr>
              <a:t> (</a:t>
            </a:r>
            <a:r>
              <a:rPr lang="en-US" sz="3500" i="1" dirty="0" err="1" smtClean="0">
                <a:solidFill>
                  <a:srgbClr val="FFFF00"/>
                </a:solidFill>
              </a:rPr>
              <a:t>skotos</a:t>
            </a:r>
            <a:r>
              <a:rPr lang="en-US" sz="3500" dirty="0" smtClean="0">
                <a:solidFill>
                  <a:srgbClr val="FFFF00"/>
                </a:solidFill>
              </a:rPr>
              <a:t>, </a:t>
            </a:r>
            <a:r>
              <a:rPr lang="en-US" sz="3500" i="1" dirty="0" err="1" smtClean="0">
                <a:solidFill>
                  <a:srgbClr val="FFFF00"/>
                </a:solidFill>
              </a:rPr>
              <a:t>skotia</a:t>
            </a:r>
            <a:r>
              <a:rPr lang="en-US" sz="3500" dirty="0" smtClean="0">
                <a:solidFill>
                  <a:srgbClr val="FFFF00"/>
                </a:solidFill>
              </a:rPr>
              <a:t>): </a:t>
            </a:r>
            <a:r>
              <a:rPr lang="en-US" sz="3500" dirty="0" smtClean="0"/>
              <a:t>The word darkness describes both the </a:t>
            </a:r>
            <a:r>
              <a:rPr lang="en-US" sz="3500" u="sng" dirty="0" smtClean="0"/>
              <a:t>state</a:t>
            </a:r>
            <a:r>
              <a:rPr lang="en-US" sz="3500" dirty="0" smtClean="0"/>
              <a:t> and </a:t>
            </a:r>
            <a:r>
              <a:rPr lang="en-US" sz="3500" u="sng" dirty="0" smtClean="0"/>
              <a:t>works</a:t>
            </a:r>
            <a:r>
              <a:rPr lang="en-US" sz="3500" dirty="0" smtClean="0"/>
              <a:t> of a person. </a:t>
            </a:r>
            <a:r>
              <a:rPr lang="en-US" sz="3500" i="1" dirty="0" smtClean="0"/>
              <a:t>  </a:t>
            </a:r>
          </a:p>
          <a:p>
            <a:pPr>
              <a:buFont typeface="Arial" charset="0"/>
              <a:buChar char="•"/>
            </a:pPr>
            <a:r>
              <a:rPr lang="en-US" sz="3500" i="1" dirty="0" smtClean="0"/>
              <a:t>Eph. 5:8 “For ye were sometimes </a:t>
            </a:r>
            <a:r>
              <a:rPr lang="en-US" sz="3500" i="1" u="sng" dirty="0" smtClean="0"/>
              <a:t>darkness</a:t>
            </a:r>
            <a:r>
              <a:rPr lang="en-US" sz="3500" i="1" dirty="0" smtClean="0"/>
              <a:t>, but now are ye light in the Lord: walk as children of light.”</a:t>
            </a:r>
          </a:p>
          <a:p>
            <a:pPr>
              <a:buFont typeface="Arial" charset="0"/>
              <a:buChar char="•"/>
            </a:pPr>
            <a:r>
              <a:rPr lang="en-US" sz="3500" i="1" dirty="0" smtClean="0"/>
              <a:t>I Thess. 5:5 “Ye are all the children of light, and the children of the day: we are not of the night, nor of </a:t>
            </a:r>
            <a:r>
              <a:rPr lang="en-US" sz="3500" i="1" u="sng" dirty="0" smtClean="0"/>
              <a:t>darkness</a:t>
            </a:r>
            <a:r>
              <a:rPr lang="en-US" sz="3500" i="1" dirty="0" smtClean="0"/>
              <a:t>.”</a:t>
            </a:r>
          </a:p>
          <a:p>
            <a:pPr>
              <a:buFont typeface="Arial" charset="0"/>
              <a:buChar char="•"/>
            </a:pPr>
            <a:r>
              <a:rPr lang="en-US" sz="3500" i="1" dirty="0" smtClean="0"/>
              <a:t>Rom. 13:12 “The night is far spent, the day is at hand: let us therefore cast off the </a:t>
            </a:r>
            <a:r>
              <a:rPr lang="en-US" sz="3500" i="1" u="sng" dirty="0" smtClean="0"/>
              <a:t>works of darkness</a:t>
            </a:r>
            <a:r>
              <a:rPr lang="en-US" sz="3500" i="1" dirty="0" smtClean="0"/>
              <a:t>, and let us put on the </a:t>
            </a:r>
            <a:r>
              <a:rPr lang="en-US" sz="3500" i="1" dirty="0" err="1" smtClean="0"/>
              <a:t>armour</a:t>
            </a:r>
            <a:r>
              <a:rPr lang="en-US" sz="3500" i="1" dirty="0" smtClean="0"/>
              <a:t> of light.”</a:t>
            </a:r>
          </a:p>
          <a:p>
            <a:pPr>
              <a:buFont typeface="Arial" charset="0"/>
              <a:buChar char="•"/>
            </a:pPr>
            <a:r>
              <a:rPr lang="en-US" sz="3500" i="1" dirty="0" smtClean="0"/>
              <a:t>Eph. 5:11 “And have no fellowship with the unfruitful </a:t>
            </a:r>
            <a:r>
              <a:rPr lang="en-US" sz="3500" i="1" u="sng" dirty="0" smtClean="0"/>
              <a:t>works of darkness</a:t>
            </a:r>
            <a:r>
              <a:rPr lang="en-US" sz="3500" i="1" dirty="0" smtClean="0"/>
              <a:t>, but rather reprove them.”</a:t>
            </a:r>
          </a:p>
          <a:p>
            <a:pPr>
              <a:buFont typeface="Arial" charset="0"/>
              <a:buChar char="•"/>
            </a:pPr>
            <a:endParaRPr lang="en-US" i="1" dirty="0" smtClean="0"/>
          </a:p>
          <a:p>
            <a:endParaRPr lang="en-US" sz="44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Ptr. Daniel White\Desktop\Bible pictures\Bible pictures Old Testament\Genesis and adam and eve\Adam, Eve, Creation\Adam and Eve\scan0010.jpg"/>
          <p:cNvPicPr>
            <a:picLocks noChangeAspect="1" noChangeArrowheads="1"/>
          </p:cNvPicPr>
          <p:nvPr/>
        </p:nvPicPr>
        <p:blipFill>
          <a:blip r:embed="rId3" cstate="print">
            <a:lum contrast="30000"/>
          </a:blip>
          <a:srcRect/>
          <a:stretch>
            <a:fillRect/>
          </a:stretch>
        </p:blipFill>
        <p:spPr bwMode="auto">
          <a:xfrm>
            <a:off x="5486400" y="3881438"/>
            <a:ext cx="2944813" cy="2976562"/>
          </a:xfrm>
          <a:prstGeom prst="ellipse">
            <a:avLst/>
          </a:prstGeom>
          <a:ln>
            <a:noFill/>
          </a:ln>
          <a:effectLst>
            <a:softEdge rad="112500"/>
          </a:effectLst>
        </p:spPr>
      </p:pic>
      <p:sp>
        <p:nvSpPr>
          <p:cNvPr id="2" name="Title 1"/>
          <p:cNvSpPr>
            <a:spLocks noGrp="1"/>
          </p:cNvSpPr>
          <p:nvPr>
            <p:ph type="title"/>
          </p:nvPr>
        </p:nvSpPr>
        <p:spPr/>
        <p:txBody>
          <a:bodyPr>
            <a:noAutofit/>
          </a:bodyPr>
          <a:lstStyle/>
          <a:p>
            <a:r>
              <a:rPr lang="en-US" dirty="0" smtClean="0"/>
              <a:t>Darkness means that man's</a:t>
            </a:r>
            <a:br>
              <a:rPr lang="en-US" dirty="0" smtClean="0"/>
            </a:br>
            <a:r>
              <a:rPr lang="en-US" dirty="0" smtClean="0"/>
              <a:t>nature is darkness </a:t>
            </a:r>
            <a:endParaRPr lang="en-US" dirty="0"/>
          </a:p>
        </p:txBody>
      </p:sp>
      <p:sp>
        <p:nvSpPr>
          <p:cNvPr id="3" name="Content Placeholder 2"/>
          <p:cNvSpPr>
            <a:spLocks noGrp="1"/>
          </p:cNvSpPr>
          <p:nvPr>
            <p:ph idx="1"/>
          </p:nvPr>
        </p:nvSpPr>
        <p:spPr>
          <a:xfrm>
            <a:off x="0" y="1676400"/>
            <a:ext cx="5257800" cy="5181600"/>
          </a:xfrm>
        </p:spPr>
        <p:txBody>
          <a:bodyPr>
            <a:normAutofit lnSpcReduction="10000"/>
          </a:bodyPr>
          <a:lstStyle/>
          <a:p>
            <a:r>
              <a:rPr lang="en-US" dirty="0" smtClean="0"/>
              <a:t>Darkness means that a person is the very embodiment of darkness, that his very nature and character are that of darkness – </a:t>
            </a:r>
            <a:r>
              <a:rPr lang="en-US" i="1" dirty="0" smtClean="0">
                <a:solidFill>
                  <a:srgbClr val="FFFF00"/>
                </a:solidFill>
              </a:rPr>
              <a:t>Rom. 5:12 “Wherefore, as by one man sin entered into the world, and death by sin; and so death passed upon all men, for that all have sinned.”</a:t>
            </a:r>
          </a:p>
          <a:p>
            <a:endParaRPr lang="en-US" dirty="0"/>
          </a:p>
        </p:txBody>
      </p:sp>
      <p:pic>
        <p:nvPicPr>
          <p:cNvPr id="6146" name="Picture 2"/>
          <p:cNvPicPr>
            <a:picLocks noChangeAspect="1" noChangeArrowheads="1"/>
          </p:cNvPicPr>
          <p:nvPr/>
        </p:nvPicPr>
        <p:blipFill>
          <a:blip r:embed="rId4" cstate="print"/>
          <a:srcRect/>
          <a:stretch>
            <a:fillRect/>
          </a:stretch>
        </p:blipFill>
        <p:spPr bwMode="auto">
          <a:xfrm>
            <a:off x="5105400" y="1676400"/>
            <a:ext cx="3683000" cy="23622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Darkness means that an </a:t>
            </a:r>
            <a:r>
              <a:rPr lang="en-US" smtClean="0"/>
              <a:t>unsaved person dwells </a:t>
            </a:r>
            <a:r>
              <a:rPr lang="en-US" dirty="0" smtClean="0"/>
              <a:t>in darkness</a:t>
            </a:r>
            <a:endParaRPr lang="en-US" dirty="0"/>
          </a:p>
        </p:txBody>
      </p:sp>
      <p:sp>
        <p:nvSpPr>
          <p:cNvPr id="3" name="Content Placeholder 2"/>
          <p:cNvSpPr>
            <a:spLocks noGrp="1"/>
          </p:cNvSpPr>
          <p:nvPr>
            <p:ph idx="1"/>
          </p:nvPr>
        </p:nvSpPr>
        <p:spPr>
          <a:xfrm>
            <a:off x="152400" y="1828800"/>
            <a:ext cx="4648200" cy="5029200"/>
          </a:xfrm>
        </p:spPr>
        <p:txBody>
          <a:bodyPr>
            <a:normAutofit/>
          </a:bodyPr>
          <a:lstStyle/>
          <a:p>
            <a:pPr algn="ctr">
              <a:buNone/>
            </a:pPr>
            <a:r>
              <a:rPr lang="en-US" i="1" dirty="0" smtClean="0">
                <a:solidFill>
                  <a:srgbClr val="FFFF00"/>
                </a:solidFill>
              </a:rPr>
              <a:t>   "But ye, brethren, are not in darkness, that that day should overtake you as a thief. Ye are all the children of light, and the children of the day: we are not of the night, nor of darkness“</a:t>
            </a:r>
          </a:p>
          <a:p>
            <a:pPr algn="ctr">
              <a:buNone/>
            </a:pPr>
            <a:r>
              <a:rPr lang="en-US" i="1" dirty="0" smtClean="0">
                <a:solidFill>
                  <a:srgbClr val="FFFF00"/>
                </a:solidFill>
              </a:rPr>
              <a:t> I Thess. 5:4-5</a:t>
            </a:r>
            <a:endParaRPr lang="en-US" i="1" dirty="0">
              <a:solidFill>
                <a:srgbClr val="FFFF00"/>
              </a:solidFill>
            </a:endParaRPr>
          </a:p>
        </p:txBody>
      </p:sp>
      <p:pic>
        <p:nvPicPr>
          <p:cNvPr id="8194" name="Picture 2"/>
          <p:cNvPicPr>
            <a:picLocks noChangeAspect="1" noChangeArrowheads="1"/>
          </p:cNvPicPr>
          <p:nvPr/>
        </p:nvPicPr>
        <p:blipFill>
          <a:blip r:embed="rId3" cstate="print"/>
          <a:srcRect/>
          <a:stretch>
            <a:fillRect/>
          </a:stretch>
        </p:blipFill>
        <p:spPr bwMode="auto">
          <a:xfrm>
            <a:off x="5029200" y="2362200"/>
            <a:ext cx="3810000" cy="2857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print"/>
          <a:srcRect/>
          <a:stretch>
            <a:fillRect/>
          </a:stretch>
        </p:blipFill>
        <p:spPr bwMode="auto">
          <a:xfrm>
            <a:off x="2590800" y="4495800"/>
            <a:ext cx="4343400" cy="2999758"/>
          </a:xfrm>
          <a:prstGeom prst="rect">
            <a:avLst/>
          </a:prstGeom>
          <a:noFill/>
          <a:ln w="9525">
            <a:noFill/>
            <a:miter lim="800000"/>
            <a:headEnd/>
            <a:tailEnd/>
          </a:ln>
        </p:spPr>
      </p:pic>
      <p:sp>
        <p:nvSpPr>
          <p:cNvPr id="3" name="Content Placeholder 2"/>
          <p:cNvSpPr>
            <a:spLocks noGrp="1"/>
          </p:cNvSpPr>
          <p:nvPr>
            <p:ph idx="1"/>
          </p:nvPr>
        </p:nvSpPr>
        <p:spPr>
          <a:xfrm>
            <a:off x="152400" y="152400"/>
            <a:ext cx="8991600" cy="5562600"/>
          </a:xfrm>
        </p:spPr>
        <p:txBody>
          <a:bodyPr/>
          <a:lstStyle/>
          <a:p>
            <a:pPr algn="ctr">
              <a:buNone/>
            </a:pPr>
            <a:r>
              <a:rPr lang="en-US" sz="3600" dirty="0" smtClean="0"/>
              <a:t>   Darkness means that a person who is an unbeliever and has communion </a:t>
            </a:r>
          </a:p>
          <a:p>
            <a:pPr algn="ctr">
              <a:buNone/>
            </a:pPr>
            <a:r>
              <a:rPr lang="en-US" sz="3600" dirty="0" smtClean="0"/>
              <a:t>with darkness</a:t>
            </a:r>
          </a:p>
          <a:p>
            <a:pPr algn="ctr">
              <a:buNone/>
            </a:pPr>
            <a:r>
              <a:rPr lang="en-US" i="1" dirty="0" smtClean="0">
                <a:solidFill>
                  <a:srgbClr val="FFFF00"/>
                </a:solidFill>
              </a:rPr>
              <a:t>"Be ye not unequally yoked together with unbelievers: for what fellowship hath righteousness with unrighteousness? and what communion</a:t>
            </a:r>
          </a:p>
          <a:p>
            <a:pPr algn="ctr">
              <a:buNone/>
            </a:pPr>
            <a:r>
              <a:rPr lang="en-US" i="1" dirty="0" smtClean="0">
                <a:solidFill>
                  <a:srgbClr val="FFFF00"/>
                </a:solidFill>
              </a:rPr>
              <a:t> hath light with darkness?”                   </a:t>
            </a:r>
          </a:p>
          <a:p>
            <a:pPr algn="ctr">
              <a:buNone/>
            </a:pPr>
            <a:r>
              <a:rPr lang="en-US" i="1" dirty="0" smtClean="0">
                <a:solidFill>
                  <a:srgbClr val="FFFF00"/>
                </a:solidFill>
              </a:rPr>
              <a:t>II Cor. 6:14</a:t>
            </a:r>
          </a:p>
          <a:p>
            <a:pPr algn="ctr"/>
            <a:endParaRPr lang="en-US" dirty="0"/>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14400"/>
          </a:xfrm>
        </p:spPr>
        <p:txBody>
          <a:bodyPr>
            <a:noAutofit/>
          </a:bodyPr>
          <a:lstStyle/>
          <a:p>
            <a:r>
              <a:rPr lang="en-US" dirty="0" smtClean="0"/>
              <a:t>Darkness refers to</a:t>
            </a:r>
            <a:br>
              <a:rPr lang="en-US" dirty="0" smtClean="0"/>
            </a:br>
            <a:r>
              <a:rPr lang="en-US" dirty="0" smtClean="0"/>
              <a:t>evil behavior and deeds</a:t>
            </a:r>
            <a:endParaRPr lang="en-US" dirty="0"/>
          </a:p>
        </p:txBody>
      </p:sp>
      <p:sp>
        <p:nvSpPr>
          <p:cNvPr id="3" name="Content Placeholder 2"/>
          <p:cNvSpPr>
            <a:spLocks noGrp="1"/>
          </p:cNvSpPr>
          <p:nvPr>
            <p:ph idx="1"/>
          </p:nvPr>
        </p:nvSpPr>
        <p:spPr>
          <a:xfrm>
            <a:off x="0" y="1981200"/>
            <a:ext cx="3505200" cy="4648200"/>
          </a:xfrm>
        </p:spPr>
        <p:txBody>
          <a:bodyPr>
            <a:normAutofit/>
          </a:bodyPr>
          <a:lstStyle/>
          <a:p>
            <a:pPr algn="ctr">
              <a:buNone/>
            </a:pPr>
            <a:r>
              <a:rPr lang="en-US" sz="4000" i="1" dirty="0" smtClean="0">
                <a:solidFill>
                  <a:srgbClr val="FFFF00"/>
                </a:solidFill>
              </a:rPr>
              <a:t>   Darkness means that a person's deeds are evil and that </a:t>
            </a:r>
          </a:p>
          <a:p>
            <a:pPr algn="ctr">
              <a:buNone/>
            </a:pPr>
            <a:r>
              <a:rPr lang="en-US" sz="4000" i="1" dirty="0" smtClean="0">
                <a:solidFill>
                  <a:srgbClr val="FFFF00"/>
                </a:solidFill>
              </a:rPr>
              <a:t>he hates</a:t>
            </a:r>
          </a:p>
          <a:p>
            <a:pPr algn="ctr">
              <a:buNone/>
            </a:pPr>
            <a:r>
              <a:rPr lang="en-US" sz="4000" i="1" dirty="0" smtClean="0">
                <a:solidFill>
                  <a:srgbClr val="FFFF00"/>
                </a:solidFill>
              </a:rPr>
              <a:t> the light.</a:t>
            </a:r>
          </a:p>
        </p:txBody>
      </p:sp>
      <p:pic>
        <p:nvPicPr>
          <p:cNvPr id="9219" name="Picture 3"/>
          <p:cNvPicPr>
            <a:picLocks noChangeAspect="1" noChangeArrowheads="1"/>
          </p:cNvPicPr>
          <p:nvPr/>
        </p:nvPicPr>
        <p:blipFill>
          <a:blip r:embed="rId3" cstate="print"/>
          <a:srcRect r="9524"/>
          <a:stretch>
            <a:fillRect/>
          </a:stretch>
        </p:blipFill>
        <p:spPr bwMode="auto">
          <a:xfrm>
            <a:off x="3352800" y="1905000"/>
            <a:ext cx="5791200" cy="4800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8600"/>
            <a:ext cx="8229600" cy="6629400"/>
          </a:xfrm>
        </p:spPr>
        <p:txBody>
          <a:bodyPr>
            <a:normAutofit/>
          </a:bodyPr>
          <a:lstStyle/>
          <a:p>
            <a:pPr algn="ctr">
              <a:buNone/>
            </a:pPr>
            <a:r>
              <a:rPr lang="en-US" sz="3600" dirty="0" smtClean="0"/>
              <a:t>Darkness symbolizes evil and sin, everything that life should not be and everything that a person should not do. </a:t>
            </a:r>
            <a:endParaRPr lang="en-US" sz="3600" dirty="0"/>
          </a:p>
        </p:txBody>
      </p:sp>
      <p:sp>
        <p:nvSpPr>
          <p:cNvPr id="4" name="Rectangle 3"/>
          <p:cNvSpPr/>
          <p:nvPr/>
        </p:nvSpPr>
        <p:spPr>
          <a:xfrm>
            <a:off x="457200" y="2514600"/>
            <a:ext cx="5257800" cy="3416320"/>
          </a:xfrm>
          <a:prstGeom prst="rect">
            <a:avLst/>
          </a:prstGeom>
        </p:spPr>
        <p:txBody>
          <a:bodyPr wrap="square">
            <a:spAutoFit/>
          </a:bodyPr>
          <a:lstStyle/>
          <a:p>
            <a:pPr algn="ctr"/>
            <a:r>
              <a:rPr lang="en-US" sz="3600" i="1" dirty="0" smtClean="0">
                <a:solidFill>
                  <a:srgbClr val="FFFF00"/>
                </a:solidFill>
              </a:rPr>
              <a:t>“Who hath delivered us from the power of darkness, and hath translated us into the kingdom of his dear Son.” Col 1:13 </a:t>
            </a:r>
          </a:p>
        </p:txBody>
      </p:sp>
      <p:pic>
        <p:nvPicPr>
          <p:cNvPr id="10242" name="Picture 2"/>
          <p:cNvPicPr>
            <a:picLocks noChangeAspect="1" noChangeArrowheads="1"/>
          </p:cNvPicPr>
          <p:nvPr/>
        </p:nvPicPr>
        <p:blipFill>
          <a:blip r:embed="rId3" cstate="print"/>
          <a:srcRect/>
          <a:stretch>
            <a:fillRect/>
          </a:stretch>
        </p:blipFill>
        <p:spPr bwMode="auto">
          <a:xfrm rot="216126">
            <a:off x="6097454" y="2820854"/>
            <a:ext cx="2552221" cy="2552221"/>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143000"/>
            <a:ext cx="8763000" cy="4524315"/>
          </a:xfrm>
          <a:prstGeom prst="rect">
            <a:avLst/>
          </a:prstGeom>
        </p:spPr>
        <p:txBody>
          <a:bodyPr wrap="square">
            <a:spAutoFit/>
          </a:bodyPr>
          <a:lstStyle/>
          <a:p>
            <a:pPr algn="ctr"/>
            <a:r>
              <a:rPr lang="en-US" sz="3600" i="1" dirty="0" smtClean="0"/>
              <a:t>“For when ye were the servants of sin, ye were free from righteousness.  What fruit had ye then in those things whereof ye are now ashamed? for the end of those things is death. But now being made free from sin, and become servants to God, ye have your fruit unto holiness, and the end everlasting life.” Rom. 6:20-22</a:t>
            </a:r>
            <a:endParaRPr lang="en-US" sz="3600" i="1" dirty="0"/>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371600"/>
            <a:ext cx="8534400" cy="4524315"/>
          </a:xfrm>
          <a:prstGeom prst="rect">
            <a:avLst/>
          </a:prstGeom>
        </p:spPr>
        <p:txBody>
          <a:bodyPr wrap="square">
            <a:spAutoFit/>
          </a:bodyPr>
          <a:lstStyle/>
          <a:p>
            <a:r>
              <a:rPr lang="en-US" sz="3600" i="1" dirty="0" smtClean="0"/>
              <a:t> “For the time past of our life may suffice us to have wrought the will of the Gentiles, when we walked in lasciviousness, lusts, excess of wine, </a:t>
            </a:r>
            <a:r>
              <a:rPr lang="en-US" sz="3600" i="1" dirty="0" err="1" smtClean="0"/>
              <a:t>revellings</a:t>
            </a:r>
            <a:r>
              <a:rPr lang="en-US" sz="3600" i="1" dirty="0" smtClean="0"/>
              <a:t>, </a:t>
            </a:r>
            <a:r>
              <a:rPr lang="en-US" sz="3600" i="1" dirty="0" err="1" smtClean="0"/>
              <a:t>banquetings</a:t>
            </a:r>
            <a:r>
              <a:rPr lang="en-US" sz="3600" i="1" dirty="0" smtClean="0"/>
              <a:t>, and abominable idolatries: Wherein they think it strange that ye run not with them to the same excess of riot, speaking evil of you.” </a:t>
            </a:r>
          </a:p>
          <a:p>
            <a:pPr algn="ctr"/>
            <a:r>
              <a:rPr lang="en-US" sz="3600" i="1" dirty="0" smtClean="0"/>
              <a:t>I Peter 4:3-4</a:t>
            </a:r>
            <a:endParaRPr lang="en-US" sz="3600" i="1" dirty="0"/>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2590800"/>
          </a:xfrm>
        </p:spPr>
        <p:txBody>
          <a:bodyP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4000" b="1" dirty="0" smtClean="0">
                <a:ln/>
              </a:rPr>
              <a:t>Darkness means that</a:t>
            </a:r>
            <a:br>
              <a:rPr lang="en-US" sz="4000" b="1" dirty="0" smtClean="0">
                <a:ln/>
              </a:rPr>
            </a:br>
            <a:r>
              <a:rPr lang="en-US" sz="4000" b="1" dirty="0" smtClean="0">
                <a:ln/>
              </a:rPr>
              <a:t> man is ignorant of God</a:t>
            </a:r>
            <a:r>
              <a:rPr lang="en-US" b="1" dirty="0" smtClean="0">
                <a:ln/>
                <a:solidFill>
                  <a:schemeClr val="accent3"/>
                </a:solidFill>
              </a:rPr>
              <a:t/>
            </a:r>
            <a:br>
              <a:rPr lang="en-US" b="1" dirty="0" smtClean="0">
                <a:ln/>
                <a:solidFill>
                  <a:schemeClr val="accent3"/>
                </a:solidFill>
              </a:rPr>
            </a:br>
            <a:r>
              <a:rPr lang="en-US" sz="3600" b="1" i="1" dirty="0" smtClean="0">
                <a:ln/>
                <a:solidFill>
                  <a:schemeClr val="accent3"/>
                </a:solidFill>
              </a:rPr>
              <a:t>Darkness means that a person is vain in his imaginations about God and foolish in </a:t>
            </a:r>
            <a:br>
              <a:rPr lang="en-US" sz="3600" b="1" i="1" dirty="0" smtClean="0">
                <a:ln/>
                <a:solidFill>
                  <a:schemeClr val="accent3"/>
                </a:solidFill>
              </a:rPr>
            </a:br>
            <a:r>
              <a:rPr lang="en-US" sz="3600" b="1" i="1" dirty="0" smtClean="0">
                <a:ln/>
                <a:solidFill>
                  <a:schemeClr val="accent3"/>
                </a:solidFill>
              </a:rPr>
              <a:t>his thoughts about God</a:t>
            </a:r>
            <a:endParaRPr lang="en-US" sz="3600" b="1" i="1" dirty="0">
              <a:ln/>
              <a:solidFill>
                <a:schemeClr val="accent3"/>
              </a:solidFill>
            </a:endParaRPr>
          </a:p>
        </p:txBody>
      </p:sp>
      <p:sp>
        <p:nvSpPr>
          <p:cNvPr id="3" name="Content Placeholder 2"/>
          <p:cNvSpPr>
            <a:spLocks noGrp="1"/>
          </p:cNvSpPr>
          <p:nvPr>
            <p:ph idx="1"/>
          </p:nvPr>
        </p:nvSpPr>
        <p:spPr>
          <a:xfrm>
            <a:off x="0" y="2667000"/>
            <a:ext cx="5029200" cy="4191000"/>
          </a:xfrm>
        </p:spPr>
        <p:txBody>
          <a:bodyPr>
            <a:noAutofit/>
          </a:bodyPr>
          <a:lstStyle/>
          <a:p>
            <a:pPr algn="ctr">
              <a:buNone/>
            </a:pPr>
            <a:endParaRPr lang="en-US" dirty="0" smtClean="0"/>
          </a:p>
          <a:p>
            <a:pPr algn="ctr">
              <a:buNone/>
            </a:pPr>
            <a:r>
              <a:rPr lang="en-US" i="1" dirty="0" smtClean="0">
                <a:solidFill>
                  <a:srgbClr val="FFFF00"/>
                </a:solidFill>
              </a:rPr>
              <a:t>   "Because that, when they knew God, they glorified him not as God, neither were thankful; but became vain in their imaginations, and their foolish heart was darkened." Romans 1:21</a:t>
            </a:r>
          </a:p>
          <a:p>
            <a:pPr algn="ctr">
              <a:buNone/>
            </a:pPr>
            <a:r>
              <a:rPr lang="en-US" dirty="0" smtClean="0">
                <a:solidFill>
                  <a:srgbClr val="FFFF00"/>
                </a:solidFill>
              </a:rPr>
              <a:t> </a:t>
            </a:r>
            <a:endParaRPr lang="en-US" i="1" dirty="0" smtClean="0">
              <a:solidFill>
                <a:srgbClr val="FFFF00"/>
              </a:solidFill>
            </a:endParaRPr>
          </a:p>
        </p:txBody>
      </p:sp>
      <p:sp>
        <p:nvSpPr>
          <p:cNvPr id="5" name="Heart 4"/>
          <p:cNvSpPr/>
          <p:nvPr/>
        </p:nvSpPr>
        <p:spPr>
          <a:xfrm>
            <a:off x="5715000" y="3352800"/>
            <a:ext cx="2895600" cy="2971800"/>
          </a:xfrm>
          <a:prstGeom prst="heart">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rt 5"/>
          <p:cNvSpPr/>
          <p:nvPr/>
        </p:nvSpPr>
        <p:spPr>
          <a:xfrm>
            <a:off x="5715000" y="3352800"/>
            <a:ext cx="2895600" cy="2971800"/>
          </a:xfrm>
          <a:prstGeom prst="hear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808038"/>
          </a:xfrm>
        </p:spPr>
        <p:txBody>
          <a:bodyPr>
            <a:normAutofit fontScale="90000"/>
          </a:bodyPr>
          <a:lstStyle/>
          <a:p>
            <a:r>
              <a:rPr lang="en-US" dirty="0" smtClean="0"/>
              <a:t>Darkness means that a person </a:t>
            </a:r>
            <a:br>
              <a:rPr lang="en-US" dirty="0" smtClean="0"/>
            </a:br>
            <a:r>
              <a:rPr lang="en-US" dirty="0" smtClean="0"/>
              <a:t>does not live and walk in </a:t>
            </a:r>
            <a:br>
              <a:rPr lang="en-US" dirty="0" smtClean="0"/>
            </a:br>
            <a:r>
              <a:rPr lang="en-US" dirty="0" smtClean="0"/>
              <a:t>the light Christ provided</a:t>
            </a:r>
            <a:endParaRPr lang="en-US" dirty="0"/>
          </a:p>
        </p:txBody>
      </p:sp>
      <p:sp>
        <p:nvSpPr>
          <p:cNvPr id="3" name="Content Placeholder 2"/>
          <p:cNvSpPr>
            <a:spLocks noGrp="1"/>
          </p:cNvSpPr>
          <p:nvPr>
            <p:ph idx="1"/>
          </p:nvPr>
        </p:nvSpPr>
        <p:spPr>
          <a:xfrm>
            <a:off x="0" y="2362200"/>
            <a:ext cx="5105400" cy="4495800"/>
          </a:xfrm>
        </p:spPr>
        <p:txBody>
          <a:bodyPr>
            <a:normAutofit/>
          </a:bodyPr>
          <a:lstStyle/>
          <a:p>
            <a:pPr algn="ctr">
              <a:buNone/>
            </a:pPr>
            <a:r>
              <a:rPr lang="en-US" sz="3600" b="1" i="1" dirty="0" smtClean="0"/>
              <a:t>   </a:t>
            </a:r>
            <a:r>
              <a:rPr lang="en-US" sz="3600" i="1" dirty="0" smtClean="0">
                <a:solidFill>
                  <a:srgbClr val="FFFF00"/>
                </a:solidFill>
              </a:rPr>
              <a:t>"Then </a:t>
            </a:r>
            <a:r>
              <a:rPr lang="en-US" sz="3600" i="1" dirty="0" err="1" smtClean="0">
                <a:solidFill>
                  <a:srgbClr val="FFFF00"/>
                </a:solidFill>
              </a:rPr>
              <a:t>spake</a:t>
            </a:r>
            <a:r>
              <a:rPr lang="en-US" sz="3600" i="1" dirty="0" smtClean="0">
                <a:solidFill>
                  <a:srgbClr val="FFFF00"/>
                </a:solidFill>
              </a:rPr>
              <a:t> Jesus again unto them, saying, I am the light of the world: he that </a:t>
            </a:r>
            <a:r>
              <a:rPr lang="en-US" sz="3600" i="1" dirty="0" err="1" smtClean="0">
                <a:solidFill>
                  <a:srgbClr val="FFFF00"/>
                </a:solidFill>
              </a:rPr>
              <a:t>followeth</a:t>
            </a:r>
            <a:r>
              <a:rPr lang="en-US" sz="3600" i="1" dirty="0" smtClean="0">
                <a:solidFill>
                  <a:srgbClr val="FFFF00"/>
                </a:solidFill>
              </a:rPr>
              <a:t> me </a:t>
            </a:r>
            <a:r>
              <a:rPr lang="en-US" sz="3600" i="1" u="sng" dirty="0" smtClean="0">
                <a:solidFill>
                  <a:srgbClr val="FFFF00"/>
                </a:solidFill>
              </a:rPr>
              <a:t>shall not walk in darkness</a:t>
            </a:r>
            <a:r>
              <a:rPr lang="en-US" sz="3600" i="1" dirty="0" smtClean="0">
                <a:solidFill>
                  <a:srgbClr val="FFFF00"/>
                </a:solidFill>
              </a:rPr>
              <a:t>, but shall have the light of life." John 8:12</a:t>
            </a:r>
          </a:p>
          <a:p>
            <a:pPr algn="ctr"/>
            <a:endParaRPr lang="en-US" sz="3600" dirty="0"/>
          </a:p>
        </p:txBody>
      </p:sp>
      <p:pic>
        <p:nvPicPr>
          <p:cNvPr id="2054" name="Picture 6"/>
          <p:cNvPicPr>
            <a:picLocks noChangeAspect="1" noChangeArrowheads="1"/>
          </p:cNvPicPr>
          <p:nvPr/>
        </p:nvPicPr>
        <p:blipFill>
          <a:blip r:embed="rId3" cstate="print"/>
          <a:srcRect/>
          <a:stretch>
            <a:fillRect/>
          </a:stretch>
        </p:blipFill>
        <p:spPr bwMode="auto">
          <a:xfrm>
            <a:off x="5486400" y="2819400"/>
            <a:ext cx="3352800" cy="2682240"/>
          </a:xfrm>
          <a:prstGeom prst="rect">
            <a:avLst/>
          </a:prstGeom>
          <a:noFill/>
          <a:ln w="9525">
            <a:noFill/>
            <a:miter lim="800000"/>
            <a:headEnd/>
            <a:tailEnd/>
          </a:ln>
        </p:spPr>
      </p:pic>
      <p:pic>
        <p:nvPicPr>
          <p:cNvPr id="2055" name="Picture 7"/>
          <p:cNvPicPr>
            <a:picLocks noChangeAspect="1" noChangeArrowheads="1"/>
          </p:cNvPicPr>
          <p:nvPr/>
        </p:nvPicPr>
        <p:blipFill>
          <a:blip r:embed="rId4" cstate="print">
            <a:lum contrast="30000"/>
          </a:blip>
          <a:srcRect/>
          <a:stretch>
            <a:fillRect/>
          </a:stretch>
        </p:blipFill>
        <p:spPr bwMode="auto">
          <a:xfrm>
            <a:off x="5486400" y="2819400"/>
            <a:ext cx="3429000" cy="2667000"/>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a:stretch>
            <a:fillRect/>
          </a:stretch>
        </p:blipFill>
        <p:spPr bwMode="auto">
          <a:xfrm>
            <a:off x="5095875" y="2743200"/>
            <a:ext cx="4048125" cy="2819400"/>
          </a:xfrm>
          <a:prstGeom prst="rect">
            <a:avLst/>
          </a:prstGeom>
          <a:noFill/>
          <a:ln w="9525">
            <a:noFill/>
            <a:miter lim="800000"/>
            <a:headEnd/>
            <a:tailEnd/>
          </a:ln>
        </p:spPr>
      </p:pic>
      <p:sp>
        <p:nvSpPr>
          <p:cNvPr id="10" name="Rectangle 9"/>
          <p:cNvSpPr/>
          <p:nvPr/>
        </p:nvSpPr>
        <p:spPr>
          <a:xfrm>
            <a:off x="5181600" y="3276600"/>
            <a:ext cx="3810000" cy="1938992"/>
          </a:xfrm>
          <a:prstGeom prst="rect">
            <a:avLst/>
          </a:prstGeom>
        </p:spPr>
        <p:txBody>
          <a:bodyPr wrap="square">
            <a:spAutoFit/>
          </a:bodyPr>
          <a:lstStyle/>
          <a:p>
            <a:pPr algn="ctr"/>
            <a:r>
              <a:rPr lang="en-US" sz="4000" dirty="0" smtClean="0">
                <a:effectLst>
                  <a:glow rad="101600">
                    <a:schemeClr val="bg1">
                      <a:alpha val="60000"/>
                    </a:schemeClr>
                  </a:glow>
                </a:effectLst>
                <a:latin typeface="Book Antiqua" pitchFamily="18" charset="0"/>
              </a:rPr>
              <a:t>Dusty Bibles</a:t>
            </a:r>
          </a:p>
          <a:p>
            <a:pPr algn="ctr"/>
            <a:r>
              <a:rPr lang="en-US" sz="4000" dirty="0" smtClean="0">
                <a:effectLst>
                  <a:glow rad="101600">
                    <a:schemeClr val="bg1">
                      <a:alpha val="60000"/>
                    </a:schemeClr>
                  </a:glow>
                </a:effectLst>
                <a:latin typeface="Book Antiqua" pitchFamily="18" charset="0"/>
              </a:rPr>
              <a:t>lead to dirty lives</a:t>
            </a:r>
            <a:endParaRPr lang="en-US" sz="4000" dirty="0">
              <a:effectLst>
                <a:glow rad="101600">
                  <a:schemeClr val="bg1">
                    <a:alpha val="60000"/>
                  </a:schemeClr>
                </a:glow>
              </a:effectLst>
              <a:latin typeface="Book Antiqua"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5"/>
                                        </p:tgtEl>
                                        <p:attrNameLst>
                                          <p:attrName>style.visibility</p:attrName>
                                        </p:attrNameLst>
                                      </p:cBhvr>
                                      <p:to>
                                        <p:strVal val="visible"/>
                                      </p:to>
                                    </p:set>
                                    <p:animEffect transition="in" filter="fade">
                                      <p:cBhvr>
                                        <p:cTn id="7" dur="1000"/>
                                        <p:tgtEl>
                                          <p:spTgt spid="20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10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33400"/>
            <a:ext cx="9144000" cy="830997"/>
          </a:xfrm>
          <a:prstGeom prst="rect">
            <a:avLst/>
          </a:prstGeom>
        </p:spPr>
        <p:txBody>
          <a:bodyPr wrap="square">
            <a:spAutoFit/>
          </a:bodyPr>
          <a:lstStyle/>
          <a:p>
            <a:pPr algn="ctr"/>
            <a:r>
              <a:rPr lang="en-US" sz="4800" dirty="0" smtClean="0">
                <a:latin typeface="Imprint MT Shadow" pitchFamily="82" charset="0"/>
              </a:rPr>
              <a:t>21 Attributes / Perfections of God</a:t>
            </a:r>
          </a:p>
        </p:txBody>
      </p:sp>
      <p:pic>
        <p:nvPicPr>
          <p:cNvPr id="2050" name="Picture 2"/>
          <p:cNvPicPr>
            <a:picLocks noChangeAspect="1" noChangeArrowheads="1"/>
          </p:cNvPicPr>
          <p:nvPr/>
        </p:nvPicPr>
        <p:blipFill>
          <a:blip r:embed="rId3" cstate="print">
            <a:lum bright="-10000" contrast="20000"/>
          </a:blip>
          <a:srcRect/>
          <a:stretch>
            <a:fillRect/>
          </a:stretch>
        </p:blipFill>
        <p:spPr bwMode="auto">
          <a:xfrm>
            <a:off x="1600200" y="1905000"/>
            <a:ext cx="6172200" cy="46360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p:cNvPicPr>
            <a:picLocks noChangeAspect="1" noChangeArrowheads="1"/>
          </p:cNvPicPr>
          <p:nvPr/>
        </p:nvPicPr>
        <p:blipFill>
          <a:blip r:embed="rId4" cstate="print">
            <a:duotone>
              <a:schemeClr val="accent4">
                <a:shade val="45000"/>
                <a:satMod val="135000"/>
              </a:schemeClr>
              <a:prstClr val="white"/>
            </a:duotone>
            <a:lum contrast="30000"/>
          </a:blip>
          <a:srcRect l="39333" b="9420"/>
          <a:stretch>
            <a:fillRect/>
          </a:stretch>
        </p:blipFill>
        <p:spPr bwMode="auto">
          <a:xfrm>
            <a:off x="3505200" y="2057400"/>
            <a:ext cx="2114550" cy="2904602"/>
          </a:xfrm>
          <a:prstGeom prst="ellipse">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036638"/>
          </a:xfrm>
        </p:spPr>
        <p:txBody>
          <a:bodyPr>
            <a:normAutofit fontScale="90000"/>
          </a:bodyPr>
          <a:lstStyle/>
          <a:p>
            <a:r>
              <a:rPr lang="en-US" dirty="0" smtClean="0"/>
              <a:t>Darkness means that a person does believe in the light of God</a:t>
            </a:r>
            <a:r>
              <a:rPr lang="en-US" b="1" i="1" dirty="0" smtClean="0"/>
              <a:t> </a:t>
            </a:r>
            <a:endParaRPr lang="en-US" dirty="0"/>
          </a:p>
        </p:txBody>
      </p:sp>
      <p:sp>
        <p:nvSpPr>
          <p:cNvPr id="3" name="Content Placeholder 2"/>
          <p:cNvSpPr>
            <a:spLocks noGrp="1"/>
          </p:cNvSpPr>
          <p:nvPr>
            <p:ph idx="1"/>
          </p:nvPr>
        </p:nvSpPr>
        <p:spPr>
          <a:xfrm>
            <a:off x="4876800" y="2057400"/>
            <a:ext cx="4114800" cy="4800600"/>
          </a:xfrm>
        </p:spPr>
        <p:txBody>
          <a:bodyPr>
            <a:normAutofit/>
          </a:bodyPr>
          <a:lstStyle/>
          <a:p>
            <a:pPr algn="ctr">
              <a:buNone/>
            </a:pPr>
            <a:r>
              <a:rPr lang="en-US" sz="3600" i="1" dirty="0" smtClean="0">
                <a:solidFill>
                  <a:srgbClr val="FFFF00"/>
                </a:solidFill>
              </a:rPr>
              <a:t>“I am come a light into the world, that whosoever believeth on me should not abide in darkness.”</a:t>
            </a:r>
          </a:p>
          <a:p>
            <a:pPr algn="ctr">
              <a:buNone/>
            </a:pPr>
            <a:r>
              <a:rPr lang="en-US" sz="3600" i="1" dirty="0" smtClean="0">
                <a:solidFill>
                  <a:srgbClr val="FFFF00"/>
                </a:solidFill>
              </a:rPr>
              <a:t>John 12:46 </a:t>
            </a:r>
            <a:endParaRPr lang="en-US" sz="3600" i="1" dirty="0">
              <a:solidFill>
                <a:srgbClr val="FFFF00"/>
              </a:solidFill>
            </a:endParaRPr>
          </a:p>
        </p:txBody>
      </p:sp>
      <p:pic>
        <p:nvPicPr>
          <p:cNvPr id="14338" name="Picture 2"/>
          <p:cNvPicPr>
            <a:picLocks noChangeAspect="1" noChangeArrowheads="1"/>
          </p:cNvPicPr>
          <p:nvPr/>
        </p:nvPicPr>
        <p:blipFill>
          <a:blip r:embed="rId3" cstate="print"/>
          <a:srcRect/>
          <a:stretch>
            <a:fillRect/>
          </a:stretch>
        </p:blipFill>
        <p:spPr bwMode="auto">
          <a:xfrm>
            <a:off x="228600" y="1828800"/>
            <a:ext cx="4495800" cy="4724400"/>
          </a:xfrm>
          <a:prstGeom prst="rect">
            <a:avLst/>
          </a:prstGeom>
          <a:ln>
            <a:noFill/>
          </a:ln>
          <a:effectLst>
            <a:softEdge rad="112500"/>
          </a:effectLst>
        </p:spPr>
      </p:pic>
      <p:sp>
        <p:nvSpPr>
          <p:cNvPr id="5" name="Rectangle 4"/>
          <p:cNvSpPr/>
          <p:nvPr/>
        </p:nvSpPr>
        <p:spPr>
          <a:xfrm>
            <a:off x="381000" y="1905000"/>
            <a:ext cx="4267200" cy="4401205"/>
          </a:xfrm>
          <a:prstGeom prst="rect">
            <a:avLst/>
          </a:prstGeom>
        </p:spPr>
        <p:txBody>
          <a:bodyPr wrap="square">
            <a:spAutoFit/>
          </a:bodyPr>
          <a:lstStyle/>
          <a:p>
            <a:pPr algn="ctr"/>
            <a:r>
              <a:rPr lang="en-US" sz="2800" i="1" dirty="0" smtClean="0">
                <a:effectLst>
                  <a:glow rad="101600">
                    <a:schemeClr val="bg1">
                      <a:alpha val="60000"/>
                    </a:schemeClr>
                  </a:glow>
                </a:effectLst>
              </a:rPr>
              <a:t>“And this is the condemnation, that light is come into the world, and men loved darkness rather than light, because their deeds were evil. For every one that doeth evil </a:t>
            </a:r>
            <a:r>
              <a:rPr lang="en-US" sz="2800" i="1" dirty="0" err="1" smtClean="0">
                <a:effectLst>
                  <a:glow rad="101600">
                    <a:schemeClr val="bg1">
                      <a:alpha val="60000"/>
                    </a:schemeClr>
                  </a:glow>
                </a:effectLst>
              </a:rPr>
              <a:t>hateth</a:t>
            </a:r>
            <a:r>
              <a:rPr lang="en-US" sz="2800" i="1" dirty="0" smtClean="0">
                <a:effectLst>
                  <a:glow rad="101600">
                    <a:schemeClr val="bg1">
                      <a:alpha val="60000"/>
                    </a:schemeClr>
                  </a:glow>
                </a:effectLst>
              </a:rPr>
              <a:t> the light, neither cometh to the light, lest his deeds should be reproved.”</a:t>
            </a:r>
            <a:endParaRPr lang="en-US" sz="2800"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8229600" cy="884238"/>
          </a:xfrm>
        </p:spPr>
        <p:txBody>
          <a:bodyPr>
            <a:normAutofit fontScale="90000"/>
          </a:bodyPr>
          <a:lstStyle/>
          <a:p>
            <a:r>
              <a:rPr lang="en-US" dirty="0" smtClean="0"/>
              <a:t>Darkness means that a person is blind to the light of Christ and stumbles about through life</a:t>
            </a:r>
            <a:r>
              <a:rPr lang="en-US" i="1" dirty="0" smtClean="0"/>
              <a:t> </a:t>
            </a:r>
            <a:endParaRPr lang="en-US" dirty="0"/>
          </a:p>
        </p:txBody>
      </p:sp>
      <p:sp>
        <p:nvSpPr>
          <p:cNvPr id="3" name="Content Placeholder 2"/>
          <p:cNvSpPr>
            <a:spLocks noGrp="1"/>
          </p:cNvSpPr>
          <p:nvPr>
            <p:ph idx="1"/>
          </p:nvPr>
        </p:nvSpPr>
        <p:spPr>
          <a:xfrm>
            <a:off x="3124200" y="2133600"/>
            <a:ext cx="6019800" cy="4724400"/>
          </a:xfrm>
        </p:spPr>
        <p:txBody>
          <a:bodyPr>
            <a:normAutofit lnSpcReduction="10000"/>
          </a:bodyPr>
          <a:lstStyle/>
          <a:p>
            <a:pPr algn="ctr">
              <a:buNone/>
            </a:pPr>
            <a:r>
              <a:rPr lang="en-US" sz="3600" i="1" dirty="0" smtClean="0"/>
              <a:t>   </a:t>
            </a:r>
            <a:r>
              <a:rPr lang="en-US" sz="3600" i="1" dirty="0" smtClean="0">
                <a:solidFill>
                  <a:srgbClr val="FFFF00"/>
                </a:solidFill>
              </a:rPr>
              <a:t>"Jesus answered, Are there not twelve hours in the day? If any man walk in the day, he </a:t>
            </a:r>
            <a:r>
              <a:rPr lang="en-US" sz="3600" i="1" dirty="0" err="1" smtClean="0">
                <a:solidFill>
                  <a:srgbClr val="FFFF00"/>
                </a:solidFill>
              </a:rPr>
              <a:t>stumbleth</a:t>
            </a:r>
            <a:r>
              <a:rPr lang="en-US" sz="3600" i="1" dirty="0" smtClean="0">
                <a:solidFill>
                  <a:srgbClr val="FFFF00"/>
                </a:solidFill>
              </a:rPr>
              <a:t> not, because he </a:t>
            </a:r>
            <a:r>
              <a:rPr lang="en-US" sz="3600" i="1" dirty="0" err="1" smtClean="0">
                <a:solidFill>
                  <a:srgbClr val="FFFF00"/>
                </a:solidFill>
              </a:rPr>
              <a:t>seeth</a:t>
            </a:r>
            <a:r>
              <a:rPr lang="en-US" sz="3600" i="1" dirty="0" smtClean="0">
                <a:solidFill>
                  <a:srgbClr val="FFFF00"/>
                </a:solidFill>
              </a:rPr>
              <a:t> the </a:t>
            </a:r>
            <a:r>
              <a:rPr lang="en-US" sz="3600" i="1" u="sng" dirty="0" smtClean="0">
                <a:solidFill>
                  <a:srgbClr val="FFFF00"/>
                </a:solidFill>
              </a:rPr>
              <a:t>light of this world</a:t>
            </a:r>
            <a:r>
              <a:rPr lang="en-US" sz="3600" i="1" dirty="0" smtClean="0">
                <a:solidFill>
                  <a:srgbClr val="FFFF00"/>
                </a:solidFill>
              </a:rPr>
              <a:t>. But if a man walk in the night, </a:t>
            </a:r>
            <a:r>
              <a:rPr lang="en-US" sz="3600" i="1" u="sng" dirty="0" smtClean="0">
                <a:solidFill>
                  <a:srgbClr val="FFFF00"/>
                </a:solidFill>
              </a:rPr>
              <a:t>he </a:t>
            </a:r>
            <a:r>
              <a:rPr lang="en-US" sz="3600" i="1" u="sng" dirty="0" err="1" smtClean="0">
                <a:solidFill>
                  <a:srgbClr val="FFFF00"/>
                </a:solidFill>
              </a:rPr>
              <a:t>stumbleth</a:t>
            </a:r>
            <a:r>
              <a:rPr lang="en-US" sz="3600" i="1" dirty="0" smtClean="0">
                <a:solidFill>
                  <a:srgbClr val="FFFF00"/>
                </a:solidFill>
              </a:rPr>
              <a:t>, because there is no light in him.“</a:t>
            </a:r>
          </a:p>
          <a:p>
            <a:pPr algn="ctr">
              <a:buNone/>
            </a:pPr>
            <a:r>
              <a:rPr lang="en-US" sz="3600" i="1" dirty="0" smtClean="0">
                <a:solidFill>
                  <a:srgbClr val="FFFF00"/>
                </a:solidFill>
              </a:rPr>
              <a:t> John 11:9-10</a:t>
            </a:r>
          </a:p>
          <a:p>
            <a:pPr algn="ctr">
              <a:buNone/>
            </a:pPr>
            <a:endParaRPr lang="en-US" sz="3600" dirty="0"/>
          </a:p>
        </p:txBody>
      </p:sp>
      <p:pic>
        <p:nvPicPr>
          <p:cNvPr id="5122" name="Picture 2"/>
          <p:cNvPicPr>
            <a:picLocks noChangeAspect="1" noChangeArrowheads="1"/>
          </p:cNvPicPr>
          <p:nvPr/>
        </p:nvPicPr>
        <p:blipFill>
          <a:blip r:embed="rId3" cstate="print"/>
          <a:srcRect/>
          <a:stretch>
            <a:fillRect/>
          </a:stretch>
        </p:blipFill>
        <p:spPr bwMode="auto">
          <a:xfrm rot="21086184">
            <a:off x="332653" y="2803284"/>
            <a:ext cx="3052267" cy="2649537"/>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95800" y="228600"/>
            <a:ext cx="4419600" cy="3785652"/>
          </a:xfrm>
          <a:prstGeom prst="rect">
            <a:avLst/>
          </a:prstGeom>
        </p:spPr>
        <p:txBody>
          <a:bodyPr wrap="square">
            <a:spAutoFit/>
          </a:bodyPr>
          <a:lstStyle/>
          <a:p>
            <a:pPr algn="ctr"/>
            <a:r>
              <a:rPr lang="en-US" sz="4000" i="1" dirty="0" smtClean="0">
                <a:solidFill>
                  <a:srgbClr val="FFFF00"/>
                </a:solidFill>
              </a:rPr>
              <a:t>  “Then Jesus said unto them…he that </a:t>
            </a:r>
            <a:r>
              <a:rPr lang="en-US" sz="4000" i="1" dirty="0" err="1" smtClean="0">
                <a:solidFill>
                  <a:srgbClr val="FFFF00"/>
                </a:solidFill>
              </a:rPr>
              <a:t>walketh</a:t>
            </a:r>
            <a:r>
              <a:rPr lang="en-US" sz="4000" i="1" dirty="0" smtClean="0">
                <a:solidFill>
                  <a:srgbClr val="FFFF00"/>
                </a:solidFill>
              </a:rPr>
              <a:t> in darkness </a:t>
            </a:r>
            <a:r>
              <a:rPr lang="en-US" sz="4000" i="1" dirty="0" err="1" smtClean="0">
                <a:solidFill>
                  <a:srgbClr val="FFFF00"/>
                </a:solidFill>
              </a:rPr>
              <a:t>knoweth</a:t>
            </a:r>
            <a:r>
              <a:rPr lang="en-US" sz="4000" i="1" dirty="0" smtClean="0">
                <a:solidFill>
                  <a:srgbClr val="FFFF00"/>
                </a:solidFill>
              </a:rPr>
              <a:t> not whither he </a:t>
            </a:r>
            <a:r>
              <a:rPr lang="en-US" sz="4000" i="1" dirty="0" err="1" smtClean="0">
                <a:solidFill>
                  <a:srgbClr val="FFFF00"/>
                </a:solidFill>
              </a:rPr>
              <a:t>goeth</a:t>
            </a:r>
            <a:r>
              <a:rPr lang="en-US" sz="4000" i="1" dirty="0" smtClean="0">
                <a:solidFill>
                  <a:srgbClr val="FFFF00"/>
                </a:solidFill>
              </a:rPr>
              <a:t>.”  </a:t>
            </a:r>
          </a:p>
          <a:p>
            <a:pPr algn="ctr"/>
            <a:r>
              <a:rPr lang="en-US" sz="4000" i="1" dirty="0" smtClean="0">
                <a:solidFill>
                  <a:srgbClr val="FFFF00"/>
                </a:solidFill>
              </a:rPr>
              <a:t>John 12:35 </a:t>
            </a:r>
            <a:endParaRPr lang="en-US" sz="4000" i="1" dirty="0">
              <a:solidFill>
                <a:srgbClr val="FFFF00"/>
              </a:solidFill>
            </a:endParaRPr>
          </a:p>
        </p:txBody>
      </p:sp>
      <p:pic>
        <p:nvPicPr>
          <p:cNvPr id="5123" name="Picture 3"/>
          <p:cNvPicPr>
            <a:picLocks noChangeAspect="1" noChangeArrowheads="1"/>
          </p:cNvPicPr>
          <p:nvPr/>
        </p:nvPicPr>
        <p:blipFill>
          <a:blip r:embed="rId3" cstate="print"/>
          <a:srcRect l="10667" t="2941" r="35999" b="32353"/>
          <a:stretch>
            <a:fillRect/>
          </a:stretch>
        </p:blipFill>
        <p:spPr bwMode="auto">
          <a:xfrm>
            <a:off x="228600" y="381000"/>
            <a:ext cx="3810000" cy="3352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124" name="Picture 4"/>
          <p:cNvPicPr>
            <a:picLocks noChangeAspect="1" noChangeArrowheads="1"/>
          </p:cNvPicPr>
          <p:nvPr/>
        </p:nvPicPr>
        <p:blipFill>
          <a:blip r:embed="rId4" cstate="print"/>
          <a:srcRect b="4478"/>
          <a:stretch>
            <a:fillRect/>
          </a:stretch>
        </p:blipFill>
        <p:spPr bwMode="auto">
          <a:xfrm>
            <a:off x="2819400" y="4191000"/>
            <a:ext cx="3810000" cy="2438400"/>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10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cstate="print"/>
          <a:srcRect/>
          <a:stretch>
            <a:fillRect/>
          </a:stretch>
        </p:blipFill>
        <p:spPr bwMode="auto">
          <a:xfrm>
            <a:off x="914400" y="2514600"/>
            <a:ext cx="7104824" cy="5029200"/>
          </a:xfrm>
          <a:prstGeom prst="rect">
            <a:avLst/>
          </a:prstGeom>
          <a:ln>
            <a:noFill/>
          </a:ln>
          <a:effectLst>
            <a:softEdge rad="112500"/>
          </a:effectLst>
        </p:spPr>
      </p:pic>
      <p:sp>
        <p:nvSpPr>
          <p:cNvPr id="7" name="Title 6"/>
          <p:cNvSpPr>
            <a:spLocks noGrp="1"/>
          </p:cNvSpPr>
          <p:nvPr>
            <p:ph type="title"/>
          </p:nvPr>
        </p:nvSpPr>
        <p:spPr>
          <a:xfrm>
            <a:off x="457200" y="152400"/>
            <a:ext cx="8229600" cy="1143000"/>
          </a:xfrm>
        </p:spPr>
        <p:txBody>
          <a:bodyPr>
            <a:normAutofit fontScale="90000"/>
          </a:bodyPr>
          <a:lstStyle/>
          <a:p>
            <a:r>
              <a:rPr lang="en-US" dirty="0" smtClean="0"/>
              <a:t>Darkness means that a person does not understand the light </a:t>
            </a:r>
            <a:endParaRPr lang="en-US" dirty="0"/>
          </a:p>
        </p:txBody>
      </p:sp>
      <p:sp>
        <p:nvSpPr>
          <p:cNvPr id="4" name="Content Placeholder 3"/>
          <p:cNvSpPr>
            <a:spLocks noGrp="1"/>
          </p:cNvSpPr>
          <p:nvPr>
            <p:ph idx="1"/>
          </p:nvPr>
        </p:nvSpPr>
        <p:spPr>
          <a:xfrm>
            <a:off x="457200" y="1447800"/>
            <a:ext cx="8229600" cy="3962401"/>
          </a:xfrm>
        </p:spPr>
        <p:txBody>
          <a:bodyPr>
            <a:normAutofit/>
          </a:bodyPr>
          <a:lstStyle/>
          <a:p>
            <a:pPr algn="ctr">
              <a:buNone/>
            </a:pPr>
            <a:r>
              <a:rPr lang="en-US" sz="3300" dirty="0" smtClean="0"/>
              <a:t> </a:t>
            </a:r>
            <a:r>
              <a:rPr lang="en-US" sz="3300" i="1" dirty="0" smtClean="0">
                <a:solidFill>
                  <a:srgbClr val="FFFF00"/>
                </a:solidFill>
                <a:effectLst>
                  <a:glow rad="101600">
                    <a:schemeClr val="bg1">
                      <a:alpha val="60000"/>
                    </a:schemeClr>
                  </a:glow>
                </a:effectLst>
              </a:rPr>
              <a:t>"And the light </a:t>
            </a:r>
            <a:r>
              <a:rPr lang="en-US" sz="3300" i="1" dirty="0" err="1" smtClean="0">
                <a:solidFill>
                  <a:srgbClr val="FFFF00"/>
                </a:solidFill>
                <a:effectLst>
                  <a:glow rad="101600">
                    <a:schemeClr val="bg1">
                      <a:alpha val="60000"/>
                    </a:schemeClr>
                  </a:glow>
                </a:effectLst>
              </a:rPr>
              <a:t>shineth</a:t>
            </a:r>
            <a:r>
              <a:rPr lang="en-US" sz="3300" i="1" dirty="0" smtClean="0">
                <a:solidFill>
                  <a:srgbClr val="FFFF00"/>
                </a:solidFill>
                <a:effectLst>
                  <a:glow rad="101600">
                    <a:schemeClr val="bg1">
                      <a:alpha val="60000"/>
                    </a:schemeClr>
                  </a:glow>
                </a:effectLst>
              </a:rPr>
              <a:t> in darkness; and the darkness comprehended it not." John 1:5</a:t>
            </a:r>
            <a:r>
              <a:rPr lang="en-US" sz="3300" dirty="0" smtClean="0">
                <a:effectLst>
                  <a:glow rad="101600">
                    <a:schemeClr val="bg1">
                      <a:alpha val="60000"/>
                    </a:schemeClr>
                  </a:glow>
                </a:effectLst>
              </a:rPr>
              <a:t> </a:t>
            </a:r>
          </a:p>
          <a:p>
            <a:pPr>
              <a:buNone/>
            </a:pPr>
            <a:endParaRPr lang="en-US" sz="3300" i="1" dirty="0" smtClean="0">
              <a:solidFill>
                <a:srgbClr val="FFFF00"/>
              </a:solidFill>
            </a:endParaRPr>
          </a:p>
          <a:p>
            <a:endParaRPr lang="en-US" sz="3300" dirty="0"/>
          </a:p>
        </p:txBody>
      </p:sp>
      <p:pic>
        <p:nvPicPr>
          <p:cNvPr id="6146" name="Picture 2"/>
          <p:cNvPicPr>
            <a:picLocks noChangeAspect="1" noChangeArrowheads="1"/>
          </p:cNvPicPr>
          <p:nvPr/>
        </p:nvPicPr>
        <p:blipFill>
          <a:blip r:embed="rId4" cstate="print"/>
          <a:srcRect r="11864"/>
          <a:stretch>
            <a:fillRect/>
          </a:stretch>
        </p:blipFill>
        <p:spPr bwMode="auto">
          <a:xfrm>
            <a:off x="2438400" y="2971800"/>
            <a:ext cx="3962400" cy="3509477"/>
          </a:xfrm>
          <a:prstGeom prst="ellipse">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38600" y="2362200"/>
            <a:ext cx="5105400" cy="3539430"/>
          </a:xfrm>
          <a:prstGeom prst="rect">
            <a:avLst/>
          </a:prstGeom>
        </p:spPr>
        <p:txBody>
          <a:bodyPr wrap="square">
            <a:spAutoFit/>
          </a:bodyPr>
          <a:lstStyle/>
          <a:p>
            <a:pPr algn="ctr"/>
            <a:r>
              <a:rPr lang="en-US" sz="3200" i="1" dirty="0" smtClean="0"/>
              <a:t> “But the natural man </a:t>
            </a:r>
            <a:r>
              <a:rPr lang="en-US" sz="3200" i="1" dirty="0" err="1" smtClean="0"/>
              <a:t>receiveth</a:t>
            </a:r>
            <a:r>
              <a:rPr lang="en-US" sz="3200" i="1" dirty="0" smtClean="0"/>
              <a:t> not the things of the Spirit of God: for they are foolishness unto him: neither can he know them, because they are spiritually discerned.”</a:t>
            </a:r>
            <a:endParaRPr lang="en-US" sz="3200" i="1" dirty="0"/>
          </a:p>
        </p:txBody>
      </p:sp>
      <p:sp>
        <p:nvSpPr>
          <p:cNvPr id="3" name="Rectangle 2"/>
          <p:cNvSpPr/>
          <p:nvPr/>
        </p:nvSpPr>
        <p:spPr>
          <a:xfrm>
            <a:off x="228600" y="228600"/>
            <a:ext cx="8763000" cy="1569660"/>
          </a:xfrm>
          <a:prstGeom prst="rect">
            <a:avLst/>
          </a:prstGeom>
        </p:spPr>
        <p:txBody>
          <a:bodyPr wrap="square">
            <a:spAutoFit/>
          </a:bodyPr>
          <a:lstStyle/>
          <a:p>
            <a:pPr algn="ctr"/>
            <a:r>
              <a:rPr lang="en-US" sz="3200" i="1" dirty="0" smtClean="0"/>
              <a:t>“For the preaching of the cross is to them that perish foolishness; but unto us which are saved it is the power of God.”</a:t>
            </a:r>
            <a:endParaRPr lang="en-US" sz="3200" i="1" dirty="0"/>
          </a:p>
        </p:txBody>
      </p:sp>
      <p:pic>
        <p:nvPicPr>
          <p:cNvPr id="4098" name="Picture 2"/>
          <p:cNvPicPr>
            <a:picLocks noChangeAspect="1" noChangeArrowheads="1"/>
          </p:cNvPicPr>
          <p:nvPr/>
        </p:nvPicPr>
        <p:blipFill>
          <a:blip r:embed="rId3" cstate="print">
            <a:lum bright="-10000" contrast="10000"/>
          </a:blip>
          <a:srcRect t="1838" b="9933"/>
          <a:stretch>
            <a:fillRect/>
          </a:stretch>
        </p:blipFill>
        <p:spPr bwMode="auto">
          <a:xfrm>
            <a:off x="381000" y="2286000"/>
            <a:ext cx="3200400"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99" name="Picture 3"/>
          <p:cNvPicPr>
            <a:picLocks noChangeAspect="1" noChangeArrowheads="1"/>
          </p:cNvPicPr>
          <p:nvPr/>
        </p:nvPicPr>
        <p:blipFill>
          <a:blip r:embed="rId4" cstate="print"/>
          <a:srcRect/>
          <a:stretch>
            <a:fillRect/>
          </a:stretch>
        </p:blipFill>
        <p:spPr bwMode="auto">
          <a:xfrm>
            <a:off x="1892300" y="2362201"/>
            <a:ext cx="1727200" cy="1295400"/>
          </a:xfrm>
          <a:prstGeom prst="ellipse">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81000"/>
            <a:ext cx="8229600" cy="914400"/>
          </a:xfrm>
        </p:spPr>
        <p:txBody>
          <a:bodyPr>
            <a:normAutofit fontScale="90000"/>
          </a:bodyPr>
          <a:lstStyle/>
          <a:p>
            <a:r>
              <a:rPr lang="en-US" dirty="0" smtClean="0"/>
              <a:t>Darkness means that a person does not see the glory of God in the </a:t>
            </a:r>
            <a:br>
              <a:rPr lang="en-US" dirty="0" smtClean="0"/>
            </a:br>
            <a:r>
              <a:rPr lang="en-US" dirty="0" smtClean="0"/>
              <a:t>face of Jesus Christ </a:t>
            </a:r>
            <a:endParaRPr lang="en-US" dirty="0"/>
          </a:p>
        </p:txBody>
      </p:sp>
      <p:sp>
        <p:nvSpPr>
          <p:cNvPr id="3" name="Content Placeholder 2"/>
          <p:cNvSpPr>
            <a:spLocks noGrp="1"/>
          </p:cNvSpPr>
          <p:nvPr>
            <p:ph idx="1"/>
          </p:nvPr>
        </p:nvSpPr>
        <p:spPr>
          <a:xfrm>
            <a:off x="0" y="1905000"/>
            <a:ext cx="9144000" cy="4953000"/>
          </a:xfrm>
        </p:spPr>
        <p:txBody>
          <a:bodyPr>
            <a:normAutofit fontScale="92500" lnSpcReduction="20000"/>
          </a:bodyPr>
          <a:lstStyle/>
          <a:p>
            <a:pPr algn="ctr">
              <a:buNone/>
            </a:pPr>
            <a:r>
              <a:rPr lang="en-US" sz="3600" i="1" dirty="0" smtClean="0">
                <a:solidFill>
                  <a:srgbClr val="FFFF00"/>
                </a:solidFill>
              </a:rPr>
              <a:t>   “But if our gospel be hid, it is hid to them that are lost:  In whom the god of this world hath blinded the minds of them which believe not, lest the light of the glorious gospel of Christ, who is the image of God, should shine unto them. For we preach not ourselves, but Christ Jesus the Lord; and ourselves your servants for Jesus' sake. For God, who commanded the light to shine out of darkness, hath shined in our hearts, to give the light </a:t>
            </a:r>
          </a:p>
          <a:p>
            <a:pPr algn="ctr">
              <a:buNone/>
            </a:pPr>
            <a:r>
              <a:rPr lang="en-US" sz="3600" i="1" dirty="0" smtClean="0">
                <a:solidFill>
                  <a:srgbClr val="FFFF00"/>
                </a:solidFill>
              </a:rPr>
              <a:t>of the knowledge of the glory of God </a:t>
            </a:r>
          </a:p>
          <a:p>
            <a:pPr algn="ctr">
              <a:buNone/>
            </a:pPr>
            <a:r>
              <a:rPr lang="en-US" sz="3600" i="1" dirty="0" smtClean="0">
                <a:solidFill>
                  <a:srgbClr val="FFFF00"/>
                </a:solidFill>
              </a:rPr>
              <a:t>in the face of Jesus Christ.” II Cor. 4:3-6</a:t>
            </a:r>
            <a:endParaRPr lang="en-US" sz="3600" i="1" dirty="0">
              <a:solidFill>
                <a:srgbClr val="FFFF00"/>
              </a:solidFill>
            </a:endParaRPr>
          </a:p>
        </p:txBody>
      </p:sp>
      <p:pic>
        <p:nvPicPr>
          <p:cNvPr id="7171" name="Picture 3"/>
          <p:cNvPicPr>
            <a:picLocks noChangeAspect="1" noChangeArrowheads="1"/>
          </p:cNvPicPr>
          <p:nvPr/>
        </p:nvPicPr>
        <p:blipFill>
          <a:blip r:embed="rId3" cstate="print"/>
          <a:srcRect/>
          <a:stretch>
            <a:fillRect/>
          </a:stretch>
        </p:blipFill>
        <p:spPr bwMode="auto">
          <a:xfrm>
            <a:off x="2743200" y="2590800"/>
            <a:ext cx="3882189" cy="33528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 calcmode="lin" valueType="num">
                                      <p:cBhvr>
                                        <p:cTn id="7" dur="500" fill="hold"/>
                                        <p:tgtEl>
                                          <p:spTgt spid="7171"/>
                                        </p:tgtEl>
                                        <p:attrNameLst>
                                          <p:attrName>ppt_w</p:attrName>
                                        </p:attrNameLst>
                                      </p:cBhvr>
                                      <p:tavLst>
                                        <p:tav tm="0">
                                          <p:val>
                                            <p:fltVal val="0"/>
                                          </p:val>
                                        </p:tav>
                                        <p:tav tm="100000">
                                          <p:val>
                                            <p:strVal val="#ppt_w"/>
                                          </p:val>
                                        </p:tav>
                                      </p:tavLst>
                                    </p:anim>
                                    <p:anim calcmode="lin" valueType="num">
                                      <p:cBhvr>
                                        <p:cTn id="8" dur="500" fill="hold"/>
                                        <p:tgtEl>
                                          <p:spTgt spid="7171"/>
                                        </p:tgtEl>
                                        <p:attrNameLst>
                                          <p:attrName>ppt_h</p:attrName>
                                        </p:attrNameLst>
                                      </p:cBhvr>
                                      <p:tavLst>
                                        <p:tav tm="0">
                                          <p:val>
                                            <p:fltVal val="0"/>
                                          </p:val>
                                        </p:tav>
                                        <p:tav tm="100000">
                                          <p:val>
                                            <p:strVal val="#ppt_h"/>
                                          </p:val>
                                        </p:tav>
                                      </p:tavLst>
                                    </p:anim>
                                    <p:animEffect transition="in" filter="fade">
                                      <p:cBhvr>
                                        <p:cTn id="9"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81000"/>
            <a:ext cx="8229600" cy="1036638"/>
          </a:xfrm>
        </p:spPr>
        <p:txBody>
          <a:bodyPr>
            <a:normAutofit fontScale="90000"/>
          </a:bodyPr>
          <a:lstStyle/>
          <a:p>
            <a:r>
              <a:rPr lang="en-US" dirty="0" smtClean="0"/>
              <a:t>Darkness means that a person walks </a:t>
            </a:r>
            <a:br>
              <a:rPr lang="en-US" dirty="0" smtClean="0"/>
            </a:br>
            <a:r>
              <a:rPr lang="en-US" dirty="0" smtClean="0"/>
              <a:t>in the darkness of hate and </a:t>
            </a:r>
            <a:br>
              <a:rPr lang="en-US" dirty="0" smtClean="0"/>
            </a:br>
            <a:r>
              <a:rPr lang="en-US" dirty="0" smtClean="0"/>
              <a:t>antagonism against others </a:t>
            </a:r>
            <a:endParaRPr lang="en-US" dirty="0"/>
          </a:p>
        </p:txBody>
      </p:sp>
      <p:sp>
        <p:nvSpPr>
          <p:cNvPr id="3" name="Content Placeholder 2"/>
          <p:cNvSpPr>
            <a:spLocks noGrp="1"/>
          </p:cNvSpPr>
          <p:nvPr>
            <p:ph idx="1"/>
          </p:nvPr>
        </p:nvSpPr>
        <p:spPr>
          <a:xfrm>
            <a:off x="0" y="2057400"/>
            <a:ext cx="6705600" cy="4800600"/>
          </a:xfrm>
        </p:spPr>
        <p:txBody>
          <a:bodyPr>
            <a:normAutofit fontScale="92500"/>
          </a:bodyPr>
          <a:lstStyle/>
          <a:p>
            <a:pPr algn="ctr">
              <a:buNone/>
            </a:pPr>
            <a:r>
              <a:rPr lang="en-US" dirty="0" smtClean="0"/>
              <a:t>    </a:t>
            </a:r>
            <a:r>
              <a:rPr lang="en-US" i="1" dirty="0" smtClean="0">
                <a:solidFill>
                  <a:srgbClr val="FFFF00"/>
                </a:solidFill>
              </a:rPr>
              <a:t>"He that </a:t>
            </a:r>
            <a:r>
              <a:rPr lang="en-US" i="1" dirty="0" err="1" smtClean="0">
                <a:solidFill>
                  <a:srgbClr val="FFFF00"/>
                </a:solidFill>
              </a:rPr>
              <a:t>saith</a:t>
            </a:r>
            <a:r>
              <a:rPr lang="en-US" i="1" dirty="0" smtClean="0">
                <a:solidFill>
                  <a:srgbClr val="FFFF00"/>
                </a:solidFill>
              </a:rPr>
              <a:t> he is in the light, and </a:t>
            </a:r>
            <a:r>
              <a:rPr lang="en-US" i="1" dirty="0" err="1" smtClean="0">
                <a:solidFill>
                  <a:srgbClr val="FFFF00"/>
                </a:solidFill>
              </a:rPr>
              <a:t>hateth</a:t>
            </a:r>
            <a:r>
              <a:rPr lang="en-US" i="1" dirty="0" smtClean="0">
                <a:solidFill>
                  <a:srgbClr val="FFFF00"/>
                </a:solidFill>
              </a:rPr>
              <a:t> his brother, is in darkness even until now. He that </a:t>
            </a:r>
            <a:r>
              <a:rPr lang="en-US" i="1" dirty="0" err="1" smtClean="0">
                <a:solidFill>
                  <a:srgbClr val="FFFF00"/>
                </a:solidFill>
              </a:rPr>
              <a:t>loveth</a:t>
            </a:r>
            <a:r>
              <a:rPr lang="en-US" i="1" dirty="0" smtClean="0">
                <a:solidFill>
                  <a:srgbClr val="FFFF00"/>
                </a:solidFill>
              </a:rPr>
              <a:t> his brother </a:t>
            </a:r>
            <a:r>
              <a:rPr lang="en-US" i="1" dirty="0" err="1" smtClean="0">
                <a:solidFill>
                  <a:srgbClr val="FFFF00"/>
                </a:solidFill>
              </a:rPr>
              <a:t>abideth</a:t>
            </a:r>
            <a:r>
              <a:rPr lang="en-US" i="1" dirty="0" smtClean="0">
                <a:solidFill>
                  <a:srgbClr val="FFFF00"/>
                </a:solidFill>
              </a:rPr>
              <a:t> in the light, and there is none occasion of stumbling in him. </a:t>
            </a:r>
            <a:r>
              <a:rPr lang="en-US" i="1" u="sng" dirty="0" smtClean="0">
                <a:solidFill>
                  <a:srgbClr val="FFFF00"/>
                </a:solidFill>
              </a:rPr>
              <a:t>But he that </a:t>
            </a:r>
            <a:r>
              <a:rPr lang="en-US" i="1" u="sng" dirty="0" err="1" smtClean="0">
                <a:solidFill>
                  <a:srgbClr val="FFFF00"/>
                </a:solidFill>
              </a:rPr>
              <a:t>hateth</a:t>
            </a:r>
            <a:r>
              <a:rPr lang="en-US" i="1" u="sng" dirty="0" smtClean="0">
                <a:solidFill>
                  <a:srgbClr val="FFFF00"/>
                </a:solidFill>
              </a:rPr>
              <a:t> his brother is in darkness</a:t>
            </a:r>
            <a:r>
              <a:rPr lang="en-US" i="1" dirty="0" smtClean="0">
                <a:solidFill>
                  <a:srgbClr val="FFFF00"/>
                </a:solidFill>
              </a:rPr>
              <a:t>, </a:t>
            </a:r>
            <a:r>
              <a:rPr lang="en-US" i="1" u="sng" dirty="0" smtClean="0">
                <a:solidFill>
                  <a:srgbClr val="FFFF00"/>
                </a:solidFill>
              </a:rPr>
              <a:t>and </a:t>
            </a:r>
            <a:r>
              <a:rPr lang="en-US" i="1" u="sng" dirty="0" err="1" smtClean="0">
                <a:solidFill>
                  <a:srgbClr val="FFFF00"/>
                </a:solidFill>
              </a:rPr>
              <a:t>walketh</a:t>
            </a:r>
            <a:r>
              <a:rPr lang="en-US" i="1" u="sng" dirty="0" smtClean="0">
                <a:solidFill>
                  <a:srgbClr val="FFFF00"/>
                </a:solidFill>
              </a:rPr>
              <a:t> in darkness</a:t>
            </a:r>
            <a:r>
              <a:rPr lang="en-US" i="1" dirty="0" smtClean="0">
                <a:solidFill>
                  <a:srgbClr val="FFFF00"/>
                </a:solidFill>
              </a:rPr>
              <a:t>, and </a:t>
            </a:r>
            <a:r>
              <a:rPr lang="en-US" i="1" dirty="0" err="1" smtClean="0">
                <a:solidFill>
                  <a:srgbClr val="FFFF00"/>
                </a:solidFill>
              </a:rPr>
              <a:t>knoweth</a:t>
            </a:r>
            <a:r>
              <a:rPr lang="en-US" i="1" dirty="0" smtClean="0">
                <a:solidFill>
                  <a:srgbClr val="FFFF00"/>
                </a:solidFill>
              </a:rPr>
              <a:t> not whither he </a:t>
            </a:r>
            <a:r>
              <a:rPr lang="en-US" i="1" dirty="0" err="1" smtClean="0">
                <a:solidFill>
                  <a:srgbClr val="FFFF00"/>
                </a:solidFill>
              </a:rPr>
              <a:t>goeth</a:t>
            </a:r>
            <a:r>
              <a:rPr lang="en-US" i="1" dirty="0" smtClean="0">
                <a:solidFill>
                  <a:srgbClr val="FFFF00"/>
                </a:solidFill>
              </a:rPr>
              <a:t>, because that darkness hath blinded his eyes."                 I John 2:9-11</a:t>
            </a:r>
          </a:p>
        </p:txBody>
      </p:sp>
      <p:pic>
        <p:nvPicPr>
          <p:cNvPr id="11266" name="Picture 2"/>
          <p:cNvPicPr>
            <a:picLocks noChangeAspect="1" noChangeArrowheads="1"/>
          </p:cNvPicPr>
          <p:nvPr/>
        </p:nvPicPr>
        <p:blipFill>
          <a:blip r:embed="rId3" cstate="print"/>
          <a:srcRect/>
          <a:stretch>
            <a:fillRect/>
          </a:stretch>
        </p:blipFill>
        <p:spPr bwMode="auto">
          <a:xfrm rot="526162">
            <a:off x="6907432" y="2564673"/>
            <a:ext cx="2290696" cy="309754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Darkness means that a person's eye is focused upon evil; therefore, his whole being is full of darkness or evil</a:t>
            </a:r>
            <a:r>
              <a:rPr lang="en-US" i="1" dirty="0" smtClean="0"/>
              <a:t> </a:t>
            </a:r>
            <a:endParaRPr lang="en-US" dirty="0"/>
          </a:p>
        </p:txBody>
      </p:sp>
      <p:sp>
        <p:nvSpPr>
          <p:cNvPr id="3" name="Content Placeholder 2"/>
          <p:cNvSpPr>
            <a:spLocks noGrp="1"/>
          </p:cNvSpPr>
          <p:nvPr>
            <p:ph idx="1"/>
          </p:nvPr>
        </p:nvSpPr>
        <p:spPr>
          <a:xfrm>
            <a:off x="0" y="1981200"/>
            <a:ext cx="8686800" cy="4144963"/>
          </a:xfrm>
        </p:spPr>
        <p:txBody>
          <a:bodyPr>
            <a:normAutofit/>
          </a:bodyPr>
          <a:lstStyle/>
          <a:p>
            <a:pPr>
              <a:buNone/>
            </a:pPr>
            <a:r>
              <a:rPr lang="en-US" i="1" dirty="0" smtClean="0">
                <a:solidFill>
                  <a:srgbClr val="FFFF00"/>
                </a:solidFill>
              </a:rPr>
              <a:t>   "The light of the body is the eye: if therefore </a:t>
            </a:r>
            <a:r>
              <a:rPr lang="en-US" i="1" dirty="0" err="1" smtClean="0">
                <a:solidFill>
                  <a:srgbClr val="FFFF00"/>
                </a:solidFill>
              </a:rPr>
              <a:t>thine</a:t>
            </a:r>
            <a:r>
              <a:rPr lang="en-US" i="1" dirty="0" smtClean="0">
                <a:solidFill>
                  <a:srgbClr val="FFFF00"/>
                </a:solidFill>
              </a:rPr>
              <a:t> eye be single, thy whole body shall be full of light. But if </a:t>
            </a:r>
            <a:r>
              <a:rPr lang="en-US" i="1" dirty="0" err="1" smtClean="0">
                <a:solidFill>
                  <a:srgbClr val="FFFF00"/>
                </a:solidFill>
              </a:rPr>
              <a:t>thine</a:t>
            </a:r>
            <a:r>
              <a:rPr lang="en-US" i="1" dirty="0" smtClean="0">
                <a:solidFill>
                  <a:srgbClr val="FFFF00"/>
                </a:solidFill>
              </a:rPr>
              <a:t> eye be evil, thy whole body shall be full of darkness. If therefore the light that is in thee be darkness, how great is that darkness!" Matt. 6:22-23</a:t>
            </a:r>
          </a:p>
          <a:p>
            <a:pPr>
              <a:buNone/>
            </a:pPr>
            <a:endParaRPr lang="en-US" b="1" dirty="0" smtClean="0"/>
          </a:p>
        </p:txBody>
      </p:sp>
      <p:pic>
        <p:nvPicPr>
          <p:cNvPr id="12290" name="Picture 2"/>
          <p:cNvPicPr>
            <a:picLocks noChangeAspect="1" noChangeArrowheads="1"/>
          </p:cNvPicPr>
          <p:nvPr/>
        </p:nvPicPr>
        <p:blipFill>
          <a:blip r:embed="rId3" cstate="print"/>
          <a:srcRect/>
          <a:stretch>
            <a:fillRect/>
          </a:stretch>
        </p:blipFill>
        <p:spPr bwMode="auto">
          <a:xfrm>
            <a:off x="4495800" y="4495800"/>
            <a:ext cx="3048000" cy="2204789"/>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Darkness means that a person lives a secretive life, a life that is gripped by the hidden things of darkness </a:t>
            </a:r>
            <a:endParaRPr lang="en-US" dirty="0"/>
          </a:p>
        </p:txBody>
      </p:sp>
      <p:sp>
        <p:nvSpPr>
          <p:cNvPr id="3" name="Content Placeholder 2"/>
          <p:cNvSpPr>
            <a:spLocks noGrp="1"/>
          </p:cNvSpPr>
          <p:nvPr>
            <p:ph idx="1"/>
          </p:nvPr>
        </p:nvSpPr>
        <p:spPr>
          <a:xfrm>
            <a:off x="228600" y="2286000"/>
            <a:ext cx="4648200" cy="4572000"/>
          </a:xfrm>
        </p:spPr>
        <p:txBody>
          <a:bodyPr>
            <a:normAutofit/>
          </a:bodyPr>
          <a:lstStyle/>
          <a:p>
            <a:pPr algn="ctr">
              <a:buNone/>
            </a:pPr>
            <a:r>
              <a:rPr lang="en-US" dirty="0" smtClean="0"/>
              <a:t> </a:t>
            </a:r>
            <a:r>
              <a:rPr lang="en-US" i="1" dirty="0" smtClean="0">
                <a:solidFill>
                  <a:srgbClr val="FFFF00"/>
                </a:solidFill>
              </a:rPr>
              <a:t>"Therefore judge nothing before the time, until the Lord come, who both will </a:t>
            </a:r>
            <a:r>
              <a:rPr lang="en-US" i="1" u="sng" dirty="0" smtClean="0">
                <a:solidFill>
                  <a:srgbClr val="FFFF00"/>
                </a:solidFill>
              </a:rPr>
              <a:t>bring to light the hidden things of darkness, </a:t>
            </a:r>
            <a:r>
              <a:rPr lang="en-US" i="1" dirty="0" smtClean="0">
                <a:solidFill>
                  <a:srgbClr val="FFFF00"/>
                </a:solidFill>
              </a:rPr>
              <a:t>and will make manifest the counsels of the hearts." I Cor. 4:5</a:t>
            </a:r>
          </a:p>
          <a:p>
            <a:pPr algn="ctr"/>
            <a:endParaRPr lang="en-US" dirty="0"/>
          </a:p>
        </p:txBody>
      </p:sp>
      <p:pic>
        <p:nvPicPr>
          <p:cNvPr id="10242" name="Picture 2"/>
          <p:cNvPicPr>
            <a:picLocks noChangeAspect="1" noChangeArrowheads="1"/>
          </p:cNvPicPr>
          <p:nvPr/>
        </p:nvPicPr>
        <p:blipFill>
          <a:blip r:embed="rId3" cstate="print">
            <a:lum bright="-10000"/>
          </a:blip>
          <a:srcRect/>
          <a:stretch>
            <a:fillRect/>
          </a:stretch>
        </p:blipFill>
        <p:spPr bwMode="auto">
          <a:xfrm>
            <a:off x="5181600" y="2209800"/>
            <a:ext cx="3733800" cy="4420819"/>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Darkness means that an </a:t>
            </a:r>
            <a:br>
              <a:rPr lang="en-US" dirty="0" smtClean="0"/>
            </a:br>
            <a:r>
              <a:rPr lang="en-US" dirty="0" smtClean="0"/>
              <a:t>unsaved man is unfruitful in life</a:t>
            </a:r>
            <a:endParaRPr lang="en-US" dirty="0"/>
          </a:p>
        </p:txBody>
      </p:sp>
      <p:sp>
        <p:nvSpPr>
          <p:cNvPr id="3" name="Content Placeholder 2"/>
          <p:cNvSpPr>
            <a:spLocks noGrp="1"/>
          </p:cNvSpPr>
          <p:nvPr>
            <p:ph idx="1"/>
          </p:nvPr>
        </p:nvSpPr>
        <p:spPr>
          <a:xfrm>
            <a:off x="-152400" y="2133600"/>
            <a:ext cx="4419600" cy="4724399"/>
          </a:xfrm>
        </p:spPr>
        <p:txBody>
          <a:bodyPr>
            <a:normAutofit/>
          </a:bodyPr>
          <a:lstStyle/>
          <a:p>
            <a:pPr algn="ctr">
              <a:buNone/>
            </a:pPr>
            <a:r>
              <a:rPr lang="en-US" sz="4000" i="1" dirty="0" smtClean="0">
                <a:solidFill>
                  <a:srgbClr val="FFFF00"/>
                </a:solidFill>
              </a:rPr>
              <a:t>   "And have no fellowship with the unfruitful works of darkness, but rather reprove them." Eph. 5:11</a:t>
            </a:r>
            <a:endParaRPr lang="en-US" sz="4000" i="1" dirty="0">
              <a:solidFill>
                <a:srgbClr val="FFFF00"/>
              </a:solidFill>
            </a:endParaRPr>
          </a:p>
        </p:txBody>
      </p:sp>
      <p:pic>
        <p:nvPicPr>
          <p:cNvPr id="8194" name="Picture 2"/>
          <p:cNvPicPr>
            <a:picLocks noChangeAspect="1" noChangeArrowheads="1"/>
          </p:cNvPicPr>
          <p:nvPr/>
        </p:nvPicPr>
        <p:blipFill>
          <a:blip r:embed="rId3" cstate="print"/>
          <a:srcRect/>
          <a:stretch>
            <a:fillRect/>
          </a:stretch>
        </p:blipFill>
        <p:spPr bwMode="auto">
          <a:xfrm rot="1132345">
            <a:off x="4658348" y="2733398"/>
            <a:ext cx="4164303" cy="267903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609600" y="-14267"/>
            <a:ext cx="7891653" cy="6872267"/>
          </a:xfrm>
          <a:prstGeom prst="rect">
            <a:avLst/>
          </a:prstGeom>
          <a:ln>
            <a:noFill/>
          </a:ln>
          <a:effectLst>
            <a:softEdge rad="112500"/>
          </a:effectLst>
        </p:spPr>
      </p:pic>
      <p:sp>
        <p:nvSpPr>
          <p:cNvPr id="3" name="Content Placeholder 2"/>
          <p:cNvSpPr>
            <a:spLocks noGrp="1"/>
          </p:cNvSpPr>
          <p:nvPr>
            <p:ph idx="1"/>
          </p:nvPr>
        </p:nvSpPr>
        <p:spPr>
          <a:xfrm>
            <a:off x="609600" y="304800"/>
            <a:ext cx="3886200" cy="5821363"/>
          </a:xfrm>
        </p:spPr>
        <p:txBody>
          <a:bodyPr>
            <a:normAutofit/>
          </a:bodyPr>
          <a:lstStyle/>
          <a:p>
            <a:pPr algn="ctr">
              <a:buNone/>
            </a:pPr>
            <a:r>
              <a:rPr lang="en-US" sz="3600" i="1" dirty="0" smtClean="0">
                <a:effectLst>
                  <a:glow rad="101600">
                    <a:schemeClr val="bg1">
                      <a:alpha val="60000"/>
                    </a:schemeClr>
                  </a:glow>
                </a:effectLst>
              </a:rPr>
              <a:t>  “Be ye therefore </a:t>
            </a:r>
            <a:r>
              <a:rPr lang="en-US" sz="3600" i="1" u="sng" dirty="0" smtClean="0">
                <a:effectLst>
                  <a:glow rad="101600">
                    <a:schemeClr val="bg1">
                      <a:alpha val="60000"/>
                    </a:schemeClr>
                  </a:glow>
                </a:effectLst>
              </a:rPr>
              <a:t>perfect</a:t>
            </a:r>
            <a:r>
              <a:rPr lang="en-US" sz="3600" i="1" dirty="0" smtClean="0">
                <a:effectLst>
                  <a:glow rad="101600">
                    <a:schemeClr val="bg1">
                      <a:alpha val="60000"/>
                    </a:schemeClr>
                  </a:glow>
                </a:effectLst>
              </a:rPr>
              <a:t>, even as your Father which is in heaven is </a:t>
            </a:r>
            <a:r>
              <a:rPr lang="en-US" sz="3600" i="1" u="sng" dirty="0" smtClean="0">
                <a:effectLst>
                  <a:glow rad="101600">
                    <a:schemeClr val="bg1">
                      <a:alpha val="60000"/>
                    </a:schemeClr>
                  </a:glow>
                </a:effectLst>
              </a:rPr>
              <a:t>perfect</a:t>
            </a:r>
            <a:r>
              <a:rPr lang="en-US" sz="3600" i="1" dirty="0" smtClean="0">
                <a:effectLst>
                  <a:glow rad="101600">
                    <a:schemeClr val="bg1">
                      <a:alpha val="60000"/>
                    </a:schemeClr>
                  </a:glow>
                </a:effectLst>
              </a:rPr>
              <a:t>.” Matthew 5:48 </a:t>
            </a:r>
          </a:p>
          <a:p>
            <a:pPr algn="ctr"/>
            <a:endParaRPr lang="en-US" sz="3600"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8991600" cy="990600"/>
          </a:xfrm>
        </p:spPr>
        <p:txBody>
          <a:bodyPr>
            <a:noAutofit/>
          </a:bodyPr>
          <a:lstStyle/>
          <a:p>
            <a:r>
              <a:rPr lang="en-US" dirty="0" smtClean="0"/>
              <a:t>Darkness refers to the influence               and power of Satan over a persons life</a:t>
            </a:r>
            <a:endParaRPr lang="en-US" dirty="0"/>
          </a:p>
        </p:txBody>
      </p:sp>
      <p:sp>
        <p:nvSpPr>
          <p:cNvPr id="3" name="Content Placeholder 2"/>
          <p:cNvSpPr>
            <a:spLocks noGrp="1"/>
          </p:cNvSpPr>
          <p:nvPr>
            <p:ph idx="1"/>
          </p:nvPr>
        </p:nvSpPr>
        <p:spPr>
          <a:xfrm>
            <a:off x="3733800" y="1828800"/>
            <a:ext cx="4953000" cy="5029200"/>
          </a:xfrm>
        </p:spPr>
        <p:txBody>
          <a:bodyPr>
            <a:normAutofit lnSpcReduction="10000"/>
          </a:bodyPr>
          <a:lstStyle/>
          <a:p>
            <a:pPr algn="ctr">
              <a:buNone/>
            </a:pPr>
            <a:r>
              <a:rPr lang="en-US" i="1" dirty="0" smtClean="0">
                <a:solidFill>
                  <a:srgbClr val="FFFF00"/>
                </a:solidFill>
              </a:rPr>
              <a:t>   "To open their eyes, and to </a:t>
            </a:r>
            <a:r>
              <a:rPr lang="en-US" i="1" u="sng" dirty="0" smtClean="0">
                <a:solidFill>
                  <a:srgbClr val="FFFF00"/>
                </a:solidFill>
              </a:rPr>
              <a:t>turn them from darkness to light</a:t>
            </a:r>
            <a:r>
              <a:rPr lang="en-US" i="1" dirty="0" smtClean="0">
                <a:solidFill>
                  <a:srgbClr val="FFFF00"/>
                </a:solidFill>
              </a:rPr>
              <a:t>, and from the power of Satan unto God, that they may receive forgiveness of sins, and inheritance among them which are sanctified by faith that is in me.”</a:t>
            </a:r>
          </a:p>
          <a:p>
            <a:pPr algn="ctr">
              <a:buNone/>
            </a:pPr>
            <a:r>
              <a:rPr lang="en-US" i="1" dirty="0" smtClean="0">
                <a:solidFill>
                  <a:srgbClr val="FFFF00"/>
                </a:solidFill>
              </a:rPr>
              <a:t> Acts 26:18</a:t>
            </a:r>
            <a:endParaRPr lang="en-US" i="1" dirty="0">
              <a:solidFill>
                <a:srgbClr val="FFFF00"/>
              </a:solidFill>
            </a:endParaRPr>
          </a:p>
        </p:txBody>
      </p:sp>
      <p:pic>
        <p:nvPicPr>
          <p:cNvPr id="9218" name="Picture 2"/>
          <p:cNvPicPr>
            <a:picLocks noChangeAspect="1" noChangeArrowheads="1"/>
          </p:cNvPicPr>
          <p:nvPr/>
        </p:nvPicPr>
        <p:blipFill>
          <a:blip r:embed="rId3" cstate="print"/>
          <a:srcRect/>
          <a:stretch>
            <a:fillRect/>
          </a:stretch>
        </p:blipFill>
        <p:spPr bwMode="auto">
          <a:xfrm rot="20949864">
            <a:off x="504358" y="2881607"/>
            <a:ext cx="3325091" cy="24384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10242" name="Picture 2"/>
          <p:cNvPicPr>
            <a:picLocks noChangeAspect="1" noChangeArrowheads="1"/>
          </p:cNvPicPr>
          <p:nvPr/>
        </p:nvPicPr>
        <p:blipFill>
          <a:blip r:embed="rId4" cstate="print"/>
          <a:srcRect/>
          <a:stretch>
            <a:fillRect/>
          </a:stretch>
        </p:blipFill>
        <p:spPr bwMode="auto">
          <a:xfrm>
            <a:off x="5105400" y="2057400"/>
            <a:ext cx="3695700" cy="5004955"/>
          </a:xfrm>
          <a:prstGeom prst="ellipse">
            <a:avLst/>
          </a:prstGeom>
          <a:ln>
            <a:noFill/>
          </a:ln>
          <a:effectLst>
            <a:softEdge rad="112500"/>
          </a:effectLst>
        </p:spPr>
      </p:pic>
      <p:sp>
        <p:nvSpPr>
          <p:cNvPr id="2" name="Title 1"/>
          <p:cNvSpPr>
            <a:spLocks noGrp="1"/>
          </p:cNvSpPr>
          <p:nvPr>
            <p:ph type="title"/>
          </p:nvPr>
        </p:nvSpPr>
        <p:spPr>
          <a:xfrm>
            <a:off x="0" y="304800"/>
            <a:ext cx="9144000" cy="1112838"/>
          </a:xfrm>
        </p:spPr>
        <p:txBody>
          <a:bodyPr>
            <a:noAutofit/>
          </a:bodyPr>
          <a:lstStyle/>
          <a:p>
            <a:r>
              <a:rPr lang="en-US" dirty="0" smtClean="0">
                <a:effectLst>
                  <a:glow rad="101600">
                    <a:schemeClr val="bg1">
                      <a:alpha val="60000"/>
                    </a:schemeClr>
                  </a:glow>
                </a:effectLst>
              </a:rPr>
              <a:t>Darkness refers to the place </a:t>
            </a:r>
            <a:br>
              <a:rPr lang="en-US" dirty="0" smtClean="0">
                <a:effectLst>
                  <a:glow rad="101600">
                    <a:schemeClr val="bg1">
                      <a:alpha val="60000"/>
                    </a:schemeClr>
                  </a:glow>
                </a:effectLst>
              </a:rPr>
            </a:br>
            <a:r>
              <a:rPr lang="en-US" dirty="0" smtClean="0">
                <a:effectLst>
                  <a:glow rad="101600">
                    <a:schemeClr val="bg1">
                      <a:alpha val="60000"/>
                    </a:schemeClr>
                  </a:glow>
                </a:effectLst>
              </a:rPr>
              <a:t>of punishment the pit of darkness</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152400" y="2895600"/>
            <a:ext cx="4876800" cy="3962400"/>
          </a:xfrm>
        </p:spPr>
        <p:txBody>
          <a:bodyPr>
            <a:normAutofit/>
          </a:bodyPr>
          <a:lstStyle/>
          <a:p>
            <a:pPr algn="ctr">
              <a:buNone/>
            </a:pPr>
            <a:r>
              <a:rPr lang="en-US" sz="4000" i="1" dirty="0" smtClean="0">
                <a:solidFill>
                  <a:srgbClr val="FFFF00"/>
                </a:solidFill>
                <a:effectLst>
                  <a:glow rad="101600">
                    <a:schemeClr val="bg1">
                      <a:alpha val="60000"/>
                    </a:schemeClr>
                  </a:glow>
                </a:effectLst>
              </a:rPr>
              <a:t>“To whom is reserved the blackness of darkness  forever" Jude 13</a:t>
            </a:r>
            <a:endParaRPr lang="en-US" sz="4000" i="1" dirty="0">
              <a:solidFill>
                <a:srgbClr val="FFFF00"/>
              </a:solidFill>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76800" y="914400"/>
            <a:ext cx="3810000" cy="4524315"/>
          </a:xfrm>
          <a:prstGeom prst="rect">
            <a:avLst/>
          </a:prstGeom>
        </p:spPr>
        <p:txBody>
          <a:bodyPr wrap="square">
            <a:spAutoFit/>
          </a:bodyPr>
          <a:lstStyle/>
          <a:p>
            <a:pPr algn="ctr"/>
            <a:r>
              <a:rPr lang="en-US" sz="3600" i="1" dirty="0" smtClean="0"/>
              <a:t> “And of some have compassion, making a difference: And others save with fear, pulling them out of the fire.”  Jude 1:22-23</a:t>
            </a:r>
            <a:endParaRPr lang="en-US" sz="3600" i="1" dirty="0"/>
          </a:p>
        </p:txBody>
      </p:sp>
      <p:pic>
        <p:nvPicPr>
          <p:cNvPr id="9219" name="Picture 3"/>
          <p:cNvPicPr>
            <a:picLocks noChangeAspect="1" noChangeArrowheads="1"/>
          </p:cNvPicPr>
          <p:nvPr/>
        </p:nvPicPr>
        <p:blipFill>
          <a:blip r:embed="rId3" cstate="print"/>
          <a:srcRect/>
          <a:stretch>
            <a:fillRect/>
          </a:stretch>
        </p:blipFill>
        <p:spPr bwMode="auto">
          <a:xfrm>
            <a:off x="838200" y="1143000"/>
            <a:ext cx="3257550" cy="43434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l="12727" r="-2555" b="5554"/>
          <a:stretch>
            <a:fillRect/>
          </a:stretch>
        </p:blipFill>
        <p:spPr bwMode="auto">
          <a:xfrm>
            <a:off x="381000" y="1255966"/>
            <a:ext cx="8229600" cy="5506370"/>
          </a:xfrm>
          <a:prstGeom prst="rect">
            <a:avLst/>
          </a:prstGeom>
          <a:ln>
            <a:noFill/>
          </a:ln>
          <a:effectLst>
            <a:softEdge rad="112500"/>
          </a:effectLst>
        </p:spPr>
      </p:pic>
      <p:sp>
        <p:nvSpPr>
          <p:cNvPr id="5" name="Title 4"/>
          <p:cNvSpPr>
            <a:spLocks noGrp="1"/>
          </p:cNvSpPr>
          <p:nvPr>
            <p:ph type="title"/>
          </p:nvPr>
        </p:nvSpPr>
        <p:spPr>
          <a:xfrm>
            <a:off x="457200" y="381000"/>
            <a:ext cx="8229600" cy="1036638"/>
          </a:xfrm>
        </p:spPr>
        <p:txBody>
          <a:bodyPr>
            <a:normAutofit fontScale="90000"/>
          </a:bodyPr>
          <a:lstStyle/>
          <a:p>
            <a:r>
              <a:rPr lang="en-US" dirty="0" smtClean="0"/>
              <a:t>Darkness is powerless to </a:t>
            </a:r>
            <a:br>
              <a:rPr lang="en-US" dirty="0" smtClean="0"/>
            </a:br>
            <a:r>
              <a:rPr lang="en-US" dirty="0" smtClean="0"/>
              <a:t>extinguish the light </a:t>
            </a:r>
            <a:br>
              <a:rPr lang="en-US" dirty="0" smtClean="0"/>
            </a:br>
            <a:endParaRPr lang="en-US" dirty="0"/>
          </a:p>
        </p:txBody>
      </p:sp>
      <p:sp>
        <p:nvSpPr>
          <p:cNvPr id="3" name="Content Placeholder 2"/>
          <p:cNvSpPr>
            <a:spLocks noGrp="1"/>
          </p:cNvSpPr>
          <p:nvPr>
            <p:ph idx="1"/>
          </p:nvPr>
        </p:nvSpPr>
        <p:spPr>
          <a:xfrm>
            <a:off x="304800" y="1143000"/>
            <a:ext cx="8839200" cy="4983163"/>
          </a:xfrm>
        </p:spPr>
        <p:txBody>
          <a:bodyPr>
            <a:noAutofit/>
          </a:bodyPr>
          <a:lstStyle/>
          <a:p>
            <a:pPr algn="ctr">
              <a:buNone/>
            </a:pPr>
            <a:r>
              <a:rPr lang="en-US" sz="3600" i="1" dirty="0" smtClean="0">
                <a:solidFill>
                  <a:srgbClr val="FFFF00"/>
                </a:solidFill>
                <a:effectLst>
                  <a:glow rad="101600">
                    <a:schemeClr val="bg1">
                      <a:alpha val="60000"/>
                    </a:schemeClr>
                  </a:glow>
                </a:effectLst>
              </a:rPr>
              <a:t> </a:t>
            </a:r>
          </a:p>
          <a:p>
            <a:pPr algn="ctr">
              <a:buNone/>
            </a:pPr>
            <a:r>
              <a:rPr lang="en-US" sz="3600" i="1" dirty="0" smtClean="0">
                <a:effectLst>
                  <a:glow rad="101600">
                    <a:schemeClr val="bg1">
                      <a:alpha val="60000"/>
                    </a:schemeClr>
                  </a:glow>
                </a:effectLst>
              </a:rPr>
              <a:t>  “And the light </a:t>
            </a:r>
            <a:r>
              <a:rPr lang="en-US" sz="3600" i="1" dirty="0" err="1" smtClean="0">
                <a:effectLst>
                  <a:glow rad="101600">
                    <a:schemeClr val="bg1">
                      <a:alpha val="60000"/>
                    </a:schemeClr>
                  </a:glow>
                </a:effectLst>
              </a:rPr>
              <a:t>shineth</a:t>
            </a:r>
            <a:r>
              <a:rPr lang="en-US" sz="3600" i="1" dirty="0" smtClean="0">
                <a:effectLst>
                  <a:glow rad="101600">
                    <a:schemeClr val="bg1">
                      <a:alpha val="60000"/>
                    </a:schemeClr>
                  </a:glow>
                </a:effectLst>
              </a:rPr>
              <a:t> in darkness; and the darkness comprehended it not.” </a:t>
            </a:r>
          </a:p>
          <a:p>
            <a:pPr algn="ctr">
              <a:buNone/>
            </a:pPr>
            <a:r>
              <a:rPr lang="en-US" sz="3600" i="1" dirty="0" smtClean="0">
                <a:effectLst>
                  <a:glow rad="101600">
                    <a:schemeClr val="bg1">
                      <a:alpha val="60000"/>
                    </a:schemeClr>
                  </a:glow>
                </a:effectLst>
              </a:rPr>
              <a:t>John 1:5  </a:t>
            </a:r>
          </a:p>
          <a:p>
            <a:pPr algn="ctr">
              <a:buNone/>
            </a:pPr>
            <a:endParaRPr lang="en-US" sz="3600" i="1" dirty="0" smtClean="0">
              <a:effectLst>
                <a:glow rad="101600">
                  <a:schemeClr val="bg1">
                    <a:alpha val="60000"/>
                  </a:schemeClr>
                </a:glow>
              </a:effectLst>
            </a:endParaRPr>
          </a:p>
          <a:p>
            <a:pPr algn="ctr">
              <a:buNone/>
            </a:pPr>
            <a:r>
              <a:rPr lang="en-US" sz="3600" i="1" dirty="0" smtClean="0">
                <a:effectLst>
                  <a:glow rad="101600">
                    <a:schemeClr val="bg1">
                      <a:alpha val="60000"/>
                    </a:schemeClr>
                  </a:glow>
                </a:effectLst>
              </a:rPr>
              <a:t>“We have also a more sure word of prophecy; whereunto ye do well that ye take heed, as unto a light that </a:t>
            </a:r>
            <a:r>
              <a:rPr lang="en-US" sz="3600" i="1" dirty="0" err="1" smtClean="0">
                <a:effectLst>
                  <a:glow rad="101600">
                    <a:schemeClr val="bg1">
                      <a:alpha val="60000"/>
                    </a:schemeClr>
                  </a:glow>
                </a:effectLst>
              </a:rPr>
              <a:t>shineth</a:t>
            </a:r>
            <a:r>
              <a:rPr lang="en-US" sz="3600" i="1" dirty="0" smtClean="0">
                <a:effectLst>
                  <a:glow rad="101600">
                    <a:schemeClr val="bg1">
                      <a:alpha val="60000"/>
                    </a:schemeClr>
                  </a:glow>
                </a:effectLst>
              </a:rPr>
              <a:t> in a dark place.”</a:t>
            </a:r>
          </a:p>
          <a:p>
            <a:pPr algn="ctr">
              <a:buNone/>
            </a:pPr>
            <a:r>
              <a:rPr lang="en-US" sz="3600" i="1" dirty="0" smtClean="0">
                <a:effectLst>
                  <a:glow rad="101600">
                    <a:schemeClr val="bg1">
                      <a:alpha val="60000"/>
                    </a:schemeClr>
                  </a:glow>
                </a:effectLst>
              </a:rPr>
              <a:t> II Peter 1:19 </a:t>
            </a:r>
            <a:endParaRPr lang="en-US" sz="3600"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par>
                                <p:cTn id="15" presetID="53"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3">
                                            <p:txEl>
                                              <p:pRg st="2" end="2"/>
                                            </p:txEl>
                                          </p:spTgt>
                                        </p:tgtEl>
                                      </p:cBhvr>
                                    </p:animEffect>
                                  </p:childTnLst>
                                </p:cTn>
                              </p:par>
                              <p:par>
                                <p:cTn id="20" presetID="53"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calcmode="lin" valueType="num">
                                      <p:cBhvr>
                                        <p:cTn id="22"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4" dur="500"/>
                                        <p:tgtEl>
                                          <p:spTgt spid="3">
                                            <p:txEl>
                                              <p:pRg st="4" end="4"/>
                                            </p:txEl>
                                          </p:spTgt>
                                        </p:tgtEl>
                                      </p:cBhvr>
                                    </p:animEffect>
                                  </p:childTnLst>
                                </p:cTn>
                              </p:par>
                              <p:par>
                                <p:cTn id="25" presetID="53"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p:cTn id="27"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2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lum bright="-10000" contrast="30000"/>
          </a:blip>
          <a:srcRect/>
          <a:stretch>
            <a:fillRect/>
          </a:stretch>
        </p:blipFill>
        <p:spPr bwMode="auto">
          <a:xfrm>
            <a:off x="42252" y="487208"/>
            <a:ext cx="9254148" cy="6142192"/>
          </a:xfrm>
          <a:prstGeom prst="rect">
            <a:avLst/>
          </a:prstGeom>
          <a:noFill/>
          <a:ln w="9525">
            <a:noFill/>
            <a:miter lim="800000"/>
            <a:headEnd/>
            <a:tailEnd/>
          </a:ln>
        </p:spPr>
      </p:pic>
      <p:sp>
        <p:nvSpPr>
          <p:cNvPr id="2" name="Rectangle 1"/>
          <p:cNvSpPr/>
          <p:nvPr/>
        </p:nvSpPr>
        <p:spPr>
          <a:xfrm>
            <a:off x="228600" y="685800"/>
            <a:ext cx="8915400" cy="2308324"/>
          </a:xfrm>
          <a:prstGeom prst="rect">
            <a:avLst/>
          </a:prstGeom>
        </p:spPr>
        <p:txBody>
          <a:bodyPr wrap="square">
            <a:spAutoFit/>
          </a:bodyPr>
          <a:lstStyle/>
          <a:p>
            <a:pPr algn="ctr"/>
            <a:r>
              <a:rPr lang="en-US" sz="3600" b="1" i="1" dirty="0" smtClean="0">
                <a:solidFill>
                  <a:schemeClr val="bg1"/>
                </a:solidFill>
                <a:effectLst>
                  <a:glow rad="101600">
                    <a:schemeClr val="tx1">
                      <a:alpha val="60000"/>
                    </a:schemeClr>
                  </a:glow>
                </a:effectLst>
              </a:rPr>
              <a:t>“Giving thanks unto the Father, which hath made us meet to be partakers of the inheritance of the saints in light.” </a:t>
            </a:r>
          </a:p>
          <a:p>
            <a:pPr algn="ctr"/>
            <a:r>
              <a:rPr lang="en-US" sz="3600" b="1" i="1" dirty="0" smtClean="0">
                <a:solidFill>
                  <a:schemeClr val="bg1"/>
                </a:solidFill>
                <a:effectLst>
                  <a:glow rad="101600">
                    <a:schemeClr val="tx1">
                      <a:alpha val="60000"/>
                    </a:schemeClr>
                  </a:glow>
                </a:effectLst>
              </a:rPr>
              <a:t>Col 1:12 </a:t>
            </a:r>
            <a:endParaRPr lang="en-US" sz="3600" b="1" i="1" dirty="0">
              <a:solidFill>
                <a:schemeClr val="bg1"/>
              </a:solidFill>
              <a:effectLst>
                <a:glow rad="101600">
                  <a:schemeClr val="tx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457200" y="274638"/>
            <a:ext cx="8229600" cy="5973762"/>
          </a:xfrm>
        </p:spPr>
        <p:txBody>
          <a:bodyPr>
            <a:normAutofit/>
          </a:bodyPr>
          <a:lstStyle/>
          <a:p>
            <a:r>
              <a:rPr lang="en-US" i="1" dirty="0" smtClean="0">
                <a:effectLst>
                  <a:glow rad="101600">
                    <a:schemeClr val="bg1">
                      <a:alpha val="60000"/>
                    </a:schemeClr>
                  </a:glow>
                </a:effectLst>
              </a:rPr>
              <a:t>"But ye are a chosen generation, a royal priesthood, an holy nation, a peculiar people; that ye should </a:t>
            </a:r>
            <a:r>
              <a:rPr lang="en-US" i="1" dirty="0" err="1" smtClean="0">
                <a:effectLst>
                  <a:glow rad="101600">
                    <a:schemeClr val="bg1">
                      <a:alpha val="60000"/>
                    </a:schemeClr>
                  </a:glow>
                </a:effectLst>
              </a:rPr>
              <a:t>shew</a:t>
            </a:r>
            <a:r>
              <a:rPr lang="en-US" i="1" dirty="0" smtClean="0">
                <a:effectLst>
                  <a:glow rad="101600">
                    <a:schemeClr val="bg1">
                      <a:alpha val="60000"/>
                    </a:schemeClr>
                  </a:glow>
                </a:effectLst>
              </a:rPr>
              <a:t> forth the praises of him who hath called you out of darkness into his </a:t>
            </a:r>
            <a:r>
              <a:rPr lang="en-US" i="1" dirty="0" err="1" smtClean="0">
                <a:effectLst>
                  <a:glow rad="101600">
                    <a:schemeClr val="bg1">
                      <a:alpha val="60000"/>
                    </a:schemeClr>
                  </a:glow>
                </a:effectLst>
              </a:rPr>
              <a:t>marvellous</a:t>
            </a:r>
            <a:r>
              <a:rPr lang="en-US" i="1" dirty="0" smtClean="0">
                <a:effectLst>
                  <a:glow rad="101600">
                    <a:schemeClr val="bg1">
                      <a:alpha val="60000"/>
                    </a:schemeClr>
                  </a:glow>
                </a:effectLst>
              </a:rPr>
              <a:t> light."</a:t>
            </a:r>
            <a:br>
              <a:rPr lang="en-US" i="1" dirty="0" smtClean="0">
                <a:effectLst>
                  <a:glow rad="101600">
                    <a:schemeClr val="bg1">
                      <a:alpha val="60000"/>
                    </a:schemeClr>
                  </a:glow>
                </a:effectLst>
              </a:rPr>
            </a:br>
            <a:r>
              <a:rPr lang="en-US" i="1" dirty="0" smtClean="0">
                <a:effectLst>
                  <a:glow rad="101600">
                    <a:schemeClr val="bg1">
                      <a:alpha val="60000"/>
                    </a:schemeClr>
                  </a:glow>
                </a:effectLst>
              </a:rPr>
              <a:t>I Peter 2:9 </a:t>
            </a:r>
            <a:endParaRPr lang="en-US" dirty="0"/>
          </a:p>
        </p:txBody>
      </p:sp>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629400"/>
          </a:xfrm>
        </p:spPr>
        <p:txBody>
          <a:bodyPr>
            <a:normAutofit/>
          </a:bodyPr>
          <a:lstStyle/>
          <a:p>
            <a:pPr algn="ctr">
              <a:buNone/>
            </a:pPr>
            <a:r>
              <a:rPr lang="en-US" sz="3600" i="1" dirty="0" smtClean="0"/>
              <a:t>    "For God, who commanded the light to shine out of darkness, hath shined in our hearts...But we have this treasure in earthen vessels, that the </a:t>
            </a:r>
            <a:r>
              <a:rPr lang="en-US" sz="3600" i="1" dirty="0" err="1" smtClean="0"/>
              <a:t>excellency</a:t>
            </a:r>
            <a:r>
              <a:rPr lang="en-US" sz="3600" i="1" dirty="0" smtClean="0"/>
              <a:t> of the power may be of God, and not of us.”   </a:t>
            </a:r>
          </a:p>
          <a:p>
            <a:pPr algn="ctr">
              <a:buNone/>
            </a:pPr>
            <a:r>
              <a:rPr lang="en-US" sz="3600" i="1" dirty="0" smtClean="0"/>
              <a:t>II Cor. 4:6-7 </a:t>
            </a:r>
          </a:p>
          <a:p>
            <a:pPr algn="ctr">
              <a:buNone/>
            </a:pPr>
            <a:endParaRPr lang="en-US" sz="3600" dirty="0"/>
          </a:p>
        </p:txBody>
      </p:sp>
      <p:pic>
        <p:nvPicPr>
          <p:cNvPr id="2" name="Picture 2"/>
          <p:cNvPicPr>
            <a:picLocks noChangeAspect="1" noChangeArrowheads="1"/>
          </p:cNvPicPr>
          <p:nvPr/>
        </p:nvPicPr>
        <p:blipFill>
          <a:blip r:embed="rId3" cstate="print"/>
          <a:srcRect/>
          <a:stretch>
            <a:fillRect/>
          </a:stretch>
        </p:blipFill>
        <p:spPr bwMode="auto">
          <a:xfrm>
            <a:off x="2667000" y="3810000"/>
            <a:ext cx="4191000" cy="27622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lum bright="-20000"/>
          </a:blip>
          <a:srcRect/>
          <a:stretch>
            <a:fillRect/>
          </a:stretch>
        </p:blipFill>
        <p:spPr bwMode="auto">
          <a:xfrm>
            <a:off x="0" y="0"/>
            <a:ext cx="9144000" cy="6858000"/>
          </a:xfrm>
          <a:prstGeom prst="rect">
            <a:avLst/>
          </a:prstGeom>
          <a:noFill/>
          <a:ln w="9525">
            <a:noFill/>
            <a:miter lim="800000"/>
            <a:headEnd/>
            <a:tailEnd/>
          </a:ln>
        </p:spPr>
      </p:pic>
      <p:sp>
        <p:nvSpPr>
          <p:cNvPr id="2" name="Rectangle 1"/>
          <p:cNvSpPr/>
          <p:nvPr/>
        </p:nvSpPr>
        <p:spPr>
          <a:xfrm>
            <a:off x="0" y="0"/>
            <a:ext cx="9144000" cy="6894195"/>
          </a:xfrm>
          <a:prstGeom prst="rect">
            <a:avLst/>
          </a:prstGeom>
        </p:spPr>
        <p:txBody>
          <a:bodyPr wrap="square">
            <a:spAutoFit/>
          </a:bodyPr>
          <a:lstStyle/>
          <a:p>
            <a:pPr algn="ctr"/>
            <a:r>
              <a:rPr lang="en-US" sz="3400" i="1" dirty="0" smtClean="0">
                <a:effectLst>
                  <a:glow rad="101600">
                    <a:schemeClr val="bg1">
                      <a:alpha val="60000"/>
                    </a:schemeClr>
                  </a:glow>
                </a:effectLst>
              </a:rPr>
              <a:t>“And these things write we unto you, that your joy may be full. This then is the message which we have heard of him, and declare unto you, that God is light, and in him is no darkness at all. If we say that we have fellowship with him, and walk in darkness, we lie, and do not the truth: But if we walk in the light, as he is in the light, we have fellowship one with another, and the blood of Jesus Christ his Son </a:t>
            </a:r>
            <a:r>
              <a:rPr lang="en-US" sz="3400" i="1" dirty="0" err="1" smtClean="0">
                <a:effectLst>
                  <a:glow rad="101600">
                    <a:schemeClr val="bg1">
                      <a:alpha val="60000"/>
                    </a:schemeClr>
                  </a:glow>
                </a:effectLst>
              </a:rPr>
              <a:t>cleanseth</a:t>
            </a:r>
            <a:r>
              <a:rPr lang="en-US" sz="3400" i="1" dirty="0" smtClean="0">
                <a:effectLst>
                  <a:glow rad="101600">
                    <a:schemeClr val="bg1">
                      <a:alpha val="60000"/>
                    </a:schemeClr>
                  </a:glow>
                </a:effectLst>
              </a:rPr>
              <a:t> us from all sin. If we say that we have no sin, we deceive ourselves, and the truth is not in us. If we confess our sins, he is faithful and just to forgive us our sins, and to cleanse us from all unrighteousness.” I John 1:4-9</a:t>
            </a:r>
            <a:endParaRPr lang="en-US" sz="3400"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19050"/>
            <a:ext cx="9169400" cy="6877050"/>
          </a:xfrm>
          <a:prstGeom prst="rect">
            <a:avLst/>
          </a:prstGeom>
          <a:noFill/>
          <a:ln w="9525">
            <a:noFill/>
            <a:miter lim="800000"/>
            <a:headEnd/>
            <a:tailEnd/>
          </a:ln>
        </p:spPr>
      </p:pic>
      <p:sp>
        <p:nvSpPr>
          <p:cNvPr id="6" name="Content Placeholder 5"/>
          <p:cNvSpPr>
            <a:spLocks noGrp="1"/>
          </p:cNvSpPr>
          <p:nvPr>
            <p:ph sz="half" idx="2"/>
          </p:nvPr>
        </p:nvSpPr>
        <p:spPr>
          <a:xfrm>
            <a:off x="4953000" y="990600"/>
            <a:ext cx="4191000" cy="5867400"/>
          </a:xfrm>
        </p:spPr>
        <p:txBody>
          <a:bodyPr>
            <a:noAutofit/>
          </a:bodyPr>
          <a:lstStyle/>
          <a:p>
            <a:r>
              <a:rPr lang="en-US" sz="3400" dirty="0" smtClean="0">
                <a:effectLst>
                  <a:glow rad="101600">
                    <a:schemeClr val="bg1">
                      <a:alpha val="60000"/>
                    </a:schemeClr>
                  </a:glow>
                </a:effectLst>
              </a:rPr>
              <a:t>God is omnipresent</a:t>
            </a:r>
          </a:p>
          <a:p>
            <a:r>
              <a:rPr lang="en-US" sz="3400" dirty="0" smtClean="0">
                <a:effectLst>
                  <a:glow rad="101600">
                    <a:schemeClr val="bg1">
                      <a:alpha val="60000"/>
                    </a:schemeClr>
                  </a:glow>
                </a:effectLst>
              </a:rPr>
              <a:t>God is omniscient</a:t>
            </a:r>
          </a:p>
          <a:p>
            <a:r>
              <a:rPr lang="en-US" sz="3400" dirty="0" smtClean="0">
                <a:effectLst>
                  <a:glow rad="101600">
                    <a:schemeClr val="bg1">
                      <a:alpha val="60000"/>
                    </a:schemeClr>
                  </a:glow>
                </a:effectLst>
              </a:rPr>
              <a:t>God is all wise</a:t>
            </a:r>
          </a:p>
          <a:p>
            <a:r>
              <a:rPr lang="en-US" sz="3400" dirty="0" smtClean="0">
                <a:effectLst>
                  <a:glow rad="101600">
                    <a:schemeClr val="bg1">
                      <a:alpha val="60000"/>
                    </a:schemeClr>
                  </a:glow>
                </a:effectLst>
              </a:rPr>
              <a:t>God is immutable</a:t>
            </a:r>
          </a:p>
          <a:p>
            <a:r>
              <a:rPr lang="en-US" sz="3400" dirty="0" smtClean="0">
                <a:effectLst>
                  <a:glow rad="101600">
                    <a:schemeClr val="bg1">
                      <a:alpha val="60000"/>
                    </a:schemeClr>
                  </a:glow>
                </a:effectLst>
              </a:rPr>
              <a:t>God is sovereign</a:t>
            </a:r>
          </a:p>
          <a:p>
            <a:r>
              <a:rPr lang="en-US" sz="3400" dirty="0" smtClean="0">
                <a:effectLst>
                  <a:glow rad="101600">
                    <a:schemeClr val="bg1">
                      <a:alpha val="60000"/>
                    </a:schemeClr>
                  </a:glow>
                </a:effectLst>
              </a:rPr>
              <a:t>God is light</a:t>
            </a:r>
          </a:p>
          <a:p>
            <a:pPr>
              <a:buNone/>
            </a:pPr>
            <a:endParaRPr lang="en-US" sz="3400" dirty="0">
              <a:effectLst>
                <a:glow rad="101600">
                  <a:schemeClr val="bg1">
                    <a:alpha val="60000"/>
                  </a:schemeClr>
                </a:glow>
              </a:effectLst>
            </a:endParaRPr>
          </a:p>
        </p:txBody>
      </p:sp>
      <p:sp>
        <p:nvSpPr>
          <p:cNvPr id="4" name="Title 3"/>
          <p:cNvSpPr>
            <a:spLocks noGrp="1"/>
          </p:cNvSpPr>
          <p:nvPr>
            <p:ph sz="half" idx="1"/>
          </p:nvPr>
        </p:nvSpPr>
        <p:spPr>
          <a:xfrm>
            <a:off x="0" y="914400"/>
            <a:ext cx="5257800" cy="5943600"/>
          </a:xfrm>
        </p:spPr>
        <p:txBody>
          <a:bodyPr>
            <a:normAutofit/>
          </a:bodyPr>
          <a:lstStyle/>
          <a:p>
            <a:r>
              <a:rPr lang="en-US" sz="3400" dirty="0" smtClean="0">
                <a:effectLst>
                  <a:glow rad="101600">
                    <a:schemeClr val="bg1">
                      <a:alpha val="60000"/>
                    </a:schemeClr>
                  </a:glow>
                </a:effectLst>
              </a:rPr>
              <a:t>God is incomprehensible</a:t>
            </a:r>
          </a:p>
          <a:p>
            <a:r>
              <a:rPr lang="en-US" sz="3400" dirty="0" smtClean="0">
                <a:effectLst>
                  <a:glow rad="101600">
                    <a:schemeClr val="bg1">
                      <a:alpha val="60000"/>
                    </a:schemeClr>
                  </a:glow>
                </a:effectLst>
              </a:rPr>
              <a:t>God is self-existence </a:t>
            </a:r>
          </a:p>
          <a:p>
            <a:r>
              <a:rPr lang="en-US" sz="3400" dirty="0" smtClean="0">
                <a:effectLst>
                  <a:glow rad="101600">
                    <a:schemeClr val="bg1">
                      <a:alpha val="60000"/>
                    </a:schemeClr>
                  </a:glow>
                </a:effectLst>
              </a:rPr>
              <a:t>God is self-sufficient</a:t>
            </a:r>
          </a:p>
          <a:p>
            <a:r>
              <a:rPr lang="en-US" sz="3400" dirty="0" smtClean="0">
                <a:effectLst>
                  <a:glow rad="101600">
                    <a:schemeClr val="bg1">
                      <a:alpha val="60000"/>
                    </a:schemeClr>
                  </a:glow>
                </a:effectLst>
              </a:rPr>
              <a:t>God is eternal</a:t>
            </a:r>
          </a:p>
          <a:p>
            <a:pPr lvl="0"/>
            <a:r>
              <a:rPr lang="en-US" sz="3400" dirty="0" smtClean="0">
                <a:effectLst>
                  <a:glow rad="101600">
                    <a:schemeClr val="bg1">
                      <a:alpha val="60000"/>
                    </a:schemeClr>
                  </a:glow>
                </a:effectLst>
              </a:rPr>
              <a:t>God is infinite</a:t>
            </a:r>
          </a:p>
          <a:p>
            <a:r>
              <a:rPr lang="en-US" sz="3400" dirty="0" smtClean="0">
                <a:effectLst>
                  <a:glow rad="101600">
                    <a:schemeClr val="bg1">
                      <a:alpha val="60000"/>
                    </a:schemeClr>
                  </a:glow>
                </a:effectLst>
              </a:rPr>
              <a:t>God is omnipotent</a:t>
            </a:r>
          </a:p>
          <a:p>
            <a:pPr lvl="0"/>
            <a:endParaRPr lang="en-US" sz="3400" dirty="0" smtClean="0">
              <a:effectLst>
                <a:glow rad="101600">
                  <a:schemeClr val="bg1">
                    <a:alpha val="60000"/>
                  </a:schemeClr>
                </a:glow>
              </a:effectLst>
            </a:endParaRPr>
          </a:p>
          <a:p>
            <a:pPr lvl="0"/>
            <a:endParaRPr lang="en-US" sz="3400" dirty="0" smtClean="0">
              <a:effectLst>
                <a:glow rad="101600">
                  <a:schemeClr val="bg1">
                    <a:alpha val="60000"/>
                  </a:schemeClr>
                </a:glow>
              </a:effectLst>
            </a:endParaRPr>
          </a:p>
          <a:p>
            <a:endParaRPr lang="en-US" sz="3400" dirty="0" smtClean="0">
              <a:effectLst>
                <a:glow rad="101600">
                  <a:schemeClr val="bg1">
                    <a:alpha val="60000"/>
                  </a:schemeClr>
                </a:glow>
              </a:effectLst>
            </a:endParaRPr>
          </a:p>
          <a:p>
            <a:endParaRPr lang="en-US" sz="3400" dirty="0" smtClean="0">
              <a:effectLst>
                <a:glow rad="101600">
                  <a:schemeClr val="bg1">
                    <a:alpha val="60000"/>
                  </a:schemeClr>
                </a:glow>
              </a:effectLst>
            </a:endParaRPr>
          </a:p>
          <a:p>
            <a:endParaRPr lang="en-US" sz="3400" dirty="0" smtClean="0">
              <a:effectLst>
                <a:glow rad="101600">
                  <a:schemeClr val="bg1">
                    <a:alpha val="60000"/>
                  </a:schemeClr>
                </a:glow>
              </a:effectLst>
            </a:endParaRPr>
          </a:p>
          <a:p>
            <a:endParaRPr lang="en-US" sz="3400" dirty="0" smtClean="0">
              <a:effectLst>
                <a:glow rad="101600">
                  <a:schemeClr val="bg1">
                    <a:alpha val="60000"/>
                  </a:schemeClr>
                </a:glow>
              </a:effectLst>
            </a:endParaRPr>
          </a:p>
          <a:p>
            <a:endParaRPr lang="en-US" sz="3400" dirty="0" smtClean="0">
              <a:effectLst>
                <a:glow rad="101600">
                  <a:schemeClr val="bg1">
                    <a:alpha val="60000"/>
                  </a:schemeClr>
                </a:glow>
              </a:effectLst>
            </a:endParaRPr>
          </a:p>
          <a:p>
            <a:endParaRPr lang="en-US" sz="3400"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anim calcmode="lin" valueType="num">
                                      <p:cBhvr additive="base">
                                        <p:cTn id="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cstate="print"/>
          <a:srcRect/>
          <a:stretch>
            <a:fillRect/>
          </a:stretch>
        </p:blipFill>
        <p:spPr bwMode="auto">
          <a:xfrm>
            <a:off x="1828800" y="2514600"/>
            <a:ext cx="5791200" cy="4343400"/>
          </a:xfrm>
          <a:prstGeom prst="rect">
            <a:avLst/>
          </a:prstGeom>
          <a:ln>
            <a:noFill/>
          </a:ln>
          <a:effectLst>
            <a:softEdge rad="112500"/>
          </a:effectLst>
        </p:spPr>
      </p:pic>
      <p:sp>
        <p:nvSpPr>
          <p:cNvPr id="2" name="Rectangle 1"/>
          <p:cNvSpPr/>
          <p:nvPr/>
        </p:nvSpPr>
        <p:spPr>
          <a:xfrm>
            <a:off x="304800" y="228600"/>
            <a:ext cx="8686800" cy="2308324"/>
          </a:xfrm>
          <a:prstGeom prst="rect">
            <a:avLst/>
          </a:prstGeom>
        </p:spPr>
        <p:txBody>
          <a:bodyPr wrap="square">
            <a:spAutoFit/>
          </a:bodyPr>
          <a:lstStyle/>
          <a:p>
            <a:pPr algn="ctr"/>
            <a:r>
              <a:rPr lang="en-US" sz="3600" i="1" dirty="0" smtClean="0"/>
              <a:t>“But we all, with open face beholding as in a glass the glory of the Lord, are changed into the same image from glory to glory, even as by the Spirit of the Lord.” II Cor. 3:18 </a:t>
            </a:r>
            <a:endParaRPr lang="en-US" sz="3600" i="1" dirty="0"/>
          </a:p>
        </p:txBody>
      </p:sp>
      <p:pic>
        <p:nvPicPr>
          <p:cNvPr id="1026" name="Picture 2"/>
          <p:cNvPicPr>
            <a:picLocks noChangeAspect="1" noChangeArrowheads="1"/>
          </p:cNvPicPr>
          <p:nvPr/>
        </p:nvPicPr>
        <p:blipFill>
          <a:blip r:embed="rId4" cstate="print"/>
          <a:srcRect/>
          <a:stretch>
            <a:fillRect/>
          </a:stretch>
        </p:blipFill>
        <p:spPr bwMode="auto">
          <a:xfrm>
            <a:off x="6019800" y="2414636"/>
            <a:ext cx="3448050" cy="4443364"/>
          </a:xfrm>
          <a:prstGeom prst="rect">
            <a:avLst/>
          </a:prstGeom>
          <a:ln>
            <a:noFill/>
          </a:ln>
          <a:effectLst>
            <a:softEdge rad="112500"/>
          </a:effectLst>
        </p:spPr>
      </p:pic>
      <p:pic>
        <p:nvPicPr>
          <p:cNvPr id="1030" name="Picture 6"/>
          <p:cNvPicPr>
            <a:picLocks noChangeAspect="1" noChangeArrowheads="1"/>
          </p:cNvPicPr>
          <p:nvPr/>
        </p:nvPicPr>
        <p:blipFill>
          <a:blip r:embed="rId5" cstate="print"/>
          <a:srcRect/>
          <a:stretch>
            <a:fillRect/>
          </a:stretch>
        </p:blipFill>
        <p:spPr bwMode="auto">
          <a:xfrm>
            <a:off x="-304800" y="2438400"/>
            <a:ext cx="3535680" cy="4419600"/>
          </a:xfrm>
          <a:prstGeom prst="rect">
            <a:avLst/>
          </a:prstGeom>
          <a:ln>
            <a:noFill/>
          </a:ln>
          <a:effectLst>
            <a:softEdge rad="112500"/>
          </a:effectLst>
        </p:spPr>
      </p:pic>
      <p:pic>
        <p:nvPicPr>
          <p:cNvPr id="1028" name="Picture 4"/>
          <p:cNvPicPr>
            <a:picLocks noChangeAspect="1" noChangeArrowheads="1"/>
          </p:cNvPicPr>
          <p:nvPr/>
        </p:nvPicPr>
        <p:blipFill>
          <a:blip r:embed="rId6" cstate="print"/>
          <a:srcRect/>
          <a:stretch>
            <a:fillRect/>
          </a:stretch>
        </p:blipFill>
        <p:spPr bwMode="auto">
          <a:xfrm>
            <a:off x="2895600" y="2457667"/>
            <a:ext cx="3522945" cy="4400333"/>
          </a:xfrm>
          <a:prstGeom prst="rect">
            <a:avLst/>
          </a:prstGeom>
          <a:ln>
            <a:noFill/>
          </a:ln>
          <a:effectLst>
            <a:softEdge rad="112500"/>
          </a:effectLst>
        </p:spPr>
      </p:pic>
      <p:pic>
        <p:nvPicPr>
          <p:cNvPr id="9" name="Picture 6"/>
          <p:cNvPicPr>
            <a:picLocks noChangeAspect="1" noChangeArrowheads="1"/>
          </p:cNvPicPr>
          <p:nvPr/>
        </p:nvPicPr>
        <p:blipFill>
          <a:blip r:embed="rId5" cstate="print"/>
          <a:srcRect l="73276" t="56897" r="7328" b="22414"/>
          <a:stretch>
            <a:fillRect/>
          </a:stretch>
        </p:blipFill>
        <p:spPr bwMode="auto">
          <a:xfrm>
            <a:off x="609600" y="2667000"/>
            <a:ext cx="1143000" cy="1524000"/>
          </a:xfrm>
          <a:prstGeom prst="ellipse">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fade">
                                      <p:cBhvr>
                                        <p:cTn id="12" dur="1000"/>
                                        <p:tgtEl>
                                          <p:spTgt spid="10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cstate="print"/>
          <a:srcRect/>
          <a:stretch>
            <a:fillRect/>
          </a:stretch>
        </p:blipFill>
        <p:spPr bwMode="auto">
          <a:xfrm>
            <a:off x="1981200" y="-40258"/>
            <a:ext cx="5534966" cy="689825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417638"/>
          </a:xfrm>
        </p:spPr>
        <p:txBody>
          <a:bodyPr>
            <a:normAutofit/>
          </a:bodyPr>
          <a:lstStyle/>
          <a:p>
            <a:r>
              <a:rPr lang="en-US" dirty="0" smtClean="0"/>
              <a:t>God is incomprehensible</a:t>
            </a:r>
            <a:endParaRPr lang="en-US" dirty="0"/>
          </a:p>
        </p:txBody>
      </p:sp>
      <p:sp>
        <p:nvSpPr>
          <p:cNvPr id="3" name="Content Placeholder 2"/>
          <p:cNvSpPr>
            <a:spLocks noGrp="1"/>
          </p:cNvSpPr>
          <p:nvPr>
            <p:ph idx="1"/>
          </p:nvPr>
        </p:nvSpPr>
        <p:spPr>
          <a:xfrm>
            <a:off x="0" y="1600200"/>
            <a:ext cx="5181600" cy="5257800"/>
          </a:xfrm>
        </p:spPr>
        <p:txBody>
          <a:bodyPr>
            <a:normAutofit/>
          </a:bodyPr>
          <a:lstStyle/>
          <a:p>
            <a:pPr algn="ctr">
              <a:buNone/>
            </a:pPr>
            <a:r>
              <a:rPr lang="en-US" i="1" dirty="0" smtClean="0">
                <a:solidFill>
                  <a:srgbClr val="FFC000"/>
                </a:solidFill>
              </a:rPr>
              <a:t>   “</a:t>
            </a:r>
            <a:r>
              <a:rPr lang="en-US" i="1" u="sng" dirty="0" smtClean="0">
                <a:solidFill>
                  <a:srgbClr val="FFC000"/>
                </a:solidFill>
              </a:rPr>
              <a:t>Canst thou by searching find out God</a:t>
            </a:r>
            <a:r>
              <a:rPr lang="en-US" i="1" dirty="0" smtClean="0">
                <a:solidFill>
                  <a:srgbClr val="FFC000"/>
                </a:solidFill>
              </a:rPr>
              <a:t>? canst thou find out the Almighty unto perfection? It is as high as heaven; what canst thou do? deeper than hell; what canst thou know? The measure thereof is longer than the earth, and broader than the sea.” Job 11:7-9 </a:t>
            </a:r>
          </a:p>
          <a:p>
            <a:pPr algn="ctr">
              <a:buNone/>
            </a:pPr>
            <a:endParaRPr lang="en-US" dirty="0"/>
          </a:p>
        </p:txBody>
      </p:sp>
      <p:pic>
        <p:nvPicPr>
          <p:cNvPr id="2050" name="Picture 2"/>
          <p:cNvPicPr>
            <a:picLocks noChangeAspect="1" noChangeArrowheads="1"/>
          </p:cNvPicPr>
          <p:nvPr/>
        </p:nvPicPr>
        <p:blipFill>
          <a:blip r:embed="rId3" cstate="print"/>
          <a:srcRect/>
          <a:stretch>
            <a:fillRect/>
          </a:stretch>
        </p:blipFill>
        <p:spPr bwMode="auto">
          <a:xfrm>
            <a:off x="5204476" y="1600200"/>
            <a:ext cx="3939524" cy="4495799"/>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lum bright="-30000"/>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457200" y="0"/>
            <a:ext cx="8229600" cy="1066800"/>
          </a:xfrm>
        </p:spPr>
        <p:txBody>
          <a:bodyPr>
            <a:normAutofit/>
          </a:bodyPr>
          <a:lstStyle/>
          <a:p>
            <a:r>
              <a:rPr lang="en-US" dirty="0" smtClean="0"/>
              <a:t>God is self-existent</a:t>
            </a:r>
            <a:endParaRPr lang="en-US" dirty="0"/>
          </a:p>
        </p:txBody>
      </p:sp>
      <p:sp>
        <p:nvSpPr>
          <p:cNvPr id="3" name="Content Placeholder 2"/>
          <p:cNvSpPr>
            <a:spLocks noGrp="1"/>
          </p:cNvSpPr>
          <p:nvPr>
            <p:ph idx="1"/>
          </p:nvPr>
        </p:nvSpPr>
        <p:spPr>
          <a:xfrm>
            <a:off x="152400" y="1219200"/>
            <a:ext cx="8763000" cy="4906963"/>
          </a:xfrm>
        </p:spPr>
        <p:txBody>
          <a:bodyPr>
            <a:noAutofit/>
          </a:bodyPr>
          <a:lstStyle/>
          <a:p>
            <a:pPr algn="ctr">
              <a:buNone/>
            </a:pPr>
            <a:r>
              <a:rPr lang="en-US" sz="3600" i="1" dirty="0" smtClean="0">
                <a:effectLst>
                  <a:glow rad="63500">
                    <a:schemeClr val="bg1">
                      <a:alpha val="40000"/>
                    </a:schemeClr>
                  </a:glow>
                </a:effectLst>
              </a:rPr>
              <a:t>"And Moses said unto God, Behold, when I come unto the children of Israel, and shall say unto them, The God of your fathers hath sent me, </a:t>
            </a:r>
            <a:r>
              <a:rPr lang="en-US" sz="3600" i="1" u="sng" dirty="0" smtClean="0">
                <a:effectLst>
                  <a:glow rad="63500">
                    <a:schemeClr val="bg1">
                      <a:alpha val="40000"/>
                    </a:schemeClr>
                  </a:glow>
                </a:effectLst>
              </a:rPr>
              <a:t>What is his name? What shall I say unto them? And God said unto Moses, I AM THAT I AM:</a:t>
            </a:r>
            <a:r>
              <a:rPr lang="en-US" sz="3600" i="1" dirty="0" smtClean="0">
                <a:effectLst>
                  <a:glow rad="63500">
                    <a:schemeClr val="bg1">
                      <a:alpha val="40000"/>
                    </a:schemeClr>
                  </a:glow>
                </a:effectLst>
              </a:rPr>
              <a:t> and he said, Thus </a:t>
            </a:r>
            <a:r>
              <a:rPr lang="en-US" sz="3600" i="1" dirty="0" err="1" smtClean="0">
                <a:effectLst>
                  <a:glow rad="63500">
                    <a:schemeClr val="bg1">
                      <a:alpha val="40000"/>
                    </a:schemeClr>
                  </a:glow>
                </a:effectLst>
              </a:rPr>
              <a:t>shalt</a:t>
            </a:r>
            <a:r>
              <a:rPr lang="en-US" sz="3600" i="1" dirty="0" smtClean="0">
                <a:effectLst>
                  <a:glow rad="63500">
                    <a:schemeClr val="bg1">
                      <a:alpha val="40000"/>
                    </a:schemeClr>
                  </a:glow>
                </a:effectLst>
              </a:rPr>
              <a:t> thou say unto the children of Israel, I AM hath sent me unto you.” </a:t>
            </a:r>
          </a:p>
          <a:p>
            <a:pPr algn="ctr">
              <a:buNone/>
            </a:pPr>
            <a:r>
              <a:rPr lang="en-US" sz="3600" i="1" dirty="0" smtClean="0">
                <a:effectLst>
                  <a:glow rad="63500">
                    <a:schemeClr val="bg1">
                      <a:alpha val="40000"/>
                    </a:schemeClr>
                  </a:glow>
                </a:effectLst>
              </a:rPr>
              <a:t>Exodus 3:13-14 </a:t>
            </a:r>
          </a:p>
          <a:p>
            <a:pPr algn="ctr">
              <a:buNone/>
            </a:pPr>
            <a:endParaRPr lang="en-US" sz="3600" i="1" dirty="0">
              <a:effectLst>
                <a:glow rad="63500">
                  <a:schemeClr val="bg1">
                    <a:alpha val="40000"/>
                  </a:schemeClr>
                </a:glow>
              </a:effectLst>
            </a:endParaRPr>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5576</TotalTime>
  <Words>2912</Words>
  <Application>Microsoft Office PowerPoint</Application>
  <PresentationFormat>On-screen Show (4:3)</PresentationFormat>
  <Paragraphs>228</Paragraphs>
  <Slides>59</Slides>
  <Notes>59</Notes>
  <HiddenSlides>0</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Office Theme</vt:lpstr>
      <vt:lpstr>Slide 1</vt:lpstr>
      <vt:lpstr>An attribute of God is whatever God has revealed as being  true of Himself. </vt:lpstr>
      <vt:lpstr>Slide 3</vt:lpstr>
      <vt:lpstr>Slide 4</vt:lpstr>
      <vt:lpstr>Slide 5</vt:lpstr>
      <vt:lpstr>Slide 6</vt:lpstr>
      <vt:lpstr>Slide 7</vt:lpstr>
      <vt:lpstr>God is incomprehensible</vt:lpstr>
      <vt:lpstr>God is self-existent</vt:lpstr>
      <vt:lpstr>God is self-sufficient</vt:lpstr>
      <vt:lpstr>God is eternal</vt:lpstr>
      <vt:lpstr>Slide 12</vt:lpstr>
      <vt:lpstr>God is omnipotent</vt:lpstr>
      <vt:lpstr>God is omnipresent </vt:lpstr>
      <vt:lpstr>God is omniscient</vt:lpstr>
      <vt:lpstr>God is all wise</vt:lpstr>
      <vt:lpstr>God is immutable “For I am the Lord, I change not.” Malachi 3:6  </vt:lpstr>
      <vt:lpstr>Slide 18</vt:lpstr>
      <vt:lpstr>God is sovereign</vt:lpstr>
      <vt:lpstr>Slide 20</vt:lpstr>
      <vt:lpstr>Slide 21</vt:lpstr>
      <vt:lpstr>Slide 22</vt:lpstr>
      <vt:lpstr>God is Light</vt:lpstr>
      <vt:lpstr>Slide 24</vt:lpstr>
      <vt:lpstr>Slide 25</vt:lpstr>
      <vt:lpstr>Slide 26</vt:lpstr>
      <vt:lpstr>Slide 27</vt:lpstr>
      <vt:lpstr>“And the city had no need of the sun, neither of the moon, to shine in it: for the glory of God did lighten it, and the Lamb is the light thereof…And there shall be no night there; and they need no candle, neither light      of the sun; for the Lord God giveth    them light: and they shall reign  for ever and ever."   Revelation 21:23; 22:5 </vt:lpstr>
      <vt:lpstr>God is light “Revealed through the Word of God” (Psalm 119:105) </vt:lpstr>
      <vt:lpstr>Slide 30</vt:lpstr>
      <vt:lpstr>Darkness means that man's nature is darkness </vt:lpstr>
      <vt:lpstr>Darkness means that an unsaved person dwells in darkness</vt:lpstr>
      <vt:lpstr>Slide 33</vt:lpstr>
      <vt:lpstr>Darkness refers to evil behavior and deeds</vt:lpstr>
      <vt:lpstr>Slide 35</vt:lpstr>
      <vt:lpstr>Slide 36</vt:lpstr>
      <vt:lpstr>Slide 37</vt:lpstr>
      <vt:lpstr>Darkness means that  man is ignorant of God Darkness means that a person is vain in his imaginations about God and foolish in  his thoughts about God</vt:lpstr>
      <vt:lpstr>Darkness means that a person  does not live and walk in  the light Christ provided</vt:lpstr>
      <vt:lpstr>Darkness means that a person does believe in the light of God </vt:lpstr>
      <vt:lpstr>Darkness means that a person is blind to the light of Christ and stumbles about through life </vt:lpstr>
      <vt:lpstr>Slide 42</vt:lpstr>
      <vt:lpstr>Darkness means that a person does not understand the light </vt:lpstr>
      <vt:lpstr>Slide 44</vt:lpstr>
      <vt:lpstr>Darkness means that a person does not see the glory of God in the  face of Jesus Christ </vt:lpstr>
      <vt:lpstr>Darkness means that a person walks  in the darkness of hate and  antagonism against others </vt:lpstr>
      <vt:lpstr>Darkness means that a person's eye is focused upon evil; therefore, his whole being is full of darkness or evil </vt:lpstr>
      <vt:lpstr>Darkness means that a person lives a secretive life, a life that is gripped by the hidden things of darkness </vt:lpstr>
      <vt:lpstr>Darkness means that an  unsaved man is unfruitful in life</vt:lpstr>
      <vt:lpstr>Darkness refers to the influence               and power of Satan over a persons life</vt:lpstr>
      <vt:lpstr>Darkness refers to the place  of punishment the pit of darkness</vt:lpstr>
      <vt:lpstr>Slide 52</vt:lpstr>
      <vt:lpstr>Slide 53</vt:lpstr>
      <vt:lpstr>Darkness is powerless to  extinguish the light  </vt:lpstr>
      <vt:lpstr>Slide 55</vt:lpstr>
      <vt:lpstr>"But ye are a chosen generation, a royal priesthood, an holy nation, a peculiar people; that ye should shew forth the praises of him who hath called you out of darkness into his marvellous light." I Peter 2:9 </vt:lpstr>
      <vt:lpstr>Slide 57</vt:lpstr>
      <vt:lpstr>Slide 58</vt:lpstr>
      <vt:lpstr>Slide 59</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Ptr. Daniel White</dc:creator>
  <cp:lastModifiedBy>Ptr. Daniel White</cp:lastModifiedBy>
  <cp:revision>63</cp:revision>
  <dcterms:created xsi:type="dcterms:W3CDTF">2011-09-01T21:07:59Z</dcterms:created>
  <dcterms:modified xsi:type="dcterms:W3CDTF">2011-10-14T12:10:18Z</dcterms:modified>
</cp:coreProperties>
</file>