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57" r:id="rId2"/>
    <p:sldId id="258" r:id="rId3"/>
    <p:sldId id="259" r:id="rId4"/>
    <p:sldId id="260" r:id="rId5"/>
    <p:sldId id="261" r:id="rId6"/>
    <p:sldId id="279" r:id="rId7"/>
    <p:sldId id="262" r:id="rId8"/>
    <p:sldId id="263" r:id="rId9"/>
    <p:sldId id="264" r:id="rId10"/>
    <p:sldId id="265" r:id="rId11"/>
    <p:sldId id="277" r:id="rId12"/>
    <p:sldId id="266" r:id="rId13"/>
    <p:sldId id="267" r:id="rId14"/>
    <p:sldId id="268" r:id="rId15"/>
    <p:sldId id="269" r:id="rId16"/>
    <p:sldId id="270" r:id="rId17"/>
    <p:sldId id="271" r:id="rId18"/>
    <p:sldId id="272" r:id="rId19"/>
    <p:sldId id="273" r:id="rId20"/>
    <p:sldId id="274" r:id="rId21"/>
    <p:sldId id="278" r:id="rId22"/>
    <p:sldId id="275" r:id="rId23"/>
    <p:sldId id="276" r:id="rId24"/>
    <p:sldId id="280" r:id="rId25"/>
    <p:sldId id="282" r:id="rId26"/>
    <p:sldId id="310" r:id="rId27"/>
    <p:sldId id="281" r:id="rId28"/>
    <p:sldId id="311" r:id="rId29"/>
    <p:sldId id="286" r:id="rId30"/>
    <p:sldId id="288" r:id="rId31"/>
    <p:sldId id="287" r:id="rId32"/>
    <p:sldId id="289" r:id="rId33"/>
    <p:sldId id="290" r:id="rId34"/>
    <p:sldId id="291" r:id="rId35"/>
    <p:sldId id="292" r:id="rId36"/>
    <p:sldId id="293" r:id="rId37"/>
    <p:sldId id="294" r:id="rId38"/>
    <p:sldId id="295" r:id="rId39"/>
    <p:sldId id="296" r:id="rId40"/>
    <p:sldId id="297" r:id="rId41"/>
    <p:sldId id="298" r:id="rId42"/>
    <p:sldId id="299" r:id="rId43"/>
    <p:sldId id="303" r:id="rId44"/>
    <p:sldId id="300" r:id="rId45"/>
    <p:sldId id="301" r:id="rId46"/>
    <p:sldId id="308" r:id="rId47"/>
    <p:sldId id="283" r:id="rId48"/>
    <p:sldId id="302" r:id="rId49"/>
    <p:sldId id="285" r:id="rId50"/>
    <p:sldId id="305" r:id="rId51"/>
    <p:sldId id="304" r:id="rId52"/>
    <p:sldId id="306" r:id="rId53"/>
    <p:sldId id="309"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p:cViewPr varScale="1">
        <p:scale>
          <a:sx n="95" d="100"/>
          <a:sy n="95" d="100"/>
        </p:scale>
        <p:origin x="-246"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AEE724D-71AD-46F6-A2BD-58F2C3A5E67C}" type="datetimeFigureOut">
              <a:rPr lang="en-US" smtClean="0"/>
              <a:pPr/>
              <a:t>1/11/2012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C9D1542-6F9B-4ED0-8B80-24C134FB2CD1}"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8D58DB3-A266-40AF-B60D-89DDDBA86B6C}"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8D58DB3-A266-40AF-B60D-89DDDBA86B6C}"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8D58DB3-A266-40AF-B60D-89DDDBA86B6C}"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D5DC2EB-4726-47CC-AB6B-F565E146DC08}"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D5DC2EB-4726-47CC-AB6B-F565E146DC08}"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8D58DB3-A266-40AF-B60D-89DDDBA86B6C}"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8D58DB3-A266-40AF-B60D-89DDDBA86B6C}" type="slidenum">
              <a:rPr lang="en-US" smtClean="0"/>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555877-0060-41BD-92E4-1DD898A0820B}" type="slidenum">
              <a:rPr lang="en-US" smtClean="0"/>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A099683-DCA2-46F1-8DE5-8A8C79ED9A5F}"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BA01D1-8939-4310-9A50-9D84B2580577}"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114FCB-B678-4808-9233-54CE17A0D47F}"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B235266-EC36-4617-9075-F02805A25D6E}"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C9D1542-6F9B-4ED0-8B80-24C134FB2CD1}"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C9D1542-6F9B-4ED0-8B80-24C134FB2CD1}" type="slidenum">
              <a:rPr lang="en-US" smtClean="0"/>
              <a:pPr/>
              <a:t>25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C9D1542-6F9B-4ED0-8B80-24C134FB2CD1}" type="slidenum">
              <a:rPr lang="en-US" smtClean="0"/>
              <a:pPr/>
              <a:t>26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C9D1542-6F9B-4ED0-8B80-24C134FB2CD1}" type="slidenum">
              <a:rPr lang="en-US" smtClean="0"/>
              <a:pPr/>
              <a:t>27</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C9D1542-6F9B-4ED0-8B80-24C134FB2CD1}" type="slidenum">
              <a:rPr lang="en-US" smtClean="0"/>
              <a:pPr/>
              <a:t>28</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C9D1542-6F9B-4ED0-8B80-24C134FB2CD1}" type="slidenum">
              <a:rPr lang="en-US" smtClean="0"/>
              <a:pPr/>
              <a:t>29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D5DC2EB-4726-47CC-AB6B-F565E146DC08}"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C9D1542-6F9B-4ED0-8B80-24C134FB2CD1}" type="slidenum">
              <a:rPr lang="en-US" smtClean="0"/>
              <a:pPr/>
              <a:t>30</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C9D1542-6F9B-4ED0-8B80-24C134FB2CD1}" type="slidenum">
              <a:rPr lang="en-US" smtClean="0"/>
              <a:pPr/>
              <a:t>31</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C9D1542-6F9B-4ED0-8B80-24C134FB2CD1}" type="slidenum">
              <a:rPr lang="en-US" smtClean="0"/>
              <a:pPr/>
              <a:t>32</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C9D1542-6F9B-4ED0-8B80-24C134FB2CD1}" type="slidenum">
              <a:rPr lang="en-US" smtClean="0"/>
              <a:pPr/>
              <a:t>33</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C9D1542-6F9B-4ED0-8B80-24C134FB2CD1}" type="slidenum">
              <a:rPr lang="en-US" smtClean="0"/>
              <a:pPr/>
              <a:t>34</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C9D1542-6F9B-4ED0-8B80-24C134FB2CD1}" type="slidenum">
              <a:rPr lang="en-US" smtClean="0"/>
              <a:pPr/>
              <a:t>35</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C9D1542-6F9B-4ED0-8B80-24C134FB2CD1}" type="slidenum">
              <a:rPr lang="en-US" smtClean="0"/>
              <a:pPr/>
              <a:t>36</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C9D1542-6F9B-4ED0-8B80-24C134FB2CD1}" type="slidenum">
              <a:rPr lang="en-US" smtClean="0"/>
              <a:pPr/>
              <a:t>37</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C9D1542-6F9B-4ED0-8B80-24C134FB2CD1}" type="slidenum">
              <a:rPr lang="en-US" smtClean="0"/>
              <a:pPr/>
              <a:t>38</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C9D1542-6F9B-4ED0-8B80-24C134FB2CD1}" type="slidenum">
              <a:rPr lang="en-US" smtClean="0"/>
              <a:pPr/>
              <a:t>39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C9D1542-6F9B-4ED0-8B80-24C134FB2CD1}" type="slidenum">
              <a:rPr lang="en-US" smtClean="0"/>
              <a:pPr/>
              <a:t>40</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C9D1542-6F9B-4ED0-8B80-24C134FB2CD1}" type="slidenum">
              <a:rPr lang="en-US" smtClean="0"/>
              <a:pPr/>
              <a:t>41</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C9D1542-6F9B-4ED0-8B80-24C134FB2CD1}" type="slidenum">
              <a:rPr lang="en-US" smtClean="0"/>
              <a:pPr/>
              <a:t>42</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C9D1542-6F9B-4ED0-8B80-24C134FB2CD1}" type="slidenum">
              <a:rPr lang="en-US" smtClean="0"/>
              <a:pPr/>
              <a:t>43</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C9D1542-6F9B-4ED0-8B80-24C134FB2CD1}" type="slidenum">
              <a:rPr lang="en-US" smtClean="0"/>
              <a:pPr/>
              <a:t>44</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C9D1542-6F9B-4ED0-8B80-24C134FB2CD1}" type="slidenum">
              <a:rPr lang="en-US" smtClean="0"/>
              <a:pPr/>
              <a:t>45</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C9D1542-6F9B-4ED0-8B80-24C134FB2CD1}" type="slidenum">
              <a:rPr lang="en-US" smtClean="0"/>
              <a:pPr/>
              <a:t>46</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C9D1542-6F9B-4ED0-8B80-24C134FB2CD1}" type="slidenum">
              <a:rPr lang="en-US" smtClean="0"/>
              <a:pPr/>
              <a:t>47</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C9D1542-6F9B-4ED0-8B80-24C134FB2CD1}" type="slidenum">
              <a:rPr lang="en-US" smtClean="0"/>
              <a:pPr/>
              <a:t>48</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C9D1542-6F9B-4ED0-8B80-24C134FB2CD1}" type="slidenum">
              <a:rPr lang="en-US" smtClean="0"/>
              <a:pPr/>
              <a:t>49</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5</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C9D1542-6F9B-4ED0-8B80-24C134FB2CD1}" type="slidenum">
              <a:rPr lang="en-US" smtClean="0"/>
              <a:pPr/>
              <a:t>50</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C9D1542-6F9B-4ED0-8B80-24C134FB2CD1}" type="slidenum">
              <a:rPr lang="en-US" smtClean="0"/>
              <a:pPr/>
              <a:t>51</a:t>
            </a:fld>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C9D1542-6F9B-4ED0-8B80-24C134FB2CD1}" type="slidenum">
              <a:rPr lang="en-US" smtClean="0"/>
              <a:pPr/>
              <a:t>52</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C9D1542-6F9B-4ED0-8B80-24C134FB2CD1}" type="slidenum">
              <a:rPr lang="en-US" smtClean="0"/>
              <a:pPr/>
              <a:t>53</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2DB27E9-5848-4B02-812B-53CC192C7D5D}"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329EBEB-6C13-4DC1-ABF9-D5A3E8EFA0F5}" type="datetimeFigureOut">
              <a:rPr lang="en-US" smtClean="0"/>
              <a:pPr/>
              <a:t>1/11/2012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9BC1F2-F49C-471B-9D5A-4A9C70F1A189}" type="slidenum">
              <a:rPr lang="en-US" smtClean="0"/>
              <a:pPr/>
              <a:t>‹#›</a:t>
            </a:fld>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29EBEB-6C13-4DC1-ABF9-D5A3E8EFA0F5}" type="datetimeFigureOut">
              <a:rPr lang="en-US" smtClean="0"/>
              <a:pPr/>
              <a:t>1/11/2012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9BC1F2-F49C-471B-9D5A-4A9C70F1A189}" type="slidenum">
              <a:rPr lang="en-US" smtClean="0"/>
              <a:pPr/>
              <a:t>‹#›</a:t>
            </a:fld>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29EBEB-6C13-4DC1-ABF9-D5A3E8EFA0F5}" type="datetimeFigureOut">
              <a:rPr lang="en-US" smtClean="0"/>
              <a:pPr/>
              <a:t>1/11/2012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9BC1F2-F49C-471B-9D5A-4A9C70F1A189}" type="slidenum">
              <a:rPr lang="en-US" smtClean="0"/>
              <a:pPr/>
              <a:t>‹#›</a:t>
            </a:fld>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29EBEB-6C13-4DC1-ABF9-D5A3E8EFA0F5}" type="datetimeFigureOut">
              <a:rPr lang="en-US" smtClean="0"/>
              <a:pPr/>
              <a:t>1/11/2012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9BC1F2-F49C-471B-9D5A-4A9C70F1A189}" type="slidenum">
              <a:rPr lang="en-US" smtClean="0"/>
              <a:pPr/>
              <a:t>‹#›</a:t>
            </a:fld>
            <a:endParaRPr lang="en-US"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329EBEB-6C13-4DC1-ABF9-D5A3E8EFA0F5}" type="datetimeFigureOut">
              <a:rPr lang="en-US" smtClean="0"/>
              <a:pPr/>
              <a:t>1/11/2012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9BC1F2-F49C-471B-9D5A-4A9C70F1A189}" type="slidenum">
              <a:rPr lang="en-US" smtClean="0"/>
              <a:pPr/>
              <a:t>‹#›</a:t>
            </a:fld>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329EBEB-6C13-4DC1-ABF9-D5A3E8EFA0F5}" type="datetimeFigureOut">
              <a:rPr lang="en-US" smtClean="0"/>
              <a:pPr/>
              <a:t>1/11/2012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E9BC1F2-F49C-471B-9D5A-4A9C70F1A189}" type="slidenum">
              <a:rPr lang="en-US" smtClean="0"/>
              <a:pPr/>
              <a:t>‹#›</a:t>
            </a:fld>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329EBEB-6C13-4DC1-ABF9-D5A3E8EFA0F5}" type="datetimeFigureOut">
              <a:rPr lang="en-US" smtClean="0"/>
              <a:pPr/>
              <a:t>1/11/2012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E9BC1F2-F49C-471B-9D5A-4A9C70F1A189}" type="slidenum">
              <a:rPr lang="en-US" smtClean="0"/>
              <a:pPr/>
              <a:t>‹#›</a:t>
            </a:fld>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329EBEB-6C13-4DC1-ABF9-D5A3E8EFA0F5}" type="datetimeFigureOut">
              <a:rPr lang="en-US" smtClean="0"/>
              <a:pPr/>
              <a:t>1/11/2012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E9BC1F2-F49C-471B-9D5A-4A9C70F1A189}" type="slidenum">
              <a:rPr lang="en-US" smtClean="0"/>
              <a:pPr/>
              <a:t>‹#›</a:t>
            </a:fld>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29EBEB-6C13-4DC1-ABF9-D5A3E8EFA0F5}" type="datetimeFigureOut">
              <a:rPr lang="en-US" smtClean="0"/>
              <a:pPr/>
              <a:t>1/11/2012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E9BC1F2-F49C-471B-9D5A-4A9C70F1A189}" type="slidenum">
              <a:rPr lang="en-US" smtClean="0"/>
              <a:pPr/>
              <a:t>‹#›</a:t>
            </a:fld>
            <a:endParaRPr lang="en-US"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29EBEB-6C13-4DC1-ABF9-D5A3E8EFA0F5}" type="datetimeFigureOut">
              <a:rPr lang="en-US" smtClean="0"/>
              <a:pPr/>
              <a:t>1/11/2012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E9BC1F2-F49C-471B-9D5A-4A9C70F1A189}" type="slidenum">
              <a:rPr lang="en-US" smtClean="0"/>
              <a:pPr/>
              <a:t>‹#›</a:t>
            </a:fld>
            <a:endParaRPr lang="en-US" dirty="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29EBEB-6C13-4DC1-ABF9-D5A3E8EFA0F5}" type="datetimeFigureOut">
              <a:rPr lang="en-US" smtClean="0"/>
              <a:pPr/>
              <a:t>1/11/2012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E9BC1F2-F49C-471B-9D5A-4A9C70F1A189}" type="slidenum">
              <a:rPr lang="en-US" smtClean="0"/>
              <a:pPr/>
              <a:t>‹#›</a:t>
            </a:fld>
            <a:endParaRPr lang="en-US" dirty="0"/>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29EBEB-6C13-4DC1-ABF9-D5A3E8EFA0F5}" type="datetimeFigureOut">
              <a:rPr lang="en-US" smtClean="0"/>
              <a:pPr/>
              <a:t>1/11/2012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9BC1F2-F49C-471B-9D5A-4A9C70F1A189}"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lum bright="-10000" contrast="10000"/>
          </a:blip>
          <a:srcRect/>
          <a:stretch>
            <a:fillRect/>
          </a:stretch>
        </p:blipFill>
        <p:spPr bwMode="auto">
          <a:xfrm>
            <a:off x="838200" y="0"/>
            <a:ext cx="7472896" cy="3810000"/>
          </a:xfrm>
          <a:prstGeom prst="rect">
            <a:avLst/>
          </a:prstGeom>
          <a:ln>
            <a:noFill/>
          </a:ln>
          <a:effectLst>
            <a:softEdge rad="112500"/>
          </a:effectLst>
        </p:spPr>
      </p:pic>
      <p:sp>
        <p:nvSpPr>
          <p:cNvPr id="5" name="Rectangle 4"/>
          <p:cNvSpPr/>
          <p:nvPr/>
        </p:nvSpPr>
        <p:spPr>
          <a:xfrm>
            <a:off x="0" y="3962400"/>
            <a:ext cx="9144000" cy="2800767"/>
          </a:xfrm>
          <a:prstGeom prst="rect">
            <a:avLst/>
          </a:prstGeom>
        </p:spPr>
        <p:txBody>
          <a:bodyPr wrap="square">
            <a:spAutoFit/>
          </a:bodyPr>
          <a:lstStyle/>
          <a:p>
            <a:pPr algn="ctr"/>
            <a:r>
              <a:rPr lang="en-US" sz="4400" dirty="0" smtClean="0">
                <a:latin typeface="Copperplate Gothic Bold" pitchFamily="34" charset="0"/>
              </a:rPr>
              <a:t>The inherent characteristics, quality's </a:t>
            </a:r>
          </a:p>
          <a:p>
            <a:pPr algn="ctr"/>
            <a:r>
              <a:rPr lang="en-US" sz="4400" dirty="0" smtClean="0">
                <a:latin typeface="Copperplate Gothic Bold" pitchFamily="34" charset="0"/>
              </a:rPr>
              <a:t>and features of God</a:t>
            </a:r>
          </a:p>
          <a:p>
            <a:pPr algn="ctr"/>
            <a:r>
              <a:rPr lang="en-US" sz="4400" dirty="0" smtClean="0">
                <a:latin typeface="Copperplate Gothic Bold" pitchFamily="34" charset="0"/>
              </a:rPr>
              <a:t>(Part 11)</a:t>
            </a:r>
            <a:endParaRPr lang="en-US" sz="4400" dirty="0">
              <a:latin typeface="Copperplate Gothic Bold" pitchFamily="34" charset="0"/>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5410200" y="0"/>
            <a:ext cx="3733800" cy="2688336"/>
          </a:xfrm>
          <a:prstGeom prst="rect">
            <a:avLst/>
          </a:prstGeom>
          <a:noFill/>
          <a:ln w="9525">
            <a:noFill/>
            <a:miter lim="800000"/>
            <a:headEnd/>
            <a:tailEnd/>
          </a:ln>
        </p:spPr>
      </p:pic>
      <p:sp>
        <p:nvSpPr>
          <p:cNvPr id="2" name="Title 1"/>
          <p:cNvSpPr>
            <a:spLocks noGrp="1"/>
          </p:cNvSpPr>
          <p:nvPr>
            <p:ph type="title"/>
          </p:nvPr>
        </p:nvSpPr>
        <p:spPr>
          <a:xfrm>
            <a:off x="381000" y="457200"/>
            <a:ext cx="4800600" cy="960438"/>
          </a:xfrm>
        </p:spPr>
        <p:txBody>
          <a:bodyPr>
            <a:noAutofit/>
          </a:bodyPr>
          <a:lstStyle/>
          <a:p>
            <a:pPr lvl="0"/>
            <a:r>
              <a:rPr lang="en-US" dirty="0" smtClean="0"/>
              <a:t>God is omnipresent</a:t>
            </a:r>
            <a:br>
              <a:rPr lang="en-US" dirty="0" smtClean="0"/>
            </a:br>
            <a:endParaRPr lang="en-US" dirty="0"/>
          </a:p>
        </p:txBody>
      </p:sp>
      <p:sp>
        <p:nvSpPr>
          <p:cNvPr id="3" name="Content Placeholder 2"/>
          <p:cNvSpPr>
            <a:spLocks noGrp="1"/>
          </p:cNvSpPr>
          <p:nvPr>
            <p:ph idx="1"/>
          </p:nvPr>
        </p:nvSpPr>
        <p:spPr>
          <a:xfrm>
            <a:off x="0" y="1600200"/>
            <a:ext cx="9144000" cy="5257800"/>
          </a:xfrm>
        </p:spPr>
        <p:txBody>
          <a:bodyPr>
            <a:normAutofit/>
          </a:bodyPr>
          <a:lstStyle/>
          <a:p>
            <a:pPr>
              <a:buNone/>
            </a:pPr>
            <a:r>
              <a:rPr lang="en-US" sz="3600" dirty="0" smtClean="0"/>
              <a:t>    </a:t>
            </a:r>
            <a:r>
              <a:rPr lang="en-US" sz="3600" i="1" dirty="0" smtClean="0"/>
              <a:t> "Whither shall I go from                                  thy spirit? or</a:t>
            </a:r>
            <a:r>
              <a:rPr lang="en-US" sz="3600" i="1" u="sng" dirty="0" smtClean="0"/>
              <a:t> whither shall                                     I flee from thy presence</a:t>
            </a:r>
            <a:r>
              <a:rPr lang="en-US" sz="3600" i="1" dirty="0" smtClean="0"/>
              <a:t>? If I ascend up into heaven, thou art there: if I make my bed in hell, behold, thou art there. If I take the wings of the morning, and dwell in the uttermost parts of the sea; even there shall thy hand lead me, and thy right hand shall hold me.” </a:t>
            </a:r>
          </a:p>
          <a:p>
            <a:pPr algn="ctr">
              <a:buNone/>
            </a:pPr>
            <a:r>
              <a:rPr lang="en-US" sz="3600" i="1" dirty="0" smtClean="0"/>
              <a:t>Psalm 139:7-11</a:t>
            </a:r>
            <a:endParaRPr lang="en-US" sz="3600" dirty="0"/>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ormAutofit/>
          </a:bodyPr>
          <a:lstStyle/>
          <a:p>
            <a:r>
              <a:rPr lang="en-US" dirty="0" smtClean="0"/>
              <a:t>God is omniscient</a:t>
            </a:r>
            <a:endParaRPr lang="en-US" dirty="0"/>
          </a:p>
        </p:txBody>
      </p:sp>
      <p:sp>
        <p:nvSpPr>
          <p:cNvPr id="3" name="Content Placeholder 2"/>
          <p:cNvSpPr>
            <a:spLocks noGrp="1"/>
          </p:cNvSpPr>
          <p:nvPr>
            <p:ph idx="1"/>
          </p:nvPr>
        </p:nvSpPr>
        <p:spPr>
          <a:xfrm>
            <a:off x="0" y="1295400"/>
            <a:ext cx="9144000" cy="5562600"/>
          </a:xfrm>
        </p:spPr>
        <p:txBody>
          <a:bodyPr>
            <a:noAutofit/>
          </a:bodyPr>
          <a:lstStyle/>
          <a:p>
            <a:pPr algn="ctr">
              <a:buNone/>
            </a:pPr>
            <a:r>
              <a:rPr lang="en-US" sz="3600" i="1" dirty="0" smtClean="0"/>
              <a:t>"Great is our Lord, and of great power: </a:t>
            </a:r>
            <a:r>
              <a:rPr lang="en-US" sz="3600" i="1" u="sng" dirty="0" smtClean="0"/>
              <a:t>his understanding is infinite</a:t>
            </a:r>
            <a:r>
              <a:rPr lang="en-US" sz="3600" i="1" dirty="0" smtClean="0"/>
              <a:t>.“ Psalm 147:5 </a:t>
            </a:r>
          </a:p>
        </p:txBody>
      </p:sp>
      <p:pic>
        <p:nvPicPr>
          <p:cNvPr id="1026" name="Picture 2"/>
          <p:cNvPicPr>
            <a:picLocks noChangeAspect="1" noChangeArrowheads="1"/>
          </p:cNvPicPr>
          <p:nvPr/>
        </p:nvPicPr>
        <p:blipFill>
          <a:blip r:embed="rId3" cstate="print"/>
          <a:srcRect/>
          <a:stretch>
            <a:fillRect/>
          </a:stretch>
        </p:blipFill>
        <p:spPr bwMode="auto">
          <a:xfrm>
            <a:off x="2514600" y="3048000"/>
            <a:ext cx="4131892" cy="353689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dirty="0" smtClean="0"/>
              <a:t>God is all wise</a:t>
            </a:r>
            <a:endParaRPr lang="en-US" dirty="0"/>
          </a:p>
        </p:txBody>
      </p:sp>
      <p:sp>
        <p:nvSpPr>
          <p:cNvPr id="9" name="Content Placeholder 8"/>
          <p:cNvSpPr>
            <a:spLocks noGrp="1"/>
          </p:cNvSpPr>
          <p:nvPr>
            <p:ph idx="1"/>
          </p:nvPr>
        </p:nvSpPr>
        <p:spPr>
          <a:xfrm>
            <a:off x="457200" y="1219200"/>
            <a:ext cx="8229600" cy="1981201"/>
          </a:xfrm>
        </p:spPr>
        <p:txBody>
          <a:bodyPr>
            <a:normAutofit/>
          </a:bodyPr>
          <a:lstStyle/>
          <a:p>
            <a:pPr algn="ctr">
              <a:buNone/>
            </a:pPr>
            <a:r>
              <a:rPr lang="en-US" sz="3600" i="1" dirty="0" smtClean="0"/>
              <a:t>"To the </a:t>
            </a:r>
            <a:r>
              <a:rPr lang="en-US" sz="3600" i="1" u="sng" dirty="0" smtClean="0"/>
              <a:t>only wise God </a:t>
            </a:r>
            <a:r>
              <a:rPr lang="en-US" sz="3600" i="1" dirty="0" smtClean="0"/>
              <a:t>our Saviour, be glory and majesty, dominion and power, both now and ever. Amen.” Jude 1:25 </a:t>
            </a:r>
          </a:p>
        </p:txBody>
      </p:sp>
      <p:sp>
        <p:nvSpPr>
          <p:cNvPr id="3" name="Rectangle 2"/>
          <p:cNvSpPr/>
          <p:nvPr/>
        </p:nvSpPr>
        <p:spPr>
          <a:xfrm>
            <a:off x="0" y="1219200"/>
            <a:ext cx="9144000" cy="1200329"/>
          </a:xfrm>
          <a:prstGeom prst="rect">
            <a:avLst/>
          </a:prstGeom>
        </p:spPr>
        <p:txBody>
          <a:bodyPr wrap="square">
            <a:spAutoFit/>
          </a:bodyPr>
          <a:lstStyle/>
          <a:p>
            <a:endParaRPr lang="en-US" sz="3600" dirty="0" smtClean="0"/>
          </a:p>
          <a:p>
            <a:endParaRPr lang="en-US" sz="3600" dirty="0" smtClean="0"/>
          </a:p>
        </p:txBody>
      </p:sp>
      <p:pic>
        <p:nvPicPr>
          <p:cNvPr id="5122" name="Picture 2"/>
          <p:cNvPicPr>
            <a:picLocks noChangeAspect="1" noChangeArrowheads="1"/>
          </p:cNvPicPr>
          <p:nvPr/>
        </p:nvPicPr>
        <p:blipFill>
          <a:blip r:embed="rId3" cstate="print">
            <a:lum contrast="30000"/>
          </a:blip>
          <a:srcRect/>
          <a:stretch>
            <a:fillRect/>
          </a:stretch>
        </p:blipFill>
        <p:spPr bwMode="auto">
          <a:xfrm>
            <a:off x="2438400" y="3048000"/>
            <a:ext cx="4191000" cy="363220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371600"/>
          </a:xfrm>
        </p:spPr>
        <p:txBody>
          <a:bodyPr>
            <a:normAutofit fontScale="90000"/>
          </a:bodyPr>
          <a:lstStyle/>
          <a:p>
            <a:r>
              <a:rPr lang="en-US" dirty="0" smtClean="0"/>
              <a:t>God is immutable</a:t>
            </a:r>
            <a:br>
              <a:rPr lang="en-US" dirty="0" smtClean="0"/>
            </a:br>
            <a:r>
              <a:rPr lang="en-US" i="1" dirty="0" smtClean="0"/>
              <a:t>“For I am the Lord, I change not.” Malachi 3:6 </a:t>
            </a:r>
            <a:br>
              <a:rPr lang="en-US" i="1" dirty="0" smtClean="0"/>
            </a:br>
            <a:r>
              <a:rPr lang="en-US" dirty="0" smtClean="0"/>
              <a:t/>
            </a:r>
            <a:br>
              <a:rPr lang="en-US" dirty="0" smtClean="0"/>
            </a:br>
            <a:endParaRPr lang="en-US" dirty="0"/>
          </a:p>
        </p:txBody>
      </p:sp>
      <p:sp>
        <p:nvSpPr>
          <p:cNvPr id="4" name="Content Placeholder 3"/>
          <p:cNvSpPr>
            <a:spLocks noGrp="1"/>
          </p:cNvSpPr>
          <p:nvPr>
            <p:ph idx="1"/>
          </p:nvPr>
        </p:nvSpPr>
        <p:spPr>
          <a:xfrm rot="19092749">
            <a:off x="3048462" y="2815920"/>
            <a:ext cx="3398261" cy="1954800"/>
          </a:xfrm>
        </p:spPr>
        <p:txBody>
          <a:bodyPr>
            <a:normAutofit/>
          </a:bodyPr>
          <a:lstStyle/>
          <a:p>
            <a:pPr algn="ctr">
              <a:buNone/>
            </a:pPr>
            <a:r>
              <a:rPr lang="en-US" sz="3600" i="1" dirty="0" smtClean="0">
                <a:solidFill>
                  <a:srgbClr val="FFFF00"/>
                </a:solidFill>
              </a:rPr>
              <a:t>Hebrews 6:17-18 </a:t>
            </a:r>
            <a:endParaRPr lang="en-US" sz="3600" dirty="0">
              <a:solidFill>
                <a:srgbClr val="FFFF00"/>
              </a:solidFill>
            </a:endParaRPr>
          </a:p>
        </p:txBody>
      </p:sp>
      <p:pic>
        <p:nvPicPr>
          <p:cNvPr id="5" name="Picture 4"/>
          <p:cNvPicPr>
            <a:picLocks noChangeAspect="1" noChangeArrowheads="1"/>
          </p:cNvPicPr>
          <p:nvPr/>
        </p:nvPicPr>
        <p:blipFill>
          <a:blip r:embed="rId3" cstate="print"/>
          <a:srcRect l="10997" t="-1224" r="20275"/>
          <a:stretch>
            <a:fillRect/>
          </a:stretch>
        </p:blipFill>
        <p:spPr bwMode="auto">
          <a:xfrm rot="5400000">
            <a:off x="-303646" y="2437246"/>
            <a:ext cx="3579092" cy="2362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3"/>
          <p:cNvPicPr>
            <a:picLocks noChangeAspect="1" noChangeArrowheads="1"/>
          </p:cNvPicPr>
          <p:nvPr/>
        </p:nvPicPr>
        <p:blipFill>
          <a:blip r:embed="rId4" cstate="print">
            <a:lum bright="-10000" contrast="10000"/>
          </a:blip>
          <a:srcRect/>
          <a:stretch>
            <a:fillRect/>
          </a:stretch>
        </p:blipFill>
        <p:spPr bwMode="auto">
          <a:xfrm>
            <a:off x="6400800" y="3048000"/>
            <a:ext cx="2506455" cy="351739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Picture 2"/>
          <p:cNvPicPr>
            <a:picLocks noChangeAspect="1" noChangeArrowheads="1"/>
          </p:cNvPicPr>
          <p:nvPr/>
        </p:nvPicPr>
        <p:blipFill>
          <a:blip r:embed="rId5" cstate="print"/>
          <a:srcRect/>
          <a:stretch>
            <a:fillRect/>
          </a:stretch>
        </p:blipFill>
        <p:spPr bwMode="auto">
          <a:xfrm>
            <a:off x="3200400" y="4572000"/>
            <a:ext cx="2743200" cy="208026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a:stretch>
            <a:fillRect/>
          </a:stretch>
        </p:blipFill>
        <p:spPr bwMode="auto">
          <a:xfrm rot="1382318">
            <a:off x="5544032" y="1113214"/>
            <a:ext cx="3733800" cy="3781425"/>
          </a:xfrm>
          <a:prstGeom prst="ellipse">
            <a:avLst/>
          </a:prstGeom>
          <a:ln>
            <a:noFill/>
          </a:ln>
          <a:effectLst>
            <a:softEdge rad="112500"/>
          </a:effectLst>
        </p:spPr>
      </p:pic>
      <p:sp>
        <p:nvSpPr>
          <p:cNvPr id="4" name="Title 3"/>
          <p:cNvSpPr>
            <a:spLocks noGrp="1"/>
          </p:cNvSpPr>
          <p:nvPr>
            <p:ph type="title"/>
          </p:nvPr>
        </p:nvSpPr>
        <p:spPr>
          <a:xfrm>
            <a:off x="457200" y="0"/>
            <a:ext cx="8229600" cy="914400"/>
          </a:xfrm>
        </p:spPr>
        <p:txBody>
          <a:bodyPr/>
          <a:lstStyle/>
          <a:p>
            <a:r>
              <a:rPr lang="en-US" dirty="0" smtClean="0"/>
              <a:t>God is sovereign</a:t>
            </a:r>
            <a:endParaRPr lang="en-US" dirty="0"/>
          </a:p>
        </p:txBody>
      </p:sp>
      <p:sp>
        <p:nvSpPr>
          <p:cNvPr id="3" name="Content Placeholder 2"/>
          <p:cNvSpPr>
            <a:spLocks noGrp="1"/>
          </p:cNvSpPr>
          <p:nvPr>
            <p:ph idx="1"/>
          </p:nvPr>
        </p:nvSpPr>
        <p:spPr>
          <a:xfrm>
            <a:off x="0" y="1066800"/>
            <a:ext cx="6248400" cy="5791200"/>
          </a:xfrm>
        </p:spPr>
        <p:txBody>
          <a:bodyPr>
            <a:normAutofit lnSpcReduction="10000"/>
          </a:bodyPr>
          <a:lstStyle/>
          <a:p>
            <a:pPr algn="ctr">
              <a:buNone/>
            </a:pPr>
            <a:r>
              <a:rPr lang="en-US" i="1" smtClean="0"/>
              <a:t> "</a:t>
            </a:r>
            <a:r>
              <a:rPr lang="en-US" i="1" dirty="0" smtClean="0"/>
              <a:t>Remember the former things of old: for I am God, and there is none else; I am God, and there is none like me, declaring the end from the beginning, and from ancient times the things that are not yet done, saying, My counsel shall stand, and </a:t>
            </a:r>
            <a:r>
              <a:rPr lang="en-US" i="1" u="sng" dirty="0" smtClean="0"/>
              <a:t>I will do all my pleasure: yes, I have spoken it, I will also bring it to pass</a:t>
            </a:r>
            <a:r>
              <a:rPr lang="en-US" i="1" dirty="0" smtClean="0"/>
              <a:t>; </a:t>
            </a:r>
            <a:r>
              <a:rPr lang="en-US" i="1" u="sng" dirty="0" smtClean="0"/>
              <a:t>I have purposed it, I will also do it</a:t>
            </a:r>
            <a:r>
              <a:rPr lang="en-US" i="1" dirty="0" smtClean="0"/>
              <a:t>.” Isaiah 46:9-11 </a:t>
            </a:r>
          </a:p>
          <a:p>
            <a:pPr algn="ctr"/>
            <a:endParaRPr lang="en-US" dirty="0"/>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0" y="1"/>
            <a:ext cx="9144000" cy="6858000"/>
          </a:xfrm>
          <a:prstGeom prst="rect">
            <a:avLst/>
          </a:prstGeom>
          <a:ln>
            <a:noFill/>
          </a:ln>
          <a:effectLst>
            <a:softEdge rad="112500"/>
          </a:effectLst>
        </p:spPr>
      </p:pic>
      <p:sp>
        <p:nvSpPr>
          <p:cNvPr id="2" name="Title 1"/>
          <p:cNvSpPr>
            <a:spLocks noGrp="1"/>
          </p:cNvSpPr>
          <p:nvPr>
            <p:ph type="title"/>
          </p:nvPr>
        </p:nvSpPr>
        <p:spPr>
          <a:xfrm>
            <a:off x="457200" y="0"/>
            <a:ext cx="8229600" cy="1447800"/>
          </a:xfrm>
        </p:spPr>
        <p:txBody>
          <a:bodyPr/>
          <a:lstStyle/>
          <a:p>
            <a:r>
              <a:rPr lang="en-US" dirty="0" smtClean="0">
                <a:effectLst>
                  <a:glow rad="101600">
                    <a:schemeClr val="bg1">
                      <a:alpha val="60000"/>
                    </a:schemeClr>
                  </a:glow>
                </a:effectLst>
              </a:rPr>
              <a:t>God is light</a:t>
            </a:r>
            <a:endParaRPr lang="en-US" dirty="0">
              <a:effectLst>
                <a:glow rad="101600">
                  <a:schemeClr val="bg1">
                    <a:alpha val="60000"/>
                  </a:schemeClr>
                </a:glow>
              </a:effectLst>
            </a:endParaRPr>
          </a:p>
        </p:txBody>
      </p:sp>
      <p:sp>
        <p:nvSpPr>
          <p:cNvPr id="3" name="Content Placeholder 2"/>
          <p:cNvSpPr>
            <a:spLocks noGrp="1"/>
          </p:cNvSpPr>
          <p:nvPr>
            <p:ph idx="1"/>
          </p:nvPr>
        </p:nvSpPr>
        <p:spPr>
          <a:xfrm>
            <a:off x="152400" y="1143000"/>
            <a:ext cx="8686800" cy="5715000"/>
          </a:xfrm>
        </p:spPr>
        <p:txBody>
          <a:bodyPr>
            <a:noAutofit/>
          </a:bodyPr>
          <a:lstStyle/>
          <a:p>
            <a:pPr>
              <a:buNone/>
            </a:pPr>
            <a:endParaRPr lang="en-US" sz="3600" b="1" i="1" dirty="0" smtClean="0">
              <a:solidFill>
                <a:schemeClr val="bg1"/>
              </a:solidFill>
              <a:effectLst>
                <a:glow rad="101600">
                  <a:schemeClr val="tx1">
                    <a:lumMod val="95000"/>
                    <a:alpha val="60000"/>
                  </a:schemeClr>
                </a:glow>
              </a:effectLst>
            </a:endParaRPr>
          </a:p>
          <a:p>
            <a:pPr>
              <a:buNone/>
            </a:pPr>
            <a:r>
              <a:rPr lang="en-US" sz="3600" b="1" i="1" dirty="0" smtClean="0">
                <a:solidFill>
                  <a:schemeClr val="bg1"/>
                </a:solidFill>
                <a:effectLst>
                  <a:glow rad="101600">
                    <a:schemeClr val="tx1">
                      <a:lumMod val="95000"/>
                      <a:alpha val="60000"/>
                    </a:schemeClr>
                  </a:glow>
                </a:effectLst>
              </a:rPr>
              <a:t>"This then is the message which we have heard of him, and declare unto you, that God is light, and in him is no darkness at all…But if we walk in the light, as he is in the light, we have fellowship one with another, and the blood of Jesus Christ his Son cleanseth us from all sin.” I John 1:5,7 </a:t>
            </a: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620000" cy="914400"/>
          </a:xfrm>
        </p:spPr>
        <p:txBody>
          <a:bodyPr>
            <a:normAutofit/>
          </a:bodyPr>
          <a:lstStyle/>
          <a:p>
            <a:r>
              <a:rPr lang="en-US" dirty="0" smtClean="0"/>
              <a:t>God is inscrutable</a:t>
            </a:r>
            <a:endParaRPr lang="en-US" dirty="0"/>
          </a:p>
        </p:txBody>
      </p:sp>
      <p:sp>
        <p:nvSpPr>
          <p:cNvPr id="3" name="Content Placeholder 2"/>
          <p:cNvSpPr>
            <a:spLocks noGrp="1"/>
          </p:cNvSpPr>
          <p:nvPr>
            <p:ph idx="1"/>
          </p:nvPr>
        </p:nvSpPr>
        <p:spPr>
          <a:xfrm>
            <a:off x="3200400" y="1371600"/>
            <a:ext cx="5486400" cy="4953000"/>
          </a:xfrm>
        </p:spPr>
        <p:txBody>
          <a:bodyPr>
            <a:noAutofit/>
          </a:bodyPr>
          <a:lstStyle/>
          <a:p>
            <a:endParaRPr lang="en-US" dirty="0" smtClean="0"/>
          </a:p>
          <a:p>
            <a:pPr>
              <a:buNone/>
            </a:pPr>
            <a:r>
              <a:rPr lang="en-US" dirty="0" smtClean="0">
                <a:solidFill>
                  <a:srgbClr val="FFFF00"/>
                </a:solidFill>
              </a:rPr>
              <a:t/>
            </a:r>
            <a:br>
              <a:rPr lang="en-US" dirty="0" smtClean="0">
                <a:solidFill>
                  <a:srgbClr val="FFFF00"/>
                </a:solidFill>
              </a:rPr>
            </a:br>
            <a:r>
              <a:rPr lang="en-US" dirty="0" smtClean="0">
                <a:solidFill>
                  <a:srgbClr val="FFFF00"/>
                </a:solidFill>
              </a:rPr>
              <a:t>“</a:t>
            </a:r>
            <a:r>
              <a:rPr lang="en-US" i="1" dirty="0" smtClean="0">
                <a:solidFill>
                  <a:srgbClr val="FFFF00"/>
                </a:solidFill>
              </a:rPr>
              <a:t>For my thoughts are not your thoughts, neither are your ways my ways, </a:t>
            </a:r>
            <a:r>
              <a:rPr lang="en-US" i="1" dirty="0" err="1" smtClean="0">
                <a:solidFill>
                  <a:srgbClr val="FFFF00"/>
                </a:solidFill>
              </a:rPr>
              <a:t>saith</a:t>
            </a:r>
            <a:r>
              <a:rPr lang="en-US" i="1" dirty="0" smtClean="0">
                <a:solidFill>
                  <a:srgbClr val="FFFF00"/>
                </a:solidFill>
              </a:rPr>
              <a:t> the LORD. For as the heavens are higher than the earth, so are my ways higher than your ways, and my thoughts than your thoughts.” Isa. 55:8-9</a:t>
            </a:r>
          </a:p>
          <a:p>
            <a:pPr>
              <a:buNone/>
            </a:pPr>
            <a:endParaRPr lang="en-US" i="1" dirty="0" smtClean="0">
              <a:solidFill>
                <a:srgbClr val="FFFF00"/>
              </a:solidFill>
            </a:endParaRPr>
          </a:p>
        </p:txBody>
      </p:sp>
      <p:pic>
        <p:nvPicPr>
          <p:cNvPr id="1026" name="Picture 2"/>
          <p:cNvPicPr>
            <a:picLocks noChangeAspect="1" noChangeArrowheads="1"/>
          </p:cNvPicPr>
          <p:nvPr/>
        </p:nvPicPr>
        <p:blipFill>
          <a:blip r:embed="rId3" cstate="print"/>
          <a:srcRect/>
          <a:stretch>
            <a:fillRect/>
          </a:stretch>
        </p:blipFill>
        <p:spPr bwMode="auto">
          <a:xfrm flipH="1">
            <a:off x="6629400" y="457200"/>
            <a:ext cx="2286001" cy="1866305"/>
          </a:xfrm>
          <a:prstGeom prst="rect">
            <a:avLst/>
          </a:prstGeom>
          <a:ln>
            <a:noFill/>
          </a:ln>
          <a:effectLst>
            <a:outerShdw blurRad="292100" dist="139700" dir="2700000" algn="tl" rotWithShape="0">
              <a:srgbClr val="333333">
                <a:alpha val="65000"/>
              </a:srgbClr>
            </a:outerShdw>
          </a:effectLst>
        </p:spPr>
      </p:pic>
      <p:pic>
        <p:nvPicPr>
          <p:cNvPr id="4" name="Picture 2"/>
          <p:cNvPicPr>
            <a:picLocks noChangeAspect="1" noChangeArrowheads="1"/>
          </p:cNvPicPr>
          <p:nvPr/>
        </p:nvPicPr>
        <p:blipFill>
          <a:blip r:embed="rId4" cstate="print"/>
          <a:srcRect/>
          <a:stretch>
            <a:fillRect/>
          </a:stretch>
        </p:blipFill>
        <p:spPr bwMode="auto">
          <a:xfrm>
            <a:off x="533400" y="1447800"/>
            <a:ext cx="2657475" cy="3975109"/>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lum bright="-10000" contrast="40000"/>
          </a:blip>
          <a:srcRect/>
          <a:stretch>
            <a:fillRect/>
          </a:stretch>
        </p:blipFill>
        <p:spPr bwMode="auto">
          <a:xfrm>
            <a:off x="457200" y="1143000"/>
            <a:ext cx="8349502" cy="5486400"/>
          </a:xfrm>
          <a:prstGeom prst="rect">
            <a:avLst/>
          </a:prstGeom>
          <a:noFill/>
          <a:ln w="9525">
            <a:noFill/>
            <a:miter lim="800000"/>
            <a:headEnd/>
            <a:tailEnd/>
          </a:ln>
        </p:spPr>
      </p:pic>
      <p:sp>
        <p:nvSpPr>
          <p:cNvPr id="3" name="Title 2"/>
          <p:cNvSpPr>
            <a:spLocks noGrp="1"/>
          </p:cNvSpPr>
          <p:nvPr>
            <p:ph type="title"/>
          </p:nvPr>
        </p:nvSpPr>
        <p:spPr>
          <a:xfrm>
            <a:off x="457200" y="0"/>
            <a:ext cx="8229600" cy="1143000"/>
          </a:xfrm>
        </p:spPr>
        <p:txBody>
          <a:bodyPr/>
          <a:lstStyle/>
          <a:p>
            <a:r>
              <a:rPr lang="en-US" dirty="0" smtClean="0"/>
              <a:t>God is faithful</a:t>
            </a:r>
            <a:endParaRPr lang="en-US" dirty="0"/>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lum contrast="40000"/>
          </a:blip>
          <a:srcRect/>
          <a:stretch>
            <a:fillRect/>
          </a:stretch>
        </p:blipFill>
        <p:spPr bwMode="auto">
          <a:xfrm>
            <a:off x="152400" y="264041"/>
            <a:ext cx="9225807" cy="6593959"/>
          </a:xfrm>
          <a:prstGeom prst="rect">
            <a:avLst/>
          </a:prstGeom>
          <a:noFill/>
          <a:ln w="9525">
            <a:noFill/>
            <a:miter lim="800000"/>
            <a:headEnd/>
            <a:tailEnd/>
          </a:ln>
        </p:spPr>
      </p:pic>
      <p:sp>
        <p:nvSpPr>
          <p:cNvPr id="3" name="Rectangle 2"/>
          <p:cNvSpPr/>
          <p:nvPr/>
        </p:nvSpPr>
        <p:spPr>
          <a:xfrm>
            <a:off x="1371600" y="2514600"/>
            <a:ext cx="1752600" cy="646331"/>
          </a:xfrm>
          <a:prstGeom prst="rect">
            <a:avLst/>
          </a:prstGeom>
        </p:spPr>
        <p:txBody>
          <a:bodyPr wrap="square">
            <a:spAutoFit/>
          </a:bodyPr>
          <a:lstStyle/>
          <a:p>
            <a:pPr algn="ctr"/>
            <a:r>
              <a:rPr lang="en-US" sz="3600" dirty="0" smtClean="0">
                <a:effectLst>
                  <a:glow rad="101600">
                    <a:schemeClr val="bg1">
                      <a:alpha val="60000"/>
                    </a:schemeClr>
                  </a:glow>
                </a:effectLst>
              </a:rPr>
              <a:t>God</a:t>
            </a:r>
            <a:endParaRPr lang="en-US" sz="3600" dirty="0">
              <a:effectLst>
                <a:glow rad="101600">
                  <a:schemeClr val="bg1">
                    <a:alpha val="60000"/>
                  </a:schemeClr>
                </a:glow>
              </a:effectLst>
            </a:endParaRPr>
          </a:p>
        </p:txBody>
      </p:sp>
      <p:sp>
        <p:nvSpPr>
          <p:cNvPr id="4" name="Rectangle 3"/>
          <p:cNvSpPr/>
          <p:nvPr/>
        </p:nvSpPr>
        <p:spPr>
          <a:xfrm rot="19027446">
            <a:off x="-191953" y="3187901"/>
            <a:ext cx="1941613" cy="523220"/>
          </a:xfrm>
          <a:prstGeom prst="rect">
            <a:avLst/>
          </a:prstGeom>
        </p:spPr>
        <p:txBody>
          <a:bodyPr wrap="square">
            <a:spAutoFit/>
            <a:scene3d>
              <a:camera prst="orthographicFront"/>
              <a:lightRig rig="threePt" dir="t"/>
            </a:scene3d>
            <a:sp3d extrusionH="57150">
              <a:bevelT w="38100" h="38100" prst="convex"/>
            </a:sp3d>
          </a:bodyPr>
          <a:lstStyle/>
          <a:p>
            <a:pPr algn="ctr"/>
            <a:r>
              <a:rPr lang="en-US" sz="2800" b="1" i="1" dirty="0" smtClean="0">
                <a:solidFill>
                  <a:schemeClr val="bg1"/>
                </a:solidFill>
                <a:effectLst>
                  <a:glow rad="228600">
                    <a:srgbClr val="FFFF00">
                      <a:alpha val="40000"/>
                    </a:srgbClr>
                  </a:glow>
                </a:effectLst>
              </a:rPr>
              <a:t>Holiness</a:t>
            </a:r>
            <a:endParaRPr lang="en-US" sz="2800" b="1" i="1" dirty="0">
              <a:solidFill>
                <a:schemeClr val="bg1"/>
              </a:solidFill>
              <a:effectLst>
                <a:glow rad="228600">
                  <a:srgbClr val="FFFF00">
                    <a:alpha val="40000"/>
                  </a:srgbClr>
                </a:glow>
              </a:effectLst>
            </a:endParaRPr>
          </a:p>
        </p:txBody>
      </p:sp>
      <p:sp>
        <p:nvSpPr>
          <p:cNvPr id="5" name="Rectangle 4"/>
          <p:cNvSpPr/>
          <p:nvPr/>
        </p:nvSpPr>
        <p:spPr>
          <a:xfrm rot="928718">
            <a:off x="3241486" y="2522713"/>
            <a:ext cx="6228522" cy="1938992"/>
          </a:xfrm>
          <a:prstGeom prst="rect">
            <a:avLst/>
          </a:prstGeom>
        </p:spPr>
        <p:txBody>
          <a:bodyPr wrap="square">
            <a:spAutoFit/>
          </a:bodyPr>
          <a:lstStyle/>
          <a:p>
            <a:pPr algn="ctr"/>
            <a:r>
              <a:rPr lang="en-US" sz="2400" i="1" dirty="0">
                <a:effectLst>
                  <a:glow rad="101600">
                    <a:schemeClr val="bg1">
                      <a:alpha val="60000"/>
                    </a:schemeClr>
                  </a:glow>
                </a:effectLst>
              </a:rPr>
              <a:t>w</a:t>
            </a:r>
            <a:r>
              <a:rPr lang="en-US" sz="2400" i="1" dirty="0" smtClean="0">
                <a:effectLst>
                  <a:glow rad="101600">
                    <a:schemeClr val="bg1">
                      <a:alpha val="60000"/>
                    </a:schemeClr>
                  </a:glow>
                </a:effectLst>
              </a:rPr>
              <a:t>ise, immutable, sovereign, inscrutable, light, faithful, incomprehensible, self-existence, self-sufficient, eternal, infinite, omnipotent, omnipresent, omniscient, righteousness, just, true, good, merciful, gracious, love</a:t>
            </a:r>
            <a:endParaRPr lang="en-US" sz="2400" i="1" dirty="0">
              <a:effectLst>
                <a:glow rad="101600">
                  <a:schemeClr val="bg1">
                    <a:alpha val="60000"/>
                  </a:schemeClr>
                </a:glow>
              </a:effectLst>
            </a:endParaRPr>
          </a:p>
        </p:txBody>
      </p:sp>
      <p:sp>
        <p:nvSpPr>
          <p:cNvPr id="6" name="Title 1"/>
          <p:cNvSpPr txBox="1">
            <a:spLocks/>
          </p:cNvSpPr>
          <p:nvPr/>
        </p:nvSpPr>
        <p:spPr>
          <a:xfrm>
            <a:off x="457200" y="304800"/>
            <a:ext cx="8229600" cy="12954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smtClean="0">
                <a:ln>
                  <a:noFill/>
                </a:ln>
                <a:solidFill>
                  <a:schemeClr val="tx1"/>
                </a:solidFill>
                <a:effectLst/>
                <a:uLnTx/>
                <a:uFillTx/>
                <a:latin typeface="+mj-lt"/>
                <a:ea typeface="+mj-ea"/>
                <a:cs typeface="+mj-cs"/>
              </a:rPr>
              <a:t>God is holy</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en-US" dirty="0" smtClean="0"/>
              <a:t>God is just and righteous</a:t>
            </a:r>
            <a:endParaRPr lang="en-US" dirty="0"/>
          </a:p>
        </p:txBody>
      </p:sp>
      <p:pic>
        <p:nvPicPr>
          <p:cNvPr id="5" name="Picture 2"/>
          <p:cNvPicPr>
            <a:picLocks noGrp="1" noChangeAspect="1" noChangeArrowheads="1"/>
          </p:cNvPicPr>
          <p:nvPr>
            <p:ph idx="4294967295"/>
          </p:nvPr>
        </p:nvPicPr>
        <p:blipFill>
          <a:blip r:embed="rId3" cstate="print">
            <a:lum bright="-10000" contrast="30000"/>
          </a:blip>
          <a:srcRect/>
          <a:stretch>
            <a:fillRect/>
          </a:stretch>
        </p:blipFill>
        <p:spPr>
          <a:xfrm>
            <a:off x="152400" y="1676400"/>
            <a:ext cx="3451225" cy="4525963"/>
          </a:xfrm>
        </p:spPr>
      </p:pic>
      <p:sp>
        <p:nvSpPr>
          <p:cNvPr id="8" name="Rectangle 7"/>
          <p:cNvSpPr/>
          <p:nvPr/>
        </p:nvSpPr>
        <p:spPr>
          <a:xfrm>
            <a:off x="3733800" y="1600200"/>
            <a:ext cx="5257800" cy="2062103"/>
          </a:xfrm>
          <a:prstGeom prst="rect">
            <a:avLst/>
          </a:prstGeom>
        </p:spPr>
        <p:txBody>
          <a:bodyPr wrap="square">
            <a:spAutoFit/>
          </a:bodyPr>
          <a:lstStyle/>
          <a:p>
            <a:pPr algn="ctr"/>
            <a:r>
              <a:rPr lang="en-US" sz="3200" i="1" dirty="0" smtClean="0"/>
              <a:t> “There is no God else beside me; a just God and a </a:t>
            </a:r>
            <a:r>
              <a:rPr lang="en-US" sz="3200" i="1" dirty="0" err="1" smtClean="0"/>
              <a:t>Saviour</a:t>
            </a:r>
            <a:r>
              <a:rPr lang="en-US" sz="3200" i="1" dirty="0" smtClean="0"/>
              <a:t>; there is none beside me.”</a:t>
            </a:r>
          </a:p>
          <a:p>
            <a:pPr algn="ctr"/>
            <a:r>
              <a:rPr lang="en-US" sz="3200" i="1" dirty="0" smtClean="0"/>
              <a:t> Isa. 45:21</a:t>
            </a:r>
            <a:endParaRPr lang="en-US" sz="3200" i="1" dirty="0"/>
          </a:p>
        </p:txBody>
      </p:sp>
      <p:sp>
        <p:nvSpPr>
          <p:cNvPr id="9" name="Rectangle 8"/>
          <p:cNvSpPr/>
          <p:nvPr/>
        </p:nvSpPr>
        <p:spPr>
          <a:xfrm>
            <a:off x="3810000" y="4114800"/>
            <a:ext cx="5105400" cy="1569660"/>
          </a:xfrm>
          <a:prstGeom prst="rect">
            <a:avLst/>
          </a:prstGeom>
        </p:spPr>
        <p:txBody>
          <a:bodyPr wrap="square">
            <a:spAutoFit/>
          </a:bodyPr>
          <a:lstStyle/>
          <a:p>
            <a:pPr algn="ctr"/>
            <a:r>
              <a:rPr lang="en-US" sz="3200" i="1" dirty="0" smtClean="0"/>
              <a:t>“For the righteous God </a:t>
            </a:r>
            <a:r>
              <a:rPr lang="en-US" sz="3200" i="1" dirty="0" err="1" smtClean="0"/>
              <a:t>trieth</a:t>
            </a:r>
            <a:r>
              <a:rPr lang="en-US" sz="3200" i="1" dirty="0" smtClean="0"/>
              <a:t> the hearts and reins.”</a:t>
            </a:r>
          </a:p>
          <a:p>
            <a:pPr algn="ctr"/>
            <a:r>
              <a:rPr lang="en-US" sz="3200" i="1" dirty="0" smtClean="0"/>
              <a:t>Psalm 7:9 </a:t>
            </a:r>
            <a:endParaRPr lang="en-US" sz="3200" i="1" dirty="0"/>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33400"/>
            <a:ext cx="9144000" cy="830997"/>
          </a:xfrm>
          <a:prstGeom prst="rect">
            <a:avLst/>
          </a:prstGeom>
        </p:spPr>
        <p:txBody>
          <a:bodyPr wrap="square">
            <a:spAutoFit/>
          </a:bodyPr>
          <a:lstStyle/>
          <a:p>
            <a:pPr algn="ctr"/>
            <a:r>
              <a:rPr lang="en-US" sz="4800" dirty="0" smtClean="0">
                <a:latin typeface="Imprint MT Shadow" pitchFamily="82" charset="0"/>
              </a:rPr>
              <a:t>21 Attributes / Perfections of God</a:t>
            </a:r>
          </a:p>
        </p:txBody>
      </p:sp>
      <p:pic>
        <p:nvPicPr>
          <p:cNvPr id="2050" name="Picture 2"/>
          <p:cNvPicPr>
            <a:picLocks noChangeAspect="1" noChangeArrowheads="1"/>
          </p:cNvPicPr>
          <p:nvPr/>
        </p:nvPicPr>
        <p:blipFill>
          <a:blip r:embed="rId3" cstate="print">
            <a:lum bright="-10000" contrast="20000"/>
          </a:blip>
          <a:srcRect/>
          <a:stretch>
            <a:fillRect/>
          </a:stretch>
        </p:blipFill>
        <p:spPr bwMode="auto">
          <a:xfrm>
            <a:off x="1600200" y="1905000"/>
            <a:ext cx="6172200" cy="46360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p:cNvPicPr>
            <a:picLocks noChangeAspect="1" noChangeArrowheads="1"/>
          </p:cNvPicPr>
          <p:nvPr/>
        </p:nvPicPr>
        <p:blipFill>
          <a:blip r:embed="rId4" cstate="print">
            <a:duotone>
              <a:schemeClr val="accent4">
                <a:shade val="45000"/>
                <a:satMod val="135000"/>
              </a:schemeClr>
              <a:prstClr val="white"/>
            </a:duotone>
            <a:lum contrast="30000"/>
          </a:blip>
          <a:srcRect l="39333" b="9420"/>
          <a:stretch>
            <a:fillRect/>
          </a:stretch>
        </p:blipFill>
        <p:spPr bwMode="auto">
          <a:xfrm>
            <a:off x="3505200" y="2057400"/>
            <a:ext cx="2114550" cy="2904602"/>
          </a:xfrm>
          <a:prstGeom prst="ellipse">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God is true </a:t>
            </a:r>
            <a:br>
              <a:rPr lang="en-US" dirty="0" smtClean="0"/>
            </a:br>
            <a:endParaRPr lang="en-US" dirty="0"/>
          </a:p>
        </p:txBody>
      </p:sp>
      <p:sp>
        <p:nvSpPr>
          <p:cNvPr id="3" name="Content Placeholder 2"/>
          <p:cNvSpPr>
            <a:spLocks noGrp="1"/>
          </p:cNvSpPr>
          <p:nvPr>
            <p:ph idx="1"/>
          </p:nvPr>
        </p:nvSpPr>
        <p:spPr>
          <a:xfrm>
            <a:off x="0" y="838200"/>
            <a:ext cx="4572000" cy="3810000"/>
          </a:xfrm>
        </p:spPr>
        <p:txBody>
          <a:bodyPr>
            <a:normAutofit lnSpcReduction="10000"/>
          </a:bodyPr>
          <a:lstStyle/>
          <a:p>
            <a:pPr algn="ctr">
              <a:buNone/>
            </a:pPr>
            <a:r>
              <a:rPr lang="en-US" sz="3600" i="1" dirty="0" smtClean="0"/>
              <a:t>   "And this is life eternal, that they might know thee the </a:t>
            </a:r>
            <a:r>
              <a:rPr lang="en-US" sz="3600" i="1" dirty="0" smtClean="0">
                <a:solidFill>
                  <a:srgbClr val="FFFF00"/>
                </a:solidFill>
              </a:rPr>
              <a:t>only true God</a:t>
            </a:r>
            <a:r>
              <a:rPr lang="en-US" sz="3600" i="1" dirty="0" smtClean="0"/>
              <a:t>, and Jesus Christ, whom thou hast sent.” </a:t>
            </a:r>
          </a:p>
          <a:p>
            <a:pPr algn="ctr">
              <a:buNone/>
            </a:pPr>
            <a:r>
              <a:rPr lang="en-US" sz="3600" i="1" dirty="0" smtClean="0"/>
              <a:t>John 17:3 </a:t>
            </a:r>
          </a:p>
          <a:p>
            <a:pPr algn="ctr"/>
            <a:endParaRPr lang="en-US" sz="3600" i="1" dirty="0" smtClean="0"/>
          </a:p>
        </p:txBody>
      </p:sp>
      <p:pic>
        <p:nvPicPr>
          <p:cNvPr id="4" name="Picture 2"/>
          <p:cNvPicPr>
            <a:picLocks noChangeAspect="1" noChangeArrowheads="1"/>
          </p:cNvPicPr>
          <p:nvPr/>
        </p:nvPicPr>
        <p:blipFill>
          <a:blip r:embed="rId3" cstate="print"/>
          <a:srcRect/>
          <a:stretch>
            <a:fillRect/>
          </a:stretch>
        </p:blipFill>
        <p:spPr bwMode="auto">
          <a:xfrm flipH="1">
            <a:off x="5181600" y="1219200"/>
            <a:ext cx="3260794" cy="2495821"/>
          </a:xfrm>
          <a:prstGeom prst="rect">
            <a:avLst/>
          </a:prstGeom>
          <a:noFill/>
          <a:ln w="9525">
            <a:noFill/>
            <a:miter lim="800000"/>
            <a:headEnd/>
            <a:tailEnd/>
          </a:ln>
        </p:spPr>
      </p:pic>
      <p:pic>
        <p:nvPicPr>
          <p:cNvPr id="5" name="Picture 6"/>
          <p:cNvPicPr>
            <a:picLocks noChangeAspect="1" noChangeArrowheads="1"/>
          </p:cNvPicPr>
          <p:nvPr/>
        </p:nvPicPr>
        <p:blipFill>
          <a:blip r:embed="rId4" cstate="print"/>
          <a:srcRect/>
          <a:stretch>
            <a:fillRect/>
          </a:stretch>
        </p:blipFill>
        <p:spPr bwMode="auto">
          <a:xfrm>
            <a:off x="533400" y="4419600"/>
            <a:ext cx="3251200" cy="2438400"/>
          </a:xfrm>
          <a:prstGeom prst="rect">
            <a:avLst/>
          </a:prstGeom>
          <a:ln>
            <a:noFill/>
          </a:ln>
          <a:effectLst>
            <a:softEdge rad="112500"/>
          </a:effectLst>
        </p:spPr>
      </p:pic>
      <p:sp>
        <p:nvSpPr>
          <p:cNvPr id="6" name="Content Placeholder 2"/>
          <p:cNvSpPr txBox="1">
            <a:spLocks/>
          </p:cNvSpPr>
          <p:nvPr/>
        </p:nvSpPr>
        <p:spPr>
          <a:xfrm>
            <a:off x="4114800" y="4191000"/>
            <a:ext cx="4572000" cy="1935163"/>
          </a:xfrm>
          <a:prstGeom prst="rect">
            <a:avLst/>
          </a:prstGeom>
        </p:spPr>
        <p:txBody>
          <a:bodyPr vert="horz" lIns="91440" tIns="45720" rIns="91440" bIns="45720" rtlCol="0">
            <a:normAutofit fontScale="92500" lnSpcReduction="20000"/>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000" b="0" i="1" u="none" strike="noStrike" kern="1200" cap="none" spc="0" normalizeH="0" baseline="0" noProof="0" dirty="0" smtClean="0">
                <a:ln>
                  <a:noFill/>
                </a:ln>
                <a:solidFill>
                  <a:schemeClr val="tx1"/>
                </a:solidFill>
                <a:effectLst>
                  <a:glow rad="101600">
                    <a:schemeClr val="bg1">
                      <a:alpha val="60000"/>
                    </a:schemeClr>
                  </a:glow>
                </a:effectLst>
                <a:uLnTx/>
                <a:uFillTx/>
                <a:latin typeface="+mn-lt"/>
                <a:ea typeface="+mn-ea"/>
                <a:cs typeface="+mn-cs"/>
              </a:rPr>
              <a:t>   “Sanctify them through thy truth: thy </a:t>
            </a:r>
            <a:r>
              <a:rPr kumimoji="0" lang="en-US" sz="4000" b="0" i="1" u="sng" strike="noStrike" kern="1200" cap="none" spc="0" normalizeH="0" baseline="0" noProof="0" dirty="0" smtClean="0">
                <a:ln>
                  <a:noFill/>
                </a:ln>
                <a:solidFill>
                  <a:schemeClr val="tx1"/>
                </a:solidFill>
                <a:effectLst>
                  <a:glow rad="101600">
                    <a:schemeClr val="bg1">
                      <a:alpha val="60000"/>
                    </a:schemeClr>
                  </a:glow>
                </a:effectLst>
                <a:uLnTx/>
                <a:uFillTx/>
                <a:latin typeface="+mn-lt"/>
                <a:ea typeface="+mn-ea"/>
                <a:cs typeface="+mn-cs"/>
              </a:rPr>
              <a:t>word is truth</a:t>
            </a:r>
            <a:r>
              <a:rPr kumimoji="0" lang="en-US" sz="4000" b="0" i="1" u="none" strike="noStrike" kern="1200" cap="none" spc="0" normalizeH="0" baseline="0" noProof="0" dirty="0" smtClean="0">
                <a:ln>
                  <a:noFill/>
                </a:ln>
                <a:solidFill>
                  <a:schemeClr val="tx1"/>
                </a:solidFill>
                <a:effectLst>
                  <a:glow rad="101600">
                    <a:schemeClr val="bg1">
                      <a:alpha val="60000"/>
                    </a:schemeClr>
                  </a:glow>
                </a:effectLst>
                <a:uLnTx/>
                <a:uFillTx/>
                <a:latin typeface="+mn-lt"/>
                <a:ea typeface="+mn-ea"/>
                <a:cs typeface="+mn-cs"/>
              </a:rPr>
              <a:t>.” John 17:17 </a:t>
            </a:r>
            <a:endParaRPr kumimoji="0" lang="en-US" sz="4000" b="0" i="1" u="none" strike="noStrike" kern="1200" cap="none" spc="0" normalizeH="0" baseline="0" noProof="0" dirty="0">
              <a:ln>
                <a:noFill/>
              </a:ln>
              <a:solidFill>
                <a:schemeClr val="tx1"/>
              </a:solidFill>
              <a:effectLst>
                <a:glow rad="101600">
                  <a:schemeClr val="bg1">
                    <a:alpha val="60000"/>
                  </a:schemeClr>
                </a:glow>
              </a:effectLst>
              <a:uLnTx/>
              <a:uFillTx/>
              <a:latin typeface="+mn-lt"/>
              <a:ea typeface="+mn-ea"/>
              <a:cs typeface="+mn-cs"/>
            </a:endParaRPr>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lum bright="-20000" contrast="20000"/>
          </a:blip>
          <a:srcRect/>
          <a:stretch>
            <a:fillRect/>
          </a:stretch>
        </p:blipFill>
        <p:spPr bwMode="auto">
          <a:xfrm>
            <a:off x="0" y="0"/>
            <a:ext cx="9261885" cy="6858000"/>
          </a:xfrm>
          <a:prstGeom prst="rect">
            <a:avLst/>
          </a:prstGeom>
          <a:ln>
            <a:noFill/>
          </a:ln>
          <a:effectLst>
            <a:softEdge rad="112500"/>
          </a:effectLst>
        </p:spPr>
      </p:pic>
      <p:sp>
        <p:nvSpPr>
          <p:cNvPr id="2" name="Title 1"/>
          <p:cNvSpPr>
            <a:spLocks noGrp="1"/>
          </p:cNvSpPr>
          <p:nvPr>
            <p:ph type="title"/>
          </p:nvPr>
        </p:nvSpPr>
        <p:spPr>
          <a:xfrm>
            <a:off x="457200" y="0"/>
            <a:ext cx="8229600" cy="1066800"/>
          </a:xfrm>
        </p:spPr>
        <p:txBody>
          <a:bodyPr/>
          <a:lstStyle/>
          <a:p>
            <a:r>
              <a:rPr lang="en-US" dirty="0" smtClean="0">
                <a:effectLst>
                  <a:glow rad="101600">
                    <a:schemeClr val="bg1">
                      <a:alpha val="60000"/>
                    </a:schemeClr>
                  </a:glow>
                </a:effectLst>
              </a:rPr>
              <a:t>God is good</a:t>
            </a:r>
            <a:endParaRPr lang="en-US" dirty="0">
              <a:effectLst>
                <a:glow rad="101600">
                  <a:schemeClr val="bg1">
                    <a:alpha val="60000"/>
                  </a:schemeClr>
                </a:glow>
              </a:effectLst>
            </a:endParaRPr>
          </a:p>
        </p:txBody>
      </p:sp>
      <p:sp>
        <p:nvSpPr>
          <p:cNvPr id="3" name="Content Placeholder 2"/>
          <p:cNvSpPr>
            <a:spLocks noGrp="1"/>
          </p:cNvSpPr>
          <p:nvPr>
            <p:ph idx="1"/>
          </p:nvPr>
        </p:nvSpPr>
        <p:spPr>
          <a:xfrm>
            <a:off x="1219200" y="2057400"/>
            <a:ext cx="6400800" cy="4800600"/>
          </a:xfrm>
        </p:spPr>
        <p:txBody>
          <a:bodyPr>
            <a:normAutofit/>
          </a:bodyPr>
          <a:lstStyle/>
          <a:p>
            <a:pPr algn="ctr">
              <a:buNone/>
            </a:pPr>
            <a:r>
              <a:rPr lang="en-US" sz="4000" i="1" dirty="0" smtClean="0">
                <a:effectLst>
                  <a:glow rad="101600">
                    <a:schemeClr val="bg1">
                      <a:alpha val="60000"/>
                    </a:schemeClr>
                  </a:glow>
                </a:effectLst>
              </a:rPr>
              <a:t>"Oh that men would praise the Lord for his goodness, and for his wonderful works to the children of men!” Psalm 107:8 </a:t>
            </a: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91600" cy="1066800"/>
          </a:xfrm>
        </p:spPr>
        <p:txBody>
          <a:bodyPr>
            <a:normAutofit/>
          </a:bodyPr>
          <a:lstStyle/>
          <a:p>
            <a:r>
              <a:rPr lang="en-US" dirty="0" smtClean="0"/>
              <a:t>God is merciful</a:t>
            </a:r>
            <a:endParaRPr lang="en-US" dirty="0"/>
          </a:p>
        </p:txBody>
      </p:sp>
      <p:sp>
        <p:nvSpPr>
          <p:cNvPr id="3" name="Content Placeholder 2"/>
          <p:cNvSpPr>
            <a:spLocks noGrp="1"/>
          </p:cNvSpPr>
          <p:nvPr>
            <p:ph sz="half" idx="1"/>
          </p:nvPr>
        </p:nvSpPr>
        <p:spPr>
          <a:xfrm>
            <a:off x="3048000" y="2286000"/>
            <a:ext cx="2819400" cy="3200401"/>
          </a:xfrm>
        </p:spPr>
        <p:txBody>
          <a:bodyPr>
            <a:noAutofit/>
          </a:bodyPr>
          <a:lstStyle/>
          <a:p>
            <a:pPr algn="ctr">
              <a:buNone/>
            </a:pPr>
            <a:r>
              <a:rPr lang="en-US" sz="3600" i="1" dirty="0" smtClean="0">
                <a:solidFill>
                  <a:srgbClr val="FFFF00"/>
                </a:solidFill>
              </a:rPr>
              <a:t>Psalm 136</a:t>
            </a:r>
          </a:p>
          <a:p>
            <a:pPr algn="ctr">
              <a:buNone/>
            </a:pPr>
            <a:r>
              <a:rPr lang="en-US" sz="3600" i="1" dirty="0" smtClean="0">
                <a:solidFill>
                  <a:srgbClr val="FFFF00"/>
                </a:solidFill>
              </a:rPr>
              <a:t>“His mercy </a:t>
            </a:r>
            <a:r>
              <a:rPr lang="en-US" sz="3600" i="1" dirty="0" err="1" smtClean="0">
                <a:solidFill>
                  <a:srgbClr val="FFFF00"/>
                </a:solidFill>
              </a:rPr>
              <a:t>endureth</a:t>
            </a:r>
            <a:r>
              <a:rPr lang="en-US" sz="3600" i="1" dirty="0" smtClean="0">
                <a:solidFill>
                  <a:srgbClr val="FFFF00"/>
                </a:solidFill>
              </a:rPr>
              <a:t> forever…”</a:t>
            </a:r>
            <a:endParaRPr lang="en-US" sz="3600" i="1" dirty="0">
              <a:solidFill>
                <a:srgbClr val="FFFF00"/>
              </a:solidFill>
            </a:endParaRPr>
          </a:p>
        </p:txBody>
      </p:sp>
      <p:pic>
        <p:nvPicPr>
          <p:cNvPr id="4" name="Picture 2"/>
          <p:cNvPicPr>
            <a:picLocks noChangeAspect="1" noChangeArrowheads="1"/>
          </p:cNvPicPr>
          <p:nvPr/>
        </p:nvPicPr>
        <p:blipFill>
          <a:blip r:embed="rId3" cstate="print"/>
          <a:srcRect/>
          <a:stretch>
            <a:fillRect/>
          </a:stretch>
        </p:blipFill>
        <p:spPr bwMode="auto">
          <a:xfrm rot="414360">
            <a:off x="5913720" y="1321881"/>
            <a:ext cx="3108702" cy="2209800"/>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rot="20332458">
            <a:off x="298430" y="1269743"/>
            <a:ext cx="2821861" cy="2182239"/>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rot="20496432">
            <a:off x="5840738" y="3984638"/>
            <a:ext cx="2990850" cy="2464460"/>
          </a:xfrm>
          <a:prstGeom prst="rect">
            <a:avLst/>
          </a:prstGeom>
          <a:noFill/>
          <a:ln w="9525">
            <a:noFill/>
            <a:miter lim="800000"/>
            <a:headEnd/>
            <a:tailEnd/>
          </a:ln>
        </p:spPr>
      </p:pic>
      <p:pic>
        <p:nvPicPr>
          <p:cNvPr id="1029" name="Picture 5"/>
          <p:cNvPicPr>
            <a:picLocks noChangeAspect="1" noChangeArrowheads="1"/>
          </p:cNvPicPr>
          <p:nvPr/>
        </p:nvPicPr>
        <p:blipFill>
          <a:blip r:embed="rId6" cstate="print"/>
          <a:srcRect/>
          <a:stretch>
            <a:fillRect/>
          </a:stretch>
        </p:blipFill>
        <p:spPr bwMode="auto">
          <a:xfrm rot="1606509">
            <a:off x="347472" y="4021583"/>
            <a:ext cx="2819400" cy="221367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19050"/>
            <a:ext cx="9169400" cy="6877050"/>
          </a:xfrm>
          <a:prstGeom prst="rect">
            <a:avLst/>
          </a:prstGeom>
          <a:noFill/>
          <a:ln w="9525">
            <a:noFill/>
            <a:miter lim="800000"/>
            <a:headEnd/>
            <a:tailEnd/>
          </a:ln>
        </p:spPr>
      </p:pic>
      <p:sp>
        <p:nvSpPr>
          <p:cNvPr id="6" name="Content Placeholder 5"/>
          <p:cNvSpPr>
            <a:spLocks noGrp="1"/>
          </p:cNvSpPr>
          <p:nvPr>
            <p:ph sz="half" idx="2"/>
          </p:nvPr>
        </p:nvSpPr>
        <p:spPr>
          <a:xfrm>
            <a:off x="4953000" y="457200"/>
            <a:ext cx="4191000" cy="6400800"/>
          </a:xfrm>
        </p:spPr>
        <p:txBody>
          <a:bodyPr>
            <a:noAutofit/>
          </a:bodyPr>
          <a:lstStyle/>
          <a:p>
            <a:r>
              <a:rPr lang="en-US" sz="3400" b="1" dirty="0" smtClean="0">
                <a:solidFill>
                  <a:schemeClr val="bg1"/>
                </a:solidFill>
                <a:effectLst>
                  <a:glow rad="101600">
                    <a:schemeClr val="tx1">
                      <a:alpha val="60000"/>
                    </a:schemeClr>
                  </a:glow>
                </a:effectLst>
              </a:rPr>
              <a:t>God is sovereign</a:t>
            </a:r>
          </a:p>
          <a:p>
            <a:r>
              <a:rPr lang="en-US" sz="3400" b="1" dirty="0" smtClean="0">
                <a:solidFill>
                  <a:schemeClr val="bg1"/>
                </a:solidFill>
                <a:effectLst>
                  <a:glow rad="101600">
                    <a:schemeClr val="tx1">
                      <a:alpha val="60000"/>
                    </a:schemeClr>
                  </a:glow>
                </a:effectLst>
              </a:rPr>
              <a:t>God is light</a:t>
            </a:r>
          </a:p>
          <a:p>
            <a:r>
              <a:rPr lang="en-US" sz="3400" b="1" dirty="0" smtClean="0">
                <a:solidFill>
                  <a:schemeClr val="bg1"/>
                </a:solidFill>
                <a:effectLst>
                  <a:glow rad="101600">
                    <a:schemeClr val="tx1">
                      <a:alpha val="60000"/>
                    </a:schemeClr>
                  </a:glow>
                </a:effectLst>
              </a:rPr>
              <a:t>God is</a:t>
            </a:r>
            <a:r>
              <a:rPr lang="en-US" sz="3600" b="1" dirty="0" smtClean="0">
                <a:solidFill>
                  <a:schemeClr val="bg1"/>
                </a:solidFill>
                <a:effectLst>
                  <a:glow rad="101600">
                    <a:schemeClr val="tx1">
                      <a:alpha val="60000"/>
                    </a:schemeClr>
                  </a:glow>
                </a:effectLst>
              </a:rPr>
              <a:t> inscrutable</a:t>
            </a:r>
            <a:endParaRPr lang="en-US" sz="3400" b="1" dirty="0" smtClean="0">
              <a:solidFill>
                <a:schemeClr val="bg1"/>
              </a:solidFill>
              <a:effectLst>
                <a:glow rad="101600">
                  <a:schemeClr val="tx1">
                    <a:alpha val="60000"/>
                  </a:schemeClr>
                </a:glow>
              </a:effectLst>
            </a:endParaRPr>
          </a:p>
          <a:p>
            <a:r>
              <a:rPr lang="en-US" sz="3400" b="1" dirty="0" smtClean="0">
                <a:solidFill>
                  <a:schemeClr val="bg1"/>
                </a:solidFill>
                <a:effectLst>
                  <a:glow rad="101600">
                    <a:schemeClr val="tx1">
                      <a:alpha val="60000"/>
                    </a:schemeClr>
                  </a:glow>
                </a:effectLst>
              </a:rPr>
              <a:t>God is faithful</a:t>
            </a:r>
          </a:p>
          <a:p>
            <a:r>
              <a:rPr lang="en-US" sz="3400" b="1" dirty="0" smtClean="0">
                <a:solidFill>
                  <a:schemeClr val="bg1"/>
                </a:solidFill>
                <a:effectLst>
                  <a:glow rad="101600">
                    <a:schemeClr val="tx1">
                      <a:alpha val="60000"/>
                    </a:schemeClr>
                  </a:glow>
                </a:effectLst>
              </a:rPr>
              <a:t>God is holy</a:t>
            </a:r>
          </a:p>
          <a:p>
            <a:r>
              <a:rPr lang="en-US" sz="3400" b="1" dirty="0" smtClean="0">
                <a:solidFill>
                  <a:schemeClr val="bg1"/>
                </a:solidFill>
                <a:effectLst>
                  <a:glow rad="101600">
                    <a:schemeClr val="tx1">
                      <a:alpha val="60000"/>
                    </a:schemeClr>
                  </a:glow>
                </a:effectLst>
              </a:rPr>
              <a:t>God is just and righteous</a:t>
            </a:r>
          </a:p>
          <a:p>
            <a:r>
              <a:rPr lang="en-US" sz="3400" b="1" dirty="0" smtClean="0">
                <a:solidFill>
                  <a:schemeClr val="bg1"/>
                </a:solidFill>
                <a:effectLst>
                  <a:glow rad="101600">
                    <a:schemeClr val="tx1">
                      <a:alpha val="60000"/>
                    </a:schemeClr>
                  </a:glow>
                </a:effectLst>
              </a:rPr>
              <a:t>God is true</a:t>
            </a:r>
          </a:p>
          <a:p>
            <a:r>
              <a:rPr lang="en-US" sz="3400" b="1" dirty="0" smtClean="0">
                <a:solidFill>
                  <a:schemeClr val="bg1"/>
                </a:solidFill>
                <a:effectLst>
                  <a:glow rad="101600">
                    <a:schemeClr val="tx1">
                      <a:alpha val="60000"/>
                    </a:schemeClr>
                  </a:glow>
                </a:effectLst>
              </a:rPr>
              <a:t>God is good</a:t>
            </a:r>
          </a:p>
          <a:p>
            <a:r>
              <a:rPr lang="en-US" sz="3400" b="1" dirty="0" smtClean="0">
                <a:solidFill>
                  <a:schemeClr val="bg1"/>
                </a:solidFill>
                <a:effectLst>
                  <a:glow rad="101600">
                    <a:schemeClr val="tx1">
                      <a:alpha val="60000"/>
                    </a:schemeClr>
                  </a:glow>
                </a:effectLst>
              </a:rPr>
              <a:t>God is merciful</a:t>
            </a:r>
          </a:p>
          <a:p>
            <a:pPr>
              <a:buNone/>
            </a:pPr>
            <a:endParaRPr lang="en-US" sz="3400" b="1" dirty="0">
              <a:solidFill>
                <a:schemeClr val="bg1"/>
              </a:solidFill>
              <a:effectLst>
                <a:glow rad="101600">
                  <a:schemeClr val="tx1">
                    <a:alpha val="60000"/>
                  </a:schemeClr>
                </a:glow>
              </a:effectLst>
            </a:endParaRPr>
          </a:p>
        </p:txBody>
      </p:sp>
      <p:sp>
        <p:nvSpPr>
          <p:cNvPr id="4" name="Title 3"/>
          <p:cNvSpPr>
            <a:spLocks noGrp="1"/>
          </p:cNvSpPr>
          <p:nvPr>
            <p:ph sz="half" idx="1"/>
          </p:nvPr>
        </p:nvSpPr>
        <p:spPr>
          <a:xfrm>
            <a:off x="0" y="457200"/>
            <a:ext cx="5257800" cy="6400800"/>
          </a:xfrm>
        </p:spPr>
        <p:txBody>
          <a:bodyPr>
            <a:normAutofit/>
          </a:bodyPr>
          <a:lstStyle/>
          <a:p>
            <a:r>
              <a:rPr lang="en-US" sz="3400" b="1" dirty="0" smtClean="0">
                <a:solidFill>
                  <a:schemeClr val="bg1"/>
                </a:solidFill>
                <a:effectLst>
                  <a:glow rad="101600">
                    <a:schemeClr val="tx1">
                      <a:alpha val="60000"/>
                    </a:schemeClr>
                  </a:glow>
                </a:effectLst>
              </a:rPr>
              <a:t>God is incomprehensible</a:t>
            </a:r>
          </a:p>
          <a:p>
            <a:r>
              <a:rPr lang="en-US" sz="3400" b="1" dirty="0" smtClean="0">
                <a:solidFill>
                  <a:schemeClr val="bg1"/>
                </a:solidFill>
                <a:effectLst>
                  <a:glow rad="101600">
                    <a:schemeClr val="tx1">
                      <a:alpha val="60000"/>
                    </a:schemeClr>
                  </a:glow>
                </a:effectLst>
              </a:rPr>
              <a:t>God is self-existence </a:t>
            </a:r>
          </a:p>
          <a:p>
            <a:r>
              <a:rPr lang="en-US" sz="3400" b="1" dirty="0" smtClean="0">
                <a:solidFill>
                  <a:schemeClr val="bg1"/>
                </a:solidFill>
                <a:effectLst>
                  <a:glow rad="101600">
                    <a:schemeClr val="tx1">
                      <a:alpha val="60000"/>
                    </a:schemeClr>
                  </a:glow>
                </a:effectLst>
              </a:rPr>
              <a:t>God is self-sufficient</a:t>
            </a:r>
          </a:p>
          <a:p>
            <a:r>
              <a:rPr lang="en-US" sz="3400" b="1" dirty="0" smtClean="0">
                <a:solidFill>
                  <a:schemeClr val="bg1"/>
                </a:solidFill>
                <a:effectLst>
                  <a:glow rad="101600">
                    <a:schemeClr val="tx1">
                      <a:alpha val="60000"/>
                    </a:schemeClr>
                  </a:glow>
                </a:effectLst>
              </a:rPr>
              <a:t>God is eternal</a:t>
            </a:r>
          </a:p>
          <a:p>
            <a:pPr lvl="0"/>
            <a:r>
              <a:rPr lang="en-US" sz="3400" b="1" dirty="0" smtClean="0">
                <a:solidFill>
                  <a:schemeClr val="bg1"/>
                </a:solidFill>
                <a:effectLst>
                  <a:glow rad="101600">
                    <a:schemeClr val="tx1">
                      <a:alpha val="60000"/>
                    </a:schemeClr>
                  </a:glow>
                </a:effectLst>
              </a:rPr>
              <a:t>God is infinite</a:t>
            </a:r>
          </a:p>
          <a:p>
            <a:r>
              <a:rPr lang="en-US" sz="3400" b="1" dirty="0" smtClean="0">
                <a:solidFill>
                  <a:schemeClr val="bg1"/>
                </a:solidFill>
                <a:effectLst>
                  <a:glow rad="101600">
                    <a:schemeClr val="tx1">
                      <a:alpha val="60000"/>
                    </a:schemeClr>
                  </a:glow>
                </a:effectLst>
              </a:rPr>
              <a:t>God is omnipotent</a:t>
            </a:r>
          </a:p>
          <a:p>
            <a:r>
              <a:rPr lang="en-US" sz="3400" b="1" dirty="0" smtClean="0">
                <a:solidFill>
                  <a:schemeClr val="bg1"/>
                </a:solidFill>
                <a:effectLst>
                  <a:glow rad="101600">
                    <a:schemeClr val="tx1">
                      <a:alpha val="60000"/>
                    </a:schemeClr>
                  </a:glow>
                </a:effectLst>
              </a:rPr>
              <a:t>God is omnipresent</a:t>
            </a:r>
          </a:p>
          <a:p>
            <a:r>
              <a:rPr lang="en-US" sz="3400" b="1" dirty="0" smtClean="0">
                <a:solidFill>
                  <a:schemeClr val="bg1"/>
                </a:solidFill>
                <a:effectLst>
                  <a:glow rad="101600">
                    <a:schemeClr val="tx1">
                      <a:alpha val="60000"/>
                    </a:schemeClr>
                  </a:glow>
                </a:effectLst>
              </a:rPr>
              <a:t>God is omniscient</a:t>
            </a:r>
          </a:p>
          <a:p>
            <a:r>
              <a:rPr lang="en-US" sz="3400" b="1" dirty="0" smtClean="0">
                <a:solidFill>
                  <a:schemeClr val="bg1"/>
                </a:solidFill>
                <a:effectLst>
                  <a:glow rad="101600">
                    <a:schemeClr val="tx1">
                      <a:alpha val="60000"/>
                    </a:schemeClr>
                  </a:glow>
                </a:effectLst>
              </a:rPr>
              <a:t>God is all wise</a:t>
            </a:r>
          </a:p>
          <a:p>
            <a:r>
              <a:rPr lang="en-US" sz="3400" b="1" dirty="0" smtClean="0">
                <a:solidFill>
                  <a:schemeClr val="bg1"/>
                </a:solidFill>
                <a:effectLst>
                  <a:glow rad="101600">
                    <a:schemeClr val="tx1">
                      <a:alpha val="60000"/>
                    </a:schemeClr>
                  </a:glow>
                </a:effectLst>
              </a:rPr>
              <a:t>God is immutable</a:t>
            </a:r>
          </a:p>
          <a:p>
            <a:endParaRPr lang="en-US" sz="3400" b="1" dirty="0" smtClean="0">
              <a:solidFill>
                <a:schemeClr val="bg1"/>
              </a:solidFill>
              <a:effectLst>
                <a:glow rad="101600">
                  <a:schemeClr val="tx1">
                    <a:alpha val="60000"/>
                  </a:schemeClr>
                </a:glow>
              </a:effectLst>
            </a:endParaRPr>
          </a:p>
          <a:p>
            <a:pPr lvl="0"/>
            <a:endParaRPr lang="en-US" sz="3400" b="1" dirty="0" smtClean="0">
              <a:solidFill>
                <a:schemeClr val="bg1"/>
              </a:solidFill>
              <a:effectLst>
                <a:glow rad="101600">
                  <a:schemeClr val="tx1">
                    <a:alpha val="60000"/>
                  </a:schemeClr>
                </a:glow>
              </a:effectLst>
            </a:endParaRPr>
          </a:p>
          <a:p>
            <a:pPr lvl="0"/>
            <a:endParaRPr lang="en-US" sz="3400" b="1" dirty="0" smtClean="0">
              <a:solidFill>
                <a:schemeClr val="bg1"/>
              </a:solidFill>
              <a:effectLst>
                <a:glow rad="101600">
                  <a:schemeClr val="tx1">
                    <a:alpha val="60000"/>
                  </a:schemeClr>
                </a:glow>
              </a:effectLst>
            </a:endParaRPr>
          </a:p>
          <a:p>
            <a:endParaRPr lang="en-US" sz="3400" b="1" dirty="0" smtClean="0">
              <a:solidFill>
                <a:schemeClr val="bg1"/>
              </a:solidFill>
              <a:effectLst>
                <a:glow rad="101600">
                  <a:schemeClr val="tx1">
                    <a:alpha val="60000"/>
                  </a:schemeClr>
                </a:glow>
              </a:effectLst>
            </a:endParaRPr>
          </a:p>
          <a:p>
            <a:endParaRPr lang="en-US" sz="3400" b="1" dirty="0" smtClean="0">
              <a:solidFill>
                <a:schemeClr val="bg1"/>
              </a:solidFill>
              <a:effectLst>
                <a:glow rad="101600">
                  <a:schemeClr val="tx1">
                    <a:alpha val="60000"/>
                  </a:schemeClr>
                </a:glow>
              </a:effectLst>
            </a:endParaRPr>
          </a:p>
          <a:p>
            <a:endParaRPr lang="en-US" sz="3400" b="1" dirty="0" smtClean="0">
              <a:solidFill>
                <a:schemeClr val="bg1"/>
              </a:solidFill>
              <a:effectLst>
                <a:glow rad="101600">
                  <a:schemeClr val="tx1">
                    <a:alpha val="60000"/>
                  </a:schemeClr>
                </a:glow>
              </a:effectLst>
            </a:endParaRPr>
          </a:p>
          <a:p>
            <a:endParaRPr lang="en-US" sz="3400" b="1" dirty="0" smtClean="0">
              <a:solidFill>
                <a:schemeClr val="bg1"/>
              </a:solidFill>
              <a:effectLst>
                <a:glow rad="101600">
                  <a:schemeClr val="tx1">
                    <a:alpha val="60000"/>
                  </a:schemeClr>
                </a:glow>
              </a:effectLst>
            </a:endParaRPr>
          </a:p>
          <a:p>
            <a:endParaRPr lang="en-US" sz="3400" b="1" dirty="0" smtClean="0">
              <a:solidFill>
                <a:schemeClr val="bg1"/>
              </a:solidFill>
              <a:effectLst>
                <a:glow rad="101600">
                  <a:schemeClr val="tx1">
                    <a:alpha val="60000"/>
                  </a:schemeClr>
                </a:glow>
              </a:effectLst>
            </a:endParaRPr>
          </a:p>
          <a:p>
            <a:endParaRPr lang="en-US" sz="3400" b="1" dirty="0">
              <a:solidFill>
                <a:schemeClr val="bg1"/>
              </a:solidFill>
              <a:effectLst>
                <a:glow rad="101600">
                  <a:schemeClr val="tx1">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2193255" y="977600"/>
            <a:ext cx="4740945" cy="5880400"/>
          </a:xfrm>
          <a:prstGeom prst="rect">
            <a:avLst/>
          </a:prstGeom>
          <a:noFill/>
          <a:ln w="9525">
            <a:noFill/>
            <a:miter lim="800000"/>
            <a:headEnd/>
            <a:tailEnd/>
          </a:ln>
        </p:spPr>
      </p:pic>
      <p:sp>
        <p:nvSpPr>
          <p:cNvPr id="2" name="Title 1"/>
          <p:cNvSpPr>
            <a:spLocks noGrp="1"/>
          </p:cNvSpPr>
          <p:nvPr>
            <p:ph type="title"/>
          </p:nvPr>
        </p:nvSpPr>
        <p:spPr>
          <a:xfrm>
            <a:off x="457200" y="0"/>
            <a:ext cx="8229600" cy="990600"/>
          </a:xfrm>
        </p:spPr>
        <p:txBody>
          <a:bodyPr>
            <a:normAutofit/>
          </a:bodyPr>
          <a:lstStyle/>
          <a:p>
            <a:r>
              <a:rPr lang="en-US" dirty="0" smtClean="0"/>
              <a:t>God is gracious</a:t>
            </a:r>
            <a:endParaRPr lang="en-US" dirty="0"/>
          </a:p>
        </p:txBody>
      </p:sp>
      <p:sp>
        <p:nvSpPr>
          <p:cNvPr id="3" name="Content Placeholder 2"/>
          <p:cNvSpPr>
            <a:spLocks noGrp="1"/>
          </p:cNvSpPr>
          <p:nvPr>
            <p:ph idx="1"/>
          </p:nvPr>
        </p:nvSpPr>
        <p:spPr>
          <a:xfrm>
            <a:off x="2438400" y="1905000"/>
            <a:ext cx="4114800" cy="4221163"/>
          </a:xfrm>
        </p:spPr>
        <p:txBody>
          <a:bodyPr>
            <a:noAutofit/>
          </a:bodyPr>
          <a:lstStyle/>
          <a:p>
            <a:pPr algn="ctr">
              <a:buNone/>
            </a:pPr>
            <a:r>
              <a:rPr lang="en-US" sz="3600" i="1" dirty="0" smtClean="0">
                <a:solidFill>
                  <a:srgbClr val="FFFF00"/>
                </a:solidFill>
                <a:effectLst>
                  <a:glow rad="101600">
                    <a:schemeClr val="bg1">
                      <a:alpha val="60000"/>
                    </a:schemeClr>
                  </a:glow>
                </a:effectLst>
              </a:rPr>
              <a:t>  “He hath made his wonderful works to be remembered: the Lord is gracious and full of compassion.” Psalm 111:4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a:bodyPr>
          <a:lstStyle/>
          <a:p>
            <a:r>
              <a:rPr lang="en-US" sz="3600" i="1" dirty="0" smtClean="0"/>
              <a:t>I Peter 2:3 "If so be ye have tasted that the Lord is </a:t>
            </a:r>
            <a:r>
              <a:rPr lang="en-US" sz="3600" i="1" u="sng" dirty="0" smtClean="0"/>
              <a:t>gracious</a:t>
            </a:r>
            <a:r>
              <a:rPr lang="en-US" sz="3600" i="1" dirty="0" smtClean="0"/>
              <a:t>."</a:t>
            </a:r>
          </a:p>
          <a:p>
            <a:r>
              <a:rPr lang="en-US" sz="3600" i="1" dirty="0" smtClean="0"/>
              <a:t>I Peter 5:10 “But </a:t>
            </a:r>
            <a:r>
              <a:rPr lang="en-US" sz="3600" i="1" u="sng" dirty="0" smtClean="0"/>
              <a:t>the God of all grace</a:t>
            </a:r>
            <a:r>
              <a:rPr lang="en-US" sz="3600" i="1" dirty="0" smtClean="0"/>
              <a:t>, who hath called us unto his eternal glory by Christ Jesus, after that ye have suffered a while, make you perfect, </a:t>
            </a:r>
            <a:r>
              <a:rPr lang="en-US" sz="3600" i="1" dirty="0" err="1" smtClean="0"/>
              <a:t>stablish</a:t>
            </a:r>
            <a:r>
              <a:rPr lang="en-US" sz="3600" i="1" dirty="0" smtClean="0"/>
              <a:t>, strengthen, settle you.”</a:t>
            </a:r>
          </a:p>
          <a:p>
            <a:r>
              <a:rPr lang="en-US" sz="3600" dirty="0" smtClean="0">
                <a:solidFill>
                  <a:srgbClr val="FFFF00"/>
                </a:solidFill>
              </a:rPr>
              <a:t>The very simple definition of this attribute is -  </a:t>
            </a:r>
            <a:r>
              <a:rPr lang="en-US" sz="3600" i="1" dirty="0" smtClean="0">
                <a:solidFill>
                  <a:srgbClr val="FFFF00"/>
                </a:solidFill>
              </a:rPr>
              <a:t>“The unmerited favor of God.” </a:t>
            </a:r>
          </a:p>
          <a:p>
            <a:r>
              <a:rPr lang="en-US" sz="3600" dirty="0" smtClean="0">
                <a:solidFill>
                  <a:srgbClr val="FFFF00"/>
                </a:solidFill>
              </a:rPr>
              <a:t>God doing for us what we can not do for ourselves – </a:t>
            </a:r>
            <a:r>
              <a:rPr lang="en-US" sz="3600" i="1" dirty="0" smtClean="0"/>
              <a:t>Eph 3:20 “Now unto him that is able to do exceeding abundantly above all that we ask or think, according to the power that </a:t>
            </a:r>
            <a:r>
              <a:rPr lang="en-US" sz="3600" i="1" dirty="0" err="1" smtClean="0"/>
              <a:t>worketh</a:t>
            </a:r>
            <a:r>
              <a:rPr lang="en-US" sz="3600" i="1" dirty="0" smtClean="0"/>
              <a:t> in us.”</a:t>
            </a:r>
          </a:p>
          <a:p>
            <a:pPr>
              <a:buNone/>
            </a:pPr>
            <a:endParaRPr lang="en-US" sz="3600" i="1" dirty="0" smtClean="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35821" t="12451" r="497" b="389"/>
          <a:stretch>
            <a:fillRect/>
          </a:stretch>
        </p:blipFill>
        <p:spPr bwMode="auto">
          <a:xfrm>
            <a:off x="2514600" y="304800"/>
            <a:ext cx="4180114" cy="3657600"/>
          </a:xfrm>
          <a:prstGeom prst="rect">
            <a:avLst/>
          </a:prstGeom>
          <a:ln>
            <a:noFill/>
          </a:ln>
          <a:effectLst>
            <a:softEdge rad="112500"/>
          </a:effectLst>
        </p:spPr>
      </p:pic>
      <p:sp>
        <p:nvSpPr>
          <p:cNvPr id="6" name="Rectangle 5"/>
          <p:cNvSpPr/>
          <p:nvPr/>
        </p:nvSpPr>
        <p:spPr>
          <a:xfrm>
            <a:off x="685800" y="4398496"/>
            <a:ext cx="7620000" cy="1938992"/>
          </a:xfrm>
          <a:prstGeom prst="rect">
            <a:avLst/>
          </a:prstGeom>
        </p:spPr>
        <p:txBody>
          <a:bodyPr wrap="square">
            <a:spAutoFit/>
          </a:bodyPr>
          <a:lstStyle/>
          <a:p>
            <a:pPr algn="ctr"/>
            <a:r>
              <a:rPr lang="en-US" sz="4000" i="1" dirty="0" smtClean="0"/>
              <a:t>“</a:t>
            </a:r>
            <a:r>
              <a:rPr lang="en-US" sz="4000" i="1" u="sng" dirty="0" smtClean="0"/>
              <a:t>Gracious</a:t>
            </a:r>
            <a:r>
              <a:rPr lang="en-US" sz="4000" i="1" dirty="0" smtClean="0"/>
              <a:t> is the Lord, and righteous; yea, our God is </a:t>
            </a:r>
            <a:r>
              <a:rPr lang="en-US" sz="4000" i="1" u="sng" dirty="0" smtClean="0"/>
              <a:t>merciful</a:t>
            </a:r>
            <a:r>
              <a:rPr lang="en-US" sz="4000" i="1" dirty="0" smtClean="0"/>
              <a:t>.”  Psalm 116:5 </a:t>
            </a:r>
          </a:p>
        </p:txBody>
      </p:sp>
      <p:sp>
        <p:nvSpPr>
          <p:cNvPr id="8" name="Rectangle 7"/>
          <p:cNvSpPr/>
          <p:nvPr/>
        </p:nvSpPr>
        <p:spPr>
          <a:xfrm rot="1121220">
            <a:off x="6705600" y="1828800"/>
            <a:ext cx="2438400" cy="769441"/>
          </a:xfrm>
          <a:prstGeom prst="rect">
            <a:avLst/>
          </a:prstGeom>
        </p:spPr>
        <p:txBody>
          <a:bodyPr wrap="square">
            <a:spAutoFit/>
          </a:bodyPr>
          <a:lstStyle/>
          <a:p>
            <a:pPr algn="ctr"/>
            <a:r>
              <a:rPr lang="en-US" sz="4400" b="1" i="1" dirty="0" smtClean="0">
                <a:solidFill>
                  <a:schemeClr val="bg2">
                    <a:lumMod val="20000"/>
                    <a:lumOff val="80000"/>
                  </a:schemeClr>
                </a:solidFill>
              </a:rPr>
              <a:t>Mercy</a:t>
            </a:r>
            <a:endParaRPr lang="en-US" sz="4400" b="1" dirty="0">
              <a:solidFill>
                <a:schemeClr val="bg2">
                  <a:lumMod val="20000"/>
                  <a:lumOff val="80000"/>
                </a:schemeClr>
              </a:solidFill>
            </a:endParaRPr>
          </a:p>
        </p:txBody>
      </p:sp>
      <p:sp>
        <p:nvSpPr>
          <p:cNvPr id="9" name="Rectangle 8"/>
          <p:cNvSpPr/>
          <p:nvPr/>
        </p:nvSpPr>
        <p:spPr>
          <a:xfrm rot="20617989">
            <a:off x="1" y="1798023"/>
            <a:ext cx="2438399" cy="769441"/>
          </a:xfrm>
          <a:prstGeom prst="rect">
            <a:avLst/>
          </a:prstGeom>
        </p:spPr>
        <p:txBody>
          <a:bodyPr wrap="square">
            <a:spAutoFit/>
          </a:bodyPr>
          <a:lstStyle/>
          <a:p>
            <a:pPr algn="ctr"/>
            <a:r>
              <a:rPr lang="en-US" sz="4400" b="1" i="1" dirty="0" smtClean="0">
                <a:solidFill>
                  <a:schemeClr val="bg2">
                    <a:lumMod val="20000"/>
                    <a:lumOff val="80000"/>
                  </a:schemeClr>
                </a:solidFill>
              </a:rPr>
              <a:t>Grace</a:t>
            </a:r>
            <a:endParaRPr lang="en-US" sz="4400" b="1" dirty="0">
              <a:solidFill>
                <a:schemeClr val="bg2">
                  <a:lumMod val="20000"/>
                  <a:lumOff val="80000"/>
                </a:schemeClr>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8915400" cy="6629400"/>
          </a:xfrm>
        </p:spPr>
        <p:txBody>
          <a:bodyPr>
            <a:normAutofit/>
          </a:bodyPr>
          <a:lstStyle/>
          <a:p>
            <a:r>
              <a:rPr lang="en-US" sz="3600" dirty="0" smtClean="0"/>
              <a:t>It is helpful at this point to contrast mercy with grace. </a:t>
            </a:r>
          </a:p>
          <a:p>
            <a:r>
              <a:rPr lang="en-US" sz="3600" dirty="0" smtClean="0"/>
              <a:t>God’s </a:t>
            </a:r>
            <a:r>
              <a:rPr lang="en-US" sz="3600" i="1" dirty="0" smtClean="0">
                <a:solidFill>
                  <a:srgbClr val="FFFF00"/>
                </a:solidFill>
              </a:rPr>
              <a:t>mercy</a:t>
            </a:r>
            <a:r>
              <a:rPr lang="en-US" sz="3600" dirty="0" smtClean="0"/>
              <a:t> allows him to withhold </a:t>
            </a:r>
            <a:r>
              <a:rPr lang="en-US" sz="3600" i="1" dirty="0" smtClean="0"/>
              <a:t>merited</a:t>
            </a:r>
            <a:r>
              <a:rPr lang="en-US" sz="3600" dirty="0" smtClean="0"/>
              <a:t> punishment – </a:t>
            </a:r>
            <a:r>
              <a:rPr lang="en-US" sz="3600" i="1" dirty="0" smtClean="0"/>
              <a:t>Psalm 89:14</a:t>
            </a:r>
          </a:p>
          <a:p>
            <a:r>
              <a:rPr lang="en-US" sz="3600" dirty="0" smtClean="0"/>
              <a:t>God’s </a:t>
            </a:r>
            <a:r>
              <a:rPr lang="en-US" sz="3600" i="1" dirty="0" smtClean="0">
                <a:solidFill>
                  <a:srgbClr val="FFFF00"/>
                </a:solidFill>
              </a:rPr>
              <a:t>grace</a:t>
            </a:r>
            <a:r>
              <a:rPr lang="en-US" sz="3600" dirty="0" smtClean="0">
                <a:solidFill>
                  <a:srgbClr val="FFFF00"/>
                </a:solidFill>
              </a:rPr>
              <a:t> </a:t>
            </a:r>
            <a:r>
              <a:rPr lang="en-US" sz="3600" dirty="0" smtClean="0"/>
              <a:t>allows Him to freely bestow </a:t>
            </a:r>
            <a:r>
              <a:rPr lang="en-US" sz="3600" i="1" dirty="0" smtClean="0"/>
              <a:t>unmerited</a:t>
            </a:r>
            <a:r>
              <a:rPr lang="en-US" sz="3600" dirty="0" smtClean="0"/>
              <a:t> favor – </a:t>
            </a:r>
            <a:r>
              <a:rPr lang="en-US" sz="3600" i="1" dirty="0" smtClean="0"/>
              <a:t>Ezra 9:8</a:t>
            </a:r>
          </a:p>
          <a:p>
            <a:r>
              <a:rPr lang="en-US" sz="3600" i="1" dirty="0" smtClean="0">
                <a:solidFill>
                  <a:srgbClr val="FFFF00"/>
                </a:solidFill>
              </a:rPr>
              <a:t>Mercy</a:t>
            </a:r>
            <a:r>
              <a:rPr lang="en-US" sz="3600" dirty="0" smtClean="0"/>
              <a:t> is not getting what we deserve, namely, hell – </a:t>
            </a:r>
            <a:r>
              <a:rPr lang="en-US" sz="3600" i="1" dirty="0" smtClean="0"/>
              <a:t>Rev. 20:13-14</a:t>
            </a:r>
          </a:p>
          <a:p>
            <a:r>
              <a:rPr lang="en-US" sz="3600" i="1" dirty="0" smtClean="0">
                <a:solidFill>
                  <a:srgbClr val="FFFF00"/>
                </a:solidFill>
              </a:rPr>
              <a:t>Grace </a:t>
            </a:r>
            <a:r>
              <a:rPr lang="en-US" sz="3600" i="1" dirty="0" smtClean="0"/>
              <a:t>is</a:t>
            </a:r>
            <a:r>
              <a:rPr lang="en-US" sz="3600" dirty="0" smtClean="0"/>
              <a:t> getting what we do not deserve, namely, heaven – </a:t>
            </a:r>
            <a:r>
              <a:rPr lang="en-US" sz="3600" i="1" dirty="0" smtClean="0"/>
              <a:t>Rev. 21:1-4</a:t>
            </a:r>
            <a:endParaRPr lang="en-US" sz="3600" i="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lum bright="-10000" contrast="10000"/>
          </a:blip>
          <a:srcRect/>
          <a:stretch>
            <a:fillRect/>
          </a:stretch>
        </p:blipFill>
        <p:spPr bwMode="auto">
          <a:xfrm>
            <a:off x="4051759" y="0"/>
            <a:ext cx="5092241" cy="3962400"/>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srcRect/>
          <a:stretch>
            <a:fillRect/>
          </a:stretch>
        </p:blipFill>
        <p:spPr bwMode="auto">
          <a:xfrm>
            <a:off x="0" y="3124200"/>
            <a:ext cx="4978400" cy="3733800"/>
          </a:xfrm>
          <a:prstGeom prst="rect">
            <a:avLst/>
          </a:prstGeom>
          <a:noFill/>
          <a:ln w="9525">
            <a:noFill/>
            <a:miter lim="800000"/>
            <a:headEnd/>
            <a:tailEnd/>
          </a:ln>
        </p:spPr>
      </p:pic>
      <p:sp>
        <p:nvSpPr>
          <p:cNvPr id="4" name="Title 3"/>
          <p:cNvSpPr>
            <a:spLocks noGrp="1"/>
          </p:cNvSpPr>
          <p:nvPr>
            <p:ph type="ctrTitle"/>
          </p:nvPr>
        </p:nvSpPr>
        <p:spPr>
          <a:xfrm>
            <a:off x="1143000" y="4191000"/>
            <a:ext cx="2743200" cy="1981200"/>
          </a:xfrm>
        </p:spPr>
        <p:txBody>
          <a:bodyPr/>
          <a:lstStyle/>
          <a:p>
            <a:r>
              <a:rPr lang="en-US" b="1" dirty="0" smtClean="0">
                <a:effectLst>
                  <a:glow rad="101600">
                    <a:schemeClr val="bg1">
                      <a:alpha val="60000"/>
                    </a:schemeClr>
                  </a:glow>
                </a:effectLst>
              </a:rPr>
              <a:t>Mercy</a:t>
            </a:r>
            <a:endParaRPr lang="en-US" b="1" dirty="0">
              <a:effectLst>
                <a:glow rad="101600">
                  <a:schemeClr val="bg1">
                    <a:alpha val="60000"/>
                  </a:schemeClr>
                </a:glow>
              </a:effectLst>
            </a:endParaRPr>
          </a:p>
        </p:txBody>
      </p:sp>
      <p:sp>
        <p:nvSpPr>
          <p:cNvPr id="5" name="Subtitle 4"/>
          <p:cNvSpPr>
            <a:spLocks noGrp="1"/>
          </p:cNvSpPr>
          <p:nvPr>
            <p:ph type="subTitle" idx="1"/>
          </p:nvPr>
        </p:nvSpPr>
        <p:spPr>
          <a:xfrm>
            <a:off x="4343400" y="1371600"/>
            <a:ext cx="4114800" cy="2286000"/>
          </a:xfrm>
        </p:spPr>
        <p:txBody>
          <a:bodyPr>
            <a:normAutofit/>
          </a:bodyPr>
          <a:lstStyle/>
          <a:p>
            <a:r>
              <a:rPr lang="en-US" sz="4400" b="1" dirty="0" smtClean="0">
                <a:solidFill>
                  <a:schemeClr val="bg1"/>
                </a:solidFill>
                <a:effectLst>
                  <a:glow rad="101600">
                    <a:schemeClr val="bg2">
                      <a:lumMod val="20000"/>
                      <a:lumOff val="80000"/>
                      <a:alpha val="60000"/>
                    </a:schemeClr>
                  </a:glow>
                </a:effectLst>
              </a:rPr>
              <a:t>Grace</a:t>
            </a:r>
            <a:endParaRPr lang="en-US" sz="4400" b="1" dirty="0">
              <a:solidFill>
                <a:schemeClr val="bg1"/>
              </a:solidFill>
              <a:effectLst>
                <a:glow rad="101600">
                  <a:schemeClr val="bg2">
                    <a:lumMod val="20000"/>
                    <a:lumOff val="80000"/>
                    <a:alpha val="60000"/>
                  </a:schemeClr>
                </a:glo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p:cTn id="14"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God’s grace is seen through all dispensations in history</a:t>
            </a:r>
            <a:endParaRPr lang="en-US" dirty="0"/>
          </a:p>
        </p:txBody>
      </p:sp>
      <p:pic>
        <p:nvPicPr>
          <p:cNvPr id="5124" name="Picture 4"/>
          <p:cNvPicPr>
            <a:picLocks noGrp="1" noChangeAspect="1" noChangeArrowheads="1"/>
          </p:cNvPicPr>
          <p:nvPr>
            <p:ph idx="1"/>
          </p:nvPr>
        </p:nvPicPr>
        <p:blipFill>
          <a:blip r:embed="rId3" cstate="print"/>
          <a:srcRect/>
          <a:stretch>
            <a:fillRect/>
          </a:stretch>
        </p:blipFill>
        <p:spPr bwMode="auto">
          <a:xfrm>
            <a:off x="152400" y="2667000"/>
            <a:ext cx="4143375" cy="2628900"/>
          </a:xfrm>
          <a:prstGeom prst="rect">
            <a:avLst/>
          </a:prstGeom>
          <a:noFill/>
          <a:ln w="9525">
            <a:noFill/>
            <a:miter lim="800000"/>
            <a:headEnd/>
            <a:tailEnd/>
          </a:ln>
        </p:spPr>
      </p:pic>
      <p:pic>
        <p:nvPicPr>
          <p:cNvPr id="5125" name="Picture 5"/>
          <p:cNvPicPr>
            <a:picLocks noChangeAspect="1" noChangeArrowheads="1"/>
          </p:cNvPicPr>
          <p:nvPr/>
        </p:nvPicPr>
        <p:blipFill>
          <a:blip r:embed="rId4" cstate="print"/>
          <a:srcRect/>
          <a:stretch>
            <a:fillRect/>
          </a:stretch>
        </p:blipFill>
        <p:spPr bwMode="auto">
          <a:xfrm>
            <a:off x="5422900" y="2743200"/>
            <a:ext cx="3454400" cy="2590800"/>
          </a:xfrm>
          <a:prstGeom prst="rect">
            <a:avLst/>
          </a:prstGeom>
          <a:noFill/>
          <a:ln w="9525">
            <a:noFill/>
            <a:miter lim="800000"/>
            <a:headEnd/>
            <a:tailEnd/>
          </a:ln>
        </p:spPr>
      </p:pic>
      <p:sp>
        <p:nvSpPr>
          <p:cNvPr id="9" name="Right Arrow 8"/>
          <p:cNvSpPr/>
          <p:nvPr/>
        </p:nvSpPr>
        <p:spPr>
          <a:xfrm>
            <a:off x="4419600" y="3733800"/>
            <a:ext cx="914400" cy="484632"/>
          </a:xfrm>
          <a:prstGeom prst="rightArrow">
            <a:avLst/>
          </a:prstGeom>
          <a:solidFill>
            <a:schemeClr val="bg1">
              <a:lumMod val="95000"/>
              <a:lumOff val="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75000"/>
                </a:schemeClr>
              </a:solidFill>
            </a:endParaRPr>
          </a:p>
        </p:txBody>
      </p:sp>
      <p:sp>
        <p:nvSpPr>
          <p:cNvPr id="7" name="Rectangle 6"/>
          <p:cNvSpPr/>
          <p:nvPr/>
        </p:nvSpPr>
        <p:spPr>
          <a:xfrm>
            <a:off x="152401" y="3581400"/>
            <a:ext cx="4114799" cy="707886"/>
          </a:xfrm>
          <a:prstGeom prst="rect">
            <a:avLst/>
          </a:prstGeom>
        </p:spPr>
        <p:txBody>
          <a:bodyPr wrap="square">
            <a:spAutoFit/>
          </a:bodyPr>
          <a:lstStyle/>
          <a:p>
            <a:pPr algn="ctr"/>
            <a:r>
              <a:rPr lang="en-US" sz="4000" dirty="0" smtClean="0">
                <a:effectLst>
                  <a:glow rad="101600">
                    <a:schemeClr val="bg1">
                      <a:alpha val="60000"/>
                    </a:schemeClr>
                  </a:glow>
                </a:effectLst>
                <a:latin typeface="David" pitchFamily="34" charset="-79"/>
                <a:cs typeface="David" pitchFamily="34" charset="-79"/>
              </a:rPr>
              <a:t>Old Testament</a:t>
            </a:r>
            <a:endParaRPr lang="en-US" sz="4000" dirty="0">
              <a:effectLst>
                <a:glow rad="101600">
                  <a:schemeClr val="bg1">
                    <a:alpha val="60000"/>
                  </a:schemeClr>
                </a:glow>
              </a:effectLst>
              <a:latin typeface="David" pitchFamily="34" charset="-79"/>
              <a:cs typeface="David" pitchFamily="34" charset="-79"/>
            </a:endParaRPr>
          </a:p>
        </p:txBody>
      </p:sp>
      <p:sp>
        <p:nvSpPr>
          <p:cNvPr id="53249" name="Rectangle 1"/>
          <p:cNvSpPr>
            <a:spLocks noChangeArrowheads="1"/>
          </p:cNvSpPr>
          <p:nvPr/>
        </p:nvSpPr>
        <p:spPr bwMode="auto">
          <a:xfrm>
            <a:off x="5410200" y="3596357"/>
            <a:ext cx="35052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000" b="0" i="0" u="none" strike="noStrike" cap="none" normalizeH="0" baseline="0" dirty="0" smtClean="0">
                <a:ln>
                  <a:noFill/>
                </a:ln>
                <a:solidFill>
                  <a:schemeClr val="tx1"/>
                </a:solidFill>
                <a:effectLst>
                  <a:glow rad="101600">
                    <a:schemeClr val="bg1">
                      <a:alpha val="60000"/>
                    </a:schemeClr>
                  </a:glow>
                </a:effectLst>
                <a:latin typeface="Times New Roman" pitchFamily="18" charset="0"/>
                <a:ea typeface="Times New Roman" pitchFamily="18" charset="0"/>
                <a:cs typeface="Arial" pitchFamily="34" charset="0"/>
              </a:rPr>
              <a:t>New Testament</a:t>
            </a:r>
            <a:endParaRPr kumimoji="0" lang="en-US" sz="4000" b="0" i="0" u="none" strike="noStrike" cap="none" normalizeH="0" baseline="0" dirty="0" smtClean="0">
              <a:ln>
                <a:noFill/>
              </a:ln>
              <a:solidFill>
                <a:schemeClr val="tx1"/>
              </a:solidFill>
              <a:effectLst>
                <a:glow rad="101600">
                  <a:schemeClr val="bg1">
                    <a:alpha val="60000"/>
                  </a:schemeClr>
                </a:glow>
              </a:effectLst>
              <a:latin typeface="Arial" pitchFamily="34" charset="0"/>
              <a:cs typeface="Arial"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fade">
                                      <p:cBhvr>
                                        <p:cTn id="7" dur="2000"/>
                                        <p:tgtEl>
                                          <p:spTgt spid="51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125"/>
                                        </p:tgtEl>
                                        <p:attrNameLst>
                                          <p:attrName>style.visibility</p:attrName>
                                        </p:attrNameLst>
                                      </p:cBhvr>
                                      <p:to>
                                        <p:strVal val="visible"/>
                                      </p:to>
                                    </p:set>
                                    <p:animEffect transition="in" filter="fade">
                                      <p:cBhvr>
                                        <p:cTn id="20" dur="2000"/>
                                        <p:tgtEl>
                                          <p:spTgt spid="512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3249"/>
                                        </p:tgtEl>
                                        <p:attrNameLst>
                                          <p:attrName>style.visibility</p:attrName>
                                        </p:attrNameLst>
                                      </p:cBhvr>
                                      <p:to>
                                        <p:strVal val="visible"/>
                                      </p:to>
                                    </p:set>
                                    <p:animEffect transition="in" filter="fade">
                                      <p:cBhvr>
                                        <p:cTn id="23" dur="2000"/>
                                        <p:tgtEl>
                                          <p:spTgt spid="53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p:bldP spid="5324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cstate="print"/>
          <a:srcRect/>
          <a:stretch>
            <a:fillRect/>
          </a:stretch>
        </p:blipFill>
        <p:spPr bwMode="auto">
          <a:xfrm>
            <a:off x="1828800" y="2514600"/>
            <a:ext cx="5791200" cy="4343400"/>
          </a:xfrm>
          <a:prstGeom prst="rect">
            <a:avLst/>
          </a:prstGeom>
          <a:ln>
            <a:noFill/>
          </a:ln>
          <a:effectLst>
            <a:softEdge rad="112500"/>
          </a:effectLst>
        </p:spPr>
      </p:pic>
      <p:sp>
        <p:nvSpPr>
          <p:cNvPr id="2" name="Rectangle 1"/>
          <p:cNvSpPr/>
          <p:nvPr/>
        </p:nvSpPr>
        <p:spPr>
          <a:xfrm>
            <a:off x="304800" y="228600"/>
            <a:ext cx="8686800" cy="2308324"/>
          </a:xfrm>
          <a:prstGeom prst="rect">
            <a:avLst/>
          </a:prstGeom>
        </p:spPr>
        <p:txBody>
          <a:bodyPr wrap="square">
            <a:spAutoFit/>
          </a:bodyPr>
          <a:lstStyle/>
          <a:p>
            <a:pPr algn="ctr"/>
            <a:r>
              <a:rPr lang="en-US" sz="3600" i="1" dirty="0" smtClean="0"/>
              <a:t>“But we all, with open face beholding as in a glass the glory of the Lord, are changed into the same image from glory to glory, even as by the Spirit of the Lord.” II Cor. 3:18 </a:t>
            </a:r>
            <a:endParaRPr lang="en-US" sz="3600" i="1" dirty="0"/>
          </a:p>
        </p:txBody>
      </p:sp>
      <p:pic>
        <p:nvPicPr>
          <p:cNvPr id="1026" name="Picture 2"/>
          <p:cNvPicPr>
            <a:picLocks noChangeAspect="1" noChangeArrowheads="1"/>
          </p:cNvPicPr>
          <p:nvPr/>
        </p:nvPicPr>
        <p:blipFill>
          <a:blip r:embed="rId4" cstate="print"/>
          <a:srcRect/>
          <a:stretch>
            <a:fillRect/>
          </a:stretch>
        </p:blipFill>
        <p:spPr bwMode="auto">
          <a:xfrm>
            <a:off x="6019800" y="2414636"/>
            <a:ext cx="3448050" cy="4443364"/>
          </a:xfrm>
          <a:prstGeom prst="rect">
            <a:avLst/>
          </a:prstGeom>
          <a:ln>
            <a:noFill/>
          </a:ln>
          <a:effectLst>
            <a:softEdge rad="112500"/>
          </a:effectLst>
        </p:spPr>
      </p:pic>
      <p:pic>
        <p:nvPicPr>
          <p:cNvPr id="1030" name="Picture 6"/>
          <p:cNvPicPr>
            <a:picLocks noChangeAspect="1" noChangeArrowheads="1"/>
          </p:cNvPicPr>
          <p:nvPr/>
        </p:nvPicPr>
        <p:blipFill>
          <a:blip r:embed="rId5" cstate="print"/>
          <a:srcRect/>
          <a:stretch>
            <a:fillRect/>
          </a:stretch>
        </p:blipFill>
        <p:spPr bwMode="auto">
          <a:xfrm>
            <a:off x="-304800" y="2438400"/>
            <a:ext cx="3535680" cy="4419600"/>
          </a:xfrm>
          <a:prstGeom prst="rect">
            <a:avLst/>
          </a:prstGeom>
          <a:ln>
            <a:noFill/>
          </a:ln>
          <a:effectLst>
            <a:softEdge rad="112500"/>
          </a:effectLst>
        </p:spPr>
      </p:pic>
      <p:pic>
        <p:nvPicPr>
          <p:cNvPr id="1028" name="Picture 4"/>
          <p:cNvPicPr>
            <a:picLocks noChangeAspect="1" noChangeArrowheads="1"/>
          </p:cNvPicPr>
          <p:nvPr/>
        </p:nvPicPr>
        <p:blipFill>
          <a:blip r:embed="rId6" cstate="print"/>
          <a:srcRect/>
          <a:stretch>
            <a:fillRect/>
          </a:stretch>
        </p:blipFill>
        <p:spPr bwMode="auto">
          <a:xfrm>
            <a:off x="2895600" y="2457667"/>
            <a:ext cx="3522945" cy="4400333"/>
          </a:xfrm>
          <a:prstGeom prst="rect">
            <a:avLst/>
          </a:prstGeom>
          <a:ln>
            <a:noFill/>
          </a:ln>
          <a:effectLst>
            <a:softEdge rad="112500"/>
          </a:effectLst>
        </p:spPr>
      </p:pic>
      <p:pic>
        <p:nvPicPr>
          <p:cNvPr id="9" name="Picture 6"/>
          <p:cNvPicPr>
            <a:picLocks noChangeAspect="1" noChangeArrowheads="1"/>
          </p:cNvPicPr>
          <p:nvPr/>
        </p:nvPicPr>
        <p:blipFill>
          <a:blip r:embed="rId5" cstate="print"/>
          <a:srcRect l="73276" t="56897" r="7328" b="22414"/>
          <a:stretch>
            <a:fillRect/>
          </a:stretch>
        </p:blipFill>
        <p:spPr bwMode="auto">
          <a:xfrm>
            <a:off x="609600" y="2667000"/>
            <a:ext cx="1143000" cy="1524000"/>
          </a:xfrm>
          <a:prstGeom prst="ellipse">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81000"/>
            <a:ext cx="8229600" cy="1828800"/>
          </a:xfrm>
        </p:spPr>
        <p:txBody>
          <a:bodyPr>
            <a:normAutofit fontScale="90000"/>
          </a:bodyPr>
          <a:lstStyle/>
          <a:p>
            <a:r>
              <a:rPr lang="en-US" dirty="0" smtClean="0">
                <a:solidFill>
                  <a:srgbClr val="FFFF00"/>
                </a:solidFill>
              </a:rPr>
              <a:t>It is first mentioned on the eve of the first universal world destruction</a:t>
            </a:r>
            <a:br>
              <a:rPr lang="en-US" dirty="0" smtClean="0">
                <a:solidFill>
                  <a:srgbClr val="FFFF00"/>
                </a:solidFill>
              </a:rPr>
            </a:br>
            <a:r>
              <a:rPr lang="en-US" dirty="0" smtClean="0">
                <a:solidFill>
                  <a:srgbClr val="FFFF00"/>
                </a:solidFill>
              </a:rPr>
              <a:t> </a:t>
            </a:r>
            <a:r>
              <a:rPr lang="en-US" i="1" dirty="0" smtClean="0">
                <a:solidFill>
                  <a:srgbClr val="FFFF00"/>
                </a:solidFill>
              </a:rPr>
              <a:t>(Gen. 6:8) </a:t>
            </a:r>
            <a:br>
              <a:rPr lang="en-US" i="1" dirty="0" smtClean="0">
                <a:solidFill>
                  <a:srgbClr val="FFFF00"/>
                </a:solidFill>
              </a:rPr>
            </a:br>
            <a:endParaRPr lang="en-US" dirty="0"/>
          </a:p>
        </p:txBody>
      </p:sp>
      <p:pic>
        <p:nvPicPr>
          <p:cNvPr id="7171" name="Picture 3"/>
          <p:cNvPicPr>
            <a:picLocks noChangeAspect="1" noChangeArrowheads="1"/>
          </p:cNvPicPr>
          <p:nvPr/>
        </p:nvPicPr>
        <p:blipFill>
          <a:blip r:embed="rId3" cstate="print"/>
          <a:srcRect/>
          <a:stretch>
            <a:fillRect/>
          </a:stretch>
        </p:blipFill>
        <p:spPr bwMode="auto">
          <a:xfrm>
            <a:off x="1066800" y="1991868"/>
            <a:ext cx="7086600" cy="4866132"/>
          </a:xfrm>
          <a:prstGeom prst="rect">
            <a:avLst/>
          </a:prstGeom>
          <a:noFill/>
          <a:ln w="9525">
            <a:noFill/>
            <a:miter lim="800000"/>
            <a:headEnd/>
            <a:tailEnd/>
          </a:ln>
        </p:spPr>
      </p:pic>
      <p:sp>
        <p:nvSpPr>
          <p:cNvPr id="4" name="Content Placeholder 3"/>
          <p:cNvSpPr>
            <a:spLocks noGrp="1"/>
          </p:cNvSpPr>
          <p:nvPr>
            <p:ph idx="1"/>
          </p:nvPr>
        </p:nvSpPr>
        <p:spPr>
          <a:xfrm>
            <a:off x="1143000" y="2590800"/>
            <a:ext cx="6934200" cy="4267200"/>
          </a:xfrm>
        </p:spPr>
        <p:txBody>
          <a:bodyPr>
            <a:normAutofit/>
          </a:bodyPr>
          <a:lstStyle/>
          <a:p>
            <a:pPr algn="ctr">
              <a:buNone/>
            </a:pPr>
            <a:r>
              <a:rPr lang="en-US" sz="3600" i="1" dirty="0" smtClean="0">
                <a:effectLst>
                  <a:glow rad="101600">
                    <a:schemeClr val="bg1">
                      <a:alpha val="60000"/>
                    </a:schemeClr>
                  </a:glow>
                </a:effectLst>
              </a:rPr>
              <a:t>“But Noah found grace in </a:t>
            </a:r>
          </a:p>
          <a:p>
            <a:pPr algn="ctr">
              <a:buNone/>
            </a:pPr>
            <a:r>
              <a:rPr lang="en-US" sz="3600" i="1" dirty="0" smtClean="0">
                <a:effectLst>
                  <a:glow rad="101600">
                    <a:schemeClr val="bg1">
                      <a:alpha val="60000"/>
                    </a:schemeClr>
                  </a:glow>
                </a:effectLst>
              </a:rPr>
              <a:t>the eyes of the LORD.”</a:t>
            </a:r>
            <a:endParaRPr lang="en-US" sz="3600" i="1"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lum bright="-20000" contrast="40000"/>
          </a:blip>
          <a:srcRect/>
          <a:stretch>
            <a:fillRect/>
          </a:stretch>
        </p:blipFill>
        <p:spPr bwMode="auto">
          <a:xfrm>
            <a:off x="685800" y="1469341"/>
            <a:ext cx="7985132" cy="5388659"/>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sz="4000" dirty="0" smtClean="0">
                <a:solidFill>
                  <a:srgbClr val="FFFF00"/>
                </a:solidFill>
              </a:rPr>
              <a:t>The last reference occurs in </a:t>
            </a:r>
            <a:br>
              <a:rPr lang="en-US" sz="4000" dirty="0" smtClean="0">
                <a:solidFill>
                  <a:srgbClr val="FFFF00"/>
                </a:solidFill>
              </a:rPr>
            </a:br>
            <a:r>
              <a:rPr lang="en-US" sz="4000" dirty="0" smtClean="0">
                <a:solidFill>
                  <a:srgbClr val="FFFF00"/>
                </a:solidFill>
              </a:rPr>
              <a:t>Scripture’s final verse </a:t>
            </a:r>
            <a:r>
              <a:rPr lang="en-US" sz="4000" i="1" dirty="0" smtClean="0">
                <a:solidFill>
                  <a:srgbClr val="FFFF00"/>
                </a:solidFill>
              </a:rPr>
              <a:t>(Rev. 22:21)</a:t>
            </a:r>
            <a:r>
              <a:rPr lang="en-US" i="1" dirty="0" smtClean="0"/>
              <a:t/>
            </a:r>
            <a:br>
              <a:rPr lang="en-US" i="1" dirty="0" smtClean="0"/>
            </a:br>
            <a:endParaRPr lang="en-US" dirty="0"/>
          </a:p>
        </p:txBody>
      </p:sp>
      <p:sp>
        <p:nvSpPr>
          <p:cNvPr id="3" name="Content Placeholder 2"/>
          <p:cNvSpPr>
            <a:spLocks noGrp="1"/>
          </p:cNvSpPr>
          <p:nvPr>
            <p:ph idx="1"/>
          </p:nvPr>
        </p:nvSpPr>
        <p:spPr>
          <a:xfrm>
            <a:off x="762000" y="2209800"/>
            <a:ext cx="7696200" cy="4648200"/>
          </a:xfrm>
        </p:spPr>
        <p:txBody>
          <a:bodyPr>
            <a:normAutofit/>
          </a:bodyPr>
          <a:lstStyle/>
          <a:p>
            <a:pPr algn="ctr">
              <a:buNone/>
            </a:pPr>
            <a:r>
              <a:rPr lang="en-US" sz="3600" i="1" dirty="0" smtClean="0">
                <a:effectLst>
                  <a:glow rad="101600">
                    <a:schemeClr val="bg1">
                      <a:alpha val="60000"/>
                    </a:schemeClr>
                  </a:glow>
                </a:effectLst>
              </a:rPr>
              <a:t>“The grace of our Lord Jesus Christ </a:t>
            </a:r>
          </a:p>
          <a:p>
            <a:pPr algn="ctr">
              <a:buNone/>
            </a:pPr>
            <a:r>
              <a:rPr lang="en-US" sz="3600" i="1" dirty="0" smtClean="0">
                <a:effectLst>
                  <a:glow rad="101600">
                    <a:schemeClr val="bg1">
                      <a:alpha val="60000"/>
                    </a:schemeClr>
                  </a:glow>
                </a:effectLst>
              </a:rPr>
              <a:t>be with you all. Amen.”</a:t>
            </a:r>
            <a:endParaRPr lang="en-US" sz="3600" i="1"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God’s grace was incarnate in Christ</a:t>
            </a:r>
            <a:br>
              <a:rPr lang="en-US" dirty="0" smtClean="0"/>
            </a:br>
            <a:r>
              <a:rPr lang="en-US" i="1" dirty="0" smtClean="0"/>
              <a:t>(John 1:17) </a:t>
            </a:r>
            <a:r>
              <a:rPr lang="en-US" dirty="0" smtClean="0"/>
              <a:t/>
            </a:r>
            <a:br>
              <a:rPr lang="en-US" dirty="0" smtClean="0"/>
            </a:br>
            <a:endParaRPr lang="en-US" dirty="0"/>
          </a:p>
        </p:txBody>
      </p:sp>
      <p:sp>
        <p:nvSpPr>
          <p:cNvPr id="3" name="Content Placeholder 2"/>
          <p:cNvSpPr>
            <a:spLocks noGrp="1"/>
          </p:cNvSpPr>
          <p:nvPr>
            <p:ph idx="1"/>
          </p:nvPr>
        </p:nvSpPr>
        <p:spPr>
          <a:xfrm>
            <a:off x="0" y="1295400"/>
            <a:ext cx="9144000" cy="2133600"/>
          </a:xfrm>
        </p:spPr>
        <p:txBody>
          <a:bodyPr>
            <a:normAutofit/>
          </a:bodyPr>
          <a:lstStyle/>
          <a:p>
            <a:pPr algn="ctr">
              <a:buNone/>
            </a:pPr>
            <a:r>
              <a:rPr lang="en-US" sz="3600" i="1" dirty="0" smtClean="0">
                <a:solidFill>
                  <a:srgbClr val="FFFF00"/>
                </a:solidFill>
              </a:rPr>
              <a:t>“For the law was given by Moses, but </a:t>
            </a:r>
          </a:p>
          <a:p>
            <a:pPr algn="ctr">
              <a:buNone/>
            </a:pPr>
            <a:r>
              <a:rPr lang="en-US" sz="3600" i="1" u="sng" dirty="0" smtClean="0">
                <a:solidFill>
                  <a:srgbClr val="FFFF00"/>
                </a:solidFill>
              </a:rPr>
              <a:t>grace</a:t>
            </a:r>
            <a:r>
              <a:rPr lang="en-US" sz="3600" i="1" dirty="0" smtClean="0">
                <a:solidFill>
                  <a:srgbClr val="FFFF00"/>
                </a:solidFill>
              </a:rPr>
              <a:t> and truth came by Jesus Christ.”</a:t>
            </a:r>
          </a:p>
        </p:txBody>
      </p:sp>
      <p:pic>
        <p:nvPicPr>
          <p:cNvPr id="10242" name="Picture 2"/>
          <p:cNvPicPr>
            <a:picLocks noChangeAspect="1" noChangeArrowheads="1"/>
          </p:cNvPicPr>
          <p:nvPr/>
        </p:nvPicPr>
        <p:blipFill>
          <a:blip r:embed="rId3" cstate="print"/>
          <a:srcRect/>
          <a:stretch>
            <a:fillRect/>
          </a:stretch>
        </p:blipFill>
        <p:spPr bwMode="auto">
          <a:xfrm>
            <a:off x="609600" y="3048000"/>
            <a:ext cx="2857500" cy="3571875"/>
          </a:xfrm>
          <a:prstGeom prst="rect">
            <a:avLst/>
          </a:prstGeom>
          <a:noFill/>
          <a:ln w="9525">
            <a:noFill/>
            <a:miter lim="800000"/>
            <a:headEnd/>
            <a:tailEnd/>
          </a:ln>
        </p:spPr>
      </p:pic>
      <p:pic>
        <p:nvPicPr>
          <p:cNvPr id="10243" name="Picture 3"/>
          <p:cNvPicPr>
            <a:picLocks noChangeAspect="1" noChangeArrowheads="1"/>
          </p:cNvPicPr>
          <p:nvPr/>
        </p:nvPicPr>
        <p:blipFill>
          <a:blip r:embed="rId4" cstate="print"/>
          <a:srcRect/>
          <a:stretch>
            <a:fillRect/>
          </a:stretch>
        </p:blipFill>
        <p:spPr bwMode="auto">
          <a:xfrm>
            <a:off x="3733800" y="2895600"/>
            <a:ext cx="5143500" cy="3800475"/>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additive="base">
                                        <p:cTn id="7" dur="500" fill="hold"/>
                                        <p:tgtEl>
                                          <p:spTgt spid="10242"/>
                                        </p:tgtEl>
                                        <p:attrNameLst>
                                          <p:attrName>ppt_x</p:attrName>
                                        </p:attrNameLst>
                                      </p:cBhvr>
                                      <p:tavLst>
                                        <p:tav tm="0">
                                          <p:val>
                                            <p:strVal val="#ppt_x"/>
                                          </p:val>
                                        </p:tav>
                                        <p:tav tm="100000">
                                          <p:val>
                                            <p:strVal val="#ppt_x"/>
                                          </p:val>
                                        </p:tav>
                                      </p:tavLst>
                                    </p:anim>
                                    <p:anim calcmode="lin" valueType="num">
                                      <p:cBhvr additive="base">
                                        <p:cTn id="8" dur="500" fill="hold"/>
                                        <p:tgtEl>
                                          <p:spTgt spid="1024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43"/>
                                        </p:tgtEl>
                                        <p:attrNameLst>
                                          <p:attrName>style.visibility</p:attrName>
                                        </p:attrNameLst>
                                      </p:cBhvr>
                                      <p:to>
                                        <p:strVal val="visible"/>
                                      </p:to>
                                    </p:set>
                                    <p:anim calcmode="lin" valueType="num">
                                      <p:cBhvr additive="base">
                                        <p:cTn id="13" dur="500" fill="hold"/>
                                        <p:tgtEl>
                                          <p:spTgt spid="10243"/>
                                        </p:tgtEl>
                                        <p:attrNameLst>
                                          <p:attrName>ppt_x</p:attrName>
                                        </p:attrNameLst>
                                      </p:cBhvr>
                                      <p:tavLst>
                                        <p:tav tm="0">
                                          <p:val>
                                            <p:strVal val="#ppt_x"/>
                                          </p:val>
                                        </p:tav>
                                        <p:tav tm="100000">
                                          <p:val>
                                            <p:strVal val="#ppt_x"/>
                                          </p:val>
                                        </p:tav>
                                      </p:tavLst>
                                    </p:anim>
                                    <p:anim calcmode="lin" valueType="num">
                                      <p:cBhvr additive="base">
                                        <p:cTn id="14" dur="500" fill="hold"/>
                                        <p:tgtEl>
                                          <p:spTgt spid="102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a:stretch>
            <a:fillRect/>
          </a:stretch>
        </p:blipFill>
        <p:spPr bwMode="auto">
          <a:xfrm>
            <a:off x="-51955" y="38528"/>
            <a:ext cx="9195955" cy="6819472"/>
          </a:xfrm>
          <a:prstGeom prst="rect">
            <a:avLst/>
          </a:prstGeom>
          <a:noFill/>
          <a:ln w="9525">
            <a:noFill/>
            <a:miter lim="800000"/>
            <a:headEnd/>
            <a:tailEnd/>
          </a:ln>
        </p:spPr>
      </p:pic>
      <p:sp>
        <p:nvSpPr>
          <p:cNvPr id="3" name="Rectangle 2"/>
          <p:cNvSpPr/>
          <p:nvPr/>
        </p:nvSpPr>
        <p:spPr>
          <a:xfrm>
            <a:off x="2209800" y="609600"/>
            <a:ext cx="4572000" cy="5632311"/>
          </a:xfrm>
          <a:prstGeom prst="rect">
            <a:avLst/>
          </a:prstGeom>
        </p:spPr>
        <p:txBody>
          <a:bodyPr wrap="square">
            <a:spAutoFit/>
          </a:bodyPr>
          <a:lstStyle/>
          <a:p>
            <a:pPr algn="ctr"/>
            <a:r>
              <a:rPr lang="en-US" sz="4000" b="1" i="1" dirty="0" smtClean="0">
                <a:solidFill>
                  <a:schemeClr val="bg1"/>
                </a:solidFill>
                <a:effectLst>
                  <a:glow rad="101600">
                    <a:schemeClr val="tx1">
                      <a:alpha val="60000"/>
                    </a:schemeClr>
                  </a:glow>
                </a:effectLst>
              </a:rPr>
              <a:t>“And the Word was made flesh, and dwelt among us, (and we beheld his glory, the glory as of the only begotten of the Father,) full of </a:t>
            </a:r>
          </a:p>
          <a:p>
            <a:pPr algn="ctr"/>
            <a:r>
              <a:rPr lang="en-US" sz="4000" b="1" i="1" dirty="0" smtClean="0">
                <a:solidFill>
                  <a:schemeClr val="bg1"/>
                </a:solidFill>
                <a:effectLst>
                  <a:glow rad="101600">
                    <a:schemeClr val="tx1">
                      <a:alpha val="60000"/>
                    </a:schemeClr>
                  </a:glow>
                </a:effectLst>
              </a:rPr>
              <a:t>grace and truth.”</a:t>
            </a:r>
          </a:p>
          <a:p>
            <a:pPr algn="ctr"/>
            <a:r>
              <a:rPr lang="en-US" sz="4000" b="1" i="1" dirty="0" smtClean="0">
                <a:solidFill>
                  <a:schemeClr val="bg1"/>
                </a:solidFill>
                <a:effectLst>
                  <a:glow rad="101600">
                    <a:schemeClr val="tx1">
                      <a:alpha val="60000"/>
                    </a:schemeClr>
                  </a:glow>
                </a:effectLst>
              </a:rPr>
              <a:t>John 1:14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 name="Rectangle 2"/>
          <p:cNvSpPr/>
          <p:nvPr/>
        </p:nvSpPr>
        <p:spPr>
          <a:xfrm>
            <a:off x="2286000" y="1447801"/>
            <a:ext cx="4572000" cy="4154984"/>
          </a:xfrm>
          <a:prstGeom prst="rect">
            <a:avLst/>
          </a:prstGeom>
        </p:spPr>
        <p:txBody>
          <a:bodyPr wrap="square">
            <a:spAutoFit/>
          </a:bodyPr>
          <a:lstStyle/>
          <a:p>
            <a:pPr algn="ctr"/>
            <a:r>
              <a:rPr lang="en-US" sz="4400" i="1" dirty="0" smtClean="0">
                <a:effectLst>
                  <a:glow rad="101600">
                    <a:schemeClr val="bg1">
                      <a:alpha val="60000"/>
                    </a:schemeClr>
                  </a:glow>
                </a:effectLst>
              </a:rPr>
              <a:t>“For the grace of God that </a:t>
            </a:r>
            <a:r>
              <a:rPr lang="en-US" sz="4400" i="1" dirty="0" err="1" smtClean="0">
                <a:effectLst>
                  <a:glow rad="101600">
                    <a:schemeClr val="bg1">
                      <a:alpha val="60000"/>
                    </a:schemeClr>
                  </a:glow>
                </a:effectLst>
              </a:rPr>
              <a:t>bringeth</a:t>
            </a:r>
            <a:r>
              <a:rPr lang="en-US" sz="4400" i="1" dirty="0" smtClean="0">
                <a:effectLst>
                  <a:glow rad="101600">
                    <a:schemeClr val="bg1">
                      <a:alpha val="60000"/>
                    </a:schemeClr>
                  </a:glow>
                </a:effectLst>
              </a:rPr>
              <a:t> salvation hath appeared to </a:t>
            </a:r>
          </a:p>
          <a:p>
            <a:pPr algn="ctr"/>
            <a:r>
              <a:rPr lang="en-US" sz="4400" i="1" dirty="0" smtClean="0">
                <a:effectLst>
                  <a:glow rad="101600">
                    <a:schemeClr val="bg1">
                      <a:alpha val="60000"/>
                    </a:schemeClr>
                  </a:glow>
                </a:effectLst>
              </a:rPr>
              <a:t>all men.” </a:t>
            </a:r>
          </a:p>
          <a:p>
            <a:pPr algn="ctr"/>
            <a:r>
              <a:rPr lang="en-US" sz="4400" i="1" dirty="0" smtClean="0">
                <a:effectLst>
                  <a:glow rad="101600">
                    <a:schemeClr val="bg1">
                      <a:alpha val="60000"/>
                    </a:schemeClr>
                  </a:glow>
                </a:effectLst>
              </a:rPr>
              <a:t>Titus 2:11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God’s grace is greater than man’s sin </a:t>
            </a:r>
            <a:br>
              <a:rPr lang="en-US" dirty="0" smtClean="0"/>
            </a:br>
            <a:r>
              <a:rPr lang="en-US" i="1" dirty="0" smtClean="0"/>
              <a:t>(Romans 5:20)</a:t>
            </a:r>
            <a:endParaRPr lang="en-US" i="1" dirty="0"/>
          </a:p>
        </p:txBody>
      </p:sp>
      <p:sp>
        <p:nvSpPr>
          <p:cNvPr id="3" name="Content Placeholder 2"/>
          <p:cNvSpPr>
            <a:spLocks noGrp="1"/>
          </p:cNvSpPr>
          <p:nvPr>
            <p:ph idx="1"/>
          </p:nvPr>
        </p:nvSpPr>
        <p:spPr>
          <a:xfrm>
            <a:off x="228600" y="1600200"/>
            <a:ext cx="8458200" cy="4525963"/>
          </a:xfrm>
        </p:spPr>
        <p:txBody>
          <a:bodyPr>
            <a:normAutofit/>
          </a:bodyPr>
          <a:lstStyle/>
          <a:p>
            <a:pPr algn="ctr">
              <a:buNone/>
            </a:pPr>
            <a:r>
              <a:rPr lang="en-US" sz="3600" i="1" dirty="0" smtClean="0">
                <a:solidFill>
                  <a:srgbClr val="FFFF00"/>
                </a:solidFill>
              </a:rPr>
              <a:t>"Moreover the law entered, that the offence might abound. But where sin abounded, grace did much more abound."</a:t>
            </a:r>
            <a:endParaRPr lang="en-US" sz="3600" i="1" dirty="0">
              <a:solidFill>
                <a:srgbClr val="FFFF00"/>
              </a:solidFill>
            </a:endParaRPr>
          </a:p>
        </p:txBody>
      </p:sp>
      <p:sp>
        <p:nvSpPr>
          <p:cNvPr id="4" name="Rectangle 3"/>
          <p:cNvSpPr/>
          <p:nvPr/>
        </p:nvSpPr>
        <p:spPr>
          <a:xfrm>
            <a:off x="4572000" y="4038600"/>
            <a:ext cx="3962400" cy="1569660"/>
          </a:xfrm>
          <a:prstGeom prst="rect">
            <a:avLst/>
          </a:prstGeom>
        </p:spPr>
        <p:txBody>
          <a:bodyPr wrap="square">
            <a:spAutoFit/>
          </a:bodyPr>
          <a:lstStyle/>
          <a:p>
            <a:pPr algn="ctr"/>
            <a:r>
              <a:rPr lang="en-US" sz="4800" b="1" dirty="0" smtClean="0">
                <a:solidFill>
                  <a:srgbClr val="00B0F0"/>
                </a:solidFill>
              </a:rPr>
              <a:t>Grace greater than our sin</a:t>
            </a:r>
            <a:endParaRPr lang="en-US" sz="4800" b="1" dirty="0">
              <a:solidFill>
                <a:srgbClr val="00B0F0"/>
              </a:solidFill>
            </a:endParaRPr>
          </a:p>
        </p:txBody>
      </p:sp>
      <p:pic>
        <p:nvPicPr>
          <p:cNvPr id="11266" name="Picture 2"/>
          <p:cNvPicPr>
            <a:picLocks noChangeAspect="1" noChangeArrowheads="1"/>
          </p:cNvPicPr>
          <p:nvPr/>
        </p:nvPicPr>
        <p:blipFill>
          <a:blip r:embed="rId3" cstate="print"/>
          <a:srcRect/>
          <a:stretch>
            <a:fillRect/>
          </a:stretch>
        </p:blipFill>
        <p:spPr bwMode="auto">
          <a:xfrm>
            <a:off x="457200" y="3276600"/>
            <a:ext cx="3581400" cy="3581400"/>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740307"/>
          </a:xfrm>
          <a:prstGeom prst="rect">
            <a:avLst/>
          </a:prstGeom>
        </p:spPr>
        <p:txBody>
          <a:bodyPr wrap="square">
            <a:spAutoFit/>
          </a:bodyPr>
          <a:lstStyle/>
          <a:p>
            <a:pPr algn="ctr"/>
            <a:r>
              <a:rPr lang="en-US" sz="5400" dirty="0" smtClean="0">
                <a:solidFill>
                  <a:srgbClr val="00B0F0"/>
                </a:solidFill>
              </a:rPr>
              <a:t>Marvelous grace of our loving Lord,</a:t>
            </a:r>
            <a:br>
              <a:rPr lang="en-US" sz="5400" dirty="0" smtClean="0">
                <a:solidFill>
                  <a:srgbClr val="00B0F0"/>
                </a:solidFill>
              </a:rPr>
            </a:br>
            <a:r>
              <a:rPr lang="en-US" sz="5400" dirty="0" smtClean="0">
                <a:solidFill>
                  <a:srgbClr val="00B0F0"/>
                </a:solidFill>
              </a:rPr>
              <a:t>Grace that exceeds our sin and our guilt!</a:t>
            </a:r>
            <a:br>
              <a:rPr lang="en-US" sz="5400" dirty="0" smtClean="0">
                <a:solidFill>
                  <a:srgbClr val="00B0F0"/>
                </a:solidFill>
              </a:rPr>
            </a:br>
            <a:r>
              <a:rPr lang="en-US" sz="5400" dirty="0" smtClean="0">
                <a:solidFill>
                  <a:srgbClr val="00B0F0"/>
                </a:solidFill>
              </a:rPr>
              <a:t>Yonder on Calvary’s mount outpoured,</a:t>
            </a:r>
            <a:br>
              <a:rPr lang="en-US" sz="5400" dirty="0" smtClean="0">
                <a:solidFill>
                  <a:srgbClr val="00B0F0"/>
                </a:solidFill>
              </a:rPr>
            </a:br>
            <a:r>
              <a:rPr lang="en-US" sz="5400" dirty="0" smtClean="0">
                <a:solidFill>
                  <a:srgbClr val="00B0F0"/>
                </a:solidFill>
              </a:rPr>
              <a:t>There where the blood of the Lamb was spilled.</a:t>
            </a:r>
          </a:p>
        </p:txBody>
      </p:sp>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6400800"/>
          </a:xfrm>
        </p:spPr>
        <p:txBody>
          <a:bodyPr>
            <a:noAutofit/>
          </a:bodyPr>
          <a:lstStyle/>
          <a:p>
            <a:r>
              <a:rPr lang="en-US" sz="5400" dirty="0" smtClean="0">
                <a:solidFill>
                  <a:srgbClr val="00B0F0"/>
                </a:solidFill>
              </a:rPr>
              <a:t>Sin and despair, like the sea waves cold,</a:t>
            </a:r>
            <a:br>
              <a:rPr lang="en-US" sz="5400" dirty="0" smtClean="0">
                <a:solidFill>
                  <a:srgbClr val="00B0F0"/>
                </a:solidFill>
              </a:rPr>
            </a:br>
            <a:r>
              <a:rPr lang="en-US" sz="5400" dirty="0" smtClean="0">
                <a:solidFill>
                  <a:srgbClr val="00B0F0"/>
                </a:solidFill>
              </a:rPr>
              <a:t>Threaten the soul with infinite loss;</a:t>
            </a:r>
            <a:br>
              <a:rPr lang="en-US" sz="5400" dirty="0" smtClean="0">
                <a:solidFill>
                  <a:srgbClr val="00B0F0"/>
                </a:solidFill>
              </a:rPr>
            </a:br>
            <a:r>
              <a:rPr lang="en-US" sz="5400" dirty="0" smtClean="0">
                <a:solidFill>
                  <a:srgbClr val="00B0F0"/>
                </a:solidFill>
              </a:rPr>
              <a:t>Grace that is greater, yes, grace untold,</a:t>
            </a:r>
            <a:br>
              <a:rPr lang="en-US" sz="5400" dirty="0" smtClean="0">
                <a:solidFill>
                  <a:srgbClr val="00B0F0"/>
                </a:solidFill>
              </a:rPr>
            </a:br>
            <a:r>
              <a:rPr lang="en-US" sz="5400" dirty="0" smtClean="0">
                <a:solidFill>
                  <a:srgbClr val="00B0F0"/>
                </a:solidFill>
              </a:rPr>
              <a:t>Points to the refuge, the mighty cross.</a:t>
            </a:r>
            <a:br>
              <a:rPr lang="en-US" sz="5400" dirty="0" smtClean="0">
                <a:solidFill>
                  <a:srgbClr val="00B0F0"/>
                </a:solidFill>
              </a:rPr>
            </a:br>
            <a:endParaRPr lang="en-US" sz="5400" dirty="0">
              <a:solidFill>
                <a:srgbClr val="00B0F0"/>
              </a:solidFill>
            </a:endParaRPr>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0"/>
            <a:ext cx="8839200" cy="6740307"/>
          </a:xfrm>
          <a:prstGeom prst="rect">
            <a:avLst/>
          </a:prstGeom>
        </p:spPr>
        <p:txBody>
          <a:bodyPr wrap="square">
            <a:spAutoFit/>
          </a:bodyPr>
          <a:lstStyle/>
          <a:p>
            <a:pPr algn="ctr"/>
            <a:r>
              <a:rPr lang="en-US" sz="5400" dirty="0" smtClean="0">
                <a:solidFill>
                  <a:srgbClr val="00B0F0"/>
                </a:solidFill>
              </a:rPr>
              <a:t>Dark is the stain that we cannot hide.</a:t>
            </a:r>
            <a:br>
              <a:rPr lang="en-US" sz="5400" dirty="0" smtClean="0">
                <a:solidFill>
                  <a:srgbClr val="00B0F0"/>
                </a:solidFill>
              </a:rPr>
            </a:br>
            <a:r>
              <a:rPr lang="en-US" sz="5400" dirty="0" smtClean="0">
                <a:solidFill>
                  <a:srgbClr val="00B0F0"/>
                </a:solidFill>
              </a:rPr>
              <a:t>What can avail to wash it away?</a:t>
            </a:r>
            <a:br>
              <a:rPr lang="en-US" sz="5400" dirty="0" smtClean="0">
                <a:solidFill>
                  <a:srgbClr val="00B0F0"/>
                </a:solidFill>
              </a:rPr>
            </a:br>
            <a:r>
              <a:rPr lang="en-US" sz="5400" dirty="0" smtClean="0">
                <a:solidFill>
                  <a:srgbClr val="00B0F0"/>
                </a:solidFill>
              </a:rPr>
              <a:t>Look! There is flowing a crimson tide,</a:t>
            </a:r>
            <a:br>
              <a:rPr lang="en-US" sz="5400" dirty="0" smtClean="0">
                <a:solidFill>
                  <a:srgbClr val="00B0F0"/>
                </a:solidFill>
              </a:rPr>
            </a:br>
            <a:r>
              <a:rPr lang="en-US" sz="5400" dirty="0" smtClean="0">
                <a:solidFill>
                  <a:srgbClr val="00B0F0"/>
                </a:solidFill>
              </a:rPr>
              <a:t>Brighter than snow you may be today.</a:t>
            </a:r>
          </a:p>
        </p:txBody>
      </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9144000" cy="6740307"/>
          </a:xfrm>
          <a:prstGeom prst="rect">
            <a:avLst/>
          </a:prstGeom>
        </p:spPr>
        <p:txBody>
          <a:bodyPr wrap="square">
            <a:spAutoFit/>
          </a:bodyPr>
          <a:lstStyle/>
          <a:p>
            <a:pPr algn="ctr"/>
            <a:r>
              <a:rPr lang="en-US" sz="5400" dirty="0" smtClean="0">
                <a:solidFill>
                  <a:srgbClr val="00B0F0"/>
                </a:solidFill>
              </a:rPr>
              <a:t>Marvelous, infinite, matchless grace,</a:t>
            </a:r>
            <a:br>
              <a:rPr lang="en-US" sz="5400" dirty="0" smtClean="0">
                <a:solidFill>
                  <a:srgbClr val="00B0F0"/>
                </a:solidFill>
              </a:rPr>
            </a:br>
            <a:r>
              <a:rPr lang="en-US" sz="5400" dirty="0" smtClean="0">
                <a:solidFill>
                  <a:srgbClr val="00B0F0"/>
                </a:solidFill>
              </a:rPr>
              <a:t>Freely bestowed on all who believe!</a:t>
            </a:r>
            <a:br>
              <a:rPr lang="en-US" sz="5400" dirty="0" smtClean="0">
                <a:solidFill>
                  <a:srgbClr val="00B0F0"/>
                </a:solidFill>
              </a:rPr>
            </a:br>
            <a:r>
              <a:rPr lang="en-US" sz="5400" dirty="0" smtClean="0">
                <a:solidFill>
                  <a:srgbClr val="00B0F0"/>
                </a:solidFill>
              </a:rPr>
              <a:t>You that are longing to see His face,</a:t>
            </a:r>
            <a:br>
              <a:rPr lang="en-US" sz="5400" dirty="0" smtClean="0">
                <a:solidFill>
                  <a:srgbClr val="00B0F0"/>
                </a:solidFill>
              </a:rPr>
            </a:br>
            <a:r>
              <a:rPr lang="en-US" sz="5400" dirty="0" smtClean="0">
                <a:solidFill>
                  <a:srgbClr val="00B0F0"/>
                </a:solidFill>
              </a:rPr>
              <a:t>Will you this moment His grace receive?</a:t>
            </a:r>
            <a:endParaRPr lang="en-US" sz="5400" dirty="0">
              <a:solidFill>
                <a:srgbClr val="00B0F0"/>
              </a:solidFill>
            </a:endParaRP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1417638"/>
          </a:xfrm>
        </p:spPr>
        <p:txBody>
          <a:bodyPr>
            <a:normAutofit/>
          </a:bodyPr>
          <a:lstStyle/>
          <a:p>
            <a:r>
              <a:rPr lang="en-US" dirty="0" smtClean="0"/>
              <a:t>God is incomprehensible</a:t>
            </a:r>
            <a:endParaRPr lang="en-US" dirty="0"/>
          </a:p>
        </p:txBody>
      </p:sp>
      <p:sp>
        <p:nvSpPr>
          <p:cNvPr id="3" name="Content Placeholder 2"/>
          <p:cNvSpPr>
            <a:spLocks noGrp="1"/>
          </p:cNvSpPr>
          <p:nvPr>
            <p:ph idx="1"/>
          </p:nvPr>
        </p:nvSpPr>
        <p:spPr>
          <a:xfrm>
            <a:off x="0" y="1600200"/>
            <a:ext cx="5181600" cy="5257800"/>
          </a:xfrm>
        </p:spPr>
        <p:txBody>
          <a:bodyPr>
            <a:normAutofit/>
          </a:bodyPr>
          <a:lstStyle/>
          <a:p>
            <a:pPr algn="ctr">
              <a:buNone/>
            </a:pPr>
            <a:r>
              <a:rPr lang="en-US" i="1" dirty="0" smtClean="0">
                <a:solidFill>
                  <a:srgbClr val="FFC000"/>
                </a:solidFill>
              </a:rPr>
              <a:t>   “</a:t>
            </a:r>
            <a:r>
              <a:rPr lang="en-US" i="1" u="sng" dirty="0" smtClean="0">
                <a:solidFill>
                  <a:srgbClr val="FFC000"/>
                </a:solidFill>
              </a:rPr>
              <a:t>Canst thou by searching find out God</a:t>
            </a:r>
            <a:r>
              <a:rPr lang="en-US" i="1" dirty="0" smtClean="0">
                <a:solidFill>
                  <a:srgbClr val="FFC000"/>
                </a:solidFill>
              </a:rPr>
              <a:t>? canst thou find out the Almighty unto perfection? It is as high as heaven; what canst thou do? deeper than hell; what canst thou know? The measure thereof is longer than the earth, and broader than the sea.” Job 11:7-9 </a:t>
            </a:r>
          </a:p>
          <a:p>
            <a:pPr algn="ctr">
              <a:buNone/>
            </a:pPr>
            <a:endParaRPr lang="en-US" dirty="0"/>
          </a:p>
        </p:txBody>
      </p:sp>
      <p:pic>
        <p:nvPicPr>
          <p:cNvPr id="2050" name="Picture 2"/>
          <p:cNvPicPr>
            <a:picLocks noChangeAspect="1" noChangeArrowheads="1"/>
          </p:cNvPicPr>
          <p:nvPr/>
        </p:nvPicPr>
        <p:blipFill>
          <a:blip r:embed="rId3" cstate="print"/>
          <a:srcRect/>
          <a:stretch>
            <a:fillRect/>
          </a:stretch>
        </p:blipFill>
        <p:spPr bwMode="auto">
          <a:xfrm>
            <a:off x="5204476" y="1600200"/>
            <a:ext cx="3939524" cy="4495799"/>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srcRect/>
          <a:stretch>
            <a:fillRect/>
          </a:stretch>
        </p:blipFill>
        <p:spPr bwMode="auto">
          <a:xfrm>
            <a:off x="0" y="304800"/>
            <a:ext cx="9153152" cy="6172200"/>
          </a:xfrm>
          <a:prstGeom prst="rect">
            <a:avLst/>
          </a:prstGeom>
          <a:ln>
            <a:noFill/>
          </a:ln>
          <a:effectLst>
            <a:softEdge rad="112500"/>
          </a:effectLst>
        </p:spPr>
      </p:pic>
      <p:sp>
        <p:nvSpPr>
          <p:cNvPr id="2" name="Title 1"/>
          <p:cNvSpPr>
            <a:spLocks noGrp="1"/>
          </p:cNvSpPr>
          <p:nvPr>
            <p:ph type="title"/>
          </p:nvPr>
        </p:nvSpPr>
        <p:spPr>
          <a:xfrm>
            <a:off x="0" y="274638"/>
            <a:ext cx="9144000" cy="1143000"/>
          </a:xfrm>
        </p:spPr>
        <p:txBody>
          <a:bodyPr>
            <a:noAutofit/>
          </a:bodyPr>
          <a:lstStyle/>
          <a:p>
            <a:r>
              <a:rPr lang="en-US" dirty="0" smtClean="0">
                <a:effectLst>
                  <a:glow rad="101600">
                    <a:schemeClr val="bg1">
                      <a:alpha val="60000"/>
                    </a:schemeClr>
                  </a:glow>
                </a:effectLst>
              </a:rPr>
              <a:t>God’s grace was displayed at Calvary</a:t>
            </a:r>
            <a:endParaRPr lang="en-US" dirty="0">
              <a:effectLst>
                <a:glow rad="101600">
                  <a:schemeClr val="bg1">
                    <a:alpha val="60000"/>
                  </a:schemeClr>
                </a:glow>
              </a:effectLst>
            </a:endParaRPr>
          </a:p>
        </p:txBody>
      </p:sp>
      <p:sp>
        <p:nvSpPr>
          <p:cNvPr id="3" name="Content Placeholder 2"/>
          <p:cNvSpPr>
            <a:spLocks noGrp="1"/>
          </p:cNvSpPr>
          <p:nvPr>
            <p:ph idx="1"/>
          </p:nvPr>
        </p:nvSpPr>
        <p:spPr>
          <a:xfrm>
            <a:off x="0" y="2057400"/>
            <a:ext cx="8686800" cy="4800600"/>
          </a:xfrm>
        </p:spPr>
        <p:txBody>
          <a:bodyPr>
            <a:normAutofit/>
          </a:bodyPr>
          <a:lstStyle/>
          <a:p>
            <a:pPr algn="ctr">
              <a:buNone/>
            </a:pPr>
            <a:r>
              <a:rPr lang="en-US" sz="4000" i="1" dirty="0" smtClean="0">
                <a:effectLst>
                  <a:glow rad="101600">
                    <a:schemeClr val="bg1">
                      <a:alpha val="60000"/>
                    </a:schemeClr>
                  </a:glow>
                </a:effectLst>
              </a:rPr>
              <a:t>“For ye know the </a:t>
            </a:r>
            <a:r>
              <a:rPr lang="en-US" sz="4000" i="1" u="sng" dirty="0" smtClean="0">
                <a:effectLst>
                  <a:glow rad="101600">
                    <a:schemeClr val="bg1">
                      <a:alpha val="60000"/>
                    </a:schemeClr>
                  </a:glow>
                </a:effectLst>
              </a:rPr>
              <a:t>grace</a:t>
            </a:r>
            <a:r>
              <a:rPr lang="en-US" sz="4000" i="1" dirty="0" smtClean="0">
                <a:effectLst>
                  <a:glow rad="101600">
                    <a:schemeClr val="bg1">
                      <a:alpha val="60000"/>
                    </a:schemeClr>
                  </a:glow>
                </a:effectLst>
              </a:rPr>
              <a:t> of our Lord Jesus Christ, that, though he was rich, yet for your sakes he became poor, that ye through his poverty might be rich.”</a:t>
            </a:r>
          </a:p>
          <a:p>
            <a:pPr algn="ctr">
              <a:buNone/>
            </a:pPr>
            <a:r>
              <a:rPr lang="en-US" sz="4000" i="1" dirty="0" smtClean="0">
                <a:effectLst>
                  <a:glow rad="101600">
                    <a:schemeClr val="bg1">
                      <a:alpha val="60000"/>
                    </a:schemeClr>
                  </a:glow>
                </a:effectLst>
              </a:rPr>
              <a:t> (II Cor. 8:9)</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4)">
                                      <p:cBhvr>
                                        <p:cTn id="7" dur="500"/>
                                        <p:tgtEl>
                                          <p:spTgt spid="3">
                                            <p:txEl>
                                              <p:pRg st="0" end="0"/>
                                            </p:txEl>
                                          </p:spTgt>
                                        </p:tgtEl>
                                      </p:cBhvr>
                                    </p:animEffect>
                                  </p:childTnLst>
                                </p:cTn>
                              </p:par>
                              <p:par>
                                <p:cTn id="8" presetID="21"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heel(4)">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57200"/>
            <a:ext cx="8839200" cy="1143000"/>
          </a:xfrm>
        </p:spPr>
        <p:txBody>
          <a:bodyPr>
            <a:normAutofit fontScale="90000"/>
          </a:bodyPr>
          <a:lstStyle/>
          <a:p>
            <a:r>
              <a:rPr lang="en-US" dirty="0" smtClean="0"/>
              <a:t>God’s grace makes the sinner what he is </a:t>
            </a:r>
            <a:r>
              <a:rPr lang="en-US" i="1" dirty="0" smtClean="0"/>
              <a:t>(II Cor. 12:9)</a:t>
            </a:r>
            <a:endParaRPr lang="en-US" i="1" dirty="0"/>
          </a:p>
        </p:txBody>
      </p:sp>
      <p:sp>
        <p:nvSpPr>
          <p:cNvPr id="3" name="Content Placeholder 2"/>
          <p:cNvSpPr>
            <a:spLocks noGrp="1"/>
          </p:cNvSpPr>
          <p:nvPr>
            <p:ph idx="1"/>
          </p:nvPr>
        </p:nvSpPr>
        <p:spPr>
          <a:xfrm>
            <a:off x="457200" y="1752600"/>
            <a:ext cx="8229600" cy="4373563"/>
          </a:xfrm>
        </p:spPr>
        <p:txBody>
          <a:bodyPr>
            <a:normAutofit/>
          </a:bodyPr>
          <a:lstStyle/>
          <a:p>
            <a:pPr algn="ctr">
              <a:buNone/>
            </a:pPr>
            <a:r>
              <a:rPr lang="en-US" sz="3600" i="1" dirty="0" smtClean="0">
                <a:solidFill>
                  <a:srgbClr val="FFFF00"/>
                </a:solidFill>
              </a:rPr>
              <a:t>"But by the grace of God I am what I am…”</a:t>
            </a:r>
          </a:p>
          <a:p>
            <a:pPr algn="ctr">
              <a:buNone/>
            </a:pPr>
            <a:r>
              <a:rPr lang="en-US" sz="3600" i="1" dirty="0" smtClean="0">
                <a:solidFill>
                  <a:srgbClr val="FFFF00"/>
                </a:solidFill>
              </a:rPr>
              <a:t> I Corinthians 15:10 </a:t>
            </a:r>
            <a:endParaRPr lang="en-US" sz="3600" i="1" dirty="0">
              <a:solidFill>
                <a:srgbClr val="FFFF00"/>
              </a:solidFill>
            </a:endParaRPr>
          </a:p>
        </p:txBody>
      </p:sp>
      <p:pic>
        <p:nvPicPr>
          <p:cNvPr id="13314" name="Picture 2"/>
          <p:cNvPicPr>
            <a:picLocks noChangeAspect="1" noChangeArrowheads="1"/>
          </p:cNvPicPr>
          <p:nvPr/>
        </p:nvPicPr>
        <p:blipFill>
          <a:blip r:embed="rId3" cstate="print"/>
          <a:srcRect/>
          <a:stretch>
            <a:fillRect/>
          </a:stretch>
        </p:blipFill>
        <p:spPr bwMode="auto">
          <a:xfrm>
            <a:off x="2286000" y="3286125"/>
            <a:ext cx="4762500" cy="3571875"/>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12838"/>
          </a:xfrm>
        </p:spPr>
        <p:txBody>
          <a:bodyPr>
            <a:noAutofit/>
          </a:bodyPr>
          <a:lstStyle/>
          <a:p>
            <a:r>
              <a:rPr lang="en-US" sz="4000" b="1" i="1" dirty="0" smtClean="0"/>
              <a:t>“Three kinds of Grace”</a:t>
            </a:r>
            <a:br>
              <a:rPr lang="en-US" sz="4000" b="1" i="1" dirty="0" smtClean="0"/>
            </a:br>
            <a:endParaRPr lang="en-US" sz="4000" dirty="0"/>
          </a:p>
        </p:txBody>
      </p:sp>
      <p:sp>
        <p:nvSpPr>
          <p:cNvPr id="3" name="Content Placeholder 2"/>
          <p:cNvSpPr>
            <a:spLocks noGrp="1"/>
          </p:cNvSpPr>
          <p:nvPr>
            <p:ph idx="1"/>
          </p:nvPr>
        </p:nvSpPr>
        <p:spPr>
          <a:xfrm>
            <a:off x="0" y="1295400"/>
            <a:ext cx="9144000" cy="5562600"/>
          </a:xfrm>
        </p:spPr>
        <p:txBody>
          <a:bodyPr>
            <a:normAutofit/>
          </a:bodyPr>
          <a:lstStyle/>
          <a:p>
            <a:pPr lvl="0">
              <a:buNone/>
            </a:pPr>
            <a:r>
              <a:rPr lang="en-US" sz="3600" b="1" i="1" dirty="0" smtClean="0">
                <a:solidFill>
                  <a:srgbClr val="FFFF00"/>
                </a:solidFill>
              </a:rPr>
              <a:t>1. Saving Grace </a:t>
            </a:r>
            <a:r>
              <a:rPr lang="en-US" sz="3600" dirty="0" smtClean="0"/>
              <a:t>– </a:t>
            </a:r>
            <a:r>
              <a:rPr lang="en-US" sz="3600" i="1" dirty="0" smtClean="0"/>
              <a:t>Eph. 2:8-10 God giving underserved, forgiveness, acceptance and favor to sinners.</a:t>
            </a:r>
            <a:endParaRPr lang="en-US" sz="3600" dirty="0" smtClean="0"/>
          </a:p>
          <a:p>
            <a:r>
              <a:rPr lang="en-US" sz="3600" i="1" dirty="0" smtClean="0"/>
              <a:t>I Peter 1:10 “Of which salvation the prophets have enquired and searched diligently, who prophesied of the </a:t>
            </a:r>
            <a:r>
              <a:rPr lang="en-US" sz="3600" i="1" u="sng" dirty="0" smtClean="0"/>
              <a:t>grace</a:t>
            </a:r>
            <a:r>
              <a:rPr lang="en-US" sz="3600" i="1" dirty="0" smtClean="0"/>
              <a:t> that should come unto you…”</a:t>
            </a:r>
            <a:endParaRPr lang="en-US" sz="3600" dirty="0" smtClean="0"/>
          </a:p>
          <a:p>
            <a:pPr lvl="0"/>
            <a:r>
              <a:rPr lang="en-US" sz="3600" dirty="0" smtClean="0"/>
              <a:t>The </a:t>
            </a:r>
            <a:r>
              <a:rPr lang="en-US" sz="3600" i="1" dirty="0" smtClean="0"/>
              <a:t>“Grace” </a:t>
            </a:r>
            <a:r>
              <a:rPr lang="en-US" sz="3600" dirty="0" smtClean="0"/>
              <a:t>that the Old Testament prophets prophesied </a:t>
            </a:r>
            <a:r>
              <a:rPr lang="en-US" sz="3600" dirty="0" smtClean="0"/>
              <a:t>of </a:t>
            </a:r>
            <a:r>
              <a:rPr lang="en-US" sz="3600" dirty="0" smtClean="0"/>
              <a:t>was </a:t>
            </a:r>
            <a:r>
              <a:rPr lang="en-US" sz="3600" dirty="0" smtClean="0"/>
              <a:t>Jesus Christ – </a:t>
            </a:r>
            <a:r>
              <a:rPr lang="en-US" sz="3600" i="1" dirty="0" smtClean="0"/>
              <a:t>John 1:1-17</a:t>
            </a:r>
          </a:p>
          <a:p>
            <a:pPr>
              <a:buNone/>
            </a:pPr>
            <a:endParaRPr lang="en-US" sz="36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cstate="print">
            <a:lum bright="-10000"/>
          </a:blip>
          <a:srcRect/>
          <a:stretch>
            <a:fillRect/>
          </a:stretch>
        </p:blipFill>
        <p:spPr bwMode="auto">
          <a:xfrm>
            <a:off x="0" y="0"/>
            <a:ext cx="5547360" cy="6934200"/>
          </a:xfrm>
          <a:prstGeom prst="rect">
            <a:avLst/>
          </a:prstGeom>
          <a:ln>
            <a:noFill/>
          </a:ln>
          <a:effectLst>
            <a:softEdge rad="112500"/>
          </a:effectLst>
        </p:spPr>
      </p:pic>
      <p:pic>
        <p:nvPicPr>
          <p:cNvPr id="14339" name="Picture 3"/>
          <p:cNvPicPr>
            <a:picLocks noChangeAspect="1" noChangeArrowheads="1"/>
          </p:cNvPicPr>
          <p:nvPr/>
        </p:nvPicPr>
        <p:blipFill>
          <a:blip r:embed="rId4" cstate="print"/>
          <a:srcRect/>
          <a:stretch>
            <a:fillRect/>
          </a:stretch>
        </p:blipFill>
        <p:spPr bwMode="auto">
          <a:xfrm>
            <a:off x="2667000" y="304800"/>
            <a:ext cx="3031487" cy="2938463"/>
          </a:xfrm>
          <a:prstGeom prst="ellipse">
            <a:avLst/>
          </a:prstGeom>
          <a:ln>
            <a:noFill/>
          </a:ln>
          <a:effectLst>
            <a:softEdge rad="112500"/>
          </a:effectLst>
        </p:spPr>
      </p:pic>
      <p:pic>
        <p:nvPicPr>
          <p:cNvPr id="14340" name="Picture 4"/>
          <p:cNvPicPr>
            <a:picLocks noChangeAspect="1" noChangeArrowheads="1"/>
          </p:cNvPicPr>
          <p:nvPr/>
        </p:nvPicPr>
        <p:blipFill>
          <a:blip r:embed="rId5" cstate="print"/>
          <a:srcRect/>
          <a:stretch>
            <a:fillRect/>
          </a:stretch>
        </p:blipFill>
        <p:spPr bwMode="auto">
          <a:xfrm>
            <a:off x="6248400" y="228600"/>
            <a:ext cx="2688000" cy="3048000"/>
          </a:xfrm>
          <a:prstGeom prst="ellipse">
            <a:avLst/>
          </a:prstGeom>
          <a:ln>
            <a:noFill/>
          </a:ln>
          <a:effectLst>
            <a:softEdge rad="112500"/>
          </a:effectLst>
        </p:spPr>
      </p:pic>
      <p:pic>
        <p:nvPicPr>
          <p:cNvPr id="14342" name="Picture 6"/>
          <p:cNvPicPr>
            <a:picLocks noChangeAspect="1" noChangeArrowheads="1"/>
          </p:cNvPicPr>
          <p:nvPr/>
        </p:nvPicPr>
        <p:blipFill>
          <a:blip r:embed="rId6" cstate="print"/>
          <a:srcRect/>
          <a:stretch>
            <a:fillRect/>
          </a:stretch>
        </p:blipFill>
        <p:spPr bwMode="auto">
          <a:xfrm>
            <a:off x="6172200" y="3487712"/>
            <a:ext cx="2590800" cy="3185410"/>
          </a:xfrm>
          <a:prstGeom prst="ellipse">
            <a:avLst/>
          </a:prstGeom>
          <a:ln>
            <a:noFill/>
          </a:ln>
          <a:effectLst>
            <a:softEdge rad="112500"/>
          </a:effectLst>
        </p:spPr>
      </p:pic>
      <p:pic>
        <p:nvPicPr>
          <p:cNvPr id="14343" name="Picture 7"/>
          <p:cNvPicPr>
            <a:picLocks noChangeAspect="1" noChangeArrowheads="1"/>
          </p:cNvPicPr>
          <p:nvPr/>
        </p:nvPicPr>
        <p:blipFill>
          <a:blip r:embed="rId7" cstate="print"/>
          <a:srcRect l="7143" t="-3175" r="16667"/>
          <a:stretch>
            <a:fillRect/>
          </a:stretch>
        </p:blipFill>
        <p:spPr bwMode="auto">
          <a:xfrm>
            <a:off x="2819400" y="3429000"/>
            <a:ext cx="2926080" cy="2971800"/>
          </a:xfrm>
          <a:prstGeom prst="ellipse">
            <a:avLst/>
          </a:prstGeom>
          <a:ln>
            <a:noFill/>
          </a:ln>
          <a:effectLst>
            <a:softEdge rad="112500"/>
          </a:effectLst>
        </p:spPr>
      </p:pic>
      <p:pic>
        <p:nvPicPr>
          <p:cNvPr id="24577" name="Picture 1"/>
          <p:cNvPicPr>
            <a:picLocks noChangeAspect="1" noChangeArrowheads="1"/>
          </p:cNvPicPr>
          <p:nvPr/>
        </p:nvPicPr>
        <p:blipFill>
          <a:blip r:embed="rId8" cstate="print"/>
          <a:srcRect/>
          <a:stretch>
            <a:fillRect/>
          </a:stretch>
        </p:blipFill>
        <p:spPr bwMode="auto">
          <a:xfrm>
            <a:off x="-47413" y="1219200"/>
            <a:ext cx="9191413" cy="4495800"/>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4339"/>
                                        </p:tgtEl>
                                        <p:attrNameLst>
                                          <p:attrName>style.visibility</p:attrName>
                                        </p:attrNameLst>
                                      </p:cBhvr>
                                      <p:to>
                                        <p:strVal val="visible"/>
                                      </p:to>
                                    </p:set>
                                    <p:anim calcmode="lin" valueType="num">
                                      <p:cBhvr>
                                        <p:cTn id="7" dur="500" fill="hold"/>
                                        <p:tgtEl>
                                          <p:spTgt spid="14339"/>
                                        </p:tgtEl>
                                        <p:attrNameLst>
                                          <p:attrName>ppt_w</p:attrName>
                                        </p:attrNameLst>
                                      </p:cBhvr>
                                      <p:tavLst>
                                        <p:tav tm="0">
                                          <p:val>
                                            <p:fltVal val="0"/>
                                          </p:val>
                                        </p:tav>
                                        <p:tav tm="100000">
                                          <p:val>
                                            <p:strVal val="#ppt_w"/>
                                          </p:val>
                                        </p:tav>
                                      </p:tavLst>
                                    </p:anim>
                                    <p:anim calcmode="lin" valueType="num">
                                      <p:cBhvr>
                                        <p:cTn id="8" dur="500" fill="hold"/>
                                        <p:tgtEl>
                                          <p:spTgt spid="14339"/>
                                        </p:tgtEl>
                                        <p:attrNameLst>
                                          <p:attrName>ppt_h</p:attrName>
                                        </p:attrNameLst>
                                      </p:cBhvr>
                                      <p:tavLst>
                                        <p:tav tm="0">
                                          <p:val>
                                            <p:fltVal val="0"/>
                                          </p:val>
                                        </p:tav>
                                        <p:tav tm="100000">
                                          <p:val>
                                            <p:strVal val="#ppt_h"/>
                                          </p:val>
                                        </p:tav>
                                      </p:tavLst>
                                    </p:anim>
                                    <p:animEffect transition="in" filter="fade">
                                      <p:cBhvr>
                                        <p:cTn id="9" dur="500"/>
                                        <p:tgtEl>
                                          <p:spTgt spid="1433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14340"/>
                                        </p:tgtEl>
                                        <p:attrNameLst>
                                          <p:attrName>style.visibility</p:attrName>
                                        </p:attrNameLst>
                                      </p:cBhvr>
                                      <p:to>
                                        <p:strVal val="visible"/>
                                      </p:to>
                                    </p:set>
                                    <p:anim calcmode="lin" valueType="num">
                                      <p:cBhvr>
                                        <p:cTn id="14" dur="500" fill="hold"/>
                                        <p:tgtEl>
                                          <p:spTgt spid="14340"/>
                                        </p:tgtEl>
                                        <p:attrNameLst>
                                          <p:attrName>ppt_w</p:attrName>
                                        </p:attrNameLst>
                                      </p:cBhvr>
                                      <p:tavLst>
                                        <p:tav tm="0">
                                          <p:val>
                                            <p:fltVal val="0"/>
                                          </p:val>
                                        </p:tav>
                                        <p:tav tm="100000">
                                          <p:val>
                                            <p:strVal val="#ppt_w"/>
                                          </p:val>
                                        </p:tav>
                                      </p:tavLst>
                                    </p:anim>
                                    <p:anim calcmode="lin" valueType="num">
                                      <p:cBhvr>
                                        <p:cTn id="15" dur="500" fill="hold"/>
                                        <p:tgtEl>
                                          <p:spTgt spid="14340"/>
                                        </p:tgtEl>
                                        <p:attrNameLst>
                                          <p:attrName>ppt_h</p:attrName>
                                        </p:attrNameLst>
                                      </p:cBhvr>
                                      <p:tavLst>
                                        <p:tav tm="0">
                                          <p:val>
                                            <p:fltVal val="0"/>
                                          </p:val>
                                        </p:tav>
                                        <p:tav tm="100000">
                                          <p:val>
                                            <p:strVal val="#ppt_h"/>
                                          </p:val>
                                        </p:tav>
                                      </p:tavLst>
                                    </p:anim>
                                    <p:animEffect transition="in" filter="fade">
                                      <p:cBhvr>
                                        <p:cTn id="16" dur="500"/>
                                        <p:tgtEl>
                                          <p:spTgt spid="1434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14342"/>
                                        </p:tgtEl>
                                        <p:attrNameLst>
                                          <p:attrName>style.visibility</p:attrName>
                                        </p:attrNameLst>
                                      </p:cBhvr>
                                      <p:to>
                                        <p:strVal val="visible"/>
                                      </p:to>
                                    </p:set>
                                    <p:anim calcmode="lin" valueType="num">
                                      <p:cBhvr>
                                        <p:cTn id="21" dur="500" fill="hold"/>
                                        <p:tgtEl>
                                          <p:spTgt spid="14342"/>
                                        </p:tgtEl>
                                        <p:attrNameLst>
                                          <p:attrName>ppt_w</p:attrName>
                                        </p:attrNameLst>
                                      </p:cBhvr>
                                      <p:tavLst>
                                        <p:tav tm="0">
                                          <p:val>
                                            <p:fltVal val="0"/>
                                          </p:val>
                                        </p:tav>
                                        <p:tav tm="100000">
                                          <p:val>
                                            <p:strVal val="#ppt_w"/>
                                          </p:val>
                                        </p:tav>
                                      </p:tavLst>
                                    </p:anim>
                                    <p:anim calcmode="lin" valueType="num">
                                      <p:cBhvr>
                                        <p:cTn id="22" dur="500" fill="hold"/>
                                        <p:tgtEl>
                                          <p:spTgt spid="14342"/>
                                        </p:tgtEl>
                                        <p:attrNameLst>
                                          <p:attrName>ppt_h</p:attrName>
                                        </p:attrNameLst>
                                      </p:cBhvr>
                                      <p:tavLst>
                                        <p:tav tm="0">
                                          <p:val>
                                            <p:fltVal val="0"/>
                                          </p:val>
                                        </p:tav>
                                        <p:tav tm="100000">
                                          <p:val>
                                            <p:strVal val="#ppt_h"/>
                                          </p:val>
                                        </p:tav>
                                      </p:tavLst>
                                    </p:anim>
                                    <p:animEffect transition="in" filter="fade">
                                      <p:cBhvr>
                                        <p:cTn id="23" dur="500"/>
                                        <p:tgtEl>
                                          <p:spTgt spid="1434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14343"/>
                                        </p:tgtEl>
                                        <p:attrNameLst>
                                          <p:attrName>style.visibility</p:attrName>
                                        </p:attrNameLst>
                                      </p:cBhvr>
                                      <p:to>
                                        <p:strVal val="visible"/>
                                      </p:to>
                                    </p:set>
                                    <p:anim calcmode="lin" valueType="num">
                                      <p:cBhvr>
                                        <p:cTn id="28" dur="500" fill="hold"/>
                                        <p:tgtEl>
                                          <p:spTgt spid="14343"/>
                                        </p:tgtEl>
                                        <p:attrNameLst>
                                          <p:attrName>ppt_w</p:attrName>
                                        </p:attrNameLst>
                                      </p:cBhvr>
                                      <p:tavLst>
                                        <p:tav tm="0">
                                          <p:val>
                                            <p:fltVal val="0"/>
                                          </p:val>
                                        </p:tav>
                                        <p:tav tm="100000">
                                          <p:val>
                                            <p:strVal val="#ppt_w"/>
                                          </p:val>
                                        </p:tav>
                                      </p:tavLst>
                                    </p:anim>
                                    <p:anim calcmode="lin" valueType="num">
                                      <p:cBhvr>
                                        <p:cTn id="29" dur="500" fill="hold"/>
                                        <p:tgtEl>
                                          <p:spTgt spid="14343"/>
                                        </p:tgtEl>
                                        <p:attrNameLst>
                                          <p:attrName>ppt_h</p:attrName>
                                        </p:attrNameLst>
                                      </p:cBhvr>
                                      <p:tavLst>
                                        <p:tav tm="0">
                                          <p:val>
                                            <p:fltVal val="0"/>
                                          </p:val>
                                        </p:tav>
                                        <p:tav tm="100000">
                                          <p:val>
                                            <p:strVal val="#ppt_h"/>
                                          </p:val>
                                        </p:tav>
                                      </p:tavLst>
                                    </p:anim>
                                    <p:animEffect transition="in" filter="fade">
                                      <p:cBhvr>
                                        <p:cTn id="30" dur="500"/>
                                        <p:tgtEl>
                                          <p:spTgt spid="14343"/>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nodeType="clickEffect">
                                  <p:stCondLst>
                                    <p:cond delay="0"/>
                                  </p:stCondLst>
                                  <p:childTnLst>
                                    <p:set>
                                      <p:cBhvr>
                                        <p:cTn id="34" dur="1" fill="hold">
                                          <p:stCondLst>
                                            <p:cond delay="0"/>
                                          </p:stCondLst>
                                        </p:cTn>
                                        <p:tgtEl>
                                          <p:spTgt spid="24577"/>
                                        </p:tgtEl>
                                        <p:attrNameLst>
                                          <p:attrName>style.visibility</p:attrName>
                                        </p:attrNameLst>
                                      </p:cBhvr>
                                      <p:to>
                                        <p:strVal val="visible"/>
                                      </p:to>
                                    </p:set>
                                    <p:anim calcmode="lin" valueType="num">
                                      <p:cBhvr>
                                        <p:cTn id="35" dur="500" fill="hold"/>
                                        <p:tgtEl>
                                          <p:spTgt spid="24577"/>
                                        </p:tgtEl>
                                        <p:attrNameLst>
                                          <p:attrName>ppt_w</p:attrName>
                                        </p:attrNameLst>
                                      </p:cBhvr>
                                      <p:tavLst>
                                        <p:tav tm="0">
                                          <p:val>
                                            <p:fltVal val="0"/>
                                          </p:val>
                                        </p:tav>
                                        <p:tav tm="100000">
                                          <p:val>
                                            <p:strVal val="#ppt_w"/>
                                          </p:val>
                                        </p:tav>
                                      </p:tavLst>
                                    </p:anim>
                                    <p:anim calcmode="lin" valueType="num">
                                      <p:cBhvr>
                                        <p:cTn id="36" dur="500" fill="hold"/>
                                        <p:tgtEl>
                                          <p:spTgt spid="24577"/>
                                        </p:tgtEl>
                                        <p:attrNameLst>
                                          <p:attrName>ppt_h</p:attrName>
                                        </p:attrNameLst>
                                      </p:cBhvr>
                                      <p:tavLst>
                                        <p:tav tm="0">
                                          <p:val>
                                            <p:fltVal val="0"/>
                                          </p:val>
                                        </p:tav>
                                        <p:tav tm="100000">
                                          <p:val>
                                            <p:strVal val="#ppt_h"/>
                                          </p:val>
                                        </p:tav>
                                      </p:tavLst>
                                    </p:anim>
                                    <p:animEffect transition="in" filter="fade">
                                      <p:cBhvr>
                                        <p:cTn id="37" dur="500"/>
                                        <p:tgtEl>
                                          <p:spTgt spid="245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lvl="0"/>
            <a:r>
              <a:rPr lang="en-US" sz="3600" dirty="0" smtClean="0">
                <a:solidFill>
                  <a:srgbClr val="FFFF00"/>
                </a:solidFill>
              </a:rPr>
              <a:t>The “Grace of God” has been revealed to all men – </a:t>
            </a:r>
            <a:r>
              <a:rPr lang="en-US" sz="3600" i="1" dirty="0" smtClean="0"/>
              <a:t>“For the </a:t>
            </a:r>
            <a:r>
              <a:rPr lang="en-US" sz="3600" i="1" u="sng" dirty="0" smtClean="0"/>
              <a:t>Grace of God </a:t>
            </a:r>
            <a:r>
              <a:rPr lang="en-US" sz="3600" i="1" dirty="0" smtClean="0"/>
              <a:t>that </a:t>
            </a:r>
            <a:r>
              <a:rPr lang="en-US" sz="3600" i="1" dirty="0" err="1" smtClean="0"/>
              <a:t>bringeth</a:t>
            </a:r>
            <a:r>
              <a:rPr lang="en-US" sz="3600" i="1" dirty="0" smtClean="0"/>
              <a:t> salvation hath appeared to </a:t>
            </a:r>
            <a:r>
              <a:rPr lang="en-US" sz="3600" i="1" u="sng" dirty="0" smtClean="0"/>
              <a:t>all men</a:t>
            </a:r>
            <a:r>
              <a:rPr lang="en-US" sz="3600" i="1" dirty="0" smtClean="0"/>
              <a:t>…”          Titus 2:11 </a:t>
            </a:r>
          </a:p>
          <a:p>
            <a:pPr lvl="0"/>
            <a:r>
              <a:rPr lang="en-US" sz="3600" i="1" dirty="0" smtClean="0"/>
              <a:t>“But we see Jesus, who was made a little lower than the angels for the suffering of death, crowned with glory and </a:t>
            </a:r>
            <a:r>
              <a:rPr lang="en-US" sz="3600" i="1" dirty="0" err="1" smtClean="0"/>
              <a:t>honour</a:t>
            </a:r>
            <a:r>
              <a:rPr lang="en-US" sz="3600" i="1" dirty="0" smtClean="0"/>
              <a:t>; that he by the grace of God should taste death for </a:t>
            </a:r>
            <a:r>
              <a:rPr lang="en-US" sz="3600" i="1" u="sng" dirty="0" smtClean="0"/>
              <a:t>every man</a:t>
            </a:r>
            <a:r>
              <a:rPr lang="en-US" sz="3600" i="1" dirty="0" smtClean="0"/>
              <a:t>.” Heb 2:9</a:t>
            </a:r>
            <a:endParaRPr lang="en-US" sz="3600" dirty="0" smtClean="0"/>
          </a:p>
        </p:txBody>
      </p:sp>
      <p:pic>
        <p:nvPicPr>
          <p:cNvPr id="4" name="Picture 2"/>
          <p:cNvPicPr>
            <a:picLocks noChangeAspect="1" noChangeArrowheads="1"/>
          </p:cNvPicPr>
          <p:nvPr/>
        </p:nvPicPr>
        <p:blipFill>
          <a:blip r:embed="rId3" cstate="print"/>
          <a:srcRect/>
          <a:stretch>
            <a:fillRect/>
          </a:stretch>
        </p:blipFill>
        <p:spPr bwMode="auto">
          <a:xfrm>
            <a:off x="5715000" y="4526153"/>
            <a:ext cx="2324100" cy="2331847"/>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144000" cy="6705600"/>
          </a:xfrm>
        </p:spPr>
        <p:txBody>
          <a:bodyPr>
            <a:noAutofit/>
          </a:bodyPr>
          <a:lstStyle/>
          <a:p>
            <a:pPr lvl="0"/>
            <a:r>
              <a:rPr lang="en-US" sz="3600" dirty="0" smtClean="0">
                <a:solidFill>
                  <a:srgbClr val="FFFF00"/>
                </a:solidFill>
              </a:rPr>
              <a:t>The “Grace of God” is the only means of salvation – </a:t>
            </a:r>
            <a:r>
              <a:rPr lang="en-US" sz="3600" i="1" dirty="0" smtClean="0"/>
              <a:t>“But we believe that through the </a:t>
            </a:r>
            <a:r>
              <a:rPr lang="en-US" sz="3600" i="1" u="sng" dirty="0" smtClean="0"/>
              <a:t>grace</a:t>
            </a:r>
            <a:r>
              <a:rPr lang="en-US" sz="3600" i="1" dirty="0" smtClean="0"/>
              <a:t> of the Lord Jesus Christ we shall be saved…Being justified freely by his grace through the redemption that is in Christ </a:t>
            </a:r>
            <a:r>
              <a:rPr lang="en-US" sz="3600" i="1" dirty="0" err="1" smtClean="0"/>
              <a:t>Jeus</a:t>
            </a:r>
            <a:r>
              <a:rPr lang="en-US" sz="3600" i="1" dirty="0" smtClean="0"/>
              <a:t>…Who hath saved us and called us with a holy calling, not according to our works but according to his own purpose and </a:t>
            </a:r>
            <a:r>
              <a:rPr lang="en-US" sz="3600" i="1" u="sng" dirty="0" smtClean="0"/>
              <a:t>grace</a:t>
            </a:r>
            <a:r>
              <a:rPr lang="en-US" sz="3600" i="1" dirty="0" smtClean="0"/>
              <a:t>…That being justified by his </a:t>
            </a:r>
            <a:r>
              <a:rPr lang="en-US" sz="3600" i="1" u="sng" dirty="0" smtClean="0"/>
              <a:t>grace</a:t>
            </a:r>
            <a:r>
              <a:rPr lang="en-US" sz="3600" i="1" dirty="0" smtClean="0"/>
              <a:t>, we should be made heirs according to the hope of eternal life.”</a:t>
            </a:r>
            <a:endParaRPr lang="en-US" sz="3600" dirty="0" smtClean="0"/>
          </a:p>
          <a:p>
            <a:endParaRPr lang="en-US" sz="3600" dirty="0"/>
          </a:p>
        </p:txBody>
      </p:sp>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cstate="print">
            <a:lum contrast="20000"/>
          </a:blip>
          <a:srcRect/>
          <a:stretch>
            <a:fillRect/>
          </a:stretch>
        </p:blipFill>
        <p:spPr bwMode="auto">
          <a:xfrm>
            <a:off x="92540" y="533400"/>
            <a:ext cx="9051460" cy="5546339"/>
          </a:xfrm>
          <a:prstGeom prst="rect">
            <a:avLst/>
          </a:prstGeom>
          <a:ln>
            <a:noFill/>
          </a:ln>
          <a:effectLst>
            <a:softEdge rad="112500"/>
          </a:effectLst>
        </p:spPr>
      </p:pic>
      <p:sp>
        <p:nvSpPr>
          <p:cNvPr id="3" name="Rectangle 2"/>
          <p:cNvSpPr/>
          <p:nvPr/>
        </p:nvSpPr>
        <p:spPr>
          <a:xfrm rot="21226728">
            <a:off x="4185930" y="2840385"/>
            <a:ext cx="2832022" cy="707886"/>
          </a:xfrm>
          <a:prstGeom prst="rect">
            <a:avLst/>
          </a:prstGeom>
        </p:spPr>
        <p:txBody>
          <a:bodyPr wrap="square">
            <a:spAutoFit/>
          </a:bodyPr>
          <a:lstStyle/>
          <a:p>
            <a:pPr algn="ctr"/>
            <a:r>
              <a:rPr lang="en-US" sz="4000" b="1" dirty="0" smtClean="0">
                <a:solidFill>
                  <a:srgbClr val="FFC000"/>
                </a:solidFill>
              </a:rPr>
              <a:t>Grace</a:t>
            </a:r>
            <a:endParaRPr lang="en-US" sz="4000" b="1" dirty="0">
              <a:solidFill>
                <a:srgbClr val="FFC0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1447800" y="304800"/>
            <a:ext cx="6604000" cy="4953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2"/>
          <p:cNvSpPr/>
          <p:nvPr/>
        </p:nvSpPr>
        <p:spPr>
          <a:xfrm>
            <a:off x="1524000" y="533400"/>
            <a:ext cx="6400800" cy="2062103"/>
          </a:xfrm>
          <a:prstGeom prst="rect">
            <a:avLst/>
          </a:prstGeom>
        </p:spPr>
        <p:txBody>
          <a:bodyPr wrap="square">
            <a:spAutoFit/>
          </a:bodyPr>
          <a:lstStyle/>
          <a:p>
            <a:pPr algn="ctr"/>
            <a:r>
              <a:rPr lang="en-US" sz="3200" b="1" i="1" dirty="0" smtClean="0">
                <a:solidFill>
                  <a:schemeClr val="bg2">
                    <a:lumMod val="50000"/>
                  </a:schemeClr>
                </a:solidFill>
                <a:effectLst>
                  <a:glow rad="101600">
                    <a:schemeClr val="tx1">
                      <a:alpha val="60000"/>
                    </a:schemeClr>
                  </a:glow>
                </a:effectLst>
              </a:rPr>
              <a:t>“ I do not frustrate the grace of God: for if righteousness come by the law, then Christ is dead in vain.” </a:t>
            </a:r>
          </a:p>
          <a:p>
            <a:pPr algn="ctr"/>
            <a:r>
              <a:rPr lang="en-US" sz="3200" b="1" i="1" dirty="0" smtClean="0">
                <a:solidFill>
                  <a:schemeClr val="bg2">
                    <a:lumMod val="50000"/>
                  </a:schemeClr>
                </a:solidFill>
                <a:effectLst>
                  <a:glow rad="101600">
                    <a:schemeClr val="tx1">
                      <a:alpha val="60000"/>
                    </a:schemeClr>
                  </a:glow>
                </a:effectLst>
              </a:rPr>
              <a:t>Gal. 2:21 </a:t>
            </a:r>
            <a:endParaRPr lang="en-US" sz="3200" dirty="0">
              <a:solidFill>
                <a:schemeClr val="bg2">
                  <a:lumMod val="50000"/>
                </a:schemeClr>
              </a:solidFill>
              <a:effectLst>
                <a:glow rad="101600">
                  <a:schemeClr val="tx1">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sz="3600" b="1" i="1" dirty="0" smtClean="0">
                <a:solidFill>
                  <a:srgbClr val="FFFF00"/>
                </a:solidFill>
              </a:rPr>
              <a:t>2. Sustaining grace – </a:t>
            </a:r>
            <a:r>
              <a:rPr lang="en-US" sz="3600" i="1" dirty="0" smtClean="0">
                <a:solidFill>
                  <a:srgbClr val="FFFF00"/>
                </a:solidFill>
              </a:rPr>
              <a:t>God giving strength to endure hardship</a:t>
            </a:r>
          </a:p>
          <a:p>
            <a:pPr>
              <a:buNone/>
            </a:pPr>
            <a:r>
              <a:rPr lang="en-US" sz="3600" dirty="0" smtClean="0"/>
              <a:t>    </a:t>
            </a:r>
            <a:r>
              <a:rPr lang="en-US" sz="3600" i="1" dirty="0" smtClean="0"/>
              <a:t>“For this thing I besought the Lord thrice, that it might depart from me. And he said unto me, </a:t>
            </a:r>
            <a:r>
              <a:rPr lang="en-US" sz="3600" i="1" u="sng" dirty="0" smtClean="0"/>
              <a:t>My grace is sufficient</a:t>
            </a:r>
            <a:r>
              <a:rPr lang="en-US" sz="3600" i="1" dirty="0" smtClean="0"/>
              <a:t> for thee: for my strength is made perfect in weakness. Most gladly therefore will I rather glory in my infirmities, that the power of Christ may rest upon me. Therefore I take pleasure in infirmities, in reproaches, in necessities, in persecutions, in distresses for Christ's sake: for when I am weak, then am I strong.</a:t>
            </a:r>
            <a:r>
              <a:rPr lang="en-US" sz="3600" b="1" i="1" dirty="0" smtClean="0"/>
              <a:t>” </a:t>
            </a:r>
            <a:r>
              <a:rPr lang="en-US" sz="4000" i="1" dirty="0" smtClean="0"/>
              <a:t>II </a:t>
            </a:r>
            <a:r>
              <a:rPr lang="en-US" sz="3600" i="1" dirty="0" smtClean="0"/>
              <a:t>Cor. 12:8-10</a:t>
            </a:r>
            <a:endParaRPr lang="en-US" sz="3600" b="1" i="1" dirty="0" smtClean="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7138928"/>
          </a:xfrm>
          <a:prstGeom prst="rect">
            <a:avLst/>
          </a:prstGeom>
        </p:spPr>
        <p:txBody>
          <a:bodyPr wrap="square">
            <a:spAutoFit/>
          </a:bodyPr>
          <a:lstStyle/>
          <a:p>
            <a:pPr algn="ctr"/>
            <a:r>
              <a:rPr lang="en-US" sz="3200" i="1" dirty="0" smtClean="0"/>
              <a:t> “God </a:t>
            </a:r>
            <a:r>
              <a:rPr lang="en-US" sz="3200" i="1" dirty="0" err="1" smtClean="0"/>
              <a:t>resisteth</a:t>
            </a:r>
            <a:r>
              <a:rPr lang="en-US" sz="3200" i="1" dirty="0" smtClean="0"/>
              <a:t> the proud, and </a:t>
            </a:r>
            <a:r>
              <a:rPr lang="en-US" sz="3200" i="1" dirty="0" err="1" smtClean="0"/>
              <a:t>giveth</a:t>
            </a:r>
            <a:r>
              <a:rPr lang="en-US" sz="3200" i="1" dirty="0" smtClean="0"/>
              <a:t> grace to the humble. Humble yourselves therefore under the mighty hand of God, that he may exalt you in due time: Casting all your care upon him; for he </a:t>
            </a:r>
            <a:r>
              <a:rPr lang="en-US" sz="3200" i="1" dirty="0" err="1" smtClean="0"/>
              <a:t>careth</a:t>
            </a:r>
            <a:r>
              <a:rPr lang="en-US" sz="3200" i="1" dirty="0" smtClean="0"/>
              <a:t> for you. Be sober, be vigilant; because your adversary the devil, as a roaring lion, </a:t>
            </a:r>
            <a:r>
              <a:rPr lang="en-US" sz="3200" i="1" dirty="0" err="1" smtClean="0"/>
              <a:t>walketh</a:t>
            </a:r>
            <a:r>
              <a:rPr lang="en-US" sz="3200" i="1" dirty="0" smtClean="0"/>
              <a:t> about, seeking whom he may devour: Whom resist </a:t>
            </a:r>
            <a:r>
              <a:rPr lang="en-US" sz="3200" i="1" dirty="0" err="1" smtClean="0"/>
              <a:t>stedfast</a:t>
            </a:r>
            <a:r>
              <a:rPr lang="en-US" sz="3200" i="1" dirty="0" smtClean="0"/>
              <a:t> in the faith, knowing that the same afflictions are accomplished in your brethren that are in the world. But the God of all grace, who hath called us unto his eternal glory by Christ Jesus, after that ye have suffered a while, make you perfect, </a:t>
            </a:r>
            <a:r>
              <a:rPr lang="en-US" sz="3200" i="1" dirty="0" err="1" smtClean="0"/>
              <a:t>stablish</a:t>
            </a:r>
            <a:r>
              <a:rPr lang="en-US" sz="3200" i="1" dirty="0" smtClean="0"/>
              <a:t>, strengthen, settle you. To him be glory and dominion for ever and ever. Amen.”</a:t>
            </a:r>
          </a:p>
          <a:p>
            <a:pPr algn="ctr"/>
            <a:r>
              <a:rPr lang="en-US" sz="3200" i="1" dirty="0" smtClean="0"/>
              <a:t> I Peter 5:5-11</a:t>
            </a:r>
            <a:endParaRPr lang="en-US" sz="3200" i="1" dirty="0"/>
          </a:p>
        </p:txBody>
      </p:sp>
      <p:pic>
        <p:nvPicPr>
          <p:cNvPr id="4099" name="Picture 3"/>
          <p:cNvPicPr>
            <a:picLocks noChangeAspect="1" noChangeArrowheads="1"/>
          </p:cNvPicPr>
          <p:nvPr/>
        </p:nvPicPr>
        <p:blipFill>
          <a:blip r:embed="rId3" cstate="print"/>
          <a:srcRect l="11050" t="8889" r="11602" b="9333"/>
          <a:stretch>
            <a:fillRect/>
          </a:stretch>
        </p:blipFill>
        <p:spPr bwMode="auto">
          <a:xfrm>
            <a:off x="2133600" y="0"/>
            <a:ext cx="5218044"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 calcmode="lin" valueType="num">
                                      <p:cBhvr>
                                        <p:cTn id="7" dur="2000" fill="hold"/>
                                        <p:tgtEl>
                                          <p:spTgt spid="4099"/>
                                        </p:tgtEl>
                                        <p:attrNameLst>
                                          <p:attrName>ppt_w</p:attrName>
                                        </p:attrNameLst>
                                      </p:cBhvr>
                                      <p:tavLst>
                                        <p:tav tm="0">
                                          <p:val>
                                            <p:fltVal val="0"/>
                                          </p:val>
                                        </p:tav>
                                        <p:tav tm="100000">
                                          <p:val>
                                            <p:strVal val="#ppt_w"/>
                                          </p:val>
                                        </p:tav>
                                      </p:tavLst>
                                    </p:anim>
                                    <p:anim calcmode="lin" valueType="num">
                                      <p:cBhvr>
                                        <p:cTn id="8" dur="2000" fill="hold"/>
                                        <p:tgtEl>
                                          <p:spTgt spid="4099"/>
                                        </p:tgtEl>
                                        <p:attrNameLst>
                                          <p:attrName>ppt_h</p:attrName>
                                        </p:attrNameLst>
                                      </p:cBhvr>
                                      <p:tavLst>
                                        <p:tav tm="0">
                                          <p:val>
                                            <p:fltVal val="0"/>
                                          </p:val>
                                        </p:tav>
                                        <p:tav tm="100000">
                                          <p:val>
                                            <p:strVal val="#ppt_h"/>
                                          </p:val>
                                        </p:tav>
                                      </p:tavLst>
                                    </p:anim>
                                    <p:animEffect transition="in" filter="fade">
                                      <p:cBhvr>
                                        <p:cTn id="9" dur="20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lum bright="-30000"/>
          </a:blip>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457200" y="0"/>
            <a:ext cx="8229600" cy="1066800"/>
          </a:xfrm>
        </p:spPr>
        <p:txBody>
          <a:bodyPr>
            <a:normAutofit/>
          </a:bodyPr>
          <a:lstStyle/>
          <a:p>
            <a:r>
              <a:rPr lang="en-US" dirty="0" smtClean="0"/>
              <a:t>God is self-existent</a:t>
            </a:r>
            <a:endParaRPr lang="en-US" dirty="0"/>
          </a:p>
        </p:txBody>
      </p:sp>
      <p:sp>
        <p:nvSpPr>
          <p:cNvPr id="3" name="Content Placeholder 2"/>
          <p:cNvSpPr>
            <a:spLocks noGrp="1"/>
          </p:cNvSpPr>
          <p:nvPr>
            <p:ph idx="1"/>
          </p:nvPr>
        </p:nvSpPr>
        <p:spPr>
          <a:xfrm>
            <a:off x="152400" y="1219200"/>
            <a:ext cx="8763000" cy="4906963"/>
          </a:xfrm>
        </p:spPr>
        <p:txBody>
          <a:bodyPr>
            <a:noAutofit/>
          </a:bodyPr>
          <a:lstStyle/>
          <a:p>
            <a:pPr algn="ctr">
              <a:buNone/>
            </a:pPr>
            <a:r>
              <a:rPr lang="en-US" sz="3600" i="1" dirty="0" smtClean="0">
                <a:effectLst>
                  <a:glow rad="63500">
                    <a:schemeClr val="bg1">
                      <a:alpha val="40000"/>
                    </a:schemeClr>
                  </a:glow>
                </a:effectLst>
              </a:rPr>
              <a:t>"And Moses said unto God, Behold, when I come unto the children of Israel, and shall say unto them, The God of your fathers hath sent me, </a:t>
            </a:r>
            <a:r>
              <a:rPr lang="en-US" sz="3600" i="1" u="sng" dirty="0" smtClean="0">
                <a:effectLst>
                  <a:glow rad="63500">
                    <a:schemeClr val="bg1">
                      <a:alpha val="40000"/>
                    </a:schemeClr>
                  </a:glow>
                </a:effectLst>
              </a:rPr>
              <a:t>What is his name? What shall I say unto them? And God said unto Moses, I AM THAT I AM:</a:t>
            </a:r>
            <a:r>
              <a:rPr lang="en-US" sz="3600" i="1" dirty="0" smtClean="0">
                <a:effectLst>
                  <a:glow rad="63500">
                    <a:schemeClr val="bg1">
                      <a:alpha val="40000"/>
                    </a:schemeClr>
                  </a:glow>
                </a:effectLst>
              </a:rPr>
              <a:t> and he said, Thus </a:t>
            </a:r>
            <a:r>
              <a:rPr lang="en-US" sz="3600" i="1" dirty="0" err="1" smtClean="0">
                <a:effectLst>
                  <a:glow rad="63500">
                    <a:schemeClr val="bg1">
                      <a:alpha val="40000"/>
                    </a:schemeClr>
                  </a:glow>
                </a:effectLst>
              </a:rPr>
              <a:t>shalt</a:t>
            </a:r>
            <a:r>
              <a:rPr lang="en-US" sz="3600" i="1" dirty="0" smtClean="0">
                <a:effectLst>
                  <a:glow rad="63500">
                    <a:schemeClr val="bg1">
                      <a:alpha val="40000"/>
                    </a:schemeClr>
                  </a:glow>
                </a:effectLst>
              </a:rPr>
              <a:t> thou say unto the children of Israel, I AM hath sent me unto you.” </a:t>
            </a:r>
          </a:p>
          <a:p>
            <a:pPr algn="ctr">
              <a:buNone/>
            </a:pPr>
            <a:r>
              <a:rPr lang="en-US" sz="3600" i="1" dirty="0" smtClean="0">
                <a:effectLst>
                  <a:glow rad="63500">
                    <a:schemeClr val="bg1">
                      <a:alpha val="40000"/>
                    </a:schemeClr>
                  </a:glow>
                </a:effectLst>
              </a:rPr>
              <a:t>Exodus 3:13-14 </a:t>
            </a:r>
          </a:p>
          <a:p>
            <a:pPr algn="ctr">
              <a:buNone/>
            </a:pPr>
            <a:endParaRPr lang="en-US" sz="3600" i="1" dirty="0">
              <a:effectLst>
                <a:glow rad="63500">
                  <a:schemeClr val="bg1">
                    <a:alpha val="40000"/>
                  </a:schemeClr>
                </a:glow>
              </a:effectLst>
            </a:endParaRPr>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Autofit/>
          </a:bodyPr>
          <a:lstStyle/>
          <a:p>
            <a:pPr lvl="0">
              <a:buNone/>
            </a:pPr>
            <a:r>
              <a:rPr lang="en-US" sz="3600" b="1" i="1" dirty="0" smtClean="0">
                <a:solidFill>
                  <a:srgbClr val="FFFF00"/>
                </a:solidFill>
              </a:rPr>
              <a:t>3. Strengthening grace – God giving the ability to accomplish his will  </a:t>
            </a:r>
          </a:p>
          <a:p>
            <a:pPr>
              <a:buNone/>
            </a:pPr>
            <a:r>
              <a:rPr lang="en-US" sz="3600" i="1" dirty="0" smtClean="0"/>
              <a:t>    “But by the grace of God I am what I am: and his grace which was bestowed upon me was not in vain; but I </a:t>
            </a:r>
            <a:r>
              <a:rPr lang="en-US" sz="3600" i="1" dirty="0" err="1" smtClean="0"/>
              <a:t>laboured</a:t>
            </a:r>
            <a:r>
              <a:rPr lang="en-US" sz="3600" i="1" dirty="0" smtClean="0"/>
              <a:t> more abundantly than they all: yet not I, </a:t>
            </a:r>
            <a:r>
              <a:rPr lang="en-US" sz="3600" i="1" u="sng" dirty="0" smtClean="0"/>
              <a:t>but the grace of God which was with me</a:t>
            </a:r>
            <a:r>
              <a:rPr lang="en-US" sz="3600" i="1" dirty="0" smtClean="0"/>
              <a:t>.” I Cor. 15:10 </a:t>
            </a:r>
          </a:p>
        </p:txBody>
      </p:sp>
      <p:pic>
        <p:nvPicPr>
          <p:cNvPr id="4" name="Picture 3"/>
          <p:cNvPicPr>
            <a:picLocks noChangeAspect="1" noChangeArrowheads="1"/>
          </p:cNvPicPr>
          <p:nvPr/>
        </p:nvPicPr>
        <p:blipFill>
          <a:blip r:embed="rId3" cstate="print"/>
          <a:srcRect/>
          <a:stretch>
            <a:fillRect/>
          </a:stretch>
        </p:blipFill>
        <p:spPr bwMode="auto">
          <a:xfrm>
            <a:off x="381000" y="4000500"/>
            <a:ext cx="3810000" cy="2857500"/>
          </a:xfrm>
          <a:prstGeom prst="rect">
            <a:avLst/>
          </a:prstGeom>
          <a:ln>
            <a:noFill/>
          </a:ln>
          <a:effectLst>
            <a:softEdge rad="112500"/>
          </a:effectLst>
        </p:spPr>
      </p:pic>
      <p:sp>
        <p:nvSpPr>
          <p:cNvPr id="5" name="Rectangle 4"/>
          <p:cNvSpPr/>
          <p:nvPr/>
        </p:nvSpPr>
        <p:spPr>
          <a:xfrm>
            <a:off x="4343400" y="4114800"/>
            <a:ext cx="4800600" cy="2862322"/>
          </a:xfrm>
          <a:prstGeom prst="rect">
            <a:avLst/>
          </a:prstGeom>
        </p:spPr>
        <p:txBody>
          <a:bodyPr wrap="square">
            <a:spAutoFit/>
          </a:bodyPr>
          <a:lstStyle/>
          <a:p>
            <a:pPr algn="ctr"/>
            <a:r>
              <a:rPr lang="en-US" sz="3600" dirty="0" smtClean="0"/>
              <a:t>“</a:t>
            </a:r>
            <a:r>
              <a:rPr lang="en-US" sz="3600" i="1" dirty="0" smtClean="0"/>
              <a:t>For it is God which </a:t>
            </a:r>
            <a:r>
              <a:rPr lang="en-US" sz="3600" i="1" dirty="0" err="1" smtClean="0"/>
              <a:t>worketh</a:t>
            </a:r>
            <a:r>
              <a:rPr lang="en-US" sz="3600" i="1" dirty="0" smtClean="0"/>
              <a:t> in you both to will and to do of his good pleasure.” </a:t>
            </a:r>
          </a:p>
          <a:p>
            <a:pPr algn="ctr"/>
            <a:r>
              <a:rPr lang="en-US" sz="3600" i="1" dirty="0" smtClean="0"/>
              <a:t>Phil. 2:13 </a:t>
            </a:r>
            <a:endParaRPr lang="en-US" sz="36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144000" cy="2133600"/>
          </a:xfrm>
        </p:spPr>
        <p:txBody>
          <a:bodyPr>
            <a:normAutofit/>
          </a:bodyPr>
          <a:lstStyle/>
          <a:p>
            <a:pPr algn="ctr">
              <a:buNone/>
            </a:pPr>
            <a:r>
              <a:rPr lang="en-US" sz="4800" i="1" dirty="0" smtClean="0"/>
              <a:t>  “Be strong in the grace that is in Christ Jesus…”</a:t>
            </a:r>
            <a:endParaRPr lang="en-US" sz="4800" dirty="0" smtClean="0"/>
          </a:p>
          <a:p>
            <a:endParaRPr lang="en-US" sz="4800" dirty="0"/>
          </a:p>
        </p:txBody>
      </p:sp>
      <p:pic>
        <p:nvPicPr>
          <p:cNvPr id="15363" name="Picture 3"/>
          <p:cNvPicPr>
            <a:picLocks noChangeAspect="1" noChangeArrowheads="1"/>
          </p:cNvPicPr>
          <p:nvPr/>
        </p:nvPicPr>
        <p:blipFill>
          <a:blip r:embed="rId3" cstate="print"/>
          <a:srcRect/>
          <a:stretch>
            <a:fillRect/>
          </a:stretch>
        </p:blipFill>
        <p:spPr bwMode="auto">
          <a:xfrm>
            <a:off x="1524000" y="1981200"/>
            <a:ext cx="5867400" cy="4400550"/>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srcRect/>
          <a:stretch>
            <a:fillRect/>
          </a:stretch>
        </p:blipFill>
        <p:spPr bwMode="auto">
          <a:xfrm>
            <a:off x="2667000" y="2057400"/>
            <a:ext cx="3609340" cy="441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4800"/>
            <a:ext cx="9144000" cy="6553200"/>
          </a:xfrm>
        </p:spPr>
        <p:txBody>
          <a:bodyPr>
            <a:normAutofit/>
          </a:bodyPr>
          <a:lstStyle/>
          <a:p>
            <a:pPr>
              <a:buNone/>
            </a:pPr>
            <a:r>
              <a:rPr lang="en-US" sz="4000" i="1" dirty="0" smtClean="0"/>
              <a:t>   “For our rejoicing is this, the testimony of our conscience, that in simplicity and godly sincerity, not with fleshly wisdom, but </a:t>
            </a:r>
            <a:r>
              <a:rPr lang="en-US" sz="4000" b="1" i="1" dirty="0" smtClean="0">
                <a:solidFill>
                  <a:srgbClr val="FFFF00"/>
                </a:solidFill>
              </a:rPr>
              <a:t>by the grace of God</a:t>
            </a:r>
            <a:r>
              <a:rPr lang="en-US" sz="4000" i="1" dirty="0" smtClean="0"/>
              <a:t>, we have had our conversation in the world, and more abundantly </a:t>
            </a:r>
            <a:r>
              <a:rPr lang="en-US" sz="4000" i="1" smtClean="0"/>
              <a:t>to </a:t>
            </a:r>
            <a:r>
              <a:rPr lang="en-US" sz="4000" i="1" smtClean="0"/>
              <a:t>you-ward</a:t>
            </a:r>
            <a:r>
              <a:rPr lang="en-US" sz="4000" i="1" dirty="0" smtClean="0"/>
              <a:t>.” II Cor. 1:12  </a:t>
            </a:r>
            <a:endParaRPr lang="en-US" sz="4000" dirty="0" smtClean="0"/>
          </a:p>
          <a:p>
            <a:pPr>
              <a:buNone/>
            </a:pPr>
            <a:r>
              <a:rPr lang="en-US" sz="4000" i="1" dirty="0" smtClean="0"/>
              <a:t>   “Moreover, brethren, we do you to wit of </a:t>
            </a:r>
            <a:r>
              <a:rPr lang="en-US" sz="4000" b="1" i="1" dirty="0" smtClean="0">
                <a:solidFill>
                  <a:srgbClr val="FFFF00"/>
                </a:solidFill>
              </a:rPr>
              <a:t>the grace of God </a:t>
            </a:r>
            <a:r>
              <a:rPr lang="en-US" sz="4000" i="1" dirty="0" smtClean="0"/>
              <a:t>bestowed on the churches of Macedonia.” II Cor. 8:1 </a:t>
            </a:r>
            <a:endParaRPr lang="en-US" sz="4000" dirty="0" smtClean="0"/>
          </a:p>
          <a:p>
            <a:endParaRPr lang="en-US" sz="4000" dirty="0" smtClean="0"/>
          </a:p>
          <a:p>
            <a:endParaRPr lang="en-US" sz="40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2209800" y="228600"/>
            <a:ext cx="5076825" cy="3810000"/>
          </a:xfrm>
          <a:prstGeom prst="rect">
            <a:avLst/>
          </a:prstGeom>
          <a:noFill/>
          <a:ln w="9525">
            <a:noFill/>
            <a:miter lim="800000"/>
            <a:headEnd/>
            <a:tailEnd/>
          </a:ln>
        </p:spPr>
      </p:pic>
      <p:sp>
        <p:nvSpPr>
          <p:cNvPr id="3" name="Rectangle 2"/>
          <p:cNvSpPr/>
          <p:nvPr/>
        </p:nvSpPr>
        <p:spPr>
          <a:xfrm>
            <a:off x="381000" y="4572000"/>
            <a:ext cx="8534400" cy="1754326"/>
          </a:xfrm>
          <a:prstGeom prst="rect">
            <a:avLst/>
          </a:prstGeom>
        </p:spPr>
        <p:txBody>
          <a:bodyPr wrap="square">
            <a:spAutoFit/>
          </a:bodyPr>
          <a:lstStyle/>
          <a:p>
            <a:pPr algn="ctr"/>
            <a:r>
              <a:rPr lang="en-US" sz="3600" i="1" dirty="0" smtClean="0"/>
              <a:t>“To the praise of the glory </a:t>
            </a:r>
            <a:r>
              <a:rPr lang="en-US" sz="3600" i="1" smtClean="0"/>
              <a:t>of His </a:t>
            </a:r>
            <a:r>
              <a:rPr lang="en-US" sz="3600" i="1" dirty="0" smtClean="0"/>
              <a:t>grace, wherein he hath made us accepted in the beloved.” Eph. 1:6 </a:t>
            </a:r>
            <a:endParaRPr lang="en-US" sz="3600" i="1" dirty="0"/>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ormAutofit/>
          </a:bodyPr>
          <a:lstStyle/>
          <a:p>
            <a:r>
              <a:rPr lang="en-US" dirty="0" smtClean="0"/>
              <a:t>God is self-sufficient</a:t>
            </a:r>
            <a:endParaRPr lang="en-US" dirty="0"/>
          </a:p>
        </p:txBody>
      </p:sp>
      <p:sp>
        <p:nvSpPr>
          <p:cNvPr id="3" name="Content Placeholder 2"/>
          <p:cNvSpPr>
            <a:spLocks noGrp="1"/>
          </p:cNvSpPr>
          <p:nvPr>
            <p:ph idx="1"/>
          </p:nvPr>
        </p:nvSpPr>
        <p:spPr>
          <a:xfrm>
            <a:off x="5105400" y="1219200"/>
            <a:ext cx="4038600" cy="5638800"/>
          </a:xfrm>
        </p:spPr>
        <p:txBody>
          <a:bodyPr>
            <a:normAutofit/>
          </a:bodyPr>
          <a:lstStyle/>
          <a:p>
            <a:pPr algn="ctr">
              <a:buNone/>
            </a:pPr>
            <a:r>
              <a:rPr lang="en-US" sz="3600" i="1" dirty="0" smtClean="0"/>
              <a:t>“Neither is worshipped with men's hands, </a:t>
            </a:r>
            <a:r>
              <a:rPr lang="en-US" sz="3600" i="1" u="sng" dirty="0" smtClean="0"/>
              <a:t>as though he needed any thing</a:t>
            </a:r>
            <a:r>
              <a:rPr lang="en-US" sz="3600" i="1" dirty="0" smtClean="0"/>
              <a:t>, seeing he giveth to all life, and breath, and all things.” Acts 17:25 </a:t>
            </a:r>
          </a:p>
        </p:txBody>
      </p:sp>
      <p:pic>
        <p:nvPicPr>
          <p:cNvPr id="1026" name="Picture 2"/>
          <p:cNvPicPr>
            <a:picLocks noChangeAspect="1" noChangeArrowheads="1"/>
          </p:cNvPicPr>
          <p:nvPr/>
        </p:nvPicPr>
        <p:blipFill>
          <a:blip r:embed="rId3" cstate="print"/>
          <a:srcRect/>
          <a:stretch>
            <a:fillRect/>
          </a:stretch>
        </p:blipFill>
        <p:spPr bwMode="auto">
          <a:xfrm>
            <a:off x="381000" y="1524000"/>
            <a:ext cx="4762500" cy="4038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God is eternal</a:t>
            </a:r>
            <a:endParaRPr lang="en-US" dirty="0"/>
          </a:p>
        </p:txBody>
      </p:sp>
      <p:sp>
        <p:nvSpPr>
          <p:cNvPr id="3" name="Content Placeholder 2"/>
          <p:cNvSpPr>
            <a:spLocks noGrp="1"/>
          </p:cNvSpPr>
          <p:nvPr>
            <p:ph idx="1"/>
          </p:nvPr>
        </p:nvSpPr>
        <p:spPr>
          <a:xfrm>
            <a:off x="4495800" y="1447800"/>
            <a:ext cx="4267200" cy="5410200"/>
          </a:xfrm>
        </p:spPr>
        <p:txBody>
          <a:bodyPr>
            <a:noAutofit/>
          </a:bodyPr>
          <a:lstStyle/>
          <a:p>
            <a:pPr algn="ctr">
              <a:buNone/>
            </a:pPr>
            <a:r>
              <a:rPr lang="en-US" sz="3600" i="1" dirty="0" smtClean="0"/>
              <a:t>"The </a:t>
            </a:r>
            <a:r>
              <a:rPr lang="en-US" sz="3600" i="1" u="sng" dirty="0" smtClean="0"/>
              <a:t>eternal God </a:t>
            </a:r>
            <a:r>
              <a:rPr lang="en-US" sz="3600" i="1" dirty="0" smtClean="0"/>
              <a:t>is  thy refuge, and underneath are the </a:t>
            </a:r>
            <a:r>
              <a:rPr lang="en-US" sz="3600" i="1" u="sng" dirty="0" smtClean="0"/>
              <a:t>everlasting</a:t>
            </a:r>
            <a:r>
              <a:rPr lang="en-US" sz="3600" i="1" dirty="0" smtClean="0"/>
              <a:t> arms: and he shall thrust out the enemy from before thee.” Deuteronomy 33:27 </a:t>
            </a:r>
          </a:p>
        </p:txBody>
      </p:sp>
      <p:pic>
        <p:nvPicPr>
          <p:cNvPr id="2050" name="Picture 2"/>
          <p:cNvPicPr>
            <a:picLocks noChangeAspect="1" noChangeArrowheads="1"/>
          </p:cNvPicPr>
          <p:nvPr/>
        </p:nvPicPr>
        <p:blipFill>
          <a:blip r:embed="rId3" cstate="print"/>
          <a:srcRect/>
          <a:stretch>
            <a:fillRect/>
          </a:stretch>
        </p:blipFill>
        <p:spPr bwMode="auto">
          <a:xfrm>
            <a:off x="304800" y="1828800"/>
            <a:ext cx="4419600" cy="33147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t="2500" r="565"/>
          <a:stretch>
            <a:fillRect/>
          </a:stretch>
        </p:blipFill>
        <p:spPr bwMode="auto">
          <a:xfrm>
            <a:off x="5486400" y="1371600"/>
            <a:ext cx="3657600" cy="4322618"/>
          </a:xfrm>
          <a:prstGeom prst="rect">
            <a:avLst/>
          </a:prstGeom>
          <a:ln>
            <a:noFill/>
          </a:ln>
          <a:effectLst>
            <a:softEdge rad="112500"/>
          </a:effectLst>
        </p:spPr>
      </p:pic>
      <p:sp>
        <p:nvSpPr>
          <p:cNvPr id="3" name="Title 1"/>
          <p:cNvSpPr txBox="1">
            <a:spLocks/>
          </p:cNvSpPr>
          <p:nvPr/>
        </p:nvSpPr>
        <p:spPr>
          <a:xfrm>
            <a:off x="457200" y="304800"/>
            <a:ext cx="8229600" cy="12192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smtClean="0">
                <a:ln>
                  <a:noFill/>
                </a:ln>
                <a:solidFill>
                  <a:schemeClr val="tx1"/>
                </a:solidFill>
                <a:effectLst/>
                <a:uLnTx/>
                <a:uFillTx/>
                <a:latin typeface="+mj-lt"/>
                <a:ea typeface="+mj-ea"/>
                <a:cs typeface="+mj-cs"/>
              </a:rPr>
              <a:t>God is infinite</a:t>
            </a:r>
            <a:endParaRPr kumimoji="0" lang="en-US" sz="4800" b="0" i="0" u="none" strike="noStrike" kern="1200" cap="none" spc="0" normalizeH="0" baseline="0" noProof="0" dirty="0">
              <a:ln>
                <a:noFill/>
              </a:ln>
              <a:solidFill>
                <a:schemeClr val="tx1"/>
              </a:solidFill>
              <a:effectLst/>
              <a:uLnTx/>
              <a:uFillTx/>
              <a:latin typeface="+mj-lt"/>
              <a:ea typeface="+mj-ea"/>
              <a:cs typeface="+mj-cs"/>
            </a:endParaRPr>
          </a:p>
        </p:txBody>
      </p:sp>
      <p:sp>
        <p:nvSpPr>
          <p:cNvPr id="4" name="Rectangle 3"/>
          <p:cNvSpPr/>
          <p:nvPr/>
        </p:nvSpPr>
        <p:spPr>
          <a:xfrm>
            <a:off x="0" y="1524000"/>
            <a:ext cx="5486400" cy="5016758"/>
          </a:xfrm>
          <a:prstGeom prst="rect">
            <a:avLst/>
          </a:prstGeom>
        </p:spPr>
        <p:txBody>
          <a:bodyPr wrap="square">
            <a:spAutoFit/>
          </a:bodyPr>
          <a:lstStyle/>
          <a:p>
            <a:pPr algn="ctr"/>
            <a:r>
              <a:rPr lang="en-US" sz="3200" i="1" dirty="0" smtClean="0"/>
              <a:t>"And Solomon stood before the altar of the Lord in the presence of all the congregation of Israel, and spread forth his hands toward heaven: And he said…</a:t>
            </a:r>
            <a:r>
              <a:rPr lang="en-US" sz="3200" i="1" u="sng" dirty="0" smtClean="0"/>
              <a:t>Behold, the heaven and heaven of heavens cannot contain thee</a:t>
            </a:r>
            <a:r>
              <a:rPr lang="en-US" sz="3200" i="1" dirty="0" smtClean="0"/>
              <a:t>; how much less this house that I have builded?”</a:t>
            </a:r>
          </a:p>
          <a:p>
            <a:pPr algn="ctr"/>
            <a:r>
              <a:rPr lang="en-US" sz="3200" i="1" dirty="0" smtClean="0"/>
              <a:t>I Kings 8:22, 23, 27 </a:t>
            </a: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normAutofit/>
          </a:bodyPr>
          <a:lstStyle/>
          <a:p>
            <a:r>
              <a:rPr lang="en-US" dirty="0" smtClean="0"/>
              <a:t>God is omnipotent</a:t>
            </a:r>
            <a:endParaRPr lang="en-US" dirty="0"/>
          </a:p>
        </p:txBody>
      </p:sp>
      <p:sp>
        <p:nvSpPr>
          <p:cNvPr id="3" name="Content Placeholder 2"/>
          <p:cNvSpPr>
            <a:spLocks noGrp="1"/>
          </p:cNvSpPr>
          <p:nvPr>
            <p:ph idx="1"/>
          </p:nvPr>
        </p:nvSpPr>
        <p:spPr>
          <a:xfrm>
            <a:off x="0" y="1371600"/>
            <a:ext cx="9144000" cy="5486400"/>
          </a:xfrm>
        </p:spPr>
        <p:txBody>
          <a:bodyPr>
            <a:noAutofit/>
          </a:bodyPr>
          <a:lstStyle/>
          <a:p>
            <a:pPr algn="ctr">
              <a:buNone/>
            </a:pPr>
            <a:r>
              <a:rPr lang="en-US" sz="3600" i="1" dirty="0" smtClean="0"/>
              <a:t>   "Is any thing too hard for the Lord?”     (Genesis 18:14)</a:t>
            </a:r>
          </a:p>
        </p:txBody>
      </p:sp>
      <p:pic>
        <p:nvPicPr>
          <p:cNvPr id="12291" name="Picture 3"/>
          <p:cNvPicPr>
            <a:picLocks noChangeAspect="1" noChangeArrowheads="1"/>
          </p:cNvPicPr>
          <p:nvPr/>
        </p:nvPicPr>
        <p:blipFill>
          <a:blip r:embed="rId3" cstate="print"/>
          <a:srcRect/>
          <a:stretch>
            <a:fillRect/>
          </a:stretch>
        </p:blipFill>
        <p:spPr bwMode="auto">
          <a:xfrm rot="21154425">
            <a:off x="3020275" y="2945933"/>
            <a:ext cx="4536998" cy="340274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678</TotalTime>
  <Words>2141</Words>
  <Application>Microsoft Office PowerPoint</Application>
  <PresentationFormat>On-screen Show (4:3)</PresentationFormat>
  <Paragraphs>203</Paragraphs>
  <Slides>53</Slides>
  <Notes>53</Notes>
  <HiddenSlides>0</HiddenSlides>
  <MMClips>0</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Office Theme</vt:lpstr>
      <vt:lpstr>Slide 1</vt:lpstr>
      <vt:lpstr>Slide 2</vt:lpstr>
      <vt:lpstr>Slide 3</vt:lpstr>
      <vt:lpstr>God is incomprehensible</vt:lpstr>
      <vt:lpstr>God is self-existent</vt:lpstr>
      <vt:lpstr>God is self-sufficient</vt:lpstr>
      <vt:lpstr>God is eternal</vt:lpstr>
      <vt:lpstr>Slide 8</vt:lpstr>
      <vt:lpstr>God is omnipotent</vt:lpstr>
      <vt:lpstr>God is omnipresent </vt:lpstr>
      <vt:lpstr>God is omniscient</vt:lpstr>
      <vt:lpstr>God is all wise</vt:lpstr>
      <vt:lpstr>God is immutable “For I am the Lord, I change not.” Malachi 3:6   </vt:lpstr>
      <vt:lpstr>God is sovereign</vt:lpstr>
      <vt:lpstr>God is light</vt:lpstr>
      <vt:lpstr>God is inscrutable</vt:lpstr>
      <vt:lpstr>God is faithful</vt:lpstr>
      <vt:lpstr>Slide 18</vt:lpstr>
      <vt:lpstr>God is just and righteous</vt:lpstr>
      <vt:lpstr>God is true  </vt:lpstr>
      <vt:lpstr>God is good</vt:lpstr>
      <vt:lpstr>God is merciful</vt:lpstr>
      <vt:lpstr>Slide 23</vt:lpstr>
      <vt:lpstr>God is gracious</vt:lpstr>
      <vt:lpstr>Slide 25</vt:lpstr>
      <vt:lpstr>Slide 26</vt:lpstr>
      <vt:lpstr>Slide 27</vt:lpstr>
      <vt:lpstr>Mercy</vt:lpstr>
      <vt:lpstr>God’s grace is seen through all dispensations in history</vt:lpstr>
      <vt:lpstr>It is first mentioned on the eve of the first universal world destruction  (Gen. 6:8)  </vt:lpstr>
      <vt:lpstr>The last reference occurs in  Scripture’s final verse (Rev. 22:21) </vt:lpstr>
      <vt:lpstr>God’s grace was incarnate in Christ (John 1:17)  </vt:lpstr>
      <vt:lpstr>Slide 33</vt:lpstr>
      <vt:lpstr>Slide 34</vt:lpstr>
      <vt:lpstr>God’s grace is greater than man’s sin  (Romans 5:20)</vt:lpstr>
      <vt:lpstr>Slide 36</vt:lpstr>
      <vt:lpstr>Sin and despair, like the sea waves cold, Threaten the soul with infinite loss; Grace that is greater, yes, grace untold, Points to the refuge, the mighty cross. </vt:lpstr>
      <vt:lpstr>Slide 38</vt:lpstr>
      <vt:lpstr>Slide 39</vt:lpstr>
      <vt:lpstr>God’s grace was displayed at Calvary</vt:lpstr>
      <vt:lpstr>God’s grace makes the sinner what he is (II Cor. 12:9)</vt:lpstr>
      <vt:lpstr>“Three kinds of Grace” </vt:lpstr>
      <vt:lpstr>Slide 43</vt:lpstr>
      <vt:lpstr>Slide 44</vt:lpstr>
      <vt:lpstr>Slide 45</vt:lpstr>
      <vt:lpstr>Slide 46</vt:lpstr>
      <vt:lpstr>Slide 47</vt:lpstr>
      <vt:lpstr>Slide 48</vt:lpstr>
      <vt:lpstr>Slide 49</vt:lpstr>
      <vt:lpstr>Slide 50</vt:lpstr>
      <vt:lpstr>Slide 51</vt:lpstr>
      <vt:lpstr>Slide 52</vt:lpstr>
      <vt:lpstr>Slide 53</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Ptr. Daniel White</dc:creator>
  <cp:lastModifiedBy>Ptr. Daniel White</cp:lastModifiedBy>
  <cp:revision>42</cp:revision>
  <dcterms:created xsi:type="dcterms:W3CDTF">2011-12-08T12:54:16Z</dcterms:created>
  <dcterms:modified xsi:type="dcterms:W3CDTF">2012-01-11T21:57:20Z</dcterms:modified>
</cp:coreProperties>
</file>