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7" r:id="rId2"/>
    <p:sldId id="314" r:id="rId3"/>
    <p:sldId id="315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75" r:id="rId29"/>
    <p:sldId id="346" r:id="rId30"/>
    <p:sldId id="348" r:id="rId31"/>
    <p:sldId id="347" r:id="rId32"/>
    <p:sldId id="349" r:id="rId33"/>
    <p:sldId id="350" r:id="rId34"/>
    <p:sldId id="351" r:id="rId35"/>
    <p:sldId id="352" r:id="rId36"/>
    <p:sldId id="354" r:id="rId37"/>
    <p:sldId id="353" r:id="rId38"/>
    <p:sldId id="355" r:id="rId39"/>
    <p:sldId id="356" r:id="rId40"/>
    <p:sldId id="357" r:id="rId41"/>
    <p:sldId id="358" r:id="rId42"/>
    <p:sldId id="359" r:id="rId43"/>
    <p:sldId id="360" r:id="rId44"/>
    <p:sldId id="361" r:id="rId45"/>
    <p:sldId id="362" r:id="rId46"/>
    <p:sldId id="363" r:id="rId47"/>
    <p:sldId id="364" r:id="rId48"/>
    <p:sldId id="365" r:id="rId49"/>
    <p:sldId id="366" r:id="rId50"/>
    <p:sldId id="367" r:id="rId51"/>
    <p:sldId id="368" r:id="rId52"/>
    <p:sldId id="369" r:id="rId53"/>
    <p:sldId id="370" r:id="rId54"/>
    <p:sldId id="371" r:id="rId55"/>
    <p:sldId id="372" r:id="rId56"/>
    <p:sldId id="376" r:id="rId57"/>
    <p:sldId id="373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B0D00-970D-4AFD-929F-36C064C01C37}" type="datetimeFigureOut">
              <a:rPr lang="en-US" smtClean="0"/>
              <a:pPr/>
              <a:t>3/2/2014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5BCD1-81CF-49B2-8F8A-84AB62BDCC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6E425-0856-4EEB-BF95-13984018AA34}" type="datetimeFigureOut">
              <a:rPr lang="en-US" smtClean="0"/>
              <a:pPr/>
              <a:t>3/2/2014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8B15-E78E-4156-AB74-091436779E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6E425-0856-4EEB-BF95-13984018AA34}" type="datetimeFigureOut">
              <a:rPr lang="en-US" smtClean="0"/>
              <a:pPr/>
              <a:t>3/2/2014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8B15-E78E-4156-AB74-091436779E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6E425-0856-4EEB-BF95-13984018AA34}" type="datetimeFigureOut">
              <a:rPr lang="en-US" smtClean="0"/>
              <a:pPr/>
              <a:t>3/2/2014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8B15-E78E-4156-AB74-091436779E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6E425-0856-4EEB-BF95-13984018AA34}" type="datetimeFigureOut">
              <a:rPr lang="en-US" smtClean="0"/>
              <a:pPr/>
              <a:t>3/2/2014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8B15-E78E-4156-AB74-091436779E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6E425-0856-4EEB-BF95-13984018AA34}" type="datetimeFigureOut">
              <a:rPr lang="en-US" smtClean="0"/>
              <a:pPr/>
              <a:t>3/2/2014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8B15-E78E-4156-AB74-091436779E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6E425-0856-4EEB-BF95-13984018AA34}" type="datetimeFigureOut">
              <a:rPr lang="en-US" smtClean="0"/>
              <a:pPr/>
              <a:t>3/2/2014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8B15-E78E-4156-AB74-091436779E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6E425-0856-4EEB-BF95-13984018AA34}" type="datetimeFigureOut">
              <a:rPr lang="en-US" smtClean="0"/>
              <a:pPr/>
              <a:t>3/2/2014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8B15-E78E-4156-AB74-091436779E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6E425-0856-4EEB-BF95-13984018AA34}" type="datetimeFigureOut">
              <a:rPr lang="en-US" smtClean="0"/>
              <a:pPr/>
              <a:t>3/2/2014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8B15-E78E-4156-AB74-091436779E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6E425-0856-4EEB-BF95-13984018AA34}" type="datetimeFigureOut">
              <a:rPr lang="en-US" smtClean="0"/>
              <a:pPr/>
              <a:t>3/2/2014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8B15-E78E-4156-AB74-091436779E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6E425-0856-4EEB-BF95-13984018AA34}" type="datetimeFigureOut">
              <a:rPr lang="en-US" smtClean="0"/>
              <a:pPr/>
              <a:t>3/2/2014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8B15-E78E-4156-AB74-091436779E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6E425-0856-4EEB-BF95-13984018AA34}" type="datetimeFigureOut">
              <a:rPr lang="en-US" smtClean="0"/>
              <a:pPr/>
              <a:t>3/2/2014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8B15-E78E-4156-AB74-091436779E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6E425-0856-4EEB-BF95-13984018AA34}" type="datetimeFigureOut">
              <a:rPr lang="en-US" smtClean="0"/>
              <a:pPr/>
              <a:t>3/2/2014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A8B15-E78E-4156-AB74-091436779E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676399"/>
          </a:xfrm>
        </p:spPr>
        <p:txBody>
          <a:bodyPr/>
          <a:lstStyle/>
          <a:p>
            <a:r>
              <a:rPr lang="en-US" dirty="0" smtClean="0">
                <a:latin typeface="Adobe Garamond Pro Bold" pitchFamily="18" charset="0"/>
              </a:rPr>
              <a:t>The Doctrine of the Church</a:t>
            </a:r>
            <a:br>
              <a:rPr lang="en-US" dirty="0" smtClean="0">
                <a:latin typeface="Adobe Garamond Pro Bold" pitchFamily="18" charset="0"/>
              </a:rPr>
            </a:br>
            <a:endParaRPr lang="en-US" i="1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0" y="5334000"/>
            <a:ext cx="9144000" cy="12954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600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600" b="1" dirty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History, Growth, and Character of the Various New Testament Churches</a:t>
            </a:r>
            <a:endParaRPr lang="en-US" sz="3600" b="1" dirty="0" smtClean="0"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 smtClean="0"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AutoShape 2" descr="http://webmaila.juno.com/webmail/new/21?folder=Inbox&amp;msgNum=0000Bl00:001IsMQl00003MfH&amp;count=1390569328&amp;randid=800678004&amp;attachId=4&amp;prevId=-2&amp;action=photoviewer&amp;userinfo=be8e80ed594ee2d3b66a19dbba371081&amp;randid=80067800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268" name="AutoShape 4" descr="http://webmaila.juno.com/webmail/new/21?folder=Inbox&amp;msgNum=0000Bl00:001IsMQl00003MfH&amp;count=1390569328&amp;randid=800678004&amp;attachId=4&amp;prevId=-2&amp;action=photoviewer&amp;userinfo=be8e80ed594ee2d3b66a19dbba371081&amp;randid=80067800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270" name="AutoShape 6" descr="http://webmaila.juno.com/webmail/new/21?folder=Inbox&amp;msgNum=0000Bl00:001IsMQl00003MfH&amp;count=1390569328&amp;randid=800678004&amp;attachId=4&amp;prevId=-2&amp;action=photoviewer&amp;userinfo=be8e80ed594ee2d3b66a19dbba371081&amp;randid=80067800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1271" name="Picture 7" descr="C:\Users\Dan White\Documents\Fellowship Baptist\Church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133600" y="1905000"/>
            <a:ext cx="4831456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553200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/>
              <a:t>Was begun by Paul during his first missionary trip (Acts 13:14) </a:t>
            </a:r>
          </a:p>
          <a:p>
            <a:pPr lvl="0"/>
            <a:r>
              <a:rPr lang="en-US" sz="3600" dirty="0" smtClean="0"/>
              <a:t>Was where he preached his first recorded sermon (Acts 13:16) </a:t>
            </a:r>
          </a:p>
          <a:p>
            <a:pPr lvl="0"/>
            <a:r>
              <a:rPr lang="en-US" sz="3600" dirty="0" smtClean="0"/>
              <a:t>Was formed from the converts coming out of this meeting (Acts 13:43) </a:t>
            </a:r>
          </a:p>
          <a:p>
            <a:pPr lvl="0"/>
            <a:r>
              <a:rPr lang="en-US" sz="3600" dirty="0" smtClean="0"/>
              <a:t>Paul turned from the Jews (Acts 13:46) </a:t>
            </a:r>
          </a:p>
          <a:p>
            <a:pPr lvl="0"/>
            <a:r>
              <a:rPr lang="en-US" sz="3600" dirty="0" smtClean="0"/>
              <a:t>Paul relates his heavenly calling as a light to the Gentiles (Acts 13:47) 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church in </a:t>
            </a:r>
            <a:r>
              <a:rPr lang="en-US" dirty="0" err="1" smtClean="0">
                <a:solidFill>
                  <a:srgbClr val="FFFF00"/>
                </a:solidFill>
              </a:rPr>
              <a:t>Lystra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9154" name="Picture 2" descr="http://holylandarchive.com/section_images/LystraMap0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6762750" cy="4675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400800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/>
              <a:t>Was organized during Paul’s first missionary trip (Acts 14:6) </a:t>
            </a:r>
          </a:p>
          <a:p>
            <a:pPr lvl="0"/>
            <a:r>
              <a:rPr lang="en-US" sz="3600" dirty="0" smtClean="0"/>
              <a:t>Was where he healed the impotent man (Acts 14:10) </a:t>
            </a:r>
          </a:p>
          <a:p>
            <a:pPr lvl="0"/>
            <a:r>
              <a:rPr lang="en-US" sz="3600" dirty="0" smtClean="0"/>
              <a:t>This led to his being almost worshiped (Acts 14:11) </a:t>
            </a:r>
          </a:p>
          <a:p>
            <a:pPr lvl="0"/>
            <a:r>
              <a:rPr lang="en-US" sz="3600" dirty="0" smtClean="0"/>
              <a:t>Paul was stoned (Acts 14:19; 2 Tim. 3:11) </a:t>
            </a:r>
          </a:p>
          <a:p>
            <a:pPr lvl="0"/>
            <a:r>
              <a:rPr lang="en-US" sz="3600" dirty="0" smtClean="0"/>
              <a:t>Was where Paul picked up Timothy during his second missionary trip (Acts 16:1-3) 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church in </a:t>
            </a:r>
            <a:r>
              <a:rPr lang="en-US" dirty="0" err="1" smtClean="0">
                <a:solidFill>
                  <a:srgbClr val="FFFF00"/>
                </a:solidFill>
              </a:rPr>
              <a:t>Derbe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1202" name="Picture 2" descr="http://holylandphotos.files.wordpress.com/2013/09/derbemap0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76400"/>
            <a:ext cx="6391983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1440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 smtClean="0"/>
              <a:t>(Acts 14:21-22) </a:t>
            </a:r>
          </a:p>
          <a:p>
            <a:pPr algn="ctr"/>
            <a:r>
              <a:rPr lang="en-US" sz="3600" i="1" dirty="0" smtClean="0"/>
              <a:t>“And when they had preached the gospel to that city (</a:t>
            </a:r>
            <a:r>
              <a:rPr lang="en-US" sz="3600" i="1" dirty="0" err="1" smtClean="0"/>
              <a:t>Derbe</a:t>
            </a:r>
            <a:r>
              <a:rPr lang="en-US" sz="3600" i="1" dirty="0" smtClean="0"/>
              <a:t>), and had taught many, they returned again to </a:t>
            </a:r>
            <a:r>
              <a:rPr lang="en-US" sz="3600" i="1" dirty="0" err="1" smtClean="0"/>
              <a:t>Lystra</a:t>
            </a:r>
            <a:r>
              <a:rPr lang="en-US" sz="3600" i="1" dirty="0" smtClean="0"/>
              <a:t>, and to </a:t>
            </a:r>
            <a:r>
              <a:rPr lang="en-US" sz="3600" i="1" dirty="0" err="1" smtClean="0"/>
              <a:t>Iconium</a:t>
            </a:r>
            <a:r>
              <a:rPr lang="en-US" sz="3600" i="1" dirty="0" smtClean="0"/>
              <a:t>, and Antioch, {had taught many: Gr. had made many disciples} Confirming the souls of the disciples, and exhorting them to continue in the faith, and that we must through much tribulation enter into the kingdom of God.”</a:t>
            </a:r>
            <a:endParaRPr lang="en-U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church in </a:t>
            </a:r>
            <a:r>
              <a:rPr lang="en-US" dirty="0" err="1" smtClean="0">
                <a:solidFill>
                  <a:srgbClr val="FFFF00"/>
                </a:solidFill>
              </a:rPr>
              <a:t>Iconium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3250" name="Picture 2" descr="http://www.bible-history.com/pauls_first_mission_map/map_paul_missio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7505700" cy="4933950"/>
          </a:xfrm>
          <a:prstGeom prst="rect">
            <a:avLst/>
          </a:prstGeom>
          <a:noFill/>
        </p:spPr>
      </p:pic>
      <p:pic>
        <p:nvPicPr>
          <p:cNvPr id="4" name="Picture 2" descr="http://www.bible-history.com/pauls_first_mission_map/map_paul_mission_1.jpg"/>
          <p:cNvPicPr>
            <a:picLocks noChangeAspect="1" noChangeArrowheads="1"/>
          </p:cNvPicPr>
          <p:nvPr/>
        </p:nvPicPr>
        <p:blipFill>
          <a:blip r:embed="rId2" cstate="print"/>
          <a:srcRect l="54822" t="33977" r="31980" b="55212"/>
          <a:stretch>
            <a:fillRect/>
          </a:stretch>
        </p:blipFill>
        <p:spPr bwMode="auto">
          <a:xfrm>
            <a:off x="4495800" y="3276600"/>
            <a:ext cx="1600200" cy="861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962400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/>
              <a:t>Paul led many to Christ here during his first trip (Acts 14:2) </a:t>
            </a:r>
          </a:p>
          <a:p>
            <a:pPr lvl="0"/>
            <a:r>
              <a:rPr lang="en-US" sz="3600" dirty="0" smtClean="0"/>
              <a:t>He also worked great signs and wonders (Acts 14:3) </a:t>
            </a:r>
          </a:p>
          <a:p>
            <a:pPr lvl="0"/>
            <a:r>
              <a:rPr lang="en-US" sz="3600" dirty="0" smtClean="0"/>
              <a:t>He was driven out by the unbelieving Jews and Gentiles (Acts 14:5) </a:t>
            </a:r>
          </a:p>
          <a:p>
            <a:endParaRPr lang="en-US" sz="3600" dirty="0"/>
          </a:p>
        </p:txBody>
      </p:sp>
      <p:pic>
        <p:nvPicPr>
          <p:cNvPr id="55300" name="Picture 4" descr="http://d1601463.u28.infinology.net/images/Paul%20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733800"/>
            <a:ext cx="4648200" cy="2998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church in Philippi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6322" name="Picture 2" descr="http://halfbakedlobster.com/wp-content/uploads/2012/10/philippi_map.gif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447800" y="1828800"/>
            <a:ext cx="6391229" cy="4495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8600"/>
            <a:ext cx="8991600" cy="66294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Paul organized a church in the home of a woman convert named Lydia (Acts 16:15-40) </a:t>
            </a:r>
          </a:p>
          <a:p>
            <a:pPr lvl="0"/>
            <a:r>
              <a:rPr lang="en-US" dirty="0" smtClean="0"/>
              <a:t>A demon-possessed girl was his next convert (Acts 16:18)</a:t>
            </a:r>
          </a:p>
          <a:p>
            <a:pPr lvl="0"/>
            <a:r>
              <a:rPr lang="en-US" dirty="0" smtClean="0"/>
              <a:t>She was followed by the </a:t>
            </a:r>
            <a:r>
              <a:rPr lang="en-US" dirty="0" err="1" smtClean="0"/>
              <a:t>Philippian</a:t>
            </a:r>
            <a:r>
              <a:rPr lang="en-US" dirty="0" smtClean="0"/>
              <a:t> jailor (Acts 16:33) </a:t>
            </a:r>
          </a:p>
          <a:p>
            <a:pPr lvl="0"/>
            <a:r>
              <a:rPr lang="en-US" dirty="0" smtClean="0"/>
              <a:t>Paul later wrote a letter to this church (Phil. 1:1) </a:t>
            </a:r>
          </a:p>
          <a:p>
            <a:pPr lvl="0"/>
            <a:r>
              <a:rPr lang="en-US" dirty="0" smtClean="0"/>
              <a:t>Timothy ministered to this church (Phil. 2:19) </a:t>
            </a:r>
          </a:p>
          <a:p>
            <a:pPr lvl="0"/>
            <a:r>
              <a:rPr lang="en-US" dirty="0" smtClean="0"/>
              <a:t>Had sent </a:t>
            </a:r>
            <a:r>
              <a:rPr lang="en-US" dirty="0" err="1" smtClean="0"/>
              <a:t>Epaphroditus</a:t>
            </a:r>
            <a:r>
              <a:rPr lang="en-US" dirty="0" smtClean="0"/>
              <a:t> to minister to Paul while the apostle was in prison (Phil. 2:25) </a:t>
            </a:r>
          </a:p>
          <a:p>
            <a:pPr lvl="0"/>
            <a:r>
              <a:rPr lang="en-US" dirty="0" smtClean="0"/>
              <a:t>Was in danger of legalism (Phil. 3:1-3) </a:t>
            </a:r>
          </a:p>
          <a:p>
            <a:pPr lvl="0"/>
            <a:r>
              <a:rPr lang="en-US" dirty="0" smtClean="0"/>
              <a:t>Paul writes and asks "true yokefellow" to help two quarreling church women named </a:t>
            </a:r>
            <a:r>
              <a:rPr lang="en-US" dirty="0" err="1" smtClean="0"/>
              <a:t>Euodias</a:t>
            </a:r>
            <a:r>
              <a:rPr lang="en-US" dirty="0" smtClean="0"/>
              <a:t> and </a:t>
            </a:r>
            <a:r>
              <a:rPr lang="en-US" dirty="0" err="1" smtClean="0"/>
              <a:t>Syntyche</a:t>
            </a:r>
            <a:r>
              <a:rPr lang="en-US" dirty="0" smtClean="0"/>
              <a:t> (Phil. 4:1-3) </a:t>
            </a:r>
          </a:p>
          <a:p>
            <a:pPr lvl="0"/>
            <a:r>
              <a:rPr lang="en-US" dirty="0" smtClean="0"/>
              <a:t>Helped to supply the material needs of Paul (Phil. 4:15-18)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church in Thessalonica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7346" name="Picture 2" descr="http://www.derekwalne.com/wp-content/uploads/2013/09/283_ThessalonicaMap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828800"/>
            <a:ext cx="7298333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/>
          <a:lstStyle/>
          <a:p>
            <a:r>
              <a:rPr lang="en-US" i="1" dirty="0" smtClean="0">
                <a:solidFill>
                  <a:srgbClr val="FFFF00"/>
                </a:solidFill>
              </a:rPr>
              <a:t>I Corinthians </a:t>
            </a:r>
            <a:r>
              <a:rPr lang="en-US" i="1" dirty="0" smtClean="0">
                <a:solidFill>
                  <a:srgbClr val="FFFF00"/>
                </a:solidFill>
              </a:rPr>
              <a:t>10:11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4953000"/>
          </a:xfrm>
        </p:spPr>
        <p:txBody>
          <a:bodyPr>
            <a:normAutofit/>
          </a:bodyPr>
          <a:lstStyle/>
          <a:p>
            <a:r>
              <a:rPr lang="en-US" sz="3600" i="1" dirty="0" smtClean="0"/>
              <a:t>"Now all these things happened unto them for ensamples: and they are written for our admonition, upon whom the ends of the world are come."</a:t>
            </a:r>
          </a:p>
          <a:p>
            <a:r>
              <a:rPr lang="en-US" sz="3600" dirty="0" smtClean="0"/>
              <a:t>Here, </a:t>
            </a:r>
            <a:r>
              <a:rPr lang="en-US" sz="3600" dirty="0" smtClean="0"/>
              <a:t>Paul </a:t>
            </a:r>
            <a:r>
              <a:rPr lang="en-US" sz="3600" dirty="0" smtClean="0"/>
              <a:t>refers to Old Testament events. But we may with Scriptural justification apply these same words to the events recorded for us in the New Testament.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lvl="0"/>
            <a:r>
              <a:rPr lang="en-US" sz="2700" dirty="0" smtClean="0"/>
              <a:t>Was founded during Paul’s second missionary trip (Acts 17:1) </a:t>
            </a:r>
          </a:p>
          <a:p>
            <a:pPr lvl="0"/>
            <a:r>
              <a:rPr lang="en-US" sz="2700" dirty="0" smtClean="0"/>
              <a:t>Witnessed a great harvest of souls (Acts 17:4) </a:t>
            </a:r>
          </a:p>
          <a:p>
            <a:pPr lvl="0"/>
            <a:r>
              <a:rPr lang="en-US" sz="2700" dirty="0" smtClean="0"/>
              <a:t>Paul is accused of turning the world upside down (Acts 17:6) </a:t>
            </a:r>
          </a:p>
          <a:p>
            <a:pPr lvl="0"/>
            <a:r>
              <a:rPr lang="en-US" sz="2700" dirty="0" smtClean="0"/>
              <a:t>In spite of their zeal, they were not good Bible students (Acts 17:6) </a:t>
            </a:r>
          </a:p>
          <a:p>
            <a:pPr lvl="0"/>
            <a:r>
              <a:rPr lang="en-US" sz="2700" dirty="0" smtClean="0"/>
              <a:t>Later Paul wrote two letters to this church (1 Thess. 1:1;           2 Thess. 1:1) </a:t>
            </a:r>
          </a:p>
          <a:p>
            <a:pPr lvl="0"/>
            <a:r>
              <a:rPr lang="en-US" sz="2700" dirty="0" smtClean="0"/>
              <a:t>The believers had a reputation for witnessing (1 Thess. 1:8) </a:t>
            </a:r>
          </a:p>
          <a:p>
            <a:pPr lvl="0"/>
            <a:r>
              <a:rPr lang="en-US" sz="2700" dirty="0" smtClean="0"/>
              <a:t>They were persecuted by the unbelieving Jews because of their faith (1 Thess. 2:14) </a:t>
            </a:r>
          </a:p>
          <a:p>
            <a:pPr lvl="0"/>
            <a:r>
              <a:rPr lang="en-US" sz="2700" dirty="0" smtClean="0"/>
              <a:t>Timothy ministered to this church (1 Thess. 3:1-2) </a:t>
            </a:r>
          </a:p>
          <a:p>
            <a:pPr lvl="0"/>
            <a:r>
              <a:rPr lang="en-US" sz="2700" dirty="0" smtClean="0"/>
              <a:t>Had some lazy members (2 Thess. 3:10)</a:t>
            </a:r>
          </a:p>
          <a:p>
            <a:pPr lvl="0"/>
            <a:r>
              <a:rPr lang="en-US" sz="2700" dirty="0" smtClean="0"/>
              <a:t>Had some busybodies (2 Thess. 3:11) </a:t>
            </a:r>
          </a:p>
          <a:p>
            <a:pPr lvl="0"/>
            <a:r>
              <a:rPr lang="en-US" sz="2700" dirty="0" smtClean="0"/>
              <a:t>Had some disobedient members (2 Thess. 3:14-15) </a:t>
            </a:r>
          </a:p>
          <a:p>
            <a:pPr>
              <a:buNone/>
            </a:pP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church in Berea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9394" name="Picture 2" descr="http://holylandarchive.com/section_images/BereaMap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28800"/>
            <a:ext cx="7554415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2392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This church was commended for its knowledge of and love for the Word of God (Acts 17:11)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61442" name="Picture 2" descr="http://rccgchristchurch.ca/wp-content/rockettheme/rt_crystalline_wp/frontpage/Search_Scriptur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438400"/>
            <a:ext cx="5090596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church in Athens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2466" name="Picture 2" descr="http://www.calebwilde.com/wp-content/uploads/2011/02/paulmarshil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5750942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4876800" cy="6629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It is not certain whether a local assembly came into being after Paul’s sermon on Mars Hill, but if so, a convert named Dionysius probably led the church.</a:t>
            </a:r>
            <a:br>
              <a:rPr lang="en-US" sz="3600" dirty="0" smtClean="0"/>
            </a:br>
            <a:r>
              <a:rPr lang="en-US" sz="3600" dirty="0" smtClean="0"/>
              <a:t> (Acts 17:34)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63490" name="Picture 2" descr="http://www.covenanteyes.com/lemonade/wp-content/uploads/2009/09/2447-apostle-paul-preaching-on-the-ruins-giovanni-paolo-pann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447800"/>
            <a:ext cx="3604864" cy="4495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church in Corinth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5538" name="Picture 2" descr="http://allnationsfamily.files.wordpress.com/2011/01/mapgreec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7251192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7056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Was founded during Paul’s second trip (Acts 18:1) </a:t>
            </a:r>
          </a:p>
          <a:p>
            <a:pPr lvl="0"/>
            <a:r>
              <a:rPr lang="en-US" dirty="0" smtClean="0"/>
              <a:t>Aquila and Priscilla aided in this (Acts 18:2) </a:t>
            </a:r>
          </a:p>
          <a:p>
            <a:pPr lvl="0"/>
            <a:r>
              <a:rPr lang="en-US" dirty="0" smtClean="0"/>
              <a:t>The chief ruler of the Jewish synagogue, a man named </a:t>
            </a:r>
            <a:r>
              <a:rPr lang="en-US" dirty="0" err="1" smtClean="0"/>
              <a:t>Crispus</a:t>
            </a:r>
            <a:r>
              <a:rPr lang="en-US" dirty="0" smtClean="0"/>
              <a:t>, was one of Paul’s first converts (Acts 18:8) </a:t>
            </a:r>
          </a:p>
          <a:p>
            <a:pPr lvl="0"/>
            <a:r>
              <a:rPr lang="en-US" dirty="0" smtClean="0"/>
              <a:t>His successor, </a:t>
            </a:r>
            <a:r>
              <a:rPr lang="en-US" dirty="0" err="1" smtClean="0"/>
              <a:t>Sosthenes</a:t>
            </a:r>
            <a:r>
              <a:rPr lang="en-US" dirty="0" smtClean="0"/>
              <a:t>, was also later evidently saved (compare Acts 18:17 with 1 Cor. 1:1) </a:t>
            </a:r>
          </a:p>
          <a:p>
            <a:pPr lvl="0"/>
            <a:r>
              <a:rPr lang="en-US" dirty="0" smtClean="0"/>
              <a:t>Paul stayed eighteen months (Acts 18:11) </a:t>
            </a:r>
          </a:p>
          <a:p>
            <a:pPr lvl="0"/>
            <a:r>
              <a:rPr lang="en-US" dirty="0" smtClean="0"/>
              <a:t>Paul wrote several letters of correction to this church (1 Cor. 5:9; 2 Cor. 10:9, 10), two of which are included in the New Testament (1 Cor. 1:2; 2 Cor. 1:1)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274638"/>
            <a:ext cx="90678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rgbClr val="FFFF00"/>
                </a:solidFill>
              </a:rPr>
              <a:t>Experienced almost total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confusion in matters relating to: 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295400"/>
            <a:ext cx="8382000" cy="55626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Baptism (1 Cor. 1:12-17) </a:t>
            </a:r>
          </a:p>
          <a:p>
            <a:pPr lvl="0"/>
            <a:r>
              <a:rPr lang="en-US" dirty="0" smtClean="0"/>
              <a:t>Earthly wisdom (1 Cor. 1:26) </a:t>
            </a:r>
          </a:p>
          <a:p>
            <a:pPr lvl="0"/>
            <a:r>
              <a:rPr lang="en-US" dirty="0" smtClean="0"/>
              <a:t>Carnality and strife (1 Cor. 3:1-3) </a:t>
            </a:r>
          </a:p>
          <a:p>
            <a:pPr lvl="0"/>
            <a:r>
              <a:rPr lang="en-US" dirty="0" smtClean="0"/>
              <a:t>Judging others unfairly (1 Cor. 4:7) </a:t>
            </a:r>
          </a:p>
          <a:p>
            <a:pPr lvl="0"/>
            <a:r>
              <a:rPr lang="en-US" dirty="0" smtClean="0"/>
              <a:t>Immorality (1 Cor. 5:1) </a:t>
            </a:r>
          </a:p>
          <a:p>
            <a:pPr lvl="0"/>
            <a:r>
              <a:rPr lang="en-US" dirty="0" smtClean="0"/>
              <a:t>Taking other believers to court (1 Cor. 6:1-4) </a:t>
            </a:r>
          </a:p>
          <a:p>
            <a:pPr lvl="0"/>
            <a:r>
              <a:rPr lang="en-US" dirty="0" smtClean="0"/>
              <a:t>Marriage (1 Cor. 7:1)</a:t>
            </a:r>
          </a:p>
          <a:p>
            <a:pPr lvl="0"/>
            <a:r>
              <a:rPr lang="en-US" dirty="0" smtClean="0"/>
              <a:t>Christian liberty (1 Cor. 8-9) </a:t>
            </a:r>
          </a:p>
          <a:p>
            <a:pPr lvl="0"/>
            <a:r>
              <a:rPr lang="en-US" dirty="0" smtClean="0"/>
              <a:t>The Lord’s Table (1 Cor. 11:17-34) </a:t>
            </a:r>
          </a:p>
          <a:p>
            <a:pPr lvl="0"/>
            <a:r>
              <a:rPr lang="en-US" dirty="0" smtClean="0"/>
              <a:t>Spiritual gifts (1 Cor. 12-14)</a:t>
            </a:r>
          </a:p>
          <a:p>
            <a:pPr lvl="0"/>
            <a:r>
              <a:rPr lang="en-US" dirty="0" smtClean="0"/>
              <a:t>The doctrine of the resurrection (1 Cor. 15) </a:t>
            </a:r>
          </a:p>
          <a:p>
            <a:pPr lvl="0"/>
            <a:r>
              <a:rPr lang="en-US" dirty="0" smtClean="0"/>
              <a:t>Tithing (1 Cor. 16)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i.ytimg.com/vi/R23HXIz5jrk/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Was later pastored by Apollos </a:t>
            </a:r>
            <a:br>
              <a:rPr lang="en-US" dirty="0" smtClean="0"/>
            </a:br>
            <a:r>
              <a:rPr lang="en-US" dirty="0" smtClean="0"/>
              <a:t>who was discipled by Paul </a:t>
            </a:r>
            <a:br>
              <a:rPr lang="en-US" dirty="0" smtClean="0"/>
            </a:br>
            <a:r>
              <a:rPr lang="en-US" dirty="0" smtClean="0"/>
              <a:t>(1 Cor. 3:6)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6562" name="Picture 2" descr="http://woodlandonline.org/wp-content/uploads/2012/11/Paul-Apoll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057400"/>
            <a:ext cx="369189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church in Jerusalem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://www.mos.org/sites/dev-elvis.mos.org/files/images/main/offerings/omni/imax_jerusalem_c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0"/>
            <a:ext cx="7918448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church in Ephesus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://www.jesuswalk.com/ephesians/images/ephesus_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7031277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562600"/>
          </a:xfrm>
        </p:spPr>
        <p:txBody>
          <a:bodyPr>
            <a:noAutofit/>
          </a:bodyPr>
          <a:lstStyle/>
          <a:p>
            <a:pPr lvl="0"/>
            <a:r>
              <a:rPr lang="en-US" sz="3400" dirty="0" smtClean="0"/>
              <a:t>Was founded during Paul’s second trip (Acts 18:19) </a:t>
            </a:r>
          </a:p>
          <a:p>
            <a:pPr lvl="0"/>
            <a:r>
              <a:rPr lang="en-US" sz="3400" dirty="0" smtClean="0"/>
              <a:t>May </a:t>
            </a:r>
            <a:r>
              <a:rPr lang="en-US" sz="3400" dirty="0" err="1" smtClean="0"/>
              <a:t>pastored</a:t>
            </a:r>
            <a:r>
              <a:rPr lang="en-US" sz="3400" dirty="0" smtClean="0"/>
              <a:t> by </a:t>
            </a:r>
            <a:r>
              <a:rPr lang="en-US" sz="3400" dirty="0" err="1" smtClean="0"/>
              <a:t>Apollos</a:t>
            </a:r>
            <a:r>
              <a:rPr lang="en-US" sz="3400" dirty="0" smtClean="0"/>
              <a:t>, Timothy, and the Apostle John. </a:t>
            </a:r>
          </a:p>
          <a:p>
            <a:pPr lvl="0"/>
            <a:r>
              <a:rPr lang="en-US" sz="3400" dirty="0" smtClean="0"/>
              <a:t>Paul wrought many miracles there and saw much fruit (Acts 19:11-41)</a:t>
            </a:r>
          </a:p>
          <a:p>
            <a:pPr lvl="0"/>
            <a:r>
              <a:rPr lang="en-US" sz="3400" dirty="0" smtClean="0"/>
              <a:t>Books of witchcraft, sorcery and magic were burned. </a:t>
            </a:r>
          </a:p>
          <a:p>
            <a:r>
              <a:rPr lang="en-US" sz="3400" dirty="0" smtClean="0"/>
              <a:t>The magnificence of the false goddess Diana was greatly diminished.</a:t>
            </a:r>
          </a:p>
          <a:p>
            <a:pPr lvl="0"/>
            <a:r>
              <a:rPr lang="en-US" sz="3400" dirty="0" smtClean="0"/>
              <a:t>Paul went soul-winning door-to-door (Acts         20:17-21)</a:t>
            </a:r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9144000" cy="2819400"/>
          </a:xfrm>
        </p:spPr>
        <p:txBody>
          <a:bodyPr/>
          <a:lstStyle/>
          <a:p>
            <a:pPr lvl="0"/>
            <a:r>
              <a:rPr lang="en-US" dirty="0" smtClean="0"/>
              <a:t>Was the only Christian church ever to receive letters from two New Testament writers. Paul wrote Ephesians to them (Eph. 1:1), and John the apostle would later direct a portion of Revelation to them (Rev. 2:1-7). According to John’s letter, this church: </a:t>
            </a:r>
          </a:p>
          <a:p>
            <a:endParaRPr lang="en-US" dirty="0"/>
          </a:p>
        </p:txBody>
      </p:sp>
      <p:pic>
        <p:nvPicPr>
          <p:cNvPr id="70660" name="Picture 4" descr="http://www.ucg.org/files/images/articleimages/follow-me-beyond-our-personal-patmos-apostle-john-revelation.jpg.crop_displ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743200"/>
            <a:ext cx="3891934" cy="2895600"/>
          </a:xfrm>
          <a:prstGeom prst="rect">
            <a:avLst/>
          </a:prstGeom>
          <a:noFill/>
        </p:spPr>
      </p:pic>
      <p:pic>
        <p:nvPicPr>
          <p:cNvPr id="70662" name="Picture 6" descr="http://cairesinperu.files.wordpress.com/2014/01/apostle-paul-in-prison.jpg"/>
          <p:cNvPicPr>
            <a:picLocks noChangeAspect="1" noChangeArrowheads="1"/>
          </p:cNvPicPr>
          <p:nvPr/>
        </p:nvPicPr>
        <p:blipFill>
          <a:blip r:embed="rId3" cstate="print"/>
          <a:srcRect r="1935" b="5348"/>
          <a:stretch>
            <a:fillRect/>
          </a:stretch>
        </p:blipFill>
        <p:spPr bwMode="auto">
          <a:xfrm>
            <a:off x="838200" y="2743200"/>
            <a:ext cx="3124200" cy="4001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686800" cy="4267200"/>
          </a:xfrm>
        </p:spPr>
        <p:txBody>
          <a:bodyPr>
            <a:noAutofit/>
          </a:bodyPr>
          <a:lstStyle/>
          <a:p>
            <a:pPr lvl="0"/>
            <a:r>
              <a:rPr lang="en-US" sz="3600" dirty="0" smtClean="0"/>
              <a:t>Worked hard and possessed patience. </a:t>
            </a:r>
          </a:p>
          <a:p>
            <a:pPr lvl="0"/>
            <a:r>
              <a:rPr lang="en-US" sz="3600" dirty="0" smtClean="0"/>
              <a:t>Had high church standards. </a:t>
            </a:r>
          </a:p>
          <a:p>
            <a:pPr lvl="0"/>
            <a:r>
              <a:rPr lang="en-US" sz="3600" dirty="0" smtClean="0"/>
              <a:t>Suffered for Christ. </a:t>
            </a:r>
          </a:p>
          <a:p>
            <a:pPr lvl="0"/>
            <a:r>
              <a:rPr lang="en-US" sz="3600" dirty="0" smtClean="0"/>
              <a:t>Had left their first love. </a:t>
            </a:r>
          </a:p>
          <a:p>
            <a:pPr lvl="0"/>
            <a:r>
              <a:rPr lang="en-US" sz="3600" dirty="0" smtClean="0"/>
              <a:t>Needed to remember,                             repent, and return to                                 Christ, else their                          candlestick be removed. </a:t>
            </a:r>
          </a:p>
          <a:p>
            <a:pPr lvl="0"/>
            <a:r>
              <a:rPr lang="en-US" sz="3600" dirty="0" smtClean="0"/>
              <a:t>Hated the deeds of the                               licentious </a:t>
            </a:r>
            <a:r>
              <a:rPr lang="en-US" sz="3600" dirty="0" err="1" smtClean="0"/>
              <a:t>Nicolaitans</a:t>
            </a:r>
            <a:r>
              <a:rPr lang="en-US" sz="3600" dirty="0" smtClean="0"/>
              <a:t>. </a:t>
            </a:r>
          </a:p>
          <a:p>
            <a:endParaRPr lang="en-US" sz="3600" dirty="0"/>
          </a:p>
        </p:txBody>
      </p:sp>
      <p:pic>
        <p:nvPicPr>
          <p:cNvPr id="4" name="Picture 2" descr="C:\Users\Ptr. Daniel White\Desktop\Prophecy pictures\prophecy pictures\revelation\scan0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76400"/>
            <a:ext cx="3810000" cy="3810000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church in Troas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1682" name="Picture 2" descr="http://lakesideministries.com/images/ActsMap_2nd_Missionary_Journey_to_Macedo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7354455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4267200" cy="4419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Here Paul raised up </a:t>
            </a:r>
            <a:r>
              <a:rPr lang="en-US" sz="3600" dirty="0" err="1" smtClean="0"/>
              <a:t>Eutychus</a:t>
            </a:r>
            <a:r>
              <a:rPr lang="en-US" sz="3600" dirty="0" smtClean="0"/>
              <a:t>, a believer who had gone asleep during Paul’s sermon and had fallen down from the third loft of the building </a:t>
            </a:r>
            <a:br>
              <a:rPr lang="en-US" sz="3600" dirty="0" smtClean="0"/>
            </a:br>
            <a:r>
              <a:rPr lang="en-US" sz="3600" dirty="0" smtClean="0"/>
              <a:t>(Acts 20:7-12)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73730" name="Picture 2" descr="http://3.bp.blogspot.com/-gvc457hpctQ/Uao1W3NnZ4I/AAAAAAAABAI/WX_8wscVGGA/s1600/110_04_0281_BiblePaintin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04800"/>
            <a:ext cx="4545773" cy="2971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732" name="Picture 4" descr="http://oneyearbibleimages.com/paul_eutychi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077026"/>
            <a:ext cx="3581400" cy="2780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734" name="Picture 6" descr="http://www.lbible.org/files/img/slides/eutychus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44269" t="3902" r="5138"/>
          <a:stretch>
            <a:fillRect/>
          </a:stretch>
        </p:blipFill>
        <p:spPr bwMode="auto">
          <a:xfrm>
            <a:off x="5342510" y="3352800"/>
            <a:ext cx="227749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church in Rome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4754" name="Picture 2" descr="http://www.mycrandall.ca/courses/ntintro/images/JournRom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36522"/>
            <a:ext cx="7848600" cy="4752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lvl="0"/>
            <a:r>
              <a:rPr lang="en-US" sz="3600" dirty="0" smtClean="0"/>
              <a:t>The origin and founder of this church is unknown. </a:t>
            </a:r>
          </a:p>
          <a:p>
            <a:pPr lvl="0"/>
            <a:r>
              <a:rPr lang="en-US" sz="3600" dirty="0" smtClean="0"/>
              <a:t>Priscilla and Aquila labored there and a local church met in their home (Rom. 16:3-5) </a:t>
            </a:r>
          </a:p>
          <a:p>
            <a:pPr lvl="0"/>
            <a:r>
              <a:rPr lang="en-US" sz="3600" dirty="0" smtClean="0"/>
              <a:t>Had a good testimony throughout all the land (Rom. 1:8) </a:t>
            </a:r>
          </a:p>
          <a:p>
            <a:pPr lvl="0"/>
            <a:r>
              <a:rPr lang="en-US" sz="3600" dirty="0" smtClean="0"/>
              <a:t>Paul mentions more personal friends here than in any other New Testament book he wrote. </a:t>
            </a:r>
          </a:p>
          <a:p>
            <a:pPr lvl="0"/>
            <a:r>
              <a:rPr lang="en-US" sz="3600" dirty="0" smtClean="0"/>
              <a:t>The names of some twenty-six individuals may be counted in Romans 16 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church’s in Galatia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6802" name="Picture 2" descr="https://s3.amazonaws.com/aworlds_media/ibase_1/00/03/98/00039898_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827518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9144000" cy="4419600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/>
              <a:t>Various local churches in Galatia were organized by Paul during his first trip. </a:t>
            </a:r>
          </a:p>
          <a:p>
            <a:pPr lvl="0"/>
            <a:r>
              <a:rPr lang="en-US" sz="3600" dirty="0" smtClean="0"/>
              <a:t>Had all apparently fallen victim to the legalistic Judaizers, who would continually challenged Paul’s gospel of grace (Gal. 1:6-9) </a:t>
            </a:r>
          </a:p>
          <a:p>
            <a:pPr lvl="0"/>
            <a:r>
              <a:rPr lang="en-US" sz="3600" dirty="0" smtClean="0"/>
              <a:t>The New Testament epistle Galatians was written to these churches (Gal. 3:1) </a:t>
            </a:r>
          </a:p>
          <a:p>
            <a:endParaRPr lang="en-US" sz="3600" dirty="0"/>
          </a:p>
        </p:txBody>
      </p:sp>
      <p:pic>
        <p:nvPicPr>
          <p:cNvPr id="77826" name="Picture 2" descr="http://www.open-mike.ca/wp-content/uploads/2013/11/ga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343400"/>
            <a:ext cx="47244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Began at Pentecost (Acts 2:47) with at least 3120 (Acts 2:41) </a:t>
            </a:r>
          </a:p>
          <a:p>
            <a:pPr lvl="0"/>
            <a:r>
              <a:rPr lang="en-US" dirty="0" smtClean="0"/>
              <a:t>Was </a:t>
            </a:r>
            <a:r>
              <a:rPr lang="en-US" dirty="0" err="1" smtClean="0"/>
              <a:t>pastored</a:t>
            </a:r>
            <a:r>
              <a:rPr lang="en-US" dirty="0" smtClean="0"/>
              <a:t> by James, the half-brother of Christ (Acts 15:13) </a:t>
            </a:r>
          </a:p>
          <a:p>
            <a:pPr lvl="0"/>
            <a:r>
              <a:rPr lang="en-US" dirty="0" smtClean="0"/>
              <a:t>Performed many wonders and signs (Acts 2:43; 5:12-16)</a:t>
            </a:r>
          </a:p>
          <a:p>
            <a:pPr lvl="0"/>
            <a:r>
              <a:rPr lang="en-US" dirty="0" smtClean="0"/>
              <a:t>Had all things in common (Acts 2:44, 45; 4:32-35) </a:t>
            </a:r>
          </a:p>
          <a:p>
            <a:pPr lvl="0"/>
            <a:r>
              <a:rPr lang="en-US" dirty="0" smtClean="0"/>
              <a:t>Was in one accord (Acts 2:46)</a:t>
            </a:r>
          </a:p>
          <a:p>
            <a:pPr lvl="0"/>
            <a:r>
              <a:rPr lang="en-US" dirty="0" smtClean="0"/>
              <a:t>Spent a good deal of time in prayer (Acts 2:42; 3:1; 4:24; 12:5-17)</a:t>
            </a:r>
          </a:p>
          <a:p>
            <a:pPr lvl="0"/>
            <a:r>
              <a:rPr lang="en-US" dirty="0" smtClean="0"/>
              <a:t>Witnessed at every opportunity (Acts 3:12; 4:5; 5:42; 4:33)</a:t>
            </a:r>
          </a:p>
          <a:p>
            <a:pPr lvl="0"/>
            <a:r>
              <a:rPr lang="en-US" dirty="0" smtClean="0"/>
              <a:t>Radiated Jesus (Acts 4:13; 6:15) </a:t>
            </a:r>
          </a:p>
          <a:p>
            <a:pPr lvl="0"/>
            <a:r>
              <a:rPr lang="en-US" dirty="0" smtClean="0"/>
              <a:t>Was kept pure by God (had standards) (Acts 5:1-11; 8:18-24) </a:t>
            </a:r>
          </a:p>
          <a:p>
            <a:pPr lvl="0"/>
            <a:r>
              <a:rPr lang="en-US" dirty="0" smtClean="0"/>
              <a:t>Grew constantly (Acts 2:47; 5:14; 4:4; 12:24)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church in </a:t>
            </a:r>
            <a:r>
              <a:rPr lang="en-US" dirty="0" err="1" smtClean="0">
                <a:solidFill>
                  <a:srgbClr val="FFFF00"/>
                </a:solidFill>
              </a:rPr>
              <a:t>Colosse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8850" name="Picture 2" descr="http://lavistachurchofchrist.org/images/Asia%20Min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4000"/>
            <a:ext cx="5257800" cy="5085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686800" cy="4571999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 smtClean="0"/>
              <a:t>Was founded by </a:t>
            </a:r>
            <a:r>
              <a:rPr lang="en-US" dirty="0" err="1" smtClean="0"/>
              <a:t>Epaphras</a:t>
            </a:r>
            <a:r>
              <a:rPr lang="en-US" dirty="0" smtClean="0"/>
              <a:t> during Paul’s third trip (Col. 2:1; 1:7, 12-13) </a:t>
            </a:r>
          </a:p>
          <a:p>
            <a:pPr lvl="0"/>
            <a:r>
              <a:rPr lang="en-US" dirty="0" smtClean="0"/>
              <a:t>Philemon and </a:t>
            </a:r>
            <a:r>
              <a:rPr lang="en-US" dirty="0" err="1" smtClean="0"/>
              <a:t>Onesimus</a:t>
            </a:r>
            <a:r>
              <a:rPr lang="en-US" dirty="0" smtClean="0"/>
              <a:t> attended this church (Col. 4:9; Philemon 1:1-2) </a:t>
            </a:r>
          </a:p>
          <a:p>
            <a:pPr lvl="0"/>
            <a:r>
              <a:rPr lang="en-US" dirty="0" smtClean="0"/>
              <a:t>Main theme of Colossians is the person and work of Jesus Christ and the believers position in Christ.</a:t>
            </a:r>
          </a:p>
          <a:p>
            <a:pPr lvl="0"/>
            <a:r>
              <a:rPr lang="en-US" dirty="0" smtClean="0"/>
              <a:t>Paul commanded the Colossian epistle to be read to the </a:t>
            </a:r>
            <a:r>
              <a:rPr lang="en-US" dirty="0" err="1" smtClean="0"/>
              <a:t>Laodicean</a:t>
            </a:r>
            <a:r>
              <a:rPr lang="en-US" dirty="0" smtClean="0"/>
              <a:t> church and the one he wrote them to be read to the Colossian church (Col. 4:16) </a:t>
            </a:r>
          </a:p>
          <a:p>
            <a:endParaRPr lang="en-US" dirty="0"/>
          </a:p>
        </p:txBody>
      </p:sp>
      <p:pic>
        <p:nvPicPr>
          <p:cNvPr id="79874" name="Picture 2" descr="http://www.pequeachurch.com/wp-content/uploads/2009/07/who-is-jes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648200"/>
            <a:ext cx="5334000" cy="180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rgbClr val="FFFF00"/>
                </a:solidFill>
              </a:rPr>
              <a:t>The church in Babylon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(1 Peter 5:13) 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0898" name="Picture 2" descr="Shinar"/>
          <p:cNvPicPr>
            <a:picLocks noChangeAspect="1" noChangeArrowheads="1"/>
          </p:cNvPicPr>
          <p:nvPr/>
        </p:nvPicPr>
        <p:blipFill>
          <a:blip r:embed="rId2" cstate="print"/>
          <a:srcRect l="856" t="16000" r="29848" b="9333"/>
          <a:stretch>
            <a:fillRect/>
          </a:stretch>
        </p:blipFill>
        <p:spPr bwMode="auto">
          <a:xfrm>
            <a:off x="1524000" y="2133600"/>
            <a:ext cx="6172200" cy="3364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9144000" cy="2514600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/>
              <a:t>Was filled with suffering believers (1 Pet. 1:6) </a:t>
            </a:r>
          </a:p>
          <a:p>
            <a:pPr lvl="0"/>
            <a:r>
              <a:rPr lang="en-US" sz="3600" dirty="0" smtClean="0"/>
              <a:t>Some of this suffering was due to sin                (1 Pet. 4:15-17)</a:t>
            </a:r>
          </a:p>
          <a:p>
            <a:endParaRPr lang="en-US" sz="3600" dirty="0"/>
          </a:p>
        </p:txBody>
      </p:sp>
      <p:pic>
        <p:nvPicPr>
          <p:cNvPr id="81922" name="Picture 2" descr="http://ichef.bbci.co.uk/arts/yourpaintings/images/paintings/raa/large/wmr_raa_pl003014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667000"/>
            <a:ext cx="5638800" cy="3578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6172200" y="1828800"/>
            <a:ext cx="2819400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i="1" dirty="0" smtClean="0"/>
              <a:t>“But let none of you suffer as a murderer, or as a thief, or as an evildoer, or as a busybody in other men's matters.”</a:t>
            </a: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FFFF00"/>
                </a:solidFill>
              </a:rPr>
              <a:t>The church in Smyrna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(Rev. 2:8-11) 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2946" name="Picture 2" descr="http://www.ntimages.net/XGAntimages/Maps_Sat-views/imagemaps/turkey-i-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057400"/>
            <a:ext cx="6477000" cy="4560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09600"/>
            <a:ext cx="5181600" cy="6248399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/>
              <a:t>Had suffered much for Christ. </a:t>
            </a:r>
          </a:p>
          <a:p>
            <a:pPr lvl="0"/>
            <a:r>
              <a:rPr lang="en-US" sz="3600" dirty="0" smtClean="0"/>
              <a:t>Had been slandered by those from the synagogue of Satan. </a:t>
            </a:r>
          </a:p>
          <a:p>
            <a:pPr lvl="0"/>
            <a:r>
              <a:rPr lang="en-US" sz="3600" dirty="0" smtClean="0"/>
              <a:t>Satan had imprisoned some of them. </a:t>
            </a:r>
          </a:p>
          <a:p>
            <a:endParaRPr lang="en-US" sz="3600" dirty="0"/>
          </a:p>
        </p:txBody>
      </p:sp>
      <p:pic>
        <p:nvPicPr>
          <p:cNvPr id="83970" name="Picture 2" descr="http://upload.wikimedia.org/wikipedia/commons/thumb/1/1c/Paul_arrested.jpg/844px-Paul_arrested.jpg"/>
          <p:cNvPicPr>
            <a:picLocks noChangeAspect="1" noChangeArrowheads="1"/>
          </p:cNvPicPr>
          <p:nvPr/>
        </p:nvPicPr>
        <p:blipFill>
          <a:blip r:embed="rId2" cstate="print"/>
          <a:srcRect r="36542"/>
          <a:stretch>
            <a:fillRect/>
          </a:stretch>
        </p:blipFill>
        <p:spPr bwMode="auto">
          <a:xfrm>
            <a:off x="5181600" y="457200"/>
            <a:ext cx="3220419" cy="6151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rgbClr val="FFFF00"/>
                </a:solidFill>
              </a:rPr>
              <a:t>The church in </a:t>
            </a:r>
            <a:r>
              <a:rPr lang="en-US" dirty="0" err="1" smtClean="0">
                <a:solidFill>
                  <a:srgbClr val="FFFF00"/>
                </a:solidFill>
              </a:rPr>
              <a:t>Pergamos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(Rev. 2:12-17) 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84996" name="Picture 4" descr="http://holylandarchive.com/section_images/Pergamum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828800"/>
            <a:ext cx="3810000" cy="4884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9144000" cy="4343400"/>
          </a:xfrm>
        </p:spPr>
        <p:txBody>
          <a:bodyPr/>
          <a:lstStyle/>
          <a:p>
            <a:pPr lvl="0"/>
            <a:r>
              <a:rPr lang="en-US" dirty="0" smtClean="0"/>
              <a:t>Was located in the very center of satanic worship. </a:t>
            </a:r>
          </a:p>
          <a:p>
            <a:pPr lvl="0"/>
            <a:r>
              <a:rPr lang="en-US" dirty="0" smtClean="0"/>
              <a:t>Had nevertheless remained loyal to Christ in spite of martyrdom. </a:t>
            </a:r>
          </a:p>
          <a:p>
            <a:pPr lvl="0"/>
            <a:r>
              <a:rPr lang="en-US" dirty="0" smtClean="0"/>
              <a:t>Members were, however, tolerating some in the church who were guilty of sexual sins. </a:t>
            </a:r>
          </a:p>
          <a:p>
            <a:pPr lvl="0"/>
            <a:r>
              <a:rPr lang="en-US" dirty="0" smtClean="0"/>
              <a:t>They were also tolerating those who held the doctrine of the </a:t>
            </a:r>
            <a:r>
              <a:rPr lang="en-US" dirty="0" err="1" smtClean="0"/>
              <a:t>Nicolaitans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pic>
        <p:nvPicPr>
          <p:cNvPr id="86018" name="Picture 2" descr="http://www.welcometohosanna.com/REVELATION/REV_IMAGES/pergamum_traj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924300"/>
            <a:ext cx="4191000" cy="293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rgbClr val="FFFF00"/>
                </a:solidFill>
              </a:rPr>
              <a:t>The church in Thyatira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(Rev. 2:18-29) 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7042" name="Picture 2" descr="http://www.bible-history.com/geography/bibleplaces/Thyatira-map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057400"/>
            <a:ext cx="5153025" cy="3948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1"/>
            <a:ext cx="8534400" cy="2667000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/>
              <a:t>Had performed many good deeds. </a:t>
            </a:r>
          </a:p>
          <a:p>
            <a:pPr lvl="0"/>
            <a:r>
              <a:rPr lang="en-US" sz="3600" dirty="0" smtClean="0"/>
              <a:t>But they permitted a false prophetess named Jezebel to teach that sexual sin was not a serious matter. </a:t>
            </a:r>
          </a:p>
          <a:p>
            <a:endParaRPr lang="en-US" sz="3600" dirty="0"/>
          </a:p>
        </p:txBody>
      </p:sp>
      <p:pic>
        <p:nvPicPr>
          <p:cNvPr id="88066" name="Picture 2" descr="http://media-cache-ak0.pinimg.com/236x/d6/24/11/d62411343c9bda7ab0af443e21a9cf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590800"/>
            <a:ext cx="2708312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 smtClean="0"/>
              <a:t>Endured persecution (Acts 4:1-3; 4:21; 5:17-41; 7:54-60; 8:1-3; 12:1-4) </a:t>
            </a:r>
          </a:p>
          <a:p>
            <a:pPr lvl="0"/>
            <a:r>
              <a:rPr lang="en-US" dirty="0" smtClean="0"/>
              <a:t>Appointed deacons (Acts 6:1-7) </a:t>
            </a:r>
          </a:p>
          <a:p>
            <a:pPr lvl="0"/>
            <a:r>
              <a:rPr lang="en-US" dirty="0" smtClean="0"/>
              <a:t>Practiced baptism and the Lord’s Supper (Acts 2:41, 46) </a:t>
            </a:r>
          </a:p>
          <a:p>
            <a:pPr lvl="0"/>
            <a:r>
              <a:rPr lang="en-US" dirty="0" smtClean="0"/>
              <a:t>Sent forth missionaries (Acts 8:5, 14; 11:22; 13:1-3; 15:22) </a:t>
            </a:r>
          </a:p>
          <a:p>
            <a:pPr lvl="0"/>
            <a:r>
              <a:rPr lang="en-US" dirty="0" smtClean="0"/>
              <a:t>Held the important meeting on circumcision (Acts 15) </a:t>
            </a:r>
          </a:p>
          <a:p>
            <a:pPr lvl="0"/>
            <a:r>
              <a:rPr lang="en-US" dirty="0" smtClean="0"/>
              <a:t>Was Spirit-led (Acts 2:1-18; 4:31; 13:2-4; 15:28) </a:t>
            </a:r>
          </a:p>
          <a:p>
            <a:pPr lvl="0"/>
            <a:r>
              <a:rPr lang="en-US" dirty="0" smtClean="0"/>
              <a:t>Preached the word (Acts 2:16-36; 3:13-26; 5:42; 6:4; 7:1-53) </a:t>
            </a:r>
          </a:p>
          <a:p>
            <a:pPr lvl="0"/>
            <a:r>
              <a:rPr lang="en-US" dirty="0" smtClean="0"/>
              <a:t>Contended for the faith (Acts 15:1-21) </a:t>
            </a:r>
          </a:p>
          <a:p>
            <a:pPr lvl="0"/>
            <a:r>
              <a:rPr lang="en-US" dirty="0" smtClean="0"/>
              <a:t>Apparently later compromised with the </a:t>
            </a:r>
            <a:r>
              <a:rPr lang="en-US" dirty="0" err="1" smtClean="0"/>
              <a:t>Judaizers</a:t>
            </a:r>
            <a:r>
              <a:rPr lang="en-US" dirty="0" smtClean="0"/>
              <a:t> (Acts 21:18-25)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rgbClr val="FFFF00"/>
                </a:solidFill>
              </a:rPr>
              <a:t>The church in Sardis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(Rev. 3:1-6)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9090" name="Picture 2" descr="http://www.ntimages.net/XGAntimages/Maps_Sat-views/imagemaps/turkey-i-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28800"/>
            <a:ext cx="6553200" cy="4615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2895600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/>
              <a:t>Had a reputation that they were alive, but they were spiritually dead. </a:t>
            </a:r>
          </a:p>
          <a:p>
            <a:pPr lvl="0"/>
            <a:r>
              <a:rPr lang="en-US" sz="3600" dirty="0" smtClean="0"/>
              <a:t>Was to strengthen that which was ready to die. </a:t>
            </a:r>
          </a:p>
          <a:p>
            <a:endParaRPr lang="en-US" sz="3600" dirty="0"/>
          </a:p>
        </p:txBody>
      </p:sp>
      <p:pic>
        <p:nvPicPr>
          <p:cNvPr id="90114" name="Picture 2" descr="http://www.leedsvineyard.org/Images/content/515/852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124200"/>
            <a:ext cx="8346295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rgbClr val="FFFF00"/>
                </a:solidFill>
              </a:rPr>
              <a:t>The church in Philadelphia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(Rev. 3:7-13) 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92162" name="Picture 2" descr="http://polination.files.wordpress.com/2013/01/laodicea-map-at-crossroad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737" y="1828800"/>
            <a:ext cx="7825397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1"/>
            <a:ext cx="8839200" cy="2362200"/>
          </a:xfrm>
        </p:spPr>
        <p:txBody>
          <a:bodyPr/>
          <a:lstStyle/>
          <a:p>
            <a:r>
              <a:rPr lang="en-US" dirty="0" smtClean="0"/>
              <a:t>Small in number but they were spiritually strong.</a:t>
            </a:r>
          </a:p>
          <a:p>
            <a:r>
              <a:rPr lang="en-US" dirty="0" smtClean="0"/>
              <a:t>Faithfull to the Lord during server persecution.</a:t>
            </a:r>
          </a:p>
          <a:p>
            <a:endParaRPr lang="en-US" dirty="0"/>
          </a:p>
        </p:txBody>
      </p:sp>
      <p:pic>
        <p:nvPicPr>
          <p:cNvPr id="91138" name="Picture 2" descr="http://upload.wikimedia.org/wikipedia/commons/e/ec/Las_Virgenes_Cristianas_Expuestas_Al_Populacho_%28The_Christian_Virgins_Being_Exposed_to_the_Populace%29_by_Felix_Ressureccion_Hidalgo_1884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 r="29040"/>
          <a:stretch>
            <a:fillRect/>
          </a:stretch>
        </p:blipFill>
        <p:spPr bwMode="auto">
          <a:xfrm>
            <a:off x="2286000" y="1828800"/>
            <a:ext cx="4488020" cy="47416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Autofit/>
          </a:bodyPr>
          <a:lstStyle/>
          <a:p>
            <a:pPr lvl="0"/>
            <a:r>
              <a:rPr lang="en-US" sz="4000" dirty="0" smtClean="0">
                <a:solidFill>
                  <a:srgbClr val="FFFF00"/>
                </a:solidFill>
              </a:rPr>
              <a:t>The church in Laodicea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rgbClr val="FFFF00"/>
                </a:solidFill>
              </a:rPr>
              <a:t>(Rev. 3:14-20)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93186" name="Picture 2" descr="http://lavistachurchofchrist.org/images/Asia%20Min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3999"/>
            <a:ext cx="5257800" cy="5084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6019800" cy="6857999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One the worst church’s mentioned in the New Testament. </a:t>
            </a:r>
          </a:p>
          <a:p>
            <a:pPr lvl="0"/>
            <a:r>
              <a:rPr lang="en-US" dirty="0" smtClean="0"/>
              <a:t>Believers were neither hot nor cold. </a:t>
            </a:r>
          </a:p>
          <a:p>
            <a:pPr lvl="0"/>
            <a:r>
              <a:rPr lang="en-US" dirty="0" smtClean="0"/>
              <a:t>Bragged about their wealth, claiming they had need of nothing, but in reality were wretched, miserable, poor, blind, and naked. </a:t>
            </a:r>
          </a:p>
          <a:p>
            <a:r>
              <a:rPr lang="en-US" dirty="0" smtClean="0"/>
              <a:t>God admonished them to totally repent and allow him to reenter and once again fellowship with them.</a:t>
            </a:r>
            <a:endParaRPr lang="en-US" dirty="0"/>
          </a:p>
        </p:txBody>
      </p:sp>
      <p:pic>
        <p:nvPicPr>
          <p:cNvPr id="94212" name="Picture 4" descr="http://wp.patheos.com.s3.amazonaws.com/blogs/slacktivist/files/2013/11/Knoc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609600"/>
            <a:ext cx="3086916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The character of the local church is the sum-total of the character of its members.</a:t>
            </a:r>
            <a:endParaRPr lang="en-US" dirty="0"/>
          </a:p>
        </p:txBody>
      </p:sp>
      <p:pic>
        <p:nvPicPr>
          <p:cNvPr id="98306" name="Picture 2" descr="http://izquotes.com/quotes-pictures/quote-know-ye-not-that-a-little-leaven-leaveneth-the-whole-lump-bible-2812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95600"/>
            <a:ext cx="809625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 descr="http://izquotes.com/quotes-pictures/quote-thou-art-peter-and-upon-this-rock-i-will-build-my-church-and-the-gates-of-hell-shall-not-prevail-bible-3035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49" y="1295400"/>
            <a:ext cx="8905875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church in Antioch of Syria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3010" name="Picture 2" descr="http://www.churchofchrist-cg-az.com/images/Map-Antioch_Sy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0"/>
            <a:ext cx="4648200" cy="4996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553200"/>
          </a:xfrm>
        </p:spPr>
        <p:txBody>
          <a:bodyPr/>
          <a:lstStyle/>
          <a:p>
            <a:pPr lvl="0"/>
            <a:r>
              <a:rPr lang="en-US" dirty="0" smtClean="0"/>
              <a:t>Was founded during that persecution period which followed the martyrdom of Stephen (Acts 11:19) </a:t>
            </a:r>
          </a:p>
          <a:p>
            <a:pPr lvl="0"/>
            <a:r>
              <a:rPr lang="en-US" dirty="0" smtClean="0"/>
              <a:t>Experienced a great growth (Acts 11:21)</a:t>
            </a:r>
          </a:p>
          <a:p>
            <a:pPr lvl="0"/>
            <a:r>
              <a:rPr lang="en-US" dirty="0" smtClean="0"/>
              <a:t>The Jerusalem church sent Barnabas to "check it out" (Acts 11:22) </a:t>
            </a:r>
          </a:p>
          <a:p>
            <a:pPr lvl="0"/>
            <a:r>
              <a:rPr lang="en-US" dirty="0" smtClean="0"/>
              <a:t>He became the first pastor (Acts 11:23) </a:t>
            </a:r>
          </a:p>
          <a:p>
            <a:pPr lvl="0"/>
            <a:r>
              <a:rPr lang="en-US" dirty="0" smtClean="0"/>
              <a:t>Added many to the church at this time (Acts 11:24) </a:t>
            </a:r>
          </a:p>
          <a:p>
            <a:pPr lvl="0"/>
            <a:r>
              <a:rPr lang="en-US" dirty="0" smtClean="0"/>
              <a:t>Barnabas then called Saul as associate pastor (Acts 11:25) </a:t>
            </a:r>
          </a:p>
          <a:p>
            <a:pPr lvl="0"/>
            <a:r>
              <a:rPr lang="en-US" dirty="0" smtClean="0"/>
              <a:t>Here both would work for a year (Acts 11:26)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Was where believers were first called Christians (Acts 11:26)</a:t>
            </a:r>
          </a:p>
          <a:p>
            <a:pPr lvl="0"/>
            <a:r>
              <a:rPr lang="en-US" dirty="0" smtClean="0"/>
              <a:t>Took up a large love offering for the needy believers in Jerusalem (Acts 11:30) </a:t>
            </a:r>
          </a:p>
          <a:p>
            <a:pPr lvl="0"/>
            <a:r>
              <a:rPr lang="en-US" dirty="0" smtClean="0"/>
              <a:t>Was the home church of the first two Christian missionaries (Paul and Barnabas) (Acts 13:1-3; 14:26) </a:t>
            </a:r>
          </a:p>
          <a:p>
            <a:pPr lvl="0"/>
            <a:r>
              <a:rPr lang="en-US" dirty="0" smtClean="0"/>
              <a:t>Later became their headquarters, both after their first missionary trip (Acts 14:26) and following the Jerusalem Council (Acts 15:35) </a:t>
            </a:r>
          </a:p>
          <a:p>
            <a:pPr lvl="0"/>
            <a:r>
              <a:rPr lang="en-US" dirty="0" smtClean="0"/>
              <a:t>Silas was from this church (Acts 15:34) </a:t>
            </a:r>
          </a:p>
          <a:p>
            <a:pPr lvl="0"/>
            <a:r>
              <a:rPr lang="en-US" dirty="0" smtClean="0"/>
              <a:t>Was where Paul set Peter straight on matters of legalism (Gal. 2:11)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church in Antioch of </a:t>
            </a:r>
            <a:r>
              <a:rPr lang="en-US" dirty="0" err="1" smtClean="0">
                <a:solidFill>
                  <a:srgbClr val="FFFF00"/>
                </a:solidFill>
              </a:rPr>
              <a:t>Pisidia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6082" name="Picture 2" descr="http://dwellingintheword.files.wordpress.com/2011/01/antioch-of-sy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7315200" cy="49239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2024</Words>
  <Application>Microsoft Office PowerPoint</Application>
  <PresentationFormat>On-screen Show (4:3)</PresentationFormat>
  <Paragraphs>164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The Doctrine of the Church </vt:lpstr>
      <vt:lpstr>I Corinthians 10:11</vt:lpstr>
      <vt:lpstr>The church in Jerusalem</vt:lpstr>
      <vt:lpstr>Slide 4</vt:lpstr>
      <vt:lpstr>Slide 5</vt:lpstr>
      <vt:lpstr>The church in Antioch of Syria</vt:lpstr>
      <vt:lpstr>Slide 7</vt:lpstr>
      <vt:lpstr>Slide 8</vt:lpstr>
      <vt:lpstr>The church in Antioch of Pisidia</vt:lpstr>
      <vt:lpstr>Slide 10</vt:lpstr>
      <vt:lpstr>The church in Lystra</vt:lpstr>
      <vt:lpstr>Slide 12</vt:lpstr>
      <vt:lpstr>The church in Derbe </vt:lpstr>
      <vt:lpstr>Slide 14</vt:lpstr>
      <vt:lpstr>The church in Iconium</vt:lpstr>
      <vt:lpstr>Slide 16</vt:lpstr>
      <vt:lpstr>The church in Philippi</vt:lpstr>
      <vt:lpstr>Slide 18</vt:lpstr>
      <vt:lpstr>The church in Thessalonica</vt:lpstr>
      <vt:lpstr>Slide 20</vt:lpstr>
      <vt:lpstr>The church in Berea</vt:lpstr>
      <vt:lpstr>This church was commended for its knowledge of and love for the Word of God (Acts 17:11) </vt:lpstr>
      <vt:lpstr>The church in Athens</vt:lpstr>
      <vt:lpstr>It is not certain whether a local assembly came into being after Paul’s sermon on Mars Hill, but if so, a convert named Dionysius probably led the church.  (Acts 17:34) </vt:lpstr>
      <vt:lpstr>The church in Corinth</vt:lpstr>
      <vt:lpstr>Slide 26</vt:lpstr>
      <vt:lpstr>Experienced almost total  confusion in matters relating to:  </vt:lpstr>
      <vt:lpstr>Slide 28</vt:lpstr>
      <vt:lpstr>Was later pastored by Apollos  who was discipled by Paul  (1 Cor. 3:6)  </vt:lpstr>
      <vt:lpstr>The church in Ephesus</vt:lpstr>
      <vt:lpstr>Slide 31</vt:lpstr>
      <vt:lpstr>Slide 32</vt:lpstr>
      <vt:lpstr>Slide 33</vt:lpstr>
      <vt:lpstr>The church in Troas</vt:lpstr>
      <vt:lpstr>Here Paul raised up Eutychus, a believer who had gone asleep during Paul’s sermon and had fallen down from the third loft of the building  (Acts 20:7-12) </vt:lpstr>
      <vt:lpstr>The church in Rome</vt:lpstr>
      <vt:lpstr>Slide 37</vt:lpstr>
      <vt:lpstr>The church’s in Galatia</vt:lpstr>
      <vt:lpstr>Slide 39</vt:lpstr>
      <vt:lpstr>The church in Colosse</vt:lpstr>
      <vt:lpstr>Slide 41</vt:lpstr>
      <vt:lpstr>The church in Babylon (1 Peter 5:13)  </vt:lpstr>
      <vt:lpstr>Slide 43</vt:lpstr>
      <vt:lpstr>The church in Smyrna  (Rev. 2:8-11)  </vt:lpstr>
      <vt:lpstr>Slide 45</vt:lpstr>
      <vt:lpstr>The church in Pergamos  (Rev. 2:12-17) </vt:lpstr>
      <vt:lpstr>Slide 47</vt:lpstr>
      <vt:lpstr>The church in Thyatira  (Rev. 2:18-29)  </vt:lpstr>
      <vt:lpstr>Slide 49</vt:lpstr>
      <vt:lpstr>The church in Sardis  (Rev. 3:1-6) </vt:lpstr>
      <vt:lpstr>Slide 51</vt:lpstr>
      <vt:lpstr>The church in Philadelphia  (Rev. 3:7-13)  </vt:lpstr>
      <vt:lpstr>Slide 53</vt:lpstr>
      <vt:lpstr>The church in Laodicea  (Rev. 3:14-20) </vt:lpstr>
      <vt:lpstr>Slide 55</vt:lpstr>
      <vt:lpstr>The character of the local church is the sum-total of the character of its members.</vt:lpstr>
      <vt:lpstr>Slide 57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Doctrine of the Church (Part  5)</dc:title>
  <dc:creator>Pastor Daniel White</dc:creator>
  <cp:lastModifiedBy>Pastor Daniel White</cp:lastModifiedBy>
  <cp:revision>66</cp:revision>
  <dcterms:created xsi:type="dcterms:W3CDTF">2014-02-08T21:06:01Z</dcterms:created>
  <dcterms:modified xsi:type="dcterms:W3CDTF">2014-03-02T22:39:43Z</dcterms:modified>
</cp:coreProperties>
</file>