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72" r:id="rId12"/>
    <p:sldId id="273" r:id="rId13"/>
    <p:sldId id="274" r:id="rId14"/>
    <p:sldId id="275" r:id="rId15"/>
    <p:sldId id="279" r:id="rId16"/>
    <p:sldId id="280" r:id="rId17"/>
    <p:sldId id="281" r:id="rId18"/>
    <p:sldId id="282" r:id="rId19"/>
    <p:sldId id="283" r:id="rId20"/>
    <p:sldId id="284" r:id="rId21"/>
    <p:sldId id="285" r:id="rId22"/>
    <p:sldId id="286" r:id="rId23"/>
    <p:sldId id="287" r:id="rId24"/>
    <p:sldId id="293" r:id="rId25"/>
    <p:sldId id="301" r:id="rId26"/>
    <p:sldId id="306" r:id="rId27"/>
    <p:sldId id="311" r:id="rId28"/>
    <p:sldId id="313" r:id="rId29"/>
    <p:sldId id="314" r:id="rId30"/>
    <p:sldId id="337" r:id="rId31"/>
    <p:sldId id="315" r:id="rId32"/>
    <p:sldId id="316" r:id="rId33"/>
    <p:sldId id="317"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107AD-6722-4901-91DD-0375D0AA9F0B}" type="datetimeFigureOut">
              <a:rPr lang="en-US" smtClean="0"/>
              <a:pPr/>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101DA-81F9-4E9B-9E33-A799DBCFEC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0A0080-2980-45B6-8665-30C4BA4FDA92}"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D3F2-BA8C-4F35-B103-87C65CDE88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A0080-2980-45B6-8665-30C4BA4FDA92}" type="datetimeFigureOut">
              <a:rPr lang="en-US" smtClean="0"/>
              <a:pPr/>
              <a:t>12/20/2016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4D3F2-BA8C-4F35-B103-87C65CDE887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a:latin typeface="Adobe Garamond Pro Bold" pitchFamily="18" charset="0"/>
              </a:rPr>
              <a:t>The Doctrine of the Church</a:t>
            </a:r>
            <a:br>
              <a:rPr lang="en-US" dirty="0">
                <a:latin typeface="Adobe Garamond Pro Bold" pitchFamily="18" charset="0"/>
              </a:rPr>
            </a:br>
            <a:r>
              <a:rPr lang="en-US" i="1" dirty="0">
                <a:latin typeface="Adobe Garamond Pro Bold" pitchFamily="18" charset="0"/>
              </a:rPr>
              <a:t>(</a:t>
            </a:r>
            <a:r>
              <a:rPr lang="en-US" i="1">
                <a:latin typeface="Adobe Garamond Pro Bold" pitchFamily="18" charset="0"/>
              </a:rPr>
              <a:t>Part  </a:t>
            </a:r>
            <a:r>
              <a:rPr lang="en-US" i="1" dirty="0">
                <a:latin typeface="Adobe Garamond Pro Bold" pitchFamily="18" charset="0"/>
              </a:rPr>
              <a:t>8</a:t>
            </a:r>
            <a:r>
              <a:rPr lang="en-US" i="1">
                <a:latin typeface="Adobe Garamond Pro Bold" pitchFamily="18" charset="0"/>
              </a:rPr>
              <a:t>)</a:t>
            </a:r>
            <a:endParaRPr lang="en-US" i="1" dirty="0"/>
          </a:p>
        </p:txBody>
      </p:sp>
      <p:sp>
        <p:nvSpPr>
          <p:cNvPr id="8" name="Subtitle 7"/>
          <p:cNvSpPr>
            <a:spLocks noGrp="1"/>
          </p:cNvSpPr>
          <p:nvPr>
            <p:ph type="subTitle" idx="1"/>
          </p:nvPr>
        </p:nvSpPr>
        <p:spPr>
          <a:xfrm>
            <a:off x="0" y="5486400"/>
            <a:ext cx="9144000" cy="1143000"/>
          </a:xfrm>
        </p:spPr>
        <p:txBody>
          <a:bodyPr>
            <a:noAutofit/>
            <a:scene3d>
              <a:camera prst="orthographicFront"/>
              <a:lightRig rig="threePt" dir="t"/>
            </a:scene3d>
            <a:sp3d extrusionH="57150">
              <a:bevelT w="38100" h="38100" prst="convex"/>
            </a:sp3d>
          </a:bodyPr>
          <a:lstStyle/>
          <a:p>
            <a:r>
              <a:rPr lang="en-US" sz="3600" b="1" dirty="0">
                <a:effectLst>
                  <a:reflection blurRad="6350" stA="55000" endA="300" endPos="45500" dir="5400000" sy="-100000" algn="bl" rotWithShape="0"/>
                </a:effectLst>
                <a:latin typeface="Times New Roman" pitchFamily="18" charset="0"/>
                <a:cs typeface="Times New Roman" pitchFamily="18" charset="0"/>
              </a:rPr>
              <a:t>The Officers of the Church</a:t>
            </a:r>
          </a:p>
          <a:p>
            <a:r>
              <a:rPr lang="en-US" sz="3600" b="1" i="1" dirty="0">
                <a:effectLst>
                  <a:reflection blurRad="6350" stA="55000" endA="300" endPos="45500" dir="5400000" sy="-100000" algn="bl" rotWithShape="0"/>
                </a:effectLst>
                <a:latin typeface="Times New Roman" pitchFamily="18" charset="0"/>
                <a:cs typeface="Times New Roman" pitchFamily="18" charset="0"/>
              </a:rPr>
              <a:t>(Part 1)</a:t>
            </a:r>
          </a:p>
          <a:p>
            <a:endParaRPr lang="en-US" sz="3600" b="1" dirty="0">
              <a:effectLst>
                <a:reflection blurRad="6350" stA="55000" endA="300" endPos="45500" dir="5400000" sy="-100000" algn="bl" rotWithShape="0"/>
              </a:effectLst>
              <a:latin typeface="Times New Roman" pitchFamily="18" charset="0"/>
              <a:cs typeface="Times New Roman" pitchFamily="18" charset="0"/>
            </a:endParaRPr>
          </a:p>
          <a:p>
            <a:endParaRPr lang="en-US" sz="3600" b="1" dirty="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txBox="1">
            <a:spLocks/>
          </p:cNvSpPr>
          <p:nvPr/>
        </p:nvSpPr>
        <p:spPr>
          <a:xfrm>
            <a:off x="0" y="304800"/>
            <a:ext cx="9144000" cy="6324600"/>
          </a:xfrm>
          <a:prstGeom prst="rect">
            <a:avLst/>
          </a:prstGeom>
        </p:spPr>
        <p:txBody>
          <a:bodyPr vert="horz" lIns="91440" tIns="45720" rIns="91440" bIns="45720" rtlCol="0">
            <a:noAutofit/>
            <a:scene3d>
              <a:camera prst="orthographicFront"/>
              <a:lightRig rig="threePt" dir="t"/>
            </a:scene3d>
            <a:sp3d extrusionH="57150">
              <a:bevelT w="38100" h="38100" prst="convex"/>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rPr>
              <a:t>The Nature of the Church</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1" u="none" strike="noStrike" kern="1200" cap="none" spc="0" normalizeH="0" baseline="0" noProof="0" dirty="0">
                <a:ln>
                  <a:noFill/>
                </a:ln>
                <a:solidFill>
                  <a:schemeClr val="tx1"/>
                </a:solidFill>
                <a:effectLst/>
                <a:uLnTx/>
                <a:uFillTx/>
                <a:latin typeface="+mn-lt"/>
                <a:ea typeface="+mn-ea"/>
                <a:cs typeface="+mn-cs"/>
              </a:rPr>
              <a:t>“The characteristics or inherent features of the Church”</a:t>
            </a:r>
            <a:endParaRPr kumimoji="0" lang="en-US" sz="3000" b="1" i="1" u="none" strike="noStrike" kern="1200" cap="none" spc="0" normalizeH="0" baseline="0" noProof="0" dirty="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p:txBody>
      </p:sp>
      <p:pic>
        <p:nvPicPr>
          <p:cNvPr id="6" name="Picture 2" descr="http://biblicalproof.files.wordpress.com/2013/06/what-the-church-is-and-is-not.jpg"/>
          <p:cNvPicPr>
            <a:picLocks noChangeAspect="1" noChangeArrowheads="1"/>
          </p:cNvPicPr>
          <p:nvPr/>
        </p:nvPicPr>
        <p:blipFill>
          <a:blip r:embed="rId2" cstate="print"/>
          <a:srcRect t="19611" r="131" b="22042"/>
          <a:stretch>
            <a:fillRect/>
          </a:stretch>
        </p:blipFill>
        <p:spPr bwMode="auto">
          <a:xfrm>
            <a:off x="0" y="1905000"/>
            <a:ext cx="9152467" cy="4335379"/>
          </a:xfrm>
          <a:prstGeom prst="rect">
            <a:avLst/>
          </a:prstGeom>
          <a:ln>
            <a:noFill/>
          </a:ln>
          <a:effectLst>
            <a:softEdge rad="112500"/>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Jesus Christ alone is to have the Preeminence</a:t>
            </a:r>
            <a:r>
              <a:rPr lang="en-US" dirty="0"/>
              <a:t> </a:t>
            </a:r>
            <a:r>
              <a:rPr lang="en-US" dirty="0">
                <a:solidFill>
                  <a:srgbClr val="FFFF00"/>
                </a:solidFill>
              </a:rPr>
              <a:t>in His Church</a:t>
            </a:r>
          </a:p>
        </p:txBody>
      </p:sp>
      <p:sp>
        <p:nvSpPr>
          <p:cNvPr id="3" name="Content Placeholder 2"/>
          <p:cNvSpPr>
            <a:spLocks noGrp="1"/>
          </p:cNvSpPr>
          <p:nvPr>
            <p:ph idx="1"/>
          </p:nvPr>
        </p:nvSpPr>
        <p:spPr>
          <a:xfrm>
            <a:off x="0" y="1981200"/>
            <a:ext cx="6324600" cy="4876800"/>
          </a:xfrm>
        </p:spPr>
        <p:txBody>
          <a:bodyPr>
            <a:normAutofit/>
          </a:bodyPr>
          <a:lstStyle/>
          <a:p>
            <a:pPr>
              <a:buNone/>
            </a:pPr>
            <a:r>
              <a:rPr lang="en-US" i="1" dirty="0"/>
              <a:t>    </a:t>
            </a:r>
            <a:endParaRPr lang="en-US" dirty="0"/>
          </a:p>
        </p:txBody>
      </p:sp>
      <p:pic>
        <p:nvPicPr>
          <p:cNvPr id="12290" name="Picture 2" descr="http://jamesrasbeary.files.wordpress.com/2012/03/croppedimage505329-preeminence-tv-slide.png"/>
          <p:cNvPicPr>
            <a:picLocks noChangeAspect="1" noChangeArrowheads="1"/>
          </p:cNvPicPr>
          <p:nvPr/>
        </p:nvPicPr>
        <p:blipFill>
          <a:blip r:embed="rId2" cstate="print"/>
          <a:srcRect/>
          <a:stretch>
            <a:fillRect/>
          </a:stretch>
        </p:blipFill>
        <p:spPr bwMode="auto">
          <a:xfrm>
            <a:off x="914400" y="1828800"/>
            <a:ext cx="7368700" cy="48006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0" y="0"/>
            <a:ext cx="9147705" cy="68580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572000" cy="6430962"/>
          </a:xfrm>
        </p:spPr>
        <p:txBody>
          <a:bodyPr>
            <a:normAutofit fontScale="90000"/>
          </a:bodyPr>
          <a:lstStyle/>
          <a:p>
            <a:r>
              <a:rPr lang="en-US" i="1" dirty="0"/>
              <a:t>“Thou art worthy, O Lord, to receive glory and </a:t>
            </a:r>
            <a:r>
              <a:rPr lang="en-US" i="1" dirty="0" err="1"/>
              <a:t>honour</a:t>
            </a:r>
            <a:r>
              <a:rPr lang="en-US" i="1" dirty="0"/>
              <a:t> and power: for thou hast created all things, and for thy pleasure they are and were created.”  (Rev. 4:11)</a:t>
            </a:r>
            <a:endParaRPr lang="en-US" dirty="0"/>
          </a:p>
        </p:txBody>
      </p:sp>
      <p:pic>
        <p:nvPicPr>
          <p:cNvPr id="106498" name="Picture 2" descr="http://workwithsandi.com/wp-content/uploads/main-thing.png"/>
          <p:cNvPicPr>
            <a:picLocks noChangeAspect="1" noChangeArrowheads="1"/>
          </p:cNvPicPr>
          <p:nvPr/>
        </p:nvPicPr>
        <p:blipFill>
          <a:blip r:embed="rId2" cstate="print"/>
          <a:srcRect/>
          <a:stretch>
            <a:fillRect/>
          </a:stretch>
        </p:blipFill>
        <p:spPr bwMode="auto">
          <a:xfrm>
            <a:off x="304800" y="1828800"/>
            <a:ext cx="3886200" cy="3831077"/>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rmAutofit/>
            <a:scene3d>
              <a:camera prst="orthographicFront"/>
              <a:lightRig rig="threePt" dir="t"/>
            </a:scene3d>
            <a:sp3d extrusionH="57150">
              <a:bevelT w="38100" h="38100" prst="convex"/>
            </a:sp3d>
          </a:bodyPr>
          <a:lstStyle/>
          <a:p>
            <a:r>
              <a:rPr lang="en-US" dirty="0">
                <a:solidFill>
                  <a:srgbClr val="FFC000"/>
                </a:solidFill>
                <a:effectLst>
                  <a:glow rad="63500">
                    <a:schemeClr val="accent6">
                      <a:satMod val="175000"/>
                      <a:alpha val="40000"/>
                    </a:schemeClr>
                  </a:glow>
                </a:effectLst>
              </a:rPr>
              <a:t>The History, Growth, and Character of the Various New Testament Churches.</a:t>
            </a:r>
          </a:p>
        </p:txBody>
      </p:sp>
      <p:pic>
        <p:nvPicPr>
          <p:cNvPr id="5122" name="Picture 2" descr="http://www.faithandworship.com/images/early_church.jpg"/>
          <p:cNvPicPr>
            <a:picLocks noChangeAspect="1" noChangeArrowheads="1"/>
          </p:cNvPicPr>
          <p:nvPr/>
        </p:nvPicPr>
        <p:blipFill>
          <a:blip r:embed="rId2" cstate="print"/>
          <a:srcRect/>
          <a:stretch>
            <a:fillRect/>
          </a:stretch>
        </p:blipFill>
        <p:spPr bwMode="auto">
          <a:xfrm rot="21003316">
            <a:off x="214318" y="2310939"/>
            <a:ext cx="3061389" cy="2125479"/>
          </a:xfrm>
          <a:prstGeom prst="rect">
            <a:avLst/>
          </a:prstGeom>
          <a:noFill/>
        </p:spPr>
      </p:pic>
      <p:pic>
        <p:nvPicPr>
          <p:cNvPr id="5124" name="Picture 4" descr="http://www.maghrebchristians.com/wp-content/uploads/2012/07/The-Apostle-Paul-preaching.jpg"/>
          <p:cNvPicPr>
            <a:picLocks noChangeAspect="1" noChangeArrowheads="1"/>
          </p:cNvPicPr>
          <p:nvPr/>
        </p:nvPicPr>
        <p:blipFill>
          <a:blip r:embed="rId3" cstate="print"/>
          <a:srcRect/>
          <a:stretch>
            <a:fillRect/>
          </a:stretch>
        </p:blipFill>
        <p:spPr bwMode="auto">
          <a:xfrm rot="21336307">
            <a:off x="6096000" y="2057400"/>
            <a:ext cx="2743200" cy="2160271"/>
          </a:xfrm>
          <a:prstGeom prst="rect">
            <a:avLst/>
          </a:prstGeom>
          <a:noFill/>
        </p:spPr>
      </p:pic>
      <p:pic>
        <p:nvPicPr>
          <p:cNvPr id="5126" name="Picture 6" descr="http://www.bible-researcher.com/martyrdom.jpg"/>
          <p:cNvPicPr>
            <a:picLocks noChangeAspect="1" noChangeArrowheads="1"/>
          </p:cNvPicPr>
          <p:nvPr/>
        </p:nvPicPr>
        <p:blipFill>
          <a:blip r:embed="rId4" cstate="print"/>
          <a:srcRect/>
          <a:stretch>
            <a:fillRect/>
          </a:stretch>
        </p:blipFill>
        <p:spPr bwMode="auto">
          <a:xfrm rot="300903">
            <a:off x="3296517" y="2015893"/>
            <a:ext cx="2638425" cy="2314575"/>
          </a:xfrm>
          <a:prstGeom prst="rect">
            <a:avLst/>
          </a:prstGeom>
          <a:noFill/>
        </p:spPr>
      </p:pic>
      <p:pic>
        <p:nvPicPr>
          <p:cNvPr id="5128" name="Picture 8" descr="http://1.bp.blogspot.com/_b9Syh73boUs/ShOLPnidWUI/AAAAAAAAAWo/IM6XbKHvm30/s400/St._Peter_Preaching_at_Pentecost.jpg"/>
          <p:cNvPicPr>
            <a:picLocks noChangeAspect="1" noChangeArrowheads="1"/>
          </p:cNvPicPr>
          <p:nvPr/>
        </p:nvPicPr>
        <p:blipFill>
          <a:blip r:embed="rId5" cstate="print"/>
          <a:srcRect/>
          <a:stretch>
            <a:fillRect/>
          </a:stretch>
        </p:blipFill>
        <p:spPr bwMode="auto">
          <a:xfrm rot="295380">
            <a:off x="863127" y="4344499"/>
            <a:ext cx="1876425" cy="2437483"/>
          </a:xfrm>
          <a:prstGeom prst="rect">
            <a:avLst/>
          </a:prstGeom>
          <a:noFill/>
        </p:spPr>
      </p:pic>
      <p:pic>
        <p:nvPicPr>
          <p:cNvPr id="5130" name="Picture 10" descr="http://www.timothyarcher.com/kitchen/wp-content/uploads/2011/07/early_church.jpg"/>
          <p:cNvPicPr>
            <a:picLocks noChangeAspect="1" noChangeArrowheads="1"/>
          </p:cNvPicPr>
          <p:nvPr/>
        </p:nvPicPr>
        <p:blipFill>
          <a:blip r:embed="rId6" cstate="print">
            <a:duotone>
              <a:schemeClr val="accent1">
                <a:shade val="45000"/>
                <a:satMod val="135000"/>
              </a:schemeClr>
              <a:prstClr val="white"/>
            </a:duotone>
            <a:lum bright="-10000"/>
          </a:blip>
          <a:srcRect/>
          <a:stretch>
            <a:fillRect/>
          </a:stretch>
        </p:blipFill>
        <p:spPr bwMode="auto">
          <a:xfrm rot="466995">
            <a:off x="5900972" y="4312678"/>
            <a:ext cx="3125942" cy="2344456"/>
          </a:xfrm>
          <a:prstGeom prst="rect">
            <a:avLst/>
          </a:prstGeom>
          <a:noFill/>
        </p:spPr>
      </p:pic>
      <p:pic>
        <p:nvPicPr>
          <p:cNvPr id="5132" name="Picture 12" descr="http://saltandlighttv.org/blog/wp-content/uploads/2012/05/early-church-community-300x195.jpg"/>
          <p:cNvPicPr>
            <a:picLocks noChangeAspect="1" noChangeArrowheads="1"/>
          </p:cNvPicPr>
          <p:nvPr/>
        </p:nvPicPr>
        <p:blipFill>
          <a:blip r:embed="rId7" cstate="print"/>
          <a:srcRect/>
          <a:stretch>
            <a:fillRect/>
          </a:stretch>
        </p:blipFill>
        <p:spPr bwMode="auto">
          <a:xfrm rot="21293777">
            <a:off x="2753767" y="4482562"/>
            <a:ext cx="3222017" cy="2094312"/>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unityofcharlotte.net/Unity2012/MP4/UnityPromo_Still001.jpg"/>
          <p:cNvPicPr>
            <a:picLocks noChangeAspect="1" noChangeArrowheads="1"/>
          </p:cNvPicPr>
          <p:nvPr/>
        </p:nvPicPr>
        <p:blipFill>
          <a:blip r:embed="rId2" cstate="print"/>
          <a:srcRect/>
          <a:stretch>
            <a:fillRect/>
          </a:stretch>
        </p:blipFill>
        <p:spPr bwMode="auto">
          <a:xfrm>
            <a:off x="0" y="0"/>
            <a:ext cx="4368798" cy="3581400"/>
          </a:xfrm>
          <a:prstGeom prst="rect">
            <a:avLst/>
          </a:prstGeom>
          <a:noFill/>
        </p:spPr>
      </p:pic>
      <p:pic>
        <p:nvPicPr>
          <p:cNvPr id="68612" name="Picture 4" descr="http://www.turnbacktogod.com/wp-content/uploads/2009/11/Steadfast.jpg"/>
          <p:cNvPicPr>
            <a:picLocks noChangeAspect="1" noChangeArrowheads="1"/>
          </p:cNvPicPr>
          <p:nvPr/>
        </p:nvPicPr>
        <p:blipFill>
          <a:blip r:embed="rId3" cstate="print"/>
          <a:srcRect l="6224" r="12865" b="-2174"/>
          <a:stretch>
            <a:fillRect/>
          </a:stretch>
        </p:blipFill>
        <p:spPr bwMode="auto">
          <a:xfrm>
            <a:off x="3962400" y="-1"/>
            <a:ext cx="5181600" cy="3746695"/>
          </a:xfrm>
          <a:prstGeom prst="rect">
            <a:avLst/>
          </a:prstGeom>
          <a:noFill/>
        </p:spPr>
      </p:pic>
      <p:pic>
        <p:nvPicPr>
          <p:cNvPr id="68614" name="Picture 6" descr="http://www.partytime-rentals.com/Images/photos/charitable-giving.gif"/>
          <p:cNvPicPr>
            <a:picLocks noChangeAspect="1" noChangeArrowheads="1"/>
          </p:cNvPicPr>
          <p:nvPr/>
        </p:nvPicPr>
        <p:blipFill>
          <a:blip r:embed="rId4" cstate="print"/>
          <a:srcRect/>
          <a:stretch>
            <a:fillRect/>
          </a:stretch>
        </p:blipFill>
        <p:spPr bwMode="auto">
          <a:xfrm>
            <a:off x="0" y="3581400"/>
            <a:ext cx="5168494" cy="3276600"/>
          </a:xfrm>
          <a:prstGeom prst="rect">
            <a:avLst/>
          </a:prstGeom>
          <a:noFill/>
        </p:spPr>
      </p:pic>
      <p:pic>
        <p:nvPicPr>
          <p:cNvPr id="68616" name="Picture 8" descr="http://pastorjessen.files.wordpress.com/2011/05/joy_t_nv.jpg"/>
          <p:cNvPicPr>
            <a:picLocks noChangeAspect="1" noChangeArrowheads="1"/>
          </p:cNvPicPr>
          <p:nvPr/>
        </p:nvPicPr>
        <p:blipFill>
          <a:blip r:embed="rId5" cstate="print"/>
          <a:srcRect t="10000"/>
          <a:stretch>
            <a:fillRect/>
          </a:stretch>
        </p:blipFill>
        <p:spPr bwMode="auto">
          <a:xfrm>
            <a:off x="4267200" y="3567493"/>
            <a:ext cx="4876800" cy="3290507"/>
          </a:xfrm>
          <a:prstGeom prst="rect">
            <a:avLst/>
          </a:prstGeom>
          <a:noFill/>
        </p:spPr>
      </p:pic>
      <p:pic>
        <p:nvPicPr>
          <p:cNvPr id="68620" name="Picture 12" descr="http://undercdn.under30media.netdna-cdn.com/wp-content/uploads/2013/08/Key-to-Success.jpg"/>
          <p:cNvPicPr>
            <a:picLocks noChangeAspect="1" noChangeArrowheads="1"/>
          </p:cNvPicPr>
          <p:nvPr/>
        </p:nvPicPr>
        <p:blipFill>
          <a:blip r:embed="rId6" cstate="print"/>
          <a:srcRect b="33333"/>
          <a:stretch>
            <a:fillRect/>
          </a:stretch>
        </p:blipFill>
        <p:spPr bwMode="auto">
          <a:xfrm>
            <a:off x="2057400" y="2209800"/>
            <a:ext cx="3886200" cy="330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 calcmode="lin" valueType="num">
                                      <p:cBhvr>
                                        <p:cTn id="7" dur="2000" fill="hold"/>
                                        <p:tgtEl>
                                          <p:spTgt spid="68620"/>
                                        </p:tgtEl>
                                        <p:attrNameLst>
                                          <p:attrName>ppt_w</p:attrName>
                                        </p:attrNameLst>
                                      </p:cBhvr>
                                      <p:tavLst>
                                        <p:tav tm="0">
                                          <p:val>
                                            <p:fltVal val="0"/>
                                          </p:val>
                                        </p:tav>
                                        <p:tav tm="100000">
                                          <p:val>
                                            <p:strVal val="#ppt_w"/>
                                          </p:val>
                                        </p:tav>
                                      </p:tavLst>
                                    </p:anim>
                                    <p:anim calcmode="lin" valueType="num">
                                      <p:cBhvr>
                                        <p:cTn id="8" dur="2000" fill="hold"/>
                                        <p:tgtEl>
                                          <p:spTgt spid="68620"/>
                                        </p:tgtEl>
                                        <p:attrNameLst>
                                          <p:attrName>ppt_h</p:attrName>
                                        </p:attrNameLst>
                                      </p:cBhvr>
                                      <p:tavLst>
                                        <p:tav tm="0">
                                          <p:val>
                                            <p:fltVal val="0"/>
                                          </p:val>
                                        </p:tav>
                                        <p:tav tm="100000">
                                          <p:val>
                                            <p:strVal val="#ppt_h"/>
                                          </p:val>
                                        </p:tav>
                                      </p:tavLst>
                                    </p:anim>
                                    <p:animEffect transition="in" filter="fade">
                                      <p:cBhvr>
                                        <p:cTn id="9" dur="2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a:spLocks noGrp="1"/>
          </p:cNvSpPr>
          <p:nvPr>
            <p:ph type="title"/>
          </p:nvPr>
        </p:nvSpPr>
        <p:spPr>
          <a:xfrm>
            <a:off x="0" y="274638"/>
            <a:ext cx="9144000" cy="2087562"/>
          </a:xfrm>
        </p:spPr>
        <p:txBody>
          <a:bodyPr>
            <a:noAutofit/>
            <a:scene3d>
              <a:camera prst="orthographicFront"/>
              <a:lightRig rig="threePt" dir="t"/>
            </a:scene3d>
            <a:sp3d extrusionH="57150">
              <a:bevelT w="38100" h="38100" prst="convex"/>
            </a:sp3d>
          </a:bodyPr>
          <a:lstStyle/>
          <a:p>
            <a:r>
              <a:rPr lang="en-US" b="1" dirty="0">
                <a:effectLst>
                  <a:reflection blurRad="6350" stA="55000" endA="300" endPos="45500" dir="5400000" sy="-100000" algn="bl" rotWithShape="0"/>
                </a:effectLst>
                <a:latin typeface="Times New Roman" pitchFamily="18" charset="0"/>
                <a:cs typeface="Times New Roman" pitchFamily="18" charset="0"/>
              </a:rPr>
              <a:t>The Six Symbols of the Church</a:t>
            </a:r>
          </a:p>
          <a:p>
            <a:endParaRPr lang="en-US" b="1" dirty="0">
              <a:effectLst>
                <a:reflection blurRad="6350" stA="55000" endA="300" endPos="45500" dir="5400000" sy="-100000" algn="bl" rotWithShape="0"/>
              </a:effectLst>
              <a:latin typeface="Times New Roman" pitchFamily="18" charset="0"/>
              <a:cs typeface="Times New Roman" pitchFamily="18" charset="0"/>
            </a:endParaRPr>
          </a:p>
          <a:p>
            <a:endParaRPr lang="en-US" b="1" dirty="0">
              <a:effectLst>
                <a:reflection blurRad="6350" stA="55000" endA="300" endPos="45500" dir="5400000" sy="-100000" algn="bl" rotWithShape="0"/>
              </a:effectLst>
              <a:latin typeface="Times New Roman" pitchFamily="18" charset="0"/>
              <a:cs typeface="Times New Roman" pitchFamily="18" charset="0"/>
            </a:endParaRPr>
          </a:p>
        </p:txBody>
      </p:sp>
      <p:pic>
        <p:nvPicPr>
          <p:cNvPr id="73730" name="Picture 2" descr="http://fromoldbooks.org/r/3n/000-Front-Cover-detail-bible-symbols-q85-500x500.jpg"/>
          <p:cNvPicPr>
            <a:picLocks noChangeAspect="1" noChangeArrowheads="1"/>
          </p:cNvPicPr>
          <p:nvPr/>
        </p:nvPicPr>
        <p:blipFill>
          <a:blip r:embed="rId2" cstate="print"/>
          <a:srcRect/>
          <a:stretch>
            <a:fillRect/>
          </a:stretch>
        </p:blipFill>
        <p:spPr bwMode="auto">
          <a:xfrm>
            <a:off x="1828800" y="1371600"/>
            <a:ext cx="5257800" cy="52578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a:solidFill>
                  <a:srgbClr val="FFFF00"/>
                </a:solidFill>
              </a:rPr>
              <a:t>1. The Head of the Body </a:t>
            </a:r>
          </a:p>
        </p:txBody>
      </p:sp>
      <p:pic>
        <p:nvPicPr>
          <p:cNvPr id="72706" name="Picture 2" descr="http://ubdavid.org/advanced/greatsalvation/graphics/6_christ-body-church.jpg"/>
          <p:cNvPicPr>
            <a:picLocks noChangeAspect="1" noChangeArrowheads="1"/>
          </p:cNvPicPr>
          <p:nvPr/>
        </p:nvPicPr>
        <p:blipFill>
          <a:blip r:embed="rId2" cstate="print"/>
          <a:srcRect/>
          <a:stretch>
            <a:fillRect/>
          </a:stretch>
        </p:blipFill>
        <p:spPr bwMode="auto">
          <a:xfrm>
            <a:off x="2743200" y="1503405"/>
            <a:ext cx="3962400" cy="5354595"/>
          </a:xfrm>
          <a:prstGeom prst="rect">
            <a:avLst/>
          </a:prstGeom>
          <a:noFill/>
        </p:spPr>
      </p:pic>
      <p:pic>
        <p:nvPicPr>
          <p:cNvPr id="5"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4114800" y="2743200"/>
            <a:ext cx="1219200" cy="1072896"/>
          </a:xfrm>
          <a:prstGeom prst="ellipse">
            <a:avLst/>
          </a:prstGeom>
          <a:ln>
            <a:noFill/>
          </a:ln>
          <a:effectLst>
            <a:softEdge rad="112500"/>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dirty="0">
                <a:solidFill>
                  <a:srgbClr val="FFFF00"/>
                </a:solidFill>
              </a:rPr>
              <a:t>2. The Bridegroom and the Bride </a:t>
            </a:r>
            <a:br>
              <a:rPr lang="en-US" dirty="0">
                <a:solidFill>
                  <a:srgbClr val="FFFF00"/>
                </a:solidFill>
              </a:rPr>
            </a:br>
            <a:endParaRPr lang="en-US" dirty="0">
              <a:solidFill>
                <a:srgbClr val="FFFF00"/>
              </a:solidFill>
            </a:endParaRPr>
          </a:p>
        </p:txBody>
      </p:sp>
      <p:pic>
        <p:nvPicPr>
          <p:cNvPr id="76802" name="Picture 2" descr="http://daydreamsaboutgod.files.wordpress.com/2013/02/the-bride-of-christ.jpg"/>
          <p:cNvPicPr>
            <a:picLocks noChangeAspect="1" noChangeArrowheads="1"/>
          </p:cNvPicPr>
          <p:nvPr/>
        </p:nvPicPr>
        <p:blipFill>
          <a:blip r:embed="rId2" cstate="print"/>
          <a:srcRect/>
          <a:stretch>
            <a:fillRect/>
          </a:stretch>
        </p:blipFill>
        <p:spPr bwMode="auto">
          <a:xfrm>
            <a:off x="228600" y="1600200"/>
            <a:ext cx="8686800" cy="4581525"/>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dirty="0">
                <a:solidFill>
                  <a:srgbClr val="FFFF00"/>
                </a:solidFill>
              </a:rPr>
              <a:t> </a:t>
            </a:r>
            <a:br>
              <a:rPr lang="en-US" dirty="0">
                <a:solidFill>
                  <a:srgbClr val="FFFF00"/>
                </a:solidFill>
              </a:rPr>
            </a:br>
            <a:r>
              <a:rPr lang="en-US" dirty="0">
                <a:solidFill>
                  <a:srgbClr val="FFFF00"/>
                </a:solidFill>
              </a:rPr>
              <a:t>3. The Vine and the Branches</a:t>
            </a:r>
          </a:p>
        </p:txBody>
      </p:sp>
      <p:pic>
        <p:nvPicPr>
          <p:cNvPr id="84994" name="Picture 2" descr="http://vintagelawrence.com/wp-content/uploads/2011/09/Website_Banner_VineAndBranches.jpg"/>
          <p:cNvPicPr>
            <a:picLocks noChangeAspect="1" noChangeArrowheads="1"/>
          </p:cNvPicPr>
          <p:nvPr/>
        </p:nvPicPr>
        <p:blipFill>
          <a:blip r:embed="rId2" cstate="print"/>
          <a:srcRect/>
          <a:stretch>
            <a:fillRect/>
          </a:stretch>
        </p:blipFill>
        <p:spPr bwMode="auto">
          <a:xfrm>
            <a:off x="8021" y="1981200"/>
            <a:ext cx="9063787" cy="38100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alboxscore.com/wp-content/uploads/2013/02/shutterstock_117743374-review-600p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4. The Shepherd and the Sheep</a:t>
            </a:r>
          </a:p>
        </p:txBody>
      </p:sp>
      <p:pic>
        <p:nvPicPr>
          <p:cNvPr id="113666" name="Picture 2" descr="http://1.bp.blogspot.com/-thu_0HNCNNw/Tc_9qUJNBXI/AAAAAAAABKY/OX9nuCilyJw/s1600/jesus_shepherd.jpg"/>
          <p:cNvPicPr>
            <a:picLocks noChangeAspect="1" noChangeArrowheads="1"/>
          </p:cNvPicPr>
          <p:nvPr/>
        </p:nvPicPr>
        <p:blipFill>
          <a:blip r:embed="rId2" cstate="print"/>
          <a:srcRect/>
          <a:stretch>
            <a:fillRect/>
          </a:stretch>
        </p:blipFill>
        <p:spPr bwMode="auto">
          <a:xfrm>
            <a:off x="1066800" y="1600200"/>
            <a:ext cx="6953250" cy="4970596"/>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dirty="0">
                <a:solidFill>
                  <a:srgbClr val="FFFF00"/>
                </a:solidFill>
              </a:rPr>
              <a:t>5. The High Priest and a Kingdom of Priests</a:t>
            </a:r>
          </a:p>
        </p:txBody>
      </p:sp>
      <p:pic>
        <p:nvPicPr>
          <p:cNvPr id="116738" name="Picture 2" descr="http://mudpreacher.files.wordpress.com/2012/08/high_priest-jesus.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rgbClr val="FFFF00"/>
                </a:solidFill>
              </a:rPr>
              <a:t>6. The Cornerstone and the Living Stones</a:t>
            </a:r>
          </a:p>
        </p:txBody>
      </p:sp>
      <p:pic>
        <p:nvPicPr>
          <p:cNvPr id="121860" name="Picture 4" descr="http://www.livingwordwi.org/images/Image/user/Cornerstone.png"/>
          <p:cNvPicPr>
            <a:picLocks noChangeAspect="1" noChangeArrowheads="1"/>
          </p:cNvPicPr>
          <p:nvPr/>
        </p:nvPicPr>
        <p:blipFill>
          <a:blip r:embed="rId2" cstate="print"/>
          <a:srcRect/>
          <a:stretch>
            <a:fillRect/>
          </a:stretch>
        </p:blipFill>
        <p:spPr bwMode="auto">
          <a:xfrm>
            <a:off x="457200" y="1447800"/>
            <a:ext cx="4482572" cy="4572000"/>
          </a:xfrm>
          <a:prstGeom prst="rect">
            <a:avLst/>
          </a:prstGeom>
          <a:noFill/>
        </p:spPr>
      </p:pic>
      <p:pic>
        <p:nvPicPr>
          <p:cNvPr id="121862" name="Picture 6" descr="http://scpeanutgallery.files.wordpress.com/2012/05/living-stones.jpg"/>
          <p:cNvPicPr>
            <a:picLocks noChangeAspect="1" noChangeArrowheads="1"/>
          </p:cNvPicPr>
          <p:nvPr/>
        </p:nvPicPr>
        <p:blipFill>
          <a:blip r:embed="rId3" cstate="print"/>
          <a:srcRect/>
          <a:stretch>
            <a:fillRect/>
          </a:stretch>
        </p:blipFill>
        <p:spPr bwMode="auto">
          <a:xfrm>
            <a:off x="5410200" y="2057400"/>
            <a:ext cx="3135086" cy="36576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a:spLocks noGrp="1"/>
          </p:cNvSpPr>
          <p:nvPr>
            <p:ph type="title"/>
          </p:nvPr>
        </p:nvSpPr>
        <p:spPr>
          <a:xfrm>
            <a:off x="0" y="609600"/>
            <a:ext cx="9144000" cy="1447800"/>
          </a:xfrm>
        </p:spPr>
        <p:txBody>
          <a:bodyPr>
            <a:noAutofit/>
            <a:scene3d>
              <a:camera prst="orthographicFront"/>
              <a:lightRig rig="threePt" dir="t"/>
            </a:scene3d>
            <a:sp3d extrusionH="57150">
              <a:bevelT w="38100" h="38100" prst="convex"/>
            </a:sp3d>
          </a:bodyPr>
          <a:lstStyle/>
          <a:p>
            <a:r>
              <a:rPr lang="en-US" sz="4800" b="1" dirty="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4800" b="1" dirty="0">
              <a:effectLst>
                <a:reflection blurRad="6350" stA="55000" endA="300" endPos="45500" dir="5400000" sy="-100000" algn="bl" rotWithShape="0"/>
              </a:effectLst>
              <a:latin typeface="Times New Roman" pitchFamily="18" charset="0"/>
              <a:cs typeface="Times New Roman" pitchFamily="18" charset="0"/>
            </a:endParaRPr>
          </a:p>
          <a:p>
            <a:endParaRPr lang="en-US" sz="4800" b="1" dirty="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nataleeallendesigns.com/wp-content/uploads/2009/07/img_3783-cropped.jpg"/>
          <p:cNvPicPr>
            <a:picLocks noChangeAspect="1" noChangeArrowheads="1"/>
          </p:cNvPicPr>
          <p:nvPr/>
        </p:nvPicPr>
        <p:blipFill>
          <a:blip r:embed="rId2" cstate="print"/>
          <a:srcRect/>
          <a:stretch>
            <a:fillRect/>
          </a:stretch>
        </p:blipFill>
        <p:spPr bwMode="auto">
          <a:xfrm>
            <a:off x="2133600" y="1524000"/>
            <a:ext cx="5105400" cy="5072515"/>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430962"/>
          </a:xfrm>
        </p:spPr>
        <p:txBody>
          <a:bodyPr>
            <a:normAutofit/>
          </a:bodyPr>
          <a:lstStyle/>
          <a:p>
            <a:r>
              <a:rPr lang="en-US" i="1" dirty="0">
                <a:solidFill>
                  <a:srgbClr val="FFFF00"/>
                </a:solidFill>
              </a:rPr>
              <a:t>“But if I tarry long, that thou mayest know how thou </a:t>
            </a:r>
            <a:r>
              <a:rPr lang="en-US" i="1" dirty="0" err="1">
                <a:solidFill>
                  <a:srgbClr val="FFFF00"/>
                </a:solidFill>
              </a:rPr>
              <a:t>oughtest</a:t>
            </a:r>
            <a:r>
              <a:rPr lang="en-US" i="1" dirty="0">
                <a:solidFill>
                  <a:srgbClr val="FFFF00"/>
                </a:solidFill>
              </a:rPr>
              <a:t> to behave thyself in the </a:t>
            </a:r>
            <a:r>
              <a:rPr lang="en-US" i="1" u="sng" dirty="0">
                <a:solidFill>
                  <a:srgbClr val="FFFF00"/>
                </a:solidFill>
              </a:rPr>
              <a:t>house of God, which is the church </a:t>
            </a:r>
            <a:r>
              <a:rPr lang="en-US" i="1" dirty="0">
                <a:solidFill>
                  <a:srgbClr val="FFFF00"/>
                </a:solidFill>
              </a:rPr>
              <a:t>of the living God, the pillar and ground of the truth.” (I Tim. 3:15)</a:t>
            </a:r>
            <a:br>
              <a:rPr lang="en-US" i="1" dirty="0">
                <a:solidFill>
                  <a:srgbClr val="FFFF00"/>
                </a:solidFill>
              </a:rPr>
            </a:b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hanrouse.org/wp-content/uploads/2012/06/spirit-led.jpg"/>
          <p:cNvPicPr>
            <a:picLocks noChangeAspect="1" noChangeArrowheads="1"/>
          </p:cNvPicPr>
          <p:nvPr/>
        </p:nvPicPr>
        <p:blipFill>
          <a:blip r:embed="rId2" cstate="print"/>
          <a:srcRect/>
          <a:stretch>
            <a:fillRect/>
          </a:stretch>
        </p:blipFill>
        <p:spPr bwMode="auto">
          <a:xfrm>
            <a:off x="25400" y="19050"/>
            <a:ext cx="9118600" cy="683895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ocachurch.com/web/sites/default/files/2ImageforWeb600x450Ephesians51819%281%2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52600"/>
          </a:xfrm>
        </p:spPr>
        <p:txBody>
          <a:bodyPr>
            <a:normAutofit/>
          </a:bodyPr>
          <a:lstStyle/>
          <a:p>
            <a:r>
              <a:rPr lang="en-US" dirty="0"/>
              <a:t>The New Testament </a:t>
            </a:r>
            <a:br>
              <a:rPr lang="en-US" dirty="0"/>
            </a:br>
            <a:r>
              <a:rPr lang="en-US" dirty="0"/>
              <a:t>Church had Officers</a:t>
            </a:r>
          </a:p>
        </p:txBody>
      </p:sp>
      <p:pic>
        <p:nvPicPr>
          <p:cNvPr id="73730" name="Picture 2" descr="http://www.christart.com/IMAGES-art9ab/clipart/1814/billy-graham.png"/>
          <p:cNvPicPr>
            <a:picLocks noChangeAspect="1" noChangeArrowheads="1"/>
          </p:cNvPicPr>
          <p:nvPr/>
        </p:nvPicPr>
        <p:blipFill>
          <a:blip r:embed="rId2" cstate="print"/>
          <a:srcRect/>
          <a:stretch>
            <a:fillRect/>
          </a:stretch>
        </p:blipFill>
        <p:spPr bwMode="auto">
          <a:xfrm>
            <a:off x="-152400" y="1981200"/>
            <a:ext cx="3505200" cy="4172857"/>
          </a:xfrm>
          <a:prstGeom prst="rect">
            <a:avLst/>
          </a:prstGeom>
          <a:noFill/>
        </p:spPr>
      </p:pic>
      <p:pic>
        <p:nvPicPr>
          <p:cNvPr id="73732" name="Picture 4" descr="http://ekklesiamuskogee.org/wp-content/uploads/2012/04/Deacons-appointed-leaders-of-the-church-PAGE.jpg"/>
          <p:cNvPicPr>
            <a:picLocks noChangeAspect="1" noChangeArrowheads="1"/>
          </p:cNvPicPr>
          <p:nvPr/>
        </p:nvPicPr>
        <p:blipFill>
          <a:blip r:embed="rId3" cstate="print"/>
          <a:srcRect/>
          <a:stretch>
            <a:fillRect/>
          </a:stretch>
        </p:blipFill>
        <p:spPr bwMode="auto">
          <a:xfrm>
            <a:off x="3505200" y="2209800"/>
            <a:ext cx="5210175" cy="1342606"/>
          </a:xfrm>
          <a:prstGeom prst="rect">
            <a:avLst/>
          </a:prstGeom>
          <a:noFill/>
        </p:spPr>
      </p:pic>
      <p:sp>
        <p:nvSpPr>
          <p:cNvPr id="5" name="Rectangle 4"/>
          <p:cNvSpPr/>
          <p:nvPr/>
        </p:nvSpPr>
        <p:spPr>
          <a:xfrm>
            <a:off x="2286000" y="4114800"/>
            <a:ext cx="6705600" cy="2062103"/>
          </a:xfrm>
          <a:prstGeom prst="rect">
            <a:avLst/>
          </a:prstGeom>
        </p:spPr>
        <p:txBody>
          <a:bodyPr wrap="square">
            <a:spAutoFit/>
          </a:bodyPr>
          <a:lstStyle/>
          <a:p>
            <a:pPr algn="ctr"/>
            <a:r>
              <a:rPr lang="en-US" sz="3200" i="1" dirty="0"/>
              <a:t>(Philippians 1:1) “Paul and </a:t>
            </a:r>
            <a:r>
              <a:rPr lang="en-US" sz="3200" i="1" dirty="0" err="1"/>
              <a:t>Timotheus</a:t>
            </a:r>
            <a:r>
              <a:rPr lang="en-US" sz="3200" i="1" dirty="0"/>
              <a:t>, the servants of Jesus Christ, to all the saints in Christ Jesus which are at Philippi, with the bishops and deacons.”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to="" calcmode="lin" valueType="num">
                                      <p:cBhvr>
                                        <p:cTn id="7" dur="1" fill="hold"/>
                                        <p:tgtEl>
                                          <p:spTgt spid="737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 to="" calcmode="lin" valueType="num">
                                      <p:cBhvr>
                                        <p:cTn id="12" dur="1" fill="hold"/>
                                        <p:tgtEl>
                                          <p:spTgt spid="737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Pastor</a:t>
            </a:r>
          </a:p>
        </p:txBody>
      </p:sp>
      <p:pic>
        <p:nvPicPr>
          <p:cNvPr id="79874" name="Picture 2" descr="http://www.lbcaurora.com/pastor_preaching.jpg"/>
          <p:cNvPicPr>
            <a:picLocks noChangeAspect="1" noChangeArrowheads="1"/>
          </p:cNvPicPr>
          <p:nvPr/>
        </p:nvPicPr>
        <p:blipFill>
          <a:blip r:embed="rId2" cstate="print"/>
          <a:srcRect/>
          <a:stretch>
            <a:fillRect/>
          </a:stretch>
        </p:blipFill>
        <p:spPr bwMode="auto">
          <a:xfrm>
            <a:off x="2819400" y="1828800"/>
            <a:ext cx="3276600" cy="4914901"/>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dirty="0"/>
              <a:t>The pastor is your Shepherd – </a:t>
            </a:r>
            <a:r>
              <a:rPr lang="en-US" i="1" dirty="0"/>
              <a:t>Eph. 4:12; Jeremiah 3:15; Acts 20:28-31; I Pet. 5:1-4</a:t>
            </a:r>
            <a:br>
              <a:rPr lang="en-US" dirty="0"/>
            </a:br>
            <a:r>
              <a:rPr lang="en-US" dirty="0"/>
              <a:t>The pastor is The pastor is your Shepherd – </a:t>
            </a:r>
            <a:r>
              <a:rPr lang="en-US" i="1" dirty="0"/>
              <a:t>Eph. 4:12; Jeremiah 3:15; Acts 20:28-31; I Pet. 5:1-4</a:t>
            </a:r>
            <a:br>
              <a:rPr lang="en-US" dirty="0"/>
            </a:br>
            <a:r>
              <a:rPr lang="en-US" dirty="0"/>
              <a:t>your Shepherd – </a:t>
            </a:r>
            <a:r>
              <a:rPr lang="en-US" i="1" dirty="0"/>
              <a:t>Eph. 4:12; Jeremiah 3:15; Acts 20:28-31; I Pet. 5:1-4</a:t>
            </a:r>
            <a:br>
              <a:rPr lang="en-US" dirty="0"/>
            </a:br>
            <a:endParaRPr lang="en-US" dirty="0"/>
          </a:p>
        </p:txBody>
      </p:sp>
      <p:sp>
        <p:nvSpPr>
          <p:cNvPr id="3" name="Content Placeholder 2"/>
          <p:cNvSpPr>
            <a:spLocks noGrp="1"/>
          </p:cNvSpPr>
          <p:nvPr>
            <p:ph idx="1"/>
          </p:nvPr>
        </p:nvSpPr>
        <p:spPr>
          <a:xfrm>
            <a:off x="0" y="2590800"/>
            <a:ext cx="4343400" cy="4267200"/>
          </a:xfrm>
        </p:spPr>
        <p:txBody>
          <a:bodyPr>
            <a:normAutofit/>
          </a:bodyPr>
          <a:lstStyle/>
          <a:p>
            <a:pPr algn="ctr">
              <a:buNone/>
            </a:pPr>
            <a:r>
              <a:rPr lang="en-US" dirty="0"/>
              <a:t>     Jesus Christ is the </a:t>
            </a:r>
            <a:r>
              <a:rPr lang="en-US" i="1" dirty="0"/>
              <a:t>“Great Shepherd of the sheep”</a:t>
            </a:r>
            <a:r>
              <a:rPr lang="en-US" dirty="0"/>
              <a:t> and in </a:t>
            </a:r>
            <a:r>
              <a:rPr lang="en-US" i="1" dirty="0"/>
              <a:t>John 10:1-18 </a:t>
            </a:r>
            <a:r>
              <a:rPr lang="en-US" dirty="0"/>
              <a:t>Jesus is called               </a:t>
            </a:r>
            <a:r>
              <a:rPr lang="en-US" i="1" dirty="0"/>
              <a:t>“the good shepherd”</a:t>
            </a:r>
          </a:p>
          <a:p>
            <a:pPr algn="ctr"/>
            <a:endParaRPr lang="en-US" dirty="0"/>
          </a:p>
        </p:txBody>
      </p:sp>
      <p:sp>
        <p:nvSpPr>
          <p:cNvPr id="78849" name="Rectangle 1"/>
          <p:cNvSpPr>
            <a:spLocks noChangeArrowheads="1"/>
          </p:cNvSpPr>
          <p:nvPr/>
        </p:nvSpPr>
        <p:spPr bwMode="auto">
          <a:xfrm>
            <a:off x="0" y="19205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Pastor as a Shepherd </a:t>
            </a:r>
          </a:p>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(Eph. 4:12; Jeremiah 3:15; </a:t>
            </a:r>
          </a:p>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Acts 20:28-31; I Pet. 5:1-4)</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pic>
        <p:nvPicPr>
          <p:cNvPr id="24578" name="Picture 2" descr="http://cache.desktopnexus.com/thumbnails/1151869-bigthumbnail.jpg"/>
          <p:cNvPicPr>
            <a:picLocks noChangeAspect="1" noChangeArrowheads="1"/>
          </p:cNvPicPr>
          <p:nvPr/>
        </p:nvPicPr>
        <p:blipFill>
          <a:blip r:embed="rId2" cstate="print"/>
          <a:srcRect/>
          <a:stretch>
            <a:fillRect/>
          </a:stretch>
        </p:blipFill>
        <p:spPr bwMode="auto">
          <a:xfrm>
            <a:off x="4857750" y="2057400"/>
            <a:ext cx="4286250" cy="3209926"/>
          </a:xfrm>
          <a:prstGeom prst="rect">
            <a:avLst/>
          </a:prstGeom>
          <a:noFill/>
          <a:effectLst>
            <a:reflection blurRad="6350" stA="50000" endA="300" endPos="5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pSf8RVXw9TU/T0vCJ-65cyI/AAAAAAAAA8Q/x2vPwQsrE9M/s1600/Matthew1618.jpg"/>
          <p:cNvPicPr>
            <a:picLocks noChangeAspect="1" noChangeArrowheads="1"/>
          </p:cNvPicPr>
          <p:nvPr/>
        </p:nvPicPr>
        <p:blipFill>
          <a:blip r:embed="rId2" cstate="print"/>
          <a:srcRect/>
          <a:stretch>
            <a:fillRect/>
          </a:stretch>
        </p:blipFill>
        <p:spPr bwMode="auto">
          <a:xfrm>
            <a:off x="-9150" y="457200"/>
            <a:ext cx="9153150" cy="6096000"/>
          </a:xfrm>
          <a:prstGeom prst="rect">
            <a:avLst/>
          </a:prstGeom>
          <a:ln>
            <a:noFill/>
          </a:ln>
          <a:effectLst>
            <a:softEdge rad="112500"/>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5105400" cy="5745163"/>
          </a:xfrm>
        </p:spPr>
        <p:txBody>
          <a:bodyPr>
            <a:noAutofit/>
          </a:bodyPr>
          <a:lstStyle/>
          <a:p>
            <a:r>
              <a:rPr lang="en-US" sz="3600" dirty="0"/>
              <a:t>The Pastor is the </a:t>
            </a:r>
            <a:r>
              <a:rPr lang="en-US" sz="3600" i="1" dirty="0"/>
              <a:t>“Under Shepherd” </a:t>
            </a:r>
            <a:r>
              <a:rPr lang="en-US" sz="3600" dirty="0"/>
              <a:t>of Jesus Christ.</a:t>
            </a:r>
          </a:p>
          <a:p>
            <a:r>
              <a:rPr lang="en-US" sz="3600" dirty="0"/>
              <a:t>Christ alone is the head of the church – </a:t>
            </a:r>
            <a:r>
              <a:rPr lang="en-US" sz="3600" i="1" dirty="0"/>
              <a:t>Col. 1:18</a:t>
            </a:r>
          </a:p>
          <a:p>
            <a:r>
              <a:rPr lang="en-US" sz="3600" dirty="0"/>
              <a:t>Following the example of Jesus Christ in                  </a:t>
            </a:r>
            <a:r>
              <a:rPr lang="en-US" sz="3600" i="1" dirty="0"/>
              <a:t>John 10:1-18</a:t>
            </a:r>
            <a:r>
              <a:rPr lang="en-US" sz="3600" dirty="0"/>
              <a:t> a </a:t>
            </a:r>
            <a:r>
              <a:rPr lang="en-US" sz="3600" i="1" dirty="0"/>
              <a:t>“good shepherd” </a:t>
            </a:r>
            <a:r>
              <a:rPr lang="en-US" sz="3600" dirty="0"/>
              <a:t>has the following responsibility concerning his flock –</a:t>
            </a:r>
          </a:p>
          <a:p>
            <a:endParaRPr lang="en-US" sz="3600" dirty="0"/>
          </a:p>
        </p:txBody>
      </p:sp>
      <p:pic>
        <p:nvPicPr>
          <p:cNvPr id="1026" name="Picture 2" descr="http://worshipaumc.org/clientimages/53506/shepherds%20logo.jpg"/>
          <p:cNvPicPr>
            <a:picLocks noChangeAspect="1" noChangeArrowheads="1"/>
          </p:cNvPicPr>
          <p:nvPr/>
        </p:nvPicPr>
        <p:blipFill>
          <a:blip r:embed="rId2" cstate="print"/>
          <a:srcRect/>
          <a:stretch>
            <a:fillRect/>
          </a:stretch>
        </p:blipFill>
        <p:spPr bwMode="auto">
          <a:xfrm>
            <a:off x="5257800" y="1066800"/>
            <a:ext cx="3886200" cy="3679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629400"/>
          </a:xfrm>
        </p:spPr>
        <p:txBody>
          <a:bodyPr>
            <a:normAutofit/>
          </a:bodyPr>
          <a:lstStyle/>
          <a:p>
            <a:pPr lvl="0">
              <a:buNone/>
            </a:pPr>
            <a:r>
              <a:rPr lang="en-US" sz="3400" b="1" i="1" dirty="0"/>
              <a:t>1. Know the sheep</a:t>
            </a:r>
            <a:r>
              <a:rPr lang="en-US" sz="3400" i="1" dirty="0"/>
              <a:t> – “…he </a:t>
            </a:r>
            <a:r>
              <a:rPr lang="en-US" sz="3400" i="1" dirty="0" err="1"/>
              <a:t>calleth</a:t>
            </a:r>
            <a:r>
              <a:rPr lang="en-US" sz="3400" i="1" dirty="0"/>
              <a:t> his own sheep by name…”</a:t>
            </a:r>
            <a:endParaRPr lang="en-US" sz="3400" dirty="0"/>
          </a:p>
          <a:p>
            <a:pPr lvl="0">
              <a:buNone/>
            </a:pPr>
            <a:r>
              <a:rPr lang="en-US" sz="3400" b="1" i="1" dirty="0"/>
              <a:t>2. Lead the sheep</a:t>
            </a:r>
            <a:r>
              <a:rPr lang="en-US" sz="3400" i="1" dirty="0"/>
              <a:t> – “…he </a:t>
            </a:r>
            <a:r>
              <a:rPr lang="en-US" sz="3400" i="1" dirty="0" err="1"/>
              <a:t>leadeth</a:t>
            </a:r>
            <a:r>
              <a:rPr lang="en-US" sz="3400" i="1" dirty="0"/>
              <a:t> them out. And when he </a:t>
            </a:r>
            <a:r>
              <a:rPr lang="en-US" sz="3400" i="1" dirty="0" err="1"/>
              <a:t>putteth</a:t>
            </a:r>
            <a:r>
              <a:rPr lang="en-US" sz="3400" i="1" dirty="0"/>
              <a:t> forth his own sheep, he goeth before them…” </a:t>
            </a:r>
            <a:endParaRPr lang="en-US" sz="3400" dirty="0"/>
          </a:p>
          <a:p>
            <a:pPr lvl="0">
              <a:buNone/>
            </a:pPr>
            <a:r>
              <a:rPr lang="en-US" sz="3400" b="1" i="1" dirty="0"/>
              <a:t>3. Train the sheep</a:t>
            </a:r>
            <a:r>
              <a:rPr lang="en-US" sz="3400" i="1" dirty="0"/>
              <a:t> – “…and the sheep follow him: for they know his voice. A stranger will they not follow, but will flee from him: for they know not the voice of strangers…”</a:t>
            </a:r>
            <a:endParaRPr lang="en-US" sz="3400" dirty="0"/>
          </a:p>
          <a:p>
            <a:pPr lvl="0">
              <a:buNone/>
            </a:pPr>
            <a:r>
              <a:rPr lang="en-US" sz="3400" b="1" i="1" dirty="0"/>
              <a:t>4. Feed the sheep</a:t>
            </a:r>
            <a:r>
              <a:rPr lang="en-US" sz="3400" i="1" dirty="0"/>
              <a:t> – “…and shall go in and out and find pasture…”</a:t>
            </a:r>
            <a:endParaRPr lang="en-US" sz="3400" dirty="0"/>
          </a:p>
          <a:p>
            <a:endParaRPr lang="en-US"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buNone/>
            </a:pPr>
            <a:r>
              <a:rPr lang="en-US" sz="3800" b="1" i="1" dirty="0"/>
              <a:t>5. Protect the sheep</a:t>
            </a:r>
            <a:r>
              <a:rPr lang="en-US" sz="3800" i="1" dirty="0"/>
              <a:t> – John 10:8-13 </a:t>
            </a:r>
            <a:endParaRPr lang="en-US" sz="3800" dirty="0"/>
          </a:p>
          <a:p>
            <a:pPr lvl="1"/>
            <a:r>
              <a:rPr lang="en-US" sz="3800" dirty="0"/>
              <a:t>Thieves and robbers (false teachers)</a:t>
            </a:r>
          </a:p>
          <a:p>
            <a:pPr lvl="1"/>
            <a:r>
              <a:rPr lang="en-US" sz="3800" dirty="0"/>
              <a:t>Wolves (world, flesh and the devil)</a:t>
            </a:r>
          </a:p>
          <a:p>
            <a:pPr>
              <a:buNone/>
            </a:pPr>
            <a:r>
              <a:rPr lang="en-US" sz="3800" b="1" i="1" dirty="0"/>
              <a:t>6. Love the sheep – </a:t>
            </a:r>
            <a:r>
              <a:rPr lang="en-US" sz="3800" i="1" dirty="0"/>
              <a:t>“…the good shepherd giveth his life for the sheep…” </a:t>
            </a:r>
            <a:endParaRPr lang="en-US" sz="3800" dirty="0"/>
          </a:p>
          <a:p>
            <a:pPr>
              <a:buNone/>
            </a:pPr>
            <a:r>
              <a:rPr lang="en-US" sz="3800" b="1" dirty="0"/>
              <a:t>   Note: </a:t>
            </a:r>
            <a:r>
              <a:rPr lang="en-US" sz="3800" dirty="0"/>
              <a:t>The pastor is not to minister out of - </a:t>
            </a:r>
            <a:r>
              <a:rPr lang="en-US" sz="3800" i="1" dirty="0"/>
              <a:t>compulsion but</a:t>
            </a:r>
            <a:r>
              <a:rPr lang="en-US" sz="3800" dirty="0"/>
              <a:t> </a:t>
            </a:r>
            <a:r>
              <a:rPr lang="en-US" sz="3800" i="1" dirty="0"/>
              <a:t>voluntarily</a:t>
            </a:r>
            <a:r>
              <a:rPr lang="en-US" sz="3800" dirty="0"/>
              <a:t> / He is not to pastor for - </a:t>
            </a:r>
            <a:r>
              <a:rPr lang="en-US" sz="3800" i="1" dirty="0"/>
              <a:t>filthy lucre sake but out of a ready mind</a:t>
            </a:r>
            <a:r>
              <a:rPr lang="en-US" sz="3800" dirty="0"/>
              <a:t> / He is not to - </a:t>
            </a:r>
            <a:r>
              <a:rPr lang="en-US" sz="3800" i="1" dirty="0"/>
              <a:t>Lord over the flock but lead by personal example -              </a:t>
            </a:r>
            <a:r>
              <a:rPr lang="en-US" sz="3800" dirty="0"/>
              <a:t> </a:t>
            </a:r>
            <a:r>
              <a:rPr lang="en-US" sz="3800" i="1" dirty="0"/>
              <a:t>I Peter 5:2-4</a:t>
            </a:r>
            <a:r>
              <a:rPr lang="en-US" sz="38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tr. Daniel White\Desktop\Bible pictures\shephard\scan0001.jpg"/>
          <p:cNvPicPr>
            <a:picLocks noChangeAspect="1" noChangeArrowheads="1"/>
          </p:cNvPicPr>
          <p:nvPr/>
        </p:nvPicPr>
        <p:blipFill>
          <a:blip r:embed="rId2" cstate="print">
            <a:lum bright="-20000"/>
          </a:blip>
          <a:srcRect/>
          <a:stretch>
            <a:fillRect/>
          </a:stretch>
        </p:blipFill>
        <p:spPr bwMode="auto">
          <a:xfrm>
            <a:off x="0" y="0"/>
            <a:ext cx="5181600" cy="6858000"/>
          </a:xfrm>
          <a:prstGeom prst="rect">
            <a:avLst/>
          </a:prstGeom>
          <a:ln>
            <a:noFill/>
          </a:ln>
          <a:effectLst>
            <a:softEdge rad="112500"/>
          </a:effectLst>
        </p:spPr>
      </p:pic>
      <p:pic>
        <p:nvPicPr>
          <p:cNvPr id="4" name="Picture 3" descr="C:\Users\Ptr. Daniel White\Desktop\Bible pictures\shephard\scan0002.jpg"/>
          <p:cNvPicPr>
            <a:picLocks noChangeAspect="1" noChangeArrowheads="1"/>
          </p:cNvPicPr>
          <p:nvPr/>
        </p:nvPicPr>
        <p:blipFill>
          <a:blip r:embed="rId3" cstate="print">
            <a:lum bright="-10000"/>
          </a:blip>
          <a:srcRect/>
          <a:stretch>
            <a:fillRect/>
          </a:stretch>
        </p:blipFill>
        <p:spPr bwMode="auto">
          <a:xfrm>
            <a:off x="4191000" y="0"/>
            <a:ext cx="4953000" cy="6858000"/>
          </a:xfrm>
          <a:prstGeom prst="rect">
            <a:avLst/>
          </a:prstGeom>
          <a:ln>
            <a:noFill/>
          </a:ln>
          <a:effectLst>
            <a:softEdge rad="112500"/>
          </a:effectLst>
        </p:spPr>
      </p:pic>
      <p:pic>
        <p:nvPicPr>
          <p:cNvPr id="2" name="Picture 4" descr="C:\Users\Ptr. Daniel White\Desktop\Bible pictures\shephard\scan0042.jpg"/>
          <p:cNvPicPr>
            <a:picLocks noChangeAspect="1" noChangeArrowheads="1"/>
          </p:cNvPicPr>
          <p:nvPr/>
        </p:nvPicPr>
        <p:blipFill>
          <a:blip r:embed="rId4" cstate="print">
            <a:lum bright="-20000"/>
          </a:blip>
          <a:srcRect/>
          <a:stretch>
            <a:fillRect/>
          </a:stretch>
        </p:blipFill>
        <p:spPr bwMode="auto">
          <a:xfrm>
            <a:off x="1752600" y="29877"/>
            <a:ext cx="5334000" cy="682812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Pastor must Preach in               order to fulfill (</a:t>
            </a:r>
            <a:r>
              <a:rPr lang="en-US" i="1" dirty="0"/>
              <a:t>Heb. 13:20-21)</a:t>
            </a:r>
            <a:endParaRPr lang="en-US" dirty="0"/>
          </a:p>
        </p:txBody>
      </p:sp>
      <p:sp>
        <p:nvSpPr>
          <p:cNvPr id="3" name="Content Placeholder 2"/>
          <p:cNvSpPr>
            <a:spLocks noGrp="1"/>
          </p:cNvSpPr>
          <p:nvPr>
            <p:ph idx="1"/>
          </p:nvPr>
        </p:nvSpPr>
        <p:spPr>
          <a:xfrm>
            <a:off x="0" y="1676400"/>
            <a:ext cx="9144000" cy="5181600"/>
          </a:xfrm>
        </p:spPr>
        <p:txBody>
          <a:bodyPr>
            <a:normAutofit/>
          </a:bodyPr>
          <a:lstStyle/>
          <a:p>
            <a:pPr marL="514350" indent="-514350">
              <a:buNone/>
            </a:pPr>
            <a:r>
              <a:rPr lang="en-US" i="1" dirty="0"/>
              <a:t>   &gt; Perfect the sheep – “make you perfect in every good work…”</a:t>
            </a:r>
          </a:p>
          <a:p>
            <a:pPr lvl="0">
              <a:buNone/>
            </a:pPr>
            <a:r>
              <a:rPr lang="en-US" i="1" dirty="0"/>
              <a:t>    &gt; Exhort the sheep -    </a:t>
            </a:r>
            <a:endParaRPr lang="en-US" dirty="0"/>
          </a:p>
          <a:p>
            <a:pPr lvl="1"/>
            <a:r>
              <a:rPr lang="en-US" sz="3200" i="1" dirty="0"/>
              <a:t>Be obedient to the Lord – “…to do his will…”</a:t>
            </a:r>
            <a:endParaRPr lang="en-US" sz="3200" dirty="0"/>
          </a:p>
          <a:p>
            <a:pPr lvl="1"/>
            <a:r>
              <a:rPr lang="en-US" sz="3200" i="1" dirty="0"/>
              <a:t>Sensitive to the Holy Spirit – “…working in you…”</a:t>
            </a:r>
            <a:endParaRPr lang="en-US" sz="3200" dirty="0"/>
          </a:p>
          <a:p>
            <a:pPr lvl="1"/>
            <a:r>
              <a:rPr lang="en-US" sz="3200" i="1" dirty="0"/>
              <a:t>Live a life well pleasing to God – “…that which is well pleasing in his sight…”</a:t>
            </a:r>
            <a:endParaRPr lang="en-US" sz="3200" dirty="0"/>
          </a:p>
          <a:p>
            <a:pPr lvl="1"/>
            <a:r>
              <a:rPr lang="en-US" sz="3200" i="1" dirty="0"/>
              <a:t>Glorify God – “…to whom be glory forever and ever…”</a:t>
            </a:r>
            <a:endParaRPr lang="en-US" sz="3200"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Pastor as a Teacher</a:t>
            </a:r>
            <a:br>
              <a:rPr lang="en-US" dirty="0"/>
            </a:br>
            <a:r>
              <a:rPr lang="en-US" sz="4000" i="1" dirty="0"/>
              <a:t>(Eph. 4:11-12)</a:t>
            </a:r>
          </a:p>
        </p:txBody>
      </p:sp>
      <p:pic>
        <p:nvPicPr>
          <p:cNvPr id="91138" name="Picture 2" descr="http://www.ronedmondson.com/wp-content/uploads/2011/01/preacher-bible.jpg"/>
          <p:cNvPicPr>
            <a:picLocks noChangeAspect="1" noChangeArrowheads="1"/>
          </p:cNvPicPr>
          <p:nvPr/>
        </p:nvPicPr>
        <p:blipFill>
          <a:blip r:embed="rId2" cstate="print"/>
          <a:srcRect/>
          <a:stretch>
            <a:fillRect/>
          </a:stretch>
        </p:blipFill>
        <p:spPr bwMode="auto">
          <a:xfrm>
            <a:off x="533400" y="1905000"/>
            <a:ext cx="3990975" cy="2724151"/>
          </a:xfrm>
          <a:prstGeom prst="rect">
            <a:avLst/>
          </a:prstGeom>
          <a:noFill/>
        </p:spPr>
      </p:pic>
      <p:pic>
        <p:nvPicPr>
          <p:cNvPr id="91140" name="Picture 4" descr="http://spiritualhealingsource.com/wp-content/uploads/2012/02/Pointing-preacher-with-bible.jpg"/>
          <p:cNvPicPr>
            <a:picLocks noChangeAspect="1" noChangeArrowheads="1"/>
          </p:cNvPicPr>
          <p:nvPr/>
        </p:nvPicPr>
        <p:blipFill>
          <a:blip r:embed="rId3" cstate="print"/>
          <a:srcRect/>
          <a:stretch>
            <a:fillRect/>
          </a:stretch>
        </p:blipFill>
        <p:spPr bwMode="auto">
          <a:xfrm>
            <a:off x="4724400" y="4038600"/>
            <a:ext cx="4048125" cy="2686051"/>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a:t>The qualifications of a pastor – </a:t>
            </a:r>
            <a:r>
              <a:rPr lang="en-US" sz="3600" i="1" dirty="0"/>
              <a:t>Read (I Tim. 3:1-7) </a:t>
            </a:r>
            <a:r>
              <a:rPr lang="en-US" sz="3600" i="1" dirty="0">
                <a:solidFill>
                  <a:srgbClr val="FFFF00"/>
                </a:solidFill>
              </a:rPr>
              <a:t>“…apt to teach…” </a:t>
            </a:r>
            <a:r>
              <a:rPr lang="en-US" sz="3600" i="1" dirty="0"/>
              <a:t>(see II Tim. 2:24)</a:t>
            </a:r>
          </a:p>
          <a:p>
            <a:r>
              <a:rPr lang="en-US" sz="3600" dirty="0"/>
              <a:t>It is imperative that a pastor not only be able to </a:t>
            </a:r>
            <a:r>
              <a:rPr lang="en-US" sz="3600" i="1" dirty="0">
                <a:solidFill>
                  <a:srgbClr val="FFFF00"/>
                </a:solidFill>
              </a:rPr>
              <a:t>“preach” </a:t>
            </a:r>
            <a:r>
              <a:rPr lang="en-US" sz="3600" dirty="0"/>
              <a:t>- (motivational)  </a:t>
            </a:r>
          </a:p>
          <a:p>
            <a:r>
              <a:rPr lang="en-US" sz="3600" i="1" dirty="0"/>
              <a:t>Hebrews 13:20-21 </a:t>
            </a:r>
            <a:r>
              <a:rPr lang="en-US" sz="3600" b="1" i="1" dirty="0"/>
              <a:t>Exhorting his people to</a:t>
            </a:r>
            <a:r>
              <a:rPr lang="en-US" sz="3600" i="1" dirty="0"/>
              <a:t> –  1. Be obedient to the Lord 2. Sensitive to the Holy Spirit 3. Live a life well pleasing to God   4. Glorify God in their lives</a:t>
            </a:r>
            <a:endParaRPr lang="en-US" sz="3600" dirty="0"/>
          </a:p>
          <a:p>
            <a:r>
              <a:rPr lang="en-US" sz="3600" dirty="0"/>
              <a:t>He must also be able to </a:t>
            </a:r>
            <a:r>
              <a:rPr lang="en-US" sz="3600" i="1" dirty="0">
                <a:solidFill>
                  <a:srgbClr val="FFFF00"/>
                </a:solidFill>
              </a:rPr>
              <a:t>“teach” </a:t>
            </a:r>
            <a:r>
              <a:rPr lang="en-US" sz="3600" dirty="0"/>
              <a:t>(instructional) – </a:t>
            </a:r>
            <a:r>
              <a:rPr lang="en-US" sz="3600" i="1" dirty="0"/>
              <a:t>Acts 15:35 </a:t>
            </a:r>
            <a:r>
              <a:rPr lang="en-US" sz="3600" dirty="0"/>
              <a:t>speaks of </a:t>
            </a:r>
            <a:r>
              <a:rPr lang="en-US" sz="3600" i="1" dirty="0">
                <a:solidFill>
                  <a:srgbClr val="FFFF00"/>
                </a:solidFill>
              </a:rPr>
              <a:t>“Preaching and </a:t>
            </a:r>
            <a:r>
              <a:rPr lang="en-US" sz="3600" i="1" u="sng" dirty="0">
                <a:solidFill>
                  <a:srgbClr val="FFFF00"/>
                </a:solidFill>
              </a:rPr>
              <a:t>Teaching</a:t>
            </a:r>
            <a:r>
              <a:rPr lang="en-US" sz="3600" i="1" dirty="0">
                <a:solidFill>
                  <a:srgbClr val="FFFF00"/>
                </a:solidFill>
              </a:rPr>
              <a:t> the Word of God…”</a:t>
            </a:r>
            <a:endParaRPr lang="en-US" sz="3600" dirty="0">
              <a:solidFill>
                <a:srgbClr val="FFFF00"/>
              </a:solidFill>
            </a:endParaRPr>
          </a:p>
          <a:p>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ssets.jw.org/assets/l/my/my_E/110.jpg"/>
          <p:cNvPicPr>
            <a:picLocks noChangeAspect="1" noChangeArrowheads="1"/>
          </p:cNvPicPr>
          <p:nvPr/>
        </p:nvPicPr>
        <p:blipFill>
          <a:blip r:embed="rId2" cstate="print"/>
          <a:srcRect/>
          <a:stretch>
            <a:fillRect/>
          </a:stretch>
        </p:blipFill>
        <p:spPr bwMode="auto">
          <a:xfrm>
            <a:off x="228600" y="914400"/>
            <a:ext cx="3738091" cy="3276600"/>
          </a:xfrm>
          <a:prstGeom prst="rect">
            <a:avLst/>
          </a:prstGeom>
          <a:noFill/>
        </p:spPr>
      </p:pic>
      <p:sp>
        <p:nvSpPr>
          <p:cNvPr id="4" name="Title 3"/>
          <p:cNvSpPr>
            <a:spLocks noGrp="1"/>
          </p:cNvSpPr>
          <p:nvPr>
            <p:ph type="title"/>
          </p:nvPr>
        </p:nvSpPr>
        <p:spPr>
          <a:xfrm>
            <a:off x="4038600" y="0"/>
            <a:ext cx="5105400" cy="6858000"/>
          </a:xfrm>
        </p:spPr>
        <p:txBody>
          <a:bodyPr>
            <a:normAutofit/>
          </a:bodyPr>
          <a:lstStyle/>
          <a:p>
            <a:r>
              <a:rPr lang="en-US" sz="3500" dirty="0"/>
              <a:t> </a:t>
            </a:r>
            <a:r>
              <a:rPr lang="en-US" sz="3500" i="1" dirty="0"/>
              <a:t>“But I suffer not a woman to teach, nor to usurp authority over the man, but to be in silence…a Bishop them must be blameless, the husband of one wife…the things that thou hast heard of me among many witnesses, the same commit thou to faithful men, who shall be able to </a:t>
            </a:r>
            <a:r>
              <a:rPr lang="en-US" sz="3500" i="1" u="sng" dirty="0">
                <a:solidFill>
                  <a:srgbClr val="FFFF00"/>
                </a:solidFill>
              </a:rPr>
              <a:t>teach</a:t>
            </a:r>
            <a:r>
              <a:rPr lang="en-US" sz="3500" i="1" dirty="0"/>
              <a:t> others also…”</a:t>
            </a:r>
            <a:endParaRPr lang="en-US" sz="3500" dirty="0"/>
          </a:p>
        </p:txBody>
      </p:sp>
      <p:sp>
        <p:nvSpPr>
          <p:cNvPr id="5" name="Rectangle 4"/>
          <p:cNvSpPr/>
          <p:nvPr/>
        </p:nvSpPr>
        <p:spPr>
          <a:xfrm>
            <a:off x="0" y="4648200"/>
            <a:ext cx="4114800" cy="1200329"/>
          </a:xfrm>
          <a:prstGeom prst="rect">
            <a:avLst/>
          </a:prstGeom>
        </p:spPr>
        <p:txBody>
          <a:bodyPr wrap="square">
            <a:spAutoFit/>
          </a:bodyPr>
          <a:lstStyle/>
          <a:p>
            <a:pPr algn="ctr"/>
            <a:r>
              <a:rPr lang="en-US" sz="3600" dirty="0">
                <a:solidFill>
                  <a:srgbClr val="FFFF00"/>
                </a:solidFill>
              </a:rPr>
              <a:t>Paul told young </a:t>
            </a:r>
          </a:p>
          <a:p>
            <a:pPr algn="ctr"/>
            <a:r>
              <a:rPr lang="en-US" sz="3600" dirty="0">
                <a:solidFill>
                  <a:srgbClr val="FFFF00"/>
                </a:solidFill>
              </a:rPr>
              <a:t>Pastor Timothy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914400"/>
            <a:ext cx="4800600" cy="5078313"/>
          </a:xfrm>
          <a:prstGeom prst="rect">
            <a:avLst/>
          </a:prstGeom>
        </p:spPr>
        <p:txBody>
          <a:bodyPr wrap="square">
            <a:spAutoFit/>
          </a:bodyPr>
          <a:lstStyle/>
          <a:p>
            <a:pPr algn="ctr"/>
            <a:r>
              <a:rPr lang="en-US" sz="3600" i="1" dirty="0"/>
              <a:t>“Give attendance to </a:t>
            </a:r>
            <a:r>
              <a:rPr lang="en-US" sz="3600" b="1" i="1" dirty="0"/>
              <a:t>reading</a:t>
            </a:r>
            <a:r>
              <a:rPr lang="en-US" sz="3600" i="1" dirty="0"/>
              <a:t>, to </a:t>
            </a:r>
            <a:r>
              <a:rPr lang="en-US" sz="3600" b="1" i="1" dirty="0"/>
              <a:t>exhortation,</a:t>
            </a:r>
            <a:r>
              <a:rPr lang="en-US" sz="3600" i="1" dirty="0"/>
              <a:t> to </a:t>
            </a:r>
            <a:r>
              <a:rPr lang="en-US" sz="3600" b="1" i="1" dirty="0">
                <a:solidFill>
                  <a:srgbClr val="FFFF00"/>
                </a:solidFill>
              </a:rPr>
              <a:t>doctrine</a:t>
            </a:r>
            <a:r>
              <a:rPr lang="en-US" sz="3600" i="1" dirty="0"/>
              <a:t>…take heed unto thyself and unto the </a:t>
            </a:r>
            <a:r>
              <a:rPr lang="en-US" sz="3600" b="1" i="1" dirty="0">
                <a:solidFill>
                  <a:srgbClr val="FFFF00"/>
                </a:solidFill>
              </a:rPr>
              <a:t>doctrine</a:t>
            </a:r>
            <a:r>
              <a:rPr lang="en-US" sz="3600" i="1" dirty="0"/>
              <a:t>; continue in them: for in doing this thou shalt both save thyself and them that hear thee…”</a:t>
            </a:r>
            <a:endParaRPr lang="en-US" sz="3600" dirty="0"/>
          </a:p>
        </p:txBody>
      </p:sp>
      <p:pic>
        <p:nvPicPr>
          <p:cNvPr id="92162" name="Picture 2" descr="http://assets.jw.org/assets/l/my/my_E/110.jpg"/>
          <p:cNvPicPr>
            <a:picLocks noChangeAspect="1" noChangeArrowheads="1"/>
          </p:cNvPicPr>
          <p:nvPr/>
        </p:nvPicPr>
        <p:blipFill>
          <a:blip r:embed="rId2" cstate="print"/>
          <a:srcRect/>
          <a:stretch>
            <a:fillRect/>
          </a:stretch>
        </p:blipFill>
        <p:spPr bwMode="auto">
          <a:xfrm>
            <a:off x="228600" y="838200"/>
            <a:ext cx="3738091" cy="3276600"/>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Pastor as an Elder </a:t>
            </a:r>
            <a:br>
              <a:rPr lang="en-US" dirty="0"/>
            </a:br>
            <a:r>
              <a:rPr lang="en-US" sz="4000" dirty="0"/>
              <a:t> (</a:t>
            </a:r>
            <a:r>
              <a:rPr lang="en-US" sz="4000" i="1" dirty="0"/>
              <a:t>I Tim. 5:17, Titus 1:5)</a:t>
            </a:r>
            <a:endParaRPr lang="en-US" sz="4000" dirty="0"/>
          </a:p>
        </p:txBody>
      </p:sp>
      <p:sp>
        <p:nvSpPr>
          <p:cNvPr id="3" name="Content Placeholder 2"/>
          <p:cNvSpPr>
            <a:spLocks noGrp="1"/>
          </p:cNvSpPr>
          <p:nvPr>
            <p:ph idx="1"/>
          </p:nvPr>
        </p:nvSpPr>
        <p:spPr>
          <a:xfrm>
            <a:off x="228600" y="1676400"/>
            <a:ext cx="8839200" cy="5181600"/>
          </a:xfrm>
        </p:spPr>
        <p:txBody>
          <a:bodyPr>
            <a:normAutofit fontScale="92500" lnSpcReduction="10000"/>
          </a:bodyPr>
          <a:lstStyle/>
          <a:p>
            <a:pPr>
              <a:buNone/>
            </a:pPr>
            <a:r>
              <a:rPr lang="en-US" dirty="0">
                <a:solidFill>
                  <a:srgbClr val="FFFF00"/>
                </a:solidFill>
              </a:rPr>
              <a:t>    The word “elder” refers to the “maturity required to hold the office of a pastor” </a:t>
            </a:r>
            <a:r>
              <a:rPr lang="en-US" i="1" dirty="0">
                <a:solidFill>
                  <a:srgbClr val="FFFF00"/>
                </a:solidFill>
              </a:rPr>
              <a:t>-  “…Not a novice…”</a:t>
            </a:r>
            <a:endParaRPr lang="en-US" sz="2800" dirty="0">
              <a:solidFill>
                <a:srgbClr val="FFFF00"/>
              </a:solidFill>
            </a:endParaRPr>
          </a:p>
          <a:p>
            <a:pPr marL="514350" indent="-514350">
              <a:buAutoNum type="alphaLcPeriod"/>
            </a:pPr>
            <a:r>
              <a:rPr lang="en-US" dirty="0"/>
              <a:t>Pastors are to have the </a:t>
            </a:r>
            <a:r>
              <a:rPr lang="en-US" u="sng" dirty="0"/>
              <a:t>conduct</a:t>
            </a:r>
            <a:r>
              <a:rPr lang="en-US" dirty="0"/>
              <a:t> of an elder –            </a:t>
            </a:r>
            <a:r>
              <a:rPr lang="en-US" i="1" dirty="0"/>
              <a:t>Titus. 1:5-9, I Tim. 3:1-6 read</a:t>
            </a:r>
            <a:endParaRPr lang="en-US" sz="2800" dirty="0"/>
          </a:p>
          <a:p>
            <a:pPr marL="514350" indent="-514350">
              <a:buAutoNum type="alphaLcPeriod"/>
            </a:pPr>
            <a:r>
              <a:rPr lang="en-US" dirty="0"/>
              <a:t>Pastors are to have the </a:t>
            </a:r>
            <a:r>
              <a:rPr lang="en-US" u="sng" dirty="0"/>
              <a:t>conviction</a:t>
            </a:r>
            <a:r>
              <a:rPr lang="en-US" dirty="0"/>
              <a:t> of an elder – </a:t>
            </a:r>
            <a:r>
              <a:rPr lang="en-US" i="1" dirty="0"/>
              <a:t>“Holding fast the faithful  word…”</a:t>
            </a:r>
            <a:endParaRPr lang="en-US" sz="2800" dirty="0"/>
          </a:p>
          <a:p>
            <a:pPr>
              <a:buNone/>
            </a:pPr>
            <a:r>
              <a:rPr lang="en-US" dirty="0"/>
              <a:t>c.  Pastors are to have the </a:t>
            </a:r>
            <a:r>
              <a:rPr lang="en-US" u="sng" dirty="0"/>
              <a:t>compassion</a:t>
            </a:r>
            <a:r>
              <a:rPr lang="en-US" dirty="0"/>
              <a:t> of an elder – </a:t>
            </a:r>
            <a:r>
              <a:rPr lang="en-US" i="1" dirty="0"/>
              <a:t>“…comforting every one of you as a father doth his children…”</a:t>
            </a:r>
            <a:endParaRPr lang="en-US" sz="2800" dirty="0"/>
          </a:p>
          <a:p>
            <a:pPr>
              <a:buNone/>
            </a:pPr>
            <a:r>
              <a:rPr lang="en-US" dirty="0"/>
              <a:t>d. Pastors are to have the </a:t>
            </a:r>
            <a:r>
              <a:rPr lang="en-US" u="sng" dirty="0"/>
              <a:t>courage</a:t>
            </a:r>
            <a:r>
              <a:rPr lang="en-US" dirty="0"/>
              <a:t> of an elder – </a:t>
            </a:r>
            <a:r>
              <a:rPr lang="en-US" i="1" dirty="0"/>
              <a:t>“…they spoke the word of God with boldness…”</a:t>
            </a:r>
            <a:endParaRPr lang="en-US" sz="2800"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ysteryoftheinquity.files.wordpress.com/2012/05/587059014cba9930ea748dc6180c81b371cebcb427592.jpg"/>
          <p:cNvPicPr>
            <a:picLocks noChangeAspect="1" noChangeArrowheads="1"/>
          </p:cNvPicPr>
          <p:nvPr/>
        </p:nvPicPr>
        <p:blipFill>
          <a:blip r:embed="rId2" cstate="print"/>
          <a:srcRect/>
          <a:stretch>
            <a:fillRect/>
          </a:stretch>
        </p:blipFill>
        <p:spPr bwMode="auto">
          <a:xfrm>
            <a:off x="-304800" y="0"/>
            <a:ext cx="9601198" cy="6858000"/>
          </a:xfrm>
          <a:prstGeom prst="rect">
            <a:avLst/>
          </a:prstGeom>
          <a:noFill/>
        </p:spPr>
      </p:pic>
      <p:sp>
        <p:nvSpPr>
          <p:cNvPr id="3" name="Title 2"/>
          <p:cNvSpPr>
            <a:spLocks noGrp="1"/>
          </p:cNvSpPr>
          <p:nvPr>
            <p:ph type="title"/>
          </p:nvPr>
        </p:nvSpPr>
        <p:spPr>
          <a:xfrm>
            <a:off x="457200" y="1600200"/>
            <a:ext cx="8229600" cy="2590800"/>
          </a:xfrm>
        </p:spPr>
        <p:txBody>
          <a:bodyPr>
            <a:normAutofit/>
          </a:bodyPr>
          <a:lstStyle/>
          <a:p>
            <a:r>
              <a:rPr lang="en-US" sz="5400" b="1" i="1" dirty="0">
                <a:effectLst>
                  <a:glow rad="101600">
                    <a:schemeClr val="bg1">
                      <a:alpha val="60000"/>
                    </a:schemeClr>
                  </a:glow>
                </a:effectLst>
                <a:latin typeface="Agency FB" pitchFamily="34" charset="0"/>
              </a:rPr>
              <a:t>“…and the gates of hell shall </a:t>
            </a:r>
            <a:br>
              <a:rPr lang="en-US" sz="5400" b="1" i="1" dirty="0">
                <a:effectLst>
                  <a:glow rad="101600">
                    <a:schemeClr val="bg1">
                      <a:alpha val="60000"/>
                    </a:schemeClr>
                  </a:glow>
                </a:effectLst>
                <a:latin typeface="Agency FB" pitchFamily="34" charset="0"/>
              </a:rPr>
            </a:br>
            <a:r>
              <a:rPr lang="en-US" sz="5400" b="1" i="1" dirty="0">
                <a:effectLst>
                  <a:glow rad="101600">
                    <a:schemeClr val="bg1">
                      <a:alpha val="60000"/>
                    </a:schemeClr>
                  </a:glow>
                </a:effectLst>
                <a:latin typeface="Agency FB" pitchFamily="34" charset="0"/>
              </a:rPr>
              <a:t>not prevail against it.”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Pastor as a Bishop </a:t>
            </a:r>
            <a:br>
              <a:rPr lang="en-US" dirty="0"/>
            </a:br>
            <a:r>
              <a:rPr lang="en-US" dirty="0"/>
              <a:t>(</a:t>
            </a:r>
            <a:r>
              <a:rPr lang="en-US" i="1" dirty="0"/>
              <a:t>Phil. 1:1)</a:t>
            </a:r>
            <a:endParaRPr lang="en-US" dirty="0"/>
          </a:p>
        </p:txBody>
      </p:sp>
      <p:sp>
        <p:nvSpPr>
          <p:cNvPr id="3" name="Content Placeholder 2"/>
          <p:cNvSpPr>
            <a:spLocks noGrp="1"/>
          </p:cNvSpPr>
          <p:nvPr>
            <p:ph idx="1"/>
          </p:nvPr>
        </p:nvSpPr>
        <p:spPr>
          <a:xfrm>
            <a:off x="0" y="1066800"/>
            <a:ext cx="9144000" cy="5791200"/>
          </a:xfrm>
        </p:spPr>
        <p:txBody>
          <a:bodyPr>
            <a:normAutofit/>
          </a:bodyPr>
          <a:lstStyle/>
          <a:p>
            <a:pPr>
              <a:buNone/>
            </a:pPr>
            <a:endParaRPr lang="en-US" i="1" dirty="0"/>
          </a:p>
          <a:p>
            <a:pPr lvl="0"/>
            <a:r>
              <a:rPr lang="en-US" dirty="0"/>
              <a:t>Bishop means “overseer” = The pastor is to have the oversight of every aspect of the ministry – </a:t>
            </a:r>
            <a:r>
              <a:rPr lang="en-US" i="1" dirty="0">
                <a:solidFill>
                  <a:srgbClr val="FFFF00"/>
                </a:solidFill>
              </a:rPr>
              <a:t>“Let the elders that rule…”</a:t>
            </a:r>
          </a:p>
          <a:p>
            <a:pPr lvl="0"/>
            <a:r>
              <a:rPr lang="en-US" dirty="0"/>
              <a:t>The word rule means </a:t>
            </a:r>
            <a:r>
              <a:rPr lang="en-US" i="1" dirty="0"/>
              <a:t>“one set or place over” </a:t>
            </a:r>
            <a:r>
              <a:rPr lang="en-US" dirty="0"/>
              <a:t>as the one place in authority he is to </a:t>
            </a:r>
            <a:r>
              <a:rPr lang="en-US" i="1" dirty="0"/>
              <a:t>– </a:t>
            </a:r>
            <a:r>
              <a:rPr lang="en-US" i="1" dirty="0">
                <a:solidFill>
                  <a:srgbClr val="FFFF00"/>
                </a:solidFill>
              </a:rPr>
              <a:t>Titus 1:5 “set things in order…”</a:t>
            </a:r>
            <a:endParaRPr lang="en-US" dirty="0">
              <a:solidFill>
                <a:srgbClr val="FFFF00"/>
              </a:solidFill>
            </a:endParaRPr>
          </a:p>
          <a:p>
            <a:pPr lvl="0"/>
            <a:r>
              <a:rPr lang="en-US" dirty="0"/>
              <a:t>In most of our evangelical churches it is not the </a:t>
            </a:r>
            <a:r>
              <a:rPr lang="en-US" i="1" dirty="0"/>
              <a:t>“Pastor” </a:t>
            </a:r>
            <a:r>
              <a:rPr lang="en-US" dirty="0"/>
              <a:t>that is the </a:t>
            </a:r>
            <a:r>
              <a:rPr lang="en-US" i="1" dirty="0"/>
              <a:t>“ruling bishop” </a:t>
            </a:r>
            <a:r>
              <a:rPr lang="en-US" dirty="0"/>
              <a:t>it is </a:t>
            </a:r>
            <a:r>
              <a:rPr lang="en-US" i="1" dirty="0"/>
              <a:t>– a board / committee / or some headstrong individual that is running the church.</a:t>
            </a:r>
            <a:endParaRPr lang="en-US" dirty="0"/>
          </a:p>
          <a:p>
            <a:pPr>
              <a:buNone/>
            </a:pPr>
            <a:endParaRPr lang="en-US" i="1" dirty="0">
              <a:solidFill>
                <a:srgbClr val="FFFF00"/>
              </a:solidFill>
            </a:endParaRPr>
          </a:p>
          <a:p>
            <a:pPr>
              <a:buNone/>
            </a:pPr>
            <a:endParaRPr lang="en-US" dirty="0">
              <a:solidFill>
                <a:srgbClr val="FFFF0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a:t>Three things you will not find in the Bible but you will find in most </a:t>
            </a:r>
            <a:br>
              <a:rPr lang="en-US" dirty="0"/>
            </a:br>
            <a:r>
              <a:rPr lang="en-US" dirty="0"/>
              <a:t>Baptist Churches </a:t>
            </a:r>
          </a:p>
        </p:txBody>
      </p:sp>
      <p:sp>
        <p:nvSpPr>
          <p:cNvPr id="3" name="Content Placeholder 2"/>
          <p:cNvSpPr>
            <a:spLocks noGrp="1"/>
          </p:cNvSpPr>
          <p:nvPr>
            <p:ph idx="1"/>
          </p:nvPr>
        </p:nvSpPr>
        <p:spPr>
          <a:xfrm>
            <a:off x="0" y="2209800"/>
            <a:ext cx="6400800" cy="4495800"/>
          </a:xfrm>
        </p:spPr>
        <p:txBody>
          <a:bodyPr>
            <a:normAutofit/>
          </a:bodyPr>
          <a:lstStyle/>
          <a:p>
            <a:pPr>
              <a:buNone/>
            </a:pPr>
            <a:endParaRPr lang="en-US" sz="3600" dirty="0"/>
          </a:p>
          <a:p>
            <a:pPr lvl="0"/>
            <a:r>
              <a:rPr lang="en-US" sz="3600" dirty="0"/>
              <a:t>Deacon, deaconesses or     elder boards</a:t>
            </a:r>
          </a:p>
          <a:p>
            <a:pPr lvl="0"/>
            <a:r>
              <a:rPr lang="en-US" sz="3600" dirty="0"/>
              <a:t>Business meetings</a:t>
            </a:r>
          </a:p>
          <a:p>
            <a:pPr lvl="0"/>
            <a:r>
              <a:rPr lang="en-US" sz="3600" dirty="0"/>
              <a:t>Majority rule </a:t>
            </a:r>
          </a:p>
          <a:p>
            <a:pPr lvl="0"/>
            <a:r>
              <a:rPr lang="en-US" sz="3600" dirty="0"/>
              <a:t>(God never ruled through                                 a majority vote)</a:t>
            </a:r>
          </a:p>
          <a:p>
            <a:pPr>
              <a:buNone/>
            </a:pPr>
            <a:endParaRPr lang="en-US" sz="3600" dirty="0"/>
          </a:p>
        </p:txBody>
      </p:sp>
      <p:pic>
        <p:nvPicPr>
          <p:cNvPr id="2050" name="Picture 2" descr="http://eastchip.files.wordpress.com/2010/08/deacons_2808c1.jpg"/>
          <p:cNvPicPr>
            <a:picLocks noChangeAspect="1" noChangeArrowheads="1"/>
          </p:cNvPicPr>
          <p:nvPr/>
        </p:nvPicPr>
        <p:blipFill>
          <a:blip r:embed="rId2" cstate="print"/>
          <a:srcRect/>
          <a:stretch>
            <a:fillRect/>
          </a:stretch>
        </p:blipFill>
        <p:spPr bwMode="auto">
          <a:xfrm>
            <a:off x="5105400" y="2286000"/>
            <a:ext cx="4038600" cy="1582432"/>
          </a:xfrm>
          <a:prstGeom prst="rect">
            <a:avLst/>
          </a:prstGeom>
          <a:noFill/>
        </p:spPr>
      </p:pic>
      <p:pic>
        <p:nvPicPr>
          <p:cNvPr id="2052" name="Picture 4" descr="http://www.bbcweb.ca/bbc/wp-content/uploads/Elders-Meeting.jpg"/>
          <p:cNvPicPr>
            <a:picLocks noChangeAspect="1" noChangeArrowheads="1"/>
          </p:cNvPicPr>
          <p:nvPr/>
        </p:nvPicPr>
        <p:blipFill>
          <a:blip r:embed="rId3" cstate="print"/>
          <a:srcRect/>
          <a:stretch>
            <a:fillRect/>
          </a:stretch>
        </p:blipFill>
        <p:spPr bwMode="auto">
          <a:xfrm>
            <a:off x="5029200" y="2819400"/>
            <a:ext cx="2543175" cy="2380846"/>
          </a:xfrm>
          <a:prstGeom prst="rect">
            <a:avLst/>
          </a:prstGeom>
          <a:noFill/>
        </p:spPr>
      </p:pic>
      <p:pic>
        <p:nvPicPr>
          <p:cNvPr id="2054" name="Picture 6" descr="http://campbellucc.org/wp-content/uploads/sites/30/2013/03/church_business_mtg1330639363.jpg"/>
          <p:cNvPicPr>
            <a:picLocks noChangeAspect="1" noChangeArrowheads="1"/>
          </p:cNvPicPr>
          <p:nvPr/>
        </p:nvPicPr>
        <p:blipFill>
          <a:blip r:embed="rId4" cstate="print"/>
          <a:srcRect/>
          <a:stretch>
            <a:fillRect/>
          </a:stretch>
        </p:blipFill>
        <p:spPr bwMode="auto">
          <a:xfrm>
            <a:off x="6667500" y="3505200"/>
            <a:ext cx="2476500" cy="2476501"/>
          </a:xfrm>
          <a:prstGeom prst="rect">
            <a:avLst/>
          </a:prstGeom>
          <a:noFill/>
        </p:spPr>
      </p:pic>
      <p:pic>
        <p:nvPicPr>
          <p:cNvPr id="2056" name="Picture 8" descr="RICHARD QUINN/SPECIAL TO THE STAR&#10;File photo: Audience members wave their hands, the American Sign Language gesture for clapping, at the Ventura Planning Commission meeting Monday in which the conditional-use permit for Harbor Community Church was addressed.&#10;"/>
          <p:cNvPicPr>
            <a:picLocks noChangeAspect="1" noChangeArrowheads="1"/>
          </p:cNvPicPr>
          <p:nvPr/>
        </p:nvPicPr>
        <p:blipFill>
          <a:blip r:embed="rId5" cstate="print"/>
          <a:srcRect/>
          <a:stretch>
            <a:fillRect/>
          </a:stretch>
        </p:blipFill>
        <p:spPr bwMode="auto">
          <a:xfrm>
            <a:off x="5257800" y="4572000"/>
            <a:ext cx="4081181" cy="2286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additive="base">
                                        <p:cTn id="29" dur="500" fill="hold"/>
                                        <p:tgtEl>
                                          <p:spTgt spid="2054"/>
                                        </p:tgtEl>
                                        <p:attrNameLst>
                                          <p:attrName>ppt_x</p:attrName>
                                        </p:attrNameLst>
                                      </p:cBhvr>
                                      <p:tavLst>
                                        <p:tav tm="0">
                                          <p:val>
                                            <p:strVal val="#ppt_x"/>
                                          </p:val>
                                        </p:tav>
                                        <p:tav tm="100000">
                                          <p:val>
                                            <p:strVal val="#ppt_x"/>
                                          </p:val>
                                        </p:tav>
                                      </p:tavLst>
                                    </p:anim>
                                    <p:anim calcmode="lin" valueType="num">
                                      <p:cBhvr additive="base">
                                        <p:cTn id="3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to="" calcmode="lin" valueType="num">
                                      <p:cBhvr>
                                        <p:cTn id="35" dur="1" fill="hold"/>
                                        <p:tgtEl>
                                          <p:spTgt spid="3">
                                            <p:txEl>
                                              <p:pRg st="3" end="3"/>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to="" calcmode="lin" valueType="num">
                                      <p:cBhvr>
                                        <p:cTn id="40" dur="1" fill="hold"/>
                                        <p:tgtEl>
                                          <p:spTgt spid="3">
                                            <p:txEl>
                                              <p:pRg st="4" end="4"/>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56"/>
                                        </p:tgtEl>
                                        <p:attrNameLst>
                                          <p:attrName>style.visibility</p:attrName>
                                        </p:attrNameLst>
                                      </p:cBhvr>
                                      <p:to>
                                        <p:strVal val="visible"/>
                                      </p:to>
                                    </p:set>
                                    <p:anim calcmode="lin" valueType="num">
                                      <p:cBhvr additive="base">
                                        <p:cTn id="45" dur="500" fill="hold"/>
                                        <p:tgtEl>
                                          <p:spTgt spid="2056"/>
                                        </p:tgtEl>
                                        <p:attrNameLst>
                                          <p:attrName>ppt_x</p:attrName>
                                        </p:attrNameLst>
                                      </p:cBhvr>
                                      <p:tavLst>
                                        <p:tav tm="0">
                                          <p:val>
                                            <p:strVal val="#ppt_x"/>
                                          </p:val>
                                        </p:tav>
                                        <p:tav tm="100000">
                                          <p:val>
                                            <p:strVal val="#ppt_x"/>
                                          </p:val>
                                        </p:tav>
                                      </p:tavLst>
                                    </p:anim>
                                    <p:anim calcmode="lin" valueType="num">
                                      <p:cBhvr additive="base">
                                        <p:cTn id="4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CHARD QUINN/SPECIAL TO THE STAR&#10;File photo: Audience members wave their hands, the American Sign Language gesture for clapping, at the Ventura Planning Commission meeting Monday in which the conditional-use permit for Harbor Community Church was addressed.&#10;"/>
          <p:cNvPicPr>
            <a:picLocks noChangeAspect="1" noChangeArrowheads="1"/>
          </p:cNvPicPr>
          <p:nvPr/>
        </p:nvPicPr>
        <p:blipFill>
          <a:blip r:embed="rId2" cstate="print"/>
          <a:srcRect/>
          <a:stretch>
            <a:fillRect/>
          </a:stretch>
        </p:blipFill>
        <p:spPr bwMode="auto">
          <a:xfrm>
            <a:off x="-58942" y="0"/>
            <a:ext cx="9202942" cy="5154862"/>
          </a:xfrm>
          <a:prstGeom prst="rect">
            <a:avLst/>
          </a:prstGeom>
          <a:noFill/>
        </p:spPr>
      </p:pic>
      <p:sp>
        <p:nvSpPr>
          <p:cNvPr id="3" name="Rectangle 2"/>
          <p:cNvSpPr/>
          <p:nvPr/>
        </p:nvSpPr>
        <p:spPr>
          <a:xfrm>
            <a:off x="0" y="5181600"/>
            <a:ext cx="9144000" cy="1200329"/>
          </a:xfrm>
          <a:prstGeom prst="rect">
            <a:avLst/>
          </a:prstGeom>
        </p:spPr>
        <p:txBody>
          <a:bodyPr wrap="square">
            <a:spAutoFit/>
          </a:bodyPr>
          <a:lstStyle/>
          <a:p>
            <a:pPr algn="ctr"/>
            <a:r>
              <a:rPr lang="en-US" sz="3600" i="1" dirty="0"/>
              <a:t>“</a:t>
            </a:r>
            <a:r>
              <a:rPr lang="en-US" sz="3600" i="1" dirty="0" err="1"/>
              <a:t>Endeavouring</a:t>
            </a:r>
            <a:r>
              <a:rPr lang="en-US" sz="3600" i="1" dirty="0"/>
              <a:t> to keep the unity of the Spirit in the bond of peace.” (Eph. 4:3)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i="1" dirty="0"/>
              <a:t>I Cor. 1:10  “Now I beseech you, brethren, by the name of our Lord Jesus Christ, that ye all speak the same thing, and that there be no divisions among you; but that ye be perfectly joined together in the same mind and in       the same judgment.”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3124200"/>
          </a:xfrm>
        </p:spPr>
        <p:txBody>
          <a:bodyPr>
            <a:normAutofit/>
          </a:bodyPr>
          <a:lstStyle/>
          <a:p>
            <a:r>
              <a:rPr lang="en-US" sz="3600" dirty="0"/>
              <a:t>Pastor/Shepherd = </a:t>
            </a:r>
            <a:r>
              <a:rPr lang="en-US" sz="3600" u="sng" dirty="0"/>
              <a:t>Design</a:t>
            </a:r>
            <a:r>
              <a:rPr lang="en-US" sz="3600" dirty="0"/>
              <a:t> of the office </a:t>
            </a:r>
          </a:p>
          <a:p>
            <a:r>
              <a:rPr lang="en-US" sz="3600" dirty="0"/>
              <a:t>Teacher = </a:t>
            </a:r>
            <a:r>
              <a:rPr lang="en-US" sz="3600" u="sng" dirty="0"/>
              <a:t>Duty </a:t>
            </a:r>
            <a:r>
              <a:rPr lang="en-US" sz="3600" dirty="0"/>
              <a:t>of the office</a:t>
            </a:r>
          </a:p>
          <a:p>
            <a:r>
              <a:rPr lang="en-US" sz="3600" dirty="0"/>
              <a:t>Elder = </a:t>
            </a:r>
            <a:r>
              <a:rPr lang="en-US" sz="3600" u="sng" dirty="0"/>
              <a:t>Dignity</a:t>
            </a:r>
            <a:r>
              <a:rPr lang="en-US" sz="3600" dirty="0"/>
              <a:t> of the office</a:t>
            </a:r>
          </a:p>
          <a:p>
            <a:r>
              <a:rPr lang="en-US" sz="3600" dirty="0"/>
              <a:t>Bishop = </a:t>
            </a:r>
            <a:r>
              <a:rPr lang="en-US" sz="3600" u="sng" dirty="0"/>
              <a:t>Demand</a:t>
            </a:r>
            <a:r>
              <a:rPr lang="en-US" sz="3600" dirty="0"/>
              <a:t> of the office</a:t>
            </a:r>
          </a:p>
          <a:p>
            <a:endParaRPr lang="en-US" sz="3600" dirty="0"/>
          </a:p>
        </p:txBody>
      </p:sp>
      <p:pic>
        <p:nvPicPr>
          <p:cNvPr id="95234" name="Picture 2" descr="http://s3.amazonaws.com/churchplantmedia-cms/joy_community_fellowship/pray-for-pastor.jpg"/>
          <p:cNvPicPr>
            <a:picLocks noChangeAspect="1" noChangeArrowheads="1"/>
          </p:cNvPicPr>
          <p:nvPr/>
        </p:nvPicPr>
        <p:blipFill>
          <a:blip r:embed="rId2" cstate="print"/>
          <a:srcRect/>
          <a:stretch>
            <a:fillRect/>
          </a:stretch>
        </p:blipFill>
        <p:spPr bwMode="auto">
          <a:xfrm>
            <a:off x="1143000" y="304800"/>
            <a:ext cx="6543675" cy="27336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Autofit/>
            <a:scene3d>
              <a:camera prst="orthographicFront"/>
              <a:lightRig rig="threePt" dir="t"/>
            </a:scene3d>
            <a:sp3d extrusionH="57150">
              <a:bevelT w="38100" h="38100" prst="convex"/>
            </a:sp3d>
          </a:bodyPr>
          <a:lstStyle/>
          <a:p>
            <a:r>
              <a:rPr lang="en-US" b="1" dirty="0"/>
              <a:t>Your Responsibility </a:t>
            </a:r>
            <a:br>
              <a:rPr lang="en-US" b="1" dirty="0"/>
            </a:br>
            <a:r>
              <a:rPr lang="en-US" b="1" dirty="0"/>
              <a:t>towards your Pastor</a:t>
            </a:r>
            <a:br>
              <a:rPr lang="en-US" dirty="0">
                <a:solidFill>
                  <a:srgbClr val="FFFF00"/>
                </a:solidFill>
              </a:rPr>
            </a:br>
            <a:endParaRPr lang="en-US" dirty="0">
              <a:solidFill>
                <a:srgbClr val="FFFF00"/>
              </a:solidFill>
            </a:endParaRPr>
          </a:p>
        </p:txBody>
      </p:sp>
      <p:pic>
        <p:nvPicPr>
          <p:cNvPr id="16386" name="Picture 2" descr="http://www.harvestbiblechurch.org/site/user/images/Pastor%20Preaching%201Thumb.jpg"/>
          <p:cNvPicPr>
            <a:picLocks noChangeAspect="1" noChangeArrowheads="1"/>
          </p:cNvPicPr>
          <p:nvPr/>
        </p:nvPicPr>
        <p:blipFill>
          <a:blip r:embed="rId2" cstate="print"/>
          <a:srcRect/>
          <a:stretch>
            <a:fillRect/>
          </a:stretch>
        </p:blipFill>
        <p:spPr bwMode="auto">
          <a:xfrm>
            <a:off x="457200" y="1752600"/>
            <a:ext cx="8268509" cy="4572000"/>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rmAutofit lnSpcReduction="10000"/>
          </a:bodyPr>
          <a:lstStyle/>
          <a:p>
            <a:pPr lvl="0">
              <a:buNone/>
            </a:pPr>
            <a:r>
              <a:rPr lang="en-US" sz="3600" dirty="0">
                <a:solidFill>
                  <a:srgbClr val="FFFF00"/>
                </a:solidFill>
              </a:rPr>
              <a:t>1. Treat him as your Shepherd (Pastor) – </a:t>
            </a:r>
            <a:r>
              <a:rPr lang="en-US" sz="3600" i="1" dirty="0">
                <a:solidFill>
                  <a:srgbClr val="FFFF00"/>
                </a:solidFill>
              </a:rPr>
              <a:t>Ephesians 4:12; Jeremiah 3:15</a:t>
            </a:r>
          </a:p>
          <a:p>
            <a:r>
              <a:rPr lang="en-US" sz="3600" dirty="0"/>
              <a:t> Listen to his voice (teachings) – </a:t>
            </a:r>
            <a:r>
              <a:rPr lang="en-US" sz="3600" i="1" dirty="0"/>
              <a:t>John 10:1-18; Hebrews 2:1-4</a:t>
            </a:r>
          </a:p>
          <a:p>
            <a:pPr lvl="0"/>
            <a:r>
              <a:rPr lang="en-US" sz="3600" dirty="0"/>
              <a:t>Follow his leadership </a:t>
            </a:r>
            <a:r>
              <a:rPr lang="en-US" sz="3600" i="1" dirty="0"/>
              <a:t>– Hebrews 13:7</a:t>
            </a:r>
          </a:p>
          <a:p>
            <a:pPr lvl="0">
              <a:buNone/>
            </a:pPr>
            <a:r>
              <a:rPr lang="en-US" sz="3600" dirty="0">
                <a:solidFill>
                  <a:srgbClr val="FFFF00"/>
                </a:solidFill>
              </a:rPr>
              <a:t>2. Treat him as an Elder – </a:t>
            </a:r>
            <a:r>
              <a:rPr lang="en-US" sz="3600" i="1" dirty="0">
                <a:solidFill>
                  <a:srgbClr val="FFFF00"/>
                </a:solidFill>
              </a:rPr>
              <a:t>I Timothy 5:17</a:t>
            </a:r>
          </a:p>
          <a:p>
            <a:pPr lvl="0"/>
            <a:r>
              <a:rPr lang="en-US" sz="3600" dirty="0"/>
              <a:t>Honor him – </a:t>
            </a:r>
            <a:r>
              <a:rPr lang="en-US" sz="3600" i="1" dirty="0"/>
              <a:t>“Double honor”</a:t>
            </a:r>
          </a:p>
          <a:p>
            <a:pPr lvl="0"/>
            <a:r>
              <a:rPr lang="en-US" sz="3600" dirty="0"/>
              <a:t>Do not rebuke him – </a:t>
            </a:r>
            <a:r>
              <a:rPr lang="en-US" sz="3600" i="1" dirty="0"/>
              <a:t>I Timothy 5:1</a:t>
            </a:r>
          </a:p>
          <a:p>
            <a:pPr lvl="0"/>
            <a:r>
              <a:rPr lang="en-US" sz="3600" dirty="0"/>
              <a:t>Do not speak evil against him – </a:t>
            </a:r>
            <a:r>
              <a:rPr lang="en-US" sz="3600" i="1" dirty="0"/>
              <a:t>Exodus 22:28</a:t>
            </a:r>
          </a:p>
          <a:p>
            <a:pPr lvl="0">
              <a:buNone/>
            </a:pPr>
            <a:r>
              <a:rPr lang="en-US" sz="3600" dirty="0">
                <a:solidFill>
                  <a:srgbClr val="FFFF00"/>
                </a:solidFill>
              </a:rPr>
              <a:t>3. Treat him as an Overseer – </a:t>
            </a:r>
            <a:r>
              <a:rPr lang="en-US" sz="3600" i="1" dirty="0">
                <a:solidFill>
                  <a:srgbClr val="FFFF00"/>
                </a:solidFill>
              </a:rPr>
              <a:t>Acts 20:28</a:t>
            </a:r>
          </a:p>
          <a:p>
            <a:r>
              <a:rPr lang="en-US" sz="3600" dirty="0"/>
              <a:t>Submit to his authority – </a:t>
            </a:r>
            <a:r>
              <a:rPr lang="en-US" sz="3600" i="1" dirty="0"/>
              <a:t>Hebrews 13:17</a:t>
            </a:r>
          </a:p>
          <a:p>
            <a:pPr lvl="0">
              <a:buNone/>
            </a:pPr>
            <a:endParaRPr lang="en-US" sz="3600" i="1" dirty="0"/>
          </a:p>
          <a:p>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dirty="0"/>
              <a:t>Keep him informed – </a:t>
            </a:r>
            <a:r>
              <a:rPr lang="en-US" i="1" dirty="0"/>
              <a:t>I Timothy 3:1</a:t>
            </a:r>
          </a:p>
          <a:p>
            <a:pPr lvl="0"/>
            <a:r>
              <a:rPr lang="en-US" dirty="0"/>
              <a:t>Ask his permission –</a:t>
            </a:r>
            <a:r>
              <a:rPr lang="en-US" i="1" dirty="0"/>
              <a:t> I Timothy 3:5</a:t>
            </a:r>
          </a:p>
          <a:p>
            <a:pPr lvl="0">
              <a:buNone/>
            </a:pPr>
            <a:r>
              <a:rPr lang="en-US" dirty="0">
                <a:solidFill>
                  <a:srgbClr val="FFFF00"/>
                </a:solidFill>
              </a:rPr>
              <a:t>4. Treat him very highly in love – </a:t>
            </a:r>
            <a:r>
              <a:rPr lang="en-US" i="1" dirty="0">
                <a:solidFill>
                  <a:srgbClr val="FFFF00"/>
                </a:solidFill>
              </a:rPr>
              <a:t>I Thessalonians   5:12-13</a:t>
            </a:r>
          </a:p>
          <a:p>
            <a:r>
              <a:rPr lang="en-US" dirty="0"/>
              <a:t>Respect his work – </a:t>
            </a:r>
            <a:r>
              <a:rPr lang="en-US" i="1" dirty="0"/>
              <a:t>I Thessalonians 5:13</a:t>
            </a:r>
          </a:p>
          <a:p>
            <a:pPr lvl="0"/>
            <a:r>
              <a:rPr lang="en-US" dirty="0"/>
              <a:t>Love him – </a:t>
            </a:r>
            <a:r>
              <a:rPr lang="en-US" i="1" dirty="0"/>
              <a:t>I Corinthians 13:1-8</a:t>
            </a:r>
          </a:p>
          <a:p>
            <a:pPr lvl="0"/>
            <a:r>
              <a:rPr lang="en-US" dirty="0"/>
              <a:t>Love his wife – </a:t>
            </a:r>
            <a:r>
              <a:rPr lang="en-US" i="1" dirty="0"/>
              <a:t>Ephesians 5:28</a:t>
            </a:r>
          </a:p>
          <a:p>
            <a:pPr lvl="0"/>
            <a:r>
              <a:rPr lang="en-US" dirty="0"/>
              <a:t>Love his children – </a:t>
            </a:r>
            <a:r>
              <a:rPr lang="en-US" i="1" dirty="0"/>
              <a:t>Titus 1:6</a:t>
            </a:r>
          </a:p>
          <a:p>
            <a:pPr lvl="0"/>
            <a:r>
              <a:rPr lang="en-US" dirty="0"/>
              <a:t>Support him financially – </a:t>
            </a:r>
            <a:r>
              <a:rPr lang="en-US" i="1" dirty="0"/>
              <a:t>I Corinthians 9:7-14</a:t>
            </a:r>
          </a:p>
          <a:p>
            <a:pPr lvl="0"/>
            <a:r>
              <a:rPr lang="en-US" dirty="0"/>
              <a:t>Avoid a challenging spirit towards him –                       </a:t>
            </a:r>
            <a:r>
              <a:rPr lang="en-US" i="1" dirty="0"/>
              <a:t>I Peter 2:13-18</a:t>
            </a:r>
          </a:p>
          <a:p>
            <a:pPr lvl="0"/>
            <a:r>
              <a:rPr lang="en-US" dirty="0"/>
              <a:t>Pray for him – </a:t>
            </a:r>
            <a:r>
              <a:rPr lang="en-US" i="1" dirty="0"/>
              <a:t>Ephesians 6:18-19</a:t>
            </a:r>
          </a:p>
          <a:p>
            <a:pPr lvl="0"/>
            <a:r>
              <a:rPr lang="en-US" dirty="0"/>
              <a:t>Work with him in </a:t>
            </a:r>
            <a:r>
              <a:rPr lang="en-US"/>
              <a:t>the ministry – </a:t>
            </a:r>
            <a:r>
              <a:rPr lang="en-US" i="1" dirty="0"/>
              <a:t>I Corinthians 3:9</a:t>
            </a:r>
          </a:p>
          <a:p>
            <a:pPr lvl="0">
              <a:buNone/>
            </a:pP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to="" calcmode="lin" valueType="num">
                                      <p:cBhvr>
                                        <p:cTn id="5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rlv.zcache.com/i_love_my_pastor_custom_jewelry-r7e7a26a14257458bb3a9f61fcb7a4415_fkoe2_8byvr_324.jpg"/>
          <p:cNvPicPr>
            <a:picLocks noChangeAspect="1" noChangeArrowheads="1"/>
          </p:cNvPicPr>
          <p:nvPr/>
        </p:nvPicPr>
        <p:blipFill>
          <a:blip r:embed="rId2" cstate="print"/>
          <a:srcRect/>
          <a:stretch>
            <a:fillRect/>
          </a:stretch>
        </p:blipFill>
        <p:spPr bwMode="auto">
          <a:xfrm>
            <a:off x="0" y="4343400"/>
            <a:ext cx="2819400" cy="2514600"/>
          </a:xfrm>
          <a:prstGeom prst="rect">
            <a:avLst/>
          </a:prstGeom>
          <a:noFill/>
        </p:spPr>
      </p:pic>
      <p:pic>
        <p:nvPicPr>
          <p:cNvPr id="1032" name="Picture 8" descr="http://i1.cpcache.com/product/937490383/i_love_my_pastor_trucker_hat.jpg?height=225&amp;width=225"/>
          <p:cNvPicPr>
            <a:picLocks noChangeAspect="1" noChangeArrowheads="1"/>
          </p:cNvPicPr>
          <p:nvPr/>
        </p:nvPicPr>
        <p:blipFill>
          <a:blip r:embed="rId3" cstate="print"/>
          <a:srcRect/>
          <a:stretch>
            <a:fillRect/>
          </a:stretch>
        </p:blipFill>
        <p:spPr bwMode="auto">
          <a:xfrm>
            <a:off x="6324600" y="3733800"/>
            <a:ext cx="3124200" cy="3124200"/>
          </a:xfrm>
          <a:prstGeom prst="rect">
            <a:avLst/>
          </a:prstGeom>
          <a:noFill/>
        </p:spPr>
      </p:pic>
      <p:pic>
        <p:nvPicPr>
          <p:cNvPr id="1026" name="Picture 2" descr="http://i1.cpcache.com/product_zoom/164066891/i_love_my_pastor_mug.jpg?height=250&amp;width=250&amp;padToSquare=true"/>
          <p:cNvPicPr>
            <a:picLocks noChangeAspect="1" noChangeArrowheads="1"/>
          </p:cNvPicPr>
          <p:nvPr/>
        </p:nvPicPr>
        <p:blipFill>
          <a:blip r:embed="rId4" cstate="print"/>
          <a:srcRect/>
          <a:stretch>
            <a:fillRect/>
          </a:stretch>
        </p:blipFill>
        <p:spPr bwMode="auto">
          <a:xfrm>
            <a:off x="2743200" y="1828800"/>
            <a:ext cx="3657600" cy="3657600"/>
          </a:xfrm>
          <a:prstGeom prst="rect">
            <a:avLst/>
          </a:prstGeom>
          <a:noFill/>
        </p:spPr>
      </p:pic>
      <p:pic>
        <p:nvPicPr>
          <p:cNvPr id="1028" name="Picture 4" descr="http://weeklydevotion.files.wordpress.com/2013/03/i_love_my_pastor_magnet-p147603518580929575envtl_400.jpg"/>
          <p:cNvPicPr>
            <a:picLocks noChangeAspect="1" noChangeArrowheads="1"/>
          </p:cNvPicPr>
          <p:nvPr/>
        </p:nvPicPr>
        <p:blipFill>
          <a:blip r:embed="rId5" cstate="print"/>
          <a:srcRect/>
          <a:stretch>
            <a:fillRect/>
          </a:stretch>
        </p:blipFill>
        <p:spPr bwMode="auto">
          <a:xfrm>
            <a:off x="5791200" y="0"/>
            <a:ext cx="3810000" cy="3810000"/>
          </a:xfrm>
          <a:prstGeom prst="rect">
            <a:avLst/>
          </a:prstGeom>
          <a:noFill/>
        </p:spPr>
      </p:pic>
      <p:pic>
        <p:nvPicPr>
          <p:cNvPr id="1034" name="Picture 10" descr="https://img1.etsystatic.com/003/0/7546124/il_340x270.470831801_qw4o.jpg"/>
          <p:cNvPicPr>
            <a:picLocks noChangeAspect="1" noChangeArrowheads="1"/>
          </p:cNvPicPr>
          <p:nvPr/>
        </p:nvPicPr>
        <p:blipFill>
          <a:blip r:embed="rId6" cstate="print"/>
          <a:srcRect/>
          <a:stretch>
            <a:fillRect/>
          </a:stretch>
        </p:blipFill>
        <p:spPr bwMode="auto">
          <a:xfrm>
            <a:off x="2895600" y="0"/>
            <a:ext cx="3166532" cy="2514600"/>
          </a:xfrm>
          <a:prstGeom prst="rect">
            <a:avLst/>
          </a:prstGeom>
          <a:noFill/>
        </p:spPr>
      </p:pic>
      <p:pic>
        <p:nvPicPr>
          <p:cNvPr id="1038" name="Picture 14" descr="http://rlv.zcache.com/i_love_my_pastor_t_shirts-re9181b48c8a64f149694e6bb8e8d5ac2_804gs_512.jpg"/>
          <p:cNvPicPr>
            <a:picLocks noChangeAspect="1" noChangeArrowheads="1"/>
          </p:cNvPicPr>
          <p:nvPr/>
        </p:nvPicPr>
        <p:blipFill>
          <a:blip r:embed="rId7" cstate="print"/>
          <a:srcRect/>
          <a:stretch>
            <a:fillRect/>
          </a:stretch>
        </p:blipFill>
        <p:spPr bwMode="auto">
          <a:xfrm>
            <a:off x="4419600" y="4953000"/>
            <a:ext cx="2057400" cy="2057400"/>
          </a:xfrm>
          <a:prstGeom prst="rect">
            <a:avLst/>
          </a:prstGeom>
          <a:noFill/>
        </p:spPr>
      </p:pic>
      <p:pic>
        <p:nvPicPr>
          <p:cNvPr id="1040" name="Picture 16" descr="http://rlv.zcache.co.nz/i_love_my_pastor_apron-r748b55ff6e7547d3b75cff7872be6907_v9wh6_8byvr_324.jpg"/>
          <p:cNvPicPr>
            <a:picLocks noChangeAspect="1" noChangeArrowheads="1"/>
          </p:cNvPicPr>
          <p:nvPr/>
        </p:nvPicPr>
        <p:blipFill>
          <a:blip r:embed="rId8" cstate="print"/>
          <a:srcRect/>
          <a:stretch>
            <a:fillRect/>
          </a:stretch>
        </p:blipFill>
        <p:spPr bwMode="auto">
          <a:xfrm>
            <a:off x="2667000" y="5067299"/>
            <a:ext cx="1790700" cy="1790701"/>
          </a:xfrm>
          <a:prstGeom prst="rect">
            <a:avLst/>
          </a:prstGeom>
          <a:noFill/>
        </p:spPr>
      </p:pic>
      <p:pic>
        <p:nvPicPr>
          <p:cNvPr id="1042" name="Picture 18" descr="http://rlv.zcache.co.uk/i_love_my_pastor_key_chains-rbc01158a1b0641d697086f8046eb1874_x7j3z_8byvr_324.jpg"/>
          <p:cNvPicPr>
            <a:picLocks noChangeAspect="1" noChangeArrowheads="1"/>
          </p:cNvPicPr>
          <p:nvPr/>
        </p:nvPicPr>
        <p:blipFill>
          <a:blip r:embed="rId9" cstate="print"/>
          <a:srcRect/>
          <a:stretch>
            <a:fillRect/>
          </a:stretch>
        </p:blipFill>
        <p:spPr bwMode="auto">
          <a:xfrm>
            <a:off x="0" y="-914400"/>
            <a:ext cx="2971800" cy="2971802"/>
          </a:xfrm>
          <a:prstGeom prst="rect">
            <a:avLst/>
          </a:prstGeom>
          <a:noFill/>
        </p:spPr>
      </p:pic>
      <p:pic>
        <p:nvPicPr>
          <p:cNvPr id="1030" name="Picture 6" descr="http://i3.cpcache.com/product/327134110/i_love_my_youth_pastor_mug.jpg?side=b&amp;height=225&amp;width=225"/>
          <p:cNvPicPr>
            <a:picLocks noChangeAspect="1" noChangeArrowheads="1"/>
          </p:cNvPicPr>
          <p:nvPr/>
        </p:nvPicPr>
        <p:blipFill>
          <a:blip r:embed="rId10" cstate="print"/>
          <a:srcRect/>
          <a:stretch>
            <a:fillRect/>
          </a:stretch>
        </p:blipFill>
        <p:spPr bwMode="auto">
          <a:xfrm>
            <a:off x="0" y="1820984"/>
            <a:ext cx="2819400" cy="267481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rgbClr val="FFFF00"/>
                </a:solidFill>
              </a:rPr>
              <a:t> </a:t>
            </a:r>
            <a:br>
              <a:rPr lang="en-US" dirty="0">
                <a:solidFill>
                  <a:srgbClr val="FFFF00"/>
                </a:solidFill>
              </a:rPr>
            </a:br>
            <a:r>
              <a:rPr lang="en-US" dirty="0">
                <a:solidFill>
                  <a:srgbClr val="FFFF00"/>
                </a:solidFill>
              </a:rPr>
              <a:t>The Meaning of the Word "Church."</a:t>
            </a:r>
          </a:p>
        </p:txBody>
      </p:sp>
      <p:sp>
        <p:nvSpPr>
          <p:cNvPr id="3" name="Content Placeholder 2"/>
          <p:cNvSpPr>
            <a:spLocks noGrp="1"/>
          </p:cNvSpPr>
          <p:nvPr>
            <p:ph idx="1"/>
          </p:nvPr>
        </p:nvSpPr>
        <p:spPr>
          <a:xfrm>
            <a:off x="0" y="1143000"/>
            <a:ext cx="9144000" cy="5715000"/>
          </a:xfrm>
        </p:spPr>
        <p:txBody>
          <a:bodyPr>
            <a:noAutofit/>
          </a:bodyPr>
          <a:lstStyle/>
          <a:p>
            <a:r>
              <a:rPr lang="en-US" sz="3300" dirty="0"/>
              <a:t>Thus, the literal meaning is - a call out assembly.</a:t>
            </a:r>
          </a:p>
          <a:p>
            <a:r>
              <a:rPr lang="en-US" sz="3600" dirty="0">
                <a:solidFill>
                  <a:srgbClr val="FFFF00"/>
                </a:solidFill>
              </a:rPr>
              <a:t>A called out Assembly of Baptized Believers gathered together for – </a:t>
            </a:r>
            <a:r>
              <a:rPr lang="en-US" sz="3600" i="1" dirty="0"/>
              <a:t>Acts2:42; Phil. 3:3 </a:t>
            </a:r>
            <a:endParaRPr lang="en-US" sz="3600" dirty="0">
              <a:solidFill>
                <a:srgbClr val="FFFF00"/>
              </a:solidFill>
            </a:endParaRPr>
          </a:p>
        </p:txBody>
      </p:sp>
      <p:pic>
        <p:nvPicPr>
          <p:cNvPr id="53250" name="Picture 2" descr="http://i1.ytimg.com/vi/yy0pOjXRU3k/hqdefault.jpg"/>
          <p:cNvPicPr>
            <a:picLocks noChangeAspect="1" noChangeArrowheads="1"/>
          </p:cNvPicPr>
          <p:nvPr/>
        </p:nvPicPr>
        <p:blipFill>
          <a:blip r:embed="rId2" cstate="print"/>
          <a:srcRect/>
          <a:stretch>
            <a:fillRect/>
          </a:stretch>
        </p:blipFill>
        <p:spPr bwMode="auto">
          <a:xfrm>
            <a:off x="1981200" y="3048000"/>
            <a:ext cx="4800600" cy="3600451"/>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pastorron7.files.wordpress.com/2012/05/prchtrth.jpg"/>
          <p:cNvPicPr>
            <a:picLocks noChangeAspect="1" noChangeArrowheads="1"/>
          </p:cNvPicPr>
          <p:nvPr/>
        </p:nvPicPr>
        <p:blipFill>
          <a:blip r:embed="rId2" cstate="print"/>
          <a:srcRect/>
          <a:stretch>
            <a:fillRect/>
          </a:stretch>
        </p:blipFill>
        <p:spPr bwMode="auto">
          <a:xfrm rot="20934533">
            <a:off x="237683" y="644733"/>
            <a:ext cx="3810000" cy="2841013"/>
          </a:xfrm>
          <a:prstGeom prst="rect">
            <a:avLst/>
          </a:prstGeom>
          <a:noFill/>
        </p:spPr>
      </p:pic>
      <p:pic>
        <p:nvPicPr>
          <p:cNvPr id="24582" name="Picture 6" descr="http://media1.razorplanet.com/share/510472-3439/siteImages/FellowshipBC_2B1.PNG"/>
          <p:cNvPicPr>
            <a:picLocks noChangeAspect="1" noChangeArrowheads="1"/>
          </p:cNvPicPr>
          <p:nvPr/>
        </p:nvPicPr>
        <p:blipFill>
          <a:blip r:embed="rId3" cstate="print"/>
          <a:srcRect l="16000"/>
          <a:stretch>
            <a:fillRect/>
          </a:stretch>
        </p:blipFill>
        <p:spPr bwMode="auto">
          <a:xfrm rot="903132">
            <a:off x="5845347" y="4104761"/>
            <a:ext cx="3200400" cy="2600325"/>
          </a:xfrm>
          <a:prstGeom prst="rect">
            <a:avLst/>
          </a:prstGeom>
          <a:noFill/>
        </p:spPr>
      </p:pic>
      <p:pic>
        <p:nvPicPr>
          <p:cNvPr id="24584" name="Picture 8" descr="http://southvalleychurch.com.au/wp-content/uploads/2013/12/Lords-Supper.jpg"/>
          <p:cNvPicPr>
            <a:picLocks noChangeAspect="1" noChangeArrowheads="1"/>
          </p:cNvPicPr>
          <p:nvPr/>
        </p:nvPicPr>
        <p:blipFill>
          <a:blip r:embed="rId4" cstate="print"/>
          <a:srcRect/>
          <a:stretch>
            <a:fillRect/>
          </a:stretch>
        </p:blipFill>
        <p:spPr bwMode="auto">
          <a:xfrm rot="21280880">
            <a:off x="102062" y="4265093"/>
            <a:ext cx="4267200" cy="2400301"/>
          </a:xfrm>
          <a:prstGeom prst="rect">
            <a:avLst/>
          </a:prstGeom>
          <a:noFill/>
        </p:spPr>
      </p:pic>
      <p:pic>
        <p:nvPicPr>
          <p:cNvPr id="24578" name="Picture 2" descr="http://www.thegatheringfamily.com/wp-content/uploads/2014/01/myhouse-current.jpg"/>
          <p:cNvPicPr>
            <a:picLocks noChangeAspect="1" noChangeArrowheads="1"/>
          </p:cNvPicPr>
          <p:nvPr/>
        </p:nvPicPr>
        <p:blipFill>
          <a:blip r:embed="rId5" cstate="print"/>
          <a:srcRect l="14167" b="12139"/>
          <a:stretch>
            <a:fillRect/>
          </a:stretch>
        </p:blipFill>
        <p:spPr bwMode="auto">
          <a:xfrm rot="588552">
            <a:off x="3788080" y="446271"/>
            <a:ext cx="5410200" cy="1995996"/>
          </a:xfrm>
          <a:prstGeom prst="rect">
            <a:avLst/>
          </a:prstGeom>
          <a:noFill/>
        </p:spPr>
      </p:pic>
      <p:pic>
        <p:nvPicPr>
          <p:cNvPr id="24586" name="Picture 10" descr="http://www.fbckilgore.org/files/68/Misc%20Pics/worshipbutton.jpg"/>
          <p:cNvPicPr>
            <a:picLocks noChangeAspect="1" noChangeArrowheads="1"/>
          </p:cNvPicPr>
          <p:nvPr/>
        </p:nvPicPr>
        <p:blipFill>
          <a:blip r:embed="rId6" cstate="print"/>
          <a:srcRect/>
          <a:stretch>
            <a:fillRect/>
          </a:stretch>
        </p:blipFill>
        <p:spPr bwMode="auto">
          <a:xfrm>
            <a:off x="2438400" y="1981200"/>
            <a:ext cx="4819650" cy="3216616"/>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a:effectLst>
                  <a:reflection blurRad="6350" stA="50000" endA="300" endPos="50000" dist="29997" dir="5400000" sy="-100000" algn="bl" rotWithShape="0"/>
                </a:effectLst>
                <a:latin typeface="Adobe Caslon Pro Bold" pitchFamily="18" charset="0"/>
              </a:rPr>
              <a:t>The Origin of the Church</a:t>
            </a:r>
            <a:br>
              <a:rPr lang="en-US" sz="4800" b="1" dirty="0">
                <a:effectLst>
                  <a:reflection blurRad="6350" stA="50000" endA="300" endPos="50000" dist="29997" dir="5400000" sy="-100000" algn="bl" rotWithShape="0"/>
                </a:effectLst>
                <a:latin typeface="Adobe Caslon Pro Bold" pitchFamily="18" charset="0"/>
              </a:rPr>
            </a:br>
            <a:r>
              <a:rPr lang="en-US" b="1" i="1" dirty="0"/>
              <a:t>“When and where did the church actually begin?” </a:t>
            </a:r>
            <a:br>
              <a:rPr lang="en-US" b="1" i="1" dirty="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4800" i="1" dirty="0"/>
              <a:t>Several different views</a:t>
            </a:r>
          </a:p>
        </p:txBody>
      </p:sp>
      <p:pic>
        <p:nvPicPr>
          <p:cNvPr id="79874" name="Picture 2" descr="http://www.ricardobueno.com/wp-content/uploads/2011/08/choices.jpg"/>
          <p:cNvPicPr>
            <a:picLocks noChangeAspect="1" noChangeArrowheads="1"/>
          </p:cNvPicPr>
          <p:nvPr/>
        </p:nvPicPr>
        <p:blipFill>
          <a:blip r:embed="rId2" cstate="print"/>
          <a:srcRect/>
          <a:stretch>
            <a:fillRect/>
          </a:stretch>
        </p:blipFill>
        <p:spPr bwMode="auto">
          <a:xfrm>
            <a:off x="2362200" y="1905000"/>
            <a:ext cx="4206962" cy="44958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a:solidFill>
                  <a:srgbClr val="FFFF00"/>
                </a:solidFill>
              </a:rPr>
              <a:t>The Church begin on the </a:t>
            </a:r>
            <a:br>
              <a:rPr lang="en-US" dirty="0">
                <a:solidFill>
                  <a:srgbClr val="FFFF00"/>
                </a:solidFill>
              </a:rPr>
            </a:br>
            <a:r>
              <a:rPr lang="en-US" dirty="0">
                <a:solidFill>
                  <a:srgbClr val="FFFF00"/>
                </a:solidFill>
              </a:rPr>
              <a:t>Day of Pentecost</a:t>
            </a:r>
          </a:p>
        </p:txBody>
      </p:sp>
      <p:pic>
        <p:nvPicPr>
          <p:cNvPr id="7170" name="Picture 2" descr="http://4.bp.blogspot.com/_W9Mt-W-M5Dc/SHgqM4d2sGI/AAAAAAAAAAM/B8jlpkhs2ak/s320/Tongues_Of_Fire.jpg"/>
          <p:cNvPicPr>
            <a:picLocks noChangeAspect="1" noChangeArrowheads="1"/>
          </p:cNvPicPr>
          <p:nvPr/>
        </p:nvPicPr>
        <p:blipFill>
          <a:blip r:embed="rId2" cstate="print">
            <a:lum bright="-10000" contrast="30000"/>
          </a:blip>
          <a:srcRect/>
          <a:stretch>
            <a:fillRect/>
          </a:stretch>
        </p:blipFill>
        <p:spPr bwMode="auto">
          <a:xfrm>
            <a:off x="609600" y="1600200"/>
            <a:ext cx="7769407" cy="4953000"/>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1146</Words>
  <Application>Microsoft Office PowerPoint</Application>
  <PresentationFormat>On-screen Show (4:3)</PresentationFormat>
  <Paragraphs>107</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Adobe Caslon Pro Bold</vt:lpstr>
      <vt:lpstr>Adobe Garamond Pro Bold</vt:lpstr>
      <vt:lpstr>Agency FB</vt:lpstr>
      <vt:lpstr>Arial</vt:lpstr>
      <vt:lpstr>Calibri</vt:lpstr>
      <vt:lpstr>Times New Roman</vt:lpstr>
      <vt:lpstr>Office Theme</vt:lpstr>
      <vt:lpstr>The Doctrine of the Church (Part  8)</vt:lpstr>
      <vt:lpstr>PowerPoint Presentation</vt:lpstr>
      <vt:lpstr>PowerPoint Presentation</vt:lpstr>
      <vt:lpstr>“…and the gates of hell shall  not prevail against it.”</vt:lpstr>
      <vt:lpstr>  The Meaning of the Word "Church."</vt:lpstr>
      <vt:lpstr>PowerPoint Presentation</vt:lpstr>
      <vt:lpstr>The Origin of the Church “When and where did the church actually begin?”  </vt:lpstr>
      <vt:lpstr>Several different views</vt:lpstr>
      <vt:lpstr>The Church begin on the  Day of Pentecost</vt:lpstr>
      <vt:lpstr>PowerPoint Presentation</vt:lpstr>
      <vt:lpstr>Jesus Christ alone is to have the Preeminence in His Church</vt:lpstr>
      <vt:lpstr>PowerPoint Presentation</vt:lpstr>
      <vt:lpstr>“Thou art worthy, O Lord, to receive glory and honour and power: for thou hast created all things, and for thy pleasure they are and were created.”  (Rev. 4:11)</vt:lpstr>
      <vt:lpstr>The History, Growth, and Character of the Various New Testament Churches.</vt:lpstr>
      <vt:lpstr>PowerPoint Presentation</vt:lpstr>
      <vt:lpstr>The Six Symbols of the Church  </vt:lpstr>
      <vt:lpstr>1. The Head of the Body </vt:lpstr>
      <vt:lpstr>2. The Bridegroom and the Bride  </vt:lpstr>
      <vt:lpstr>  3. The Vine and the Branches</vt:lpstr>
      <vt:lpstr>4. The Shepherd and the Sheep</vt:lpstr>
      <vt:lpstr>5. The High Priest and a Kingdom of Priests</vt:lpstr>
      <vt:lpstr>6. The Cornerstone and the Living Stones</vt:lpstr>
      <vt:lpstr>The Organization of the Church  </vt:lpstr>
      <vt:lpstr>“But if I tarry long, that thou mayest know how thou oughtest to behave thyself in the house of God, which is the church of the living God, the pillar and ground of the truth.” (I Tim. 3:15) </vt:lpstr>
      <vt:lpstr>PowerPoint Presentation</vt:lpstr>
      <vt:lpstr>PowerPoint Presentation</vt:lpstr>
      <vt:lpstr>The New Testament  Church had Officers</vt:lpstr>
      <vt:lpstr>The Role of the Pastor</vt:lpstr>
      <vt:lpstr>The pastor is your Shepherd – Eph. 4:12; Jeremiah 3:15; Acts 20:28-31; I Pet. 5:1-4 The pastor is The pastor is your Shepherd – Eph. 4:12; Jeremiah 3:15; Acts 20:28-31; I Pet. 5:1-4 your Shepherd – Eph. 4:12; Jeremiah 3:15; Acts 20:28-31; I Pet. 5:1-4 </vt:lpstr>
      <vt:lpstr>PowerPoint Presentation</vt:lpstr>
      <vt:lpstr>PowerPoint Presentation</vt:lpstr>
      <vt:lpstr>PowerPoint Presentation</vt:lpstr>
      <vt:lpstr>PowerPoint Presentation</vt:lpstr>
      <vt:lpstr>The Pastor must Preach in               order to fulfill (Heb. 13:20-21)</vt:lpstr>
      <vt:lpstr>The Pastor as a Teacher (Eph. 4:11-12)</vt:lpstr>
      <vt:lpstr>PowerPoint Presentation</vt:lpstr>
      <vt:lpstr> “But I suffer not a woman to teach, nor to usurp authority over the man, but to be in silence…a Bishop them must be blameless, the husband of one wife…the things that thou hast heard of me among many witnesses, the same commit thou to faithful men, who shall be able to teach others also…”</vt:lpstr>
      <vt:lpstr>PowerPoint Presentation</vt:lpstr>
      <vt:lpstr>The Pastor as an Elder   (I Tim. 5:17, Titus 1:5)</vt:lpstr>
      <vt:lpstr>The Pastor as a Bishop  (Phil. 1:1)</vt:lpstr>
      <vt:lpstr>Three things you will not find in the Bible but you will find in most  Baptist Churches </vt:lpstr>
      <vt:lpstr>PowerPoint Presentation</vt:lpstr>
      <vt:lpstr>I Cor. 1:10  “Now I beseech you, brethren, by the name of our Lord Jesus Christ, that ye all speak the same thing, and that there be no divisions among you; but that ye be perfectly joined together in the same mind and in       the same judgment.”</vt:lpstr>
      <vt:lpstr>PowerPoint Presentation</vt:lpstr>
      <vt:lpstr>Your Responsibility  towards your Pastor </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7)</dc:title>
  <dc:creator>Pastor Daniel White</dc:creator>
  <cp:lastModifiedBy>Dan White</cp:lastModifiedBy>
  <cp:revision>16</cp:revision>
  <dcterms:created xsi:type="dcterms:W3CDTF">2014-06-05T10:32:35Z</dcterms:created>
  <dcterms:modified xsi:type="dcterms:W3CDTF">2016-12-20T14:25:55Z</dcterms:modified>
</cp:coreProperties>
</file>