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58" r:id="rId3"/>
    <p:sldId id="259" r:id="rId4"/>
    <p:sldId id="260" r:id="rId5"/>
    <p:sldId id="264" r:id="rId6"/>
    <p:sldId id="265" r:id="rId7"/>
    <p:sldId id="266" r:id="rId8"/>
    <p:sldId id="267" r:id="rId9"/>
    <p:sldId id="268" r:id="rId10"/>
    <p:sldId id="269" r:id="rId11"/>
    <p:sldId id="270" r:id="rId12"/>
    <p:sldId id="271" r:id="rId13"/>
    <p:sldId id="273" r:id="rId14"/>
    <p:sldId id="274" r:id="rId15"/>
    <p:sldId id="272" r:id="rId16"/>
    <p:sldId id="275" r:id="rId17"/>
    <p:sldId id="276" r:id="rId18"/>
    <p:sldId id="279" r:id="rId19"/>
    <p:sldId id="282" r:id="rId20"/>
    <p:sldId id="283" r:id="rId21"/>
    <p:sldId id="284" r:id="rId22"/>
    <p:sldId id="285" r:id="rId23"/>
    <p:sldId id="292" r:id="rId24"/>
    <p:sldId id="293" r:id="rId25"/>
    <p:sldId id="294" r:id="rId26"/>
    <p:sldId id="297" r:id="rId27"/>
    <p:sldId id="305" r:id="rId28"/>
    <p:sldId id="320" r:id="rId29"/>
    <p:sldId id="323" r:id="rId30"/>
    <p:sldId id="327" r:id="rId31"/>
    <p:sldId id="328" r:id="rId32"/>
    <p:sldId id="329" r:id="rId33"/>
    <p:sldId id="330" r:id="rId34"/>
    <p:sldId id="376" r:id="rId35"/>
    <p:sldId id="377" r:id="rId36"/>
    <p:sldId id="379" r:id="rId37"/>
    <p:sldId id="380" r:id="rId38"/>
    <p:sldId id="381" r:id="rId39"/>
    <p:sldId id="331" r:id="rId40"/>
    <p:sldId id="332" r:id="rId41"/>
    <p:sldId id="333" r:id="rId42"/>
    <p:sldId id="372" r:id="rId43"/>
    <p:sldId id="387" r:id="rId44"/>
    <p:sldId id="378" r:id="rId45"/>
    <p:sldId id="386" r:id="rId46"/>
    <p:sldId id="389" r:id="rId47"/>
    <p:sldId id="390" r:id="rId48"/>
    <p:sldId id="391" r:id="rId49"/>
    <p:sldId id="382" r:id="rId50"/>
    <p:sldId id="383" r:id="rId51"/>
    <p:sldId id="384" r:id="rId52"/>
    <p:sldId id="385" r:id="rId53"/>
    <p:sldId id="392" r:id="rId54"/>
    <p:sldId id="33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B420D-5C75-4E76-8B3C-2E861994A0F9}" type="datetimeFigureOut">
              <a:rPr lang="en-US" smtClean="0"/>
              <a:pPr/>
              <a:t>6/5/2014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51035-5496-4341-81C7-934459856C0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9F3C9D-1D97-4001-BD47-AF8620A6D03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45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9E98C-CF25-421F-80A1-F6D9E299B3D2}" type="slidenum">
              <a:rPr lang="en-US" smtClean="0"/>
              <a:pPr/>
              <a:t>46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9E98C-CF25-421F-80A1-F6D9E299B3D2}" type="slidenum">
              <a:rPr lang="en-US" smtClean="0"/>
              <a:pPr/>
              <a:t>47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9E98C-CF25-421F-80A1-F6D9E299B3D2}" type="slidenum">
              <a:rPr lang="en-US" smtClean="0"/>
              <a:pPr/>
              <a:t>48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50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51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99F64-CE3B-483D-98B3-325B15415607}" type="slidenum">
              <a:rPr lang="en-US" smtClean="0"/>
              <a:pPr/>
              <a:t>52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37EAA-336E-490F-A31F-8AED0D1D69B2}" type="datetimeFigureOut">
              <a:rPr lang="en-US" smtClean="0"/>
              <a:pPr/>
              <a:t>6/5/2014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37EAA-336E-490F-A31F-8AED0D1D69B2}" type="datetimeFigureOut">
              <a:rPr lang="en-US" smtClean="0"/>
              <a:pPr/>
              <a:t>6/5/2014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37EAA-336E-490F-A31F-8AED0D1D69B2}" type="datetimeFigureOut">
              <a:rPr lang="en-US" smtClean="0"/>
              <a:pPr/>
              <a:t>6/5/2014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37EAA-336E-490F-A31F-8AED0D1D69B2}" type="datetimeFigureOut">
              <a:rPr lang="en-US" smtClean="0"/>
              <a:pPr/>
              <a:t>6/5/2014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37EAA-336E-490F-A31F-8AED0D1D69B2}" type="datetimeFigureOut">
              <a:rPr lang="en-US" smtClean="0"/>
              <a:pPr/>
              <a:t>6/5/2014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37EAA-336E-490F-A31F-8AED0D1D69B2}" type="datetimeFigureOut">
              <a:rPr lang="en-US" smtClean="0"/>
              <a:pPr/>
              <a:t>6/5/2014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37EAA-336E-490F-A31F-8AED0D1D69B2}" type="datetimeFigureOut">
              <a:rPr lang="en-US" smtClean="0"/>
              <a:pPr/>
              <a:t>6/5/2014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37EAA-336E-490F-A31F-8AED0D1D69B2}" type="datetimeFigureOut">
              <a:rPr lang="en-US" smtClean="0"/>
              <a:pPr/>
              <a:t>6/5/2014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37EAA-336E-490F-A31F-8AED0D1D69B2}" type="datetimeFigureOut">
              <a:rPr lang="en-US" smtClean="0"/>
              <a:pPr/>
              <a:t>6/5/2014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37EAA-336E-490F-A31F-8AED0D1D69B2}" type="datetimeFigureOut">
              <a:rPr lang="en-US" smtClean="0"/>
              <a:pPr/>
              <a:t>6/5/2014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37EAA-336E-490F-A31F-8AED0D1D69B2}" type="datetimeFigureOut">
              <a:rPr lang="en-US" smtClean="0"/>
              <a:pPr/>
              <a:t>6/5/2014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37EAA-336E-490F-A31F-8AED0D1D69B2}" type="datetimeFigureOut">
              <a:rPr lang="en-US" smtClean="0"/>
              <a:pPr/>
              <a:t>6/5/2014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5E569F-DE80-450A-927D-68B83E71F09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gif"/></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2.jpe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676399"/>
          </a:xfrm>
        </p:spPr>
        <p:txBody>
          <a:bodyPr/>
          <a:lstStyle/>
          <a:p>
            <a:r>
              <a:rPr lang="en-US" dirty="0" smtClean="0">
                <a:latin typeface="Adobe Garamond Pro Bold" pitchFamily="18" charset="0"/>
              </a:rPr>
              <a:t>The Doctrine of the Church</a:t>
            </a:r>
            <a:br>
              <a:rPr lang="en-US" dirty="0" smtClean="0">
                <a:latin typeface="Adobe Garamond Pro Bold" pitchFamily="18" charset="0"/>
              </a:rPr>
            </a:br>
            <a:r>
              <a:rPr lang="en-US" i="1" dirty="0" smtClean="0">
                <a:latin typeface="Adobe Garamond Pro Bold" pitchFamily="18" charset="0"/>
              </a:rPr>
              <a:t>(Part  </a:t>
            </a:r>
            <a:r>
              <a:rPr lang="en-US" i="1" dirty="0">
                <a:latin typeface="Adobe Garamond Pro Bold" pitchFamily="18" charset="0"/>
              </a:rPr>
              <a:t>7</a:t>
            </a:r>
            <a:r>
              <a:rPr lang="en-US" i="1" dirty="0" smtClean="0">
                <a:latin typeface="Adobe Garamond Pro Bold" pitchFamily="18" charset="0"/>
              </a:rPr>
              <a:t>)</a:t>
            </a:r>
            <a:endParaRPr lang="en-US" i="1" dirty="0"/>
          </a:p>
        </p:txBody>
      </p:sp>
      <p:sp>
        <p:nvSpPr>
          <p:cNvPr id="8" name="Subtitle 7"/>
          <p:cNvSpPr>
            <a:spLocks noGrp="1"/>
          </p:cNvSpPr>
          <p:nvPr>
            <p:ph type="subTitle" idx="1"/>
          </p:nvPr>
        </p:nvSpPr>
        <p:spPr>
          <a:xfrm>
            <a:off x="0" y="5410200"/>
            <a:ext cx="9144000" cy="1219200"/>
          </a:xfrm>
        </p:spPr>
        <p:txBody>
          <a:bodyPr>
            <a:noAutofit/>
            <a:scene3d>
              <a:camera prst="orthographicFront"/>
              <a:lightRig rig="threePt" dir="t"/>
            </a:scene3d>
            <a:sp3d extrusionH="57150">
              <a:bevelT w="38100" h="38100" prst="convex"/>
            </a:sp3d>
          </a:bodyPr>
          <a:lstStyle/>
          <a:p>
            <a:r>
              <a:rPr lang="en-US" sz="3600" b="1" dirty="0" smtClean="0">
                <a:effectLst>
                  <a:reflection blurRad="6350" stA="55000" endA="300" endPos="45500" dir="5400000" sy="-100000" algn="bl" rotWithShape="0"/>
                </a:effectLst>
                <a:latin typeface="Times New Roman" pitchFamily="18" charset="0"/>
                <a:cs typeface="Times New Roman" pitchFamily="18" charset="0"/>
              </a:rPr>
              <a:t>The Organization of the Church</a:t>
            </a:r>
          </a:p>
          <a:p>
            <a:endParaRPr lang="en-US" sz="3600" b="1" dirty="0" smtClean="0">
              <a:effectLst>
                <a:reflection blurRad="6350" stA="55000" endA="300" endPos="45500" dir="5400000" sy="-100000" algn="bl" rotWithShape="0"/>
              </a:effectLst>
              <a:latin typeface="Times New Roman" pitchFamily="18" charset="0"/>
              <a:cs typeface="Times New Roman" pitchFamily="18" charset="0"/>
            </a:endParaRPr>
          </a:p>
          <a:p>
            <a:endParaRPr lang="en-US" sz="3600" b="1" dirty="0" smtClean="0">
              <a:effectLst>
                <a:reflection blurRad="6350" stA="55000" endA="300" endPos="45500" dir="5400000" sy="-100000" algn="bl" rotWithShape="0"/>
              </a:effectLst>
              <a:latin typeface="Times New Roman" pitchFamily="18" charset="0"/>
              <a:cs typeface="Times New Roman" pitchFamily="18" charset="0"/>
            </a:endParaRPr>
          </a:p>
        </p:txBody>
      </p:sp>
      <p:sp>
        <p:nvSpPr>
          <p:cNvPr id="11266" name="AutoShape 2"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1" name="Picture 7" descr="C:\Users\Dan White\Documents\Fellowship Baptist\Church.jpg"/>
          <p:cNvPicPr>
            <a:picLocks noChangeAspect="1" noChangeArrowheads="1"/>
          </p:cNvPicPr>
          <p:nvPr/>
        </p:nvPicPr>
        <p:blipFill>
          <a:blip r:embed="rId3" cstate="print">
            <a:lum bright="-10000" contrast="20000"/>
          </a:blip>
          <a:srcRect/>
          <a:stretch>
            <a:fillRect/>
          </a:stretch>
        </p:blipFill>
        <p:spPr bwMode="auto">
          <a:xfrm>
            <a:off x="2133600" y="1905000"/>
            <a:ext cx="483145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p:cNvSpPr txBox="1">
            <a:spLocks/>
          </p:cNvSpPr>
          <p:nvPr/>
        </p:nvSpPr>
        <p:spPr>
          <a:xfrm>
            <a:off x="0" y="304800"/>
            <a:ext cx="9144000" cy="6324600"/>
          </a:xfrm>
          <a:prstGeom prst="rect">
            <a:avLst/>
          </a:prstGeom>
        </p:spPr>
        <p:txBody>
          <a:bodyPr vert="horz" lIns="91440" tIns="45720" rIns="91440" bIns="45720" rtlCol="0">
            <a:noAutofit/>
            <a:scene3d>
              <a:camera prst="orthographicFront"/>
              <a:lightRig rig="threePt" dir="t"/>
            </a:scene3d>
            <a:sp3d extrusionH="57150">
              <a:bevelT w="38100" h="38100" prst="convex"/>
            </a:sp3d>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1" i="0" u="none" strike="noStrike" kern="1200" cap="none" spc="0" normalizeH="0" baseline="0" noProof="0" dirty="0" smtClean="0">
                <a:ln>
                  <a:noFill/>
                </a:ln>
                <a:solidFill>
                  <a:schemeClr val="tx1"/>
                </a:solidFill>
                <a:effectLst>
                  <a:reflection blurRad="6350" stA="50000" endA="300" endPos="50000" dist="29997" dir="5400000" sy="-100000" algn="bl" rotWithShape="0"/>
                </a:effectLst>
                <a:uLnTx/>
                <a:uFillTx/>
                <a:latin typeface="Adobe Caslon Pro Bold" pitchFamily="18" charset="0"/>
                <a:ea typeface="+mn-ea"/>
                <a:cs typeface="+mn-cs"/>
              </a:rPr>
              <a:t>The Nature of the Church</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000" b="0" i="1" u="none" strike="noStrike" kern="1200" cap="none" spc="0" normalizeH="0" baseline="0" noProof="0" dirty="0" smtClean="0">
                <a:ln>
                  <a:noFill/>
                </a:ln>
                <a:solidFill>
                  <a:schemeClr val="tx1"/>
                </a:solidFill>
                <a:effectLst/>
                <a:uLnTx/>
                <a:uFillTx/>
                <a:latin typeface="+mn-lt"/>
                <a:ea typeface="+mn-ea"/>
                <a:cs typeface="+mn-cs"/>
              </a:rPr>
              <a:t>“The characteristics or inherent features of the Church”</a:t>
            </a:r>
            <a:endParaRPr kumimoji="0" lang="en-US" sz="3000" b="1" i="1" u="none" strike="noStrike" kern="1200" cap="none" spc="0" normalizeH="0" baseline="0" noProof="0" dirty="0" smtClean="0">
              <a:ln>
                <a:noFill/>
              </a:ln>
              <a:solidFill>
                <a:schemeClr val="tx1"/>
              </a:solidFill>
              <a:effectLst>
                <a:reflection blurRad="6350" stA="50000" endA="300" endPos="50000" dist="29997" dir="5400000" sy="-100000" algn="bl" rotWithShape="0"/>
              </a:effectLst>
              <a:uLnTx/>
              <a:uFillTx/>
              <a:latin typeface="Adobe Caslon Pro Bold" pitchFamily="18"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dirty="0" smtClean="0">
              <a:ln>
                <a:noFill/>
              </a:ln>
              <a:solidFill>
                <a:schemeClr val="tx1"/>
              </a:solidFill>
              <a:effectLst>
                <a:reflection blurRad="6350" stA="50000" endA="300" endPos="50000" dist="29997" dir="5400000" sy="-100000" algn="bl" rotWithShape="0"/>
              </a:effectLst>
              <a:uLnTx/>
              <a:uFillTx/>
              <a:latin typeface="Adobe Caslon Pro Bold" pitchFamily="18" charset="0"/>
              <a:ea typeface="+mn-ea"/>
              <a:cs typeface="+mn-cs"/>
            </a:endParaRPr>
          </a:p>
        </p:txBody>
      </p:sp>
      <p:pic>
        <p:nvPicPr>
          <p:cNvPr id="6" name="Picture 2" descr="http://biblicalproof.files.wordpress.com/2013/06/what-the-church-is-and-is-not.jpg"/>
          <p:cNvPicPr>
            <a:picLocks noChangeAspect="1" noChangeArrowheads="1"/>
          </p:cNvPicPr>
          <p:nvPr/>
        </p:nvPicPr>
        <p:blipFill>
          <a:blip r:embed="rId2" cstate="print"/>
          <a:srcRect t="19611" r="131" b="22042"/>
          <a:stretch>
            <a:fillRect/>
          </a:stretch>
        </p:blipFill>
        <p:spPr bwMode="auto">
          <a:xfrm>
            <a:off x="0" y="1905000"/>
            <a:ext cx="9152467" cy="4335379"/>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sz="4000" dirty="0" smtClean="0">
                <a:solidFill>
                  <a:srgbClr val="FFFF00"/>
                </a:solidFill>
              </a:rPr>
              <a:t>  The Church is not Israel</a:t>
            </a:r>
          </a:p>
          <a:p>
            <a:r>
              <a:rPr lang="en-US" dirty="0" smtClean="0"/>
              <a:t> </a:t>
            </a:r>
            <a:r>
              <a:rPr lang="en-US" i="1" dirty="0" smtClean="0"/>
              <a:t>(I Corinthians 10:32) “Give none offence, neither to the Jews (Israel), nor to the Gentiles, nor to the church of God.”</a:t>
            </a:r>
            <a:endParaRPr lang="en-US" dirty="0" smtClean="0"/>
          </a:p>
          <a:p>
            <a:endParaRPr lang="en-US" dirty="0"/>
          </a:p>
          <a:p>
            <a:endParaRPr lang="en-US" dirty="0" smtClean="0"/>
          </a:p>
          <a:p>
            <a:endParaRPr lang="en-US" dirty="0"/>
          </a:p>
          <a:p>
            <a:endParaRPr lang="en-US" dirty="0" smtClean="0"/>
          </a:p>
          <a:p>
            <a:endParaRPr lang="en-US" dirty="0"/>
          </a:p>
          <a:p>
            <a:pPr>
              <a:buNone/>
            </a:pPr>
            <a:endParaRPr lang="en-US" dirty="0" smtClean="0"/>
          </a:p>
          <a:p>
            <a:r>
              <a:rPr lang="en-US" dirty="0"/>
              <a:t>Covenant theologians teach that the church has become God’s elect people, as Israel once was. </a:t>
            </a:r>
            <a:endParaRPr lang="en-US" dirty="0" smtClean="0"/>
          </a:p>
          <a:p>
            <a:endParaRPr lang="en-US" dirty="0" smtClean="0"/>
          </a:p>
          <a:p>
            <a:endParaRPr lang="en-US" dirty="0"/>
          </a:p>
        </p:txBody>
      </p:sp>
      <p:pic>
        <p:nvPicPr>
          <p:cNvPr id="4" name="Picture 4" descr="https://encrypted-tbn2.gstatic.com/images?q=tbn:ANd9GcTe_sFLk2KOk7IsBPvk3U00hbR-WW1HQhD2oaEdNk280QX_tKeHCmk9mp5k"/>
          <p:cNvPicPr>
            <a:picLocks noChangeAspect="1" noChangeArrowheads="1"/>
          </p:cNvPicPr>
          <p:nvPr/>
        </p:nvPicPr>
        <p:blipFill>
          <a:blip r:embed="rId2" cstate="print"/>
          <a:srcRect/>
          <a:stretch>
            <a:fillRect/>
          </a:stretch>
        </p:blipFill>
        <p:spPr bwMode="auto">
          <a:xfrm>
            <a:off x="1295400" y="2514600"/>
            <a:ext cx="6019800" cy="30099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417638"/>
          </a:xfrm>
        </p:spPr>
        <p:txBody>
          <a:bodyPr/>
          <a:lstStyle/>
          <a:p>
            <a:r>
              <a:rPr lang="en-US" dirty="0" smtClean="0">
                <a:solidFill>
                  <a:srgbClr val="FFFF00"/>
                </a:solidFill>
              </a:rPr>
              <a:t>The Church is the Body of Christ</a:t>
            </a:r>
            <a:endParaRPr lang="en-US" dirty="0">
              <a:solidFill>
                <a:srgbClr val="FFFF00"/>
              </a:solidFill>
            </a:endParaRPr>
          </a:p>
        </p:txBody>
      </p:sp>
      <p:sp>
        <p:nvSpPr>
          <p:cNvPr id="6" name="Content Placeholder 5"/>
          <p:cNvSpPr>
            <a:spLocks noGrp="1"/>
          </p:cNvSpPr>
          <p:nvPr>
            <p:ph idx="1"/>
          </p:nvPr>
        </p:nvSpPr>
        <p:spPr>
          <a:xfrm>
            <a:off x="152400" y="1371600"/>
            <a:ext cx="8839200" cy="4754563"/>
          </a:xfrm>
        </p:spPr>
        <p:txBody>
          <a:bodyPr/>
          <a:lstStyle/>
          <a:p>
            <a:r>
              <a:rPr lang="en-US" i="1" dirty="0" smtClean="0"/>
              <a:t> I Cor. 12:27 “Now ye are the body of Christ, and members in particular.</a:t>
            </a:r>
          </a:p>
          <a:p>
            <a:r>
              <a:rPr lang="en-US" i="1" dirty="0" smtClean="0"/>
              <a:t> Eph. 4:12 “For the perfecting of the saints, for the work of the ministry, for the edifying of the body of Christ.”</a:t>
            </a:r>
            <a:endParaRPr lang="en-US" i="1" dirty="0"/>
          </a:p>
        </p:txBody>
      </p:sp>
      <p:pic>
        <p:nvPicPr>
          <p:cNvPr id="63490" name="Picture 2" descr="http://ubdavid.org/advanced/new-life3/graphics/17_people-cross-body.jpg"/>
          <p:cNvPicPr>
            <a:picLocks noChangeAspect="1" noChangeArrowheads="1"/>
          </p:cNvPicPr>
          <p:nvPr/>
        </p:nvPicPr>
        <p:blipFill>
          <a:blip r:embed="rId2" cstate="print"/>
          <a:srcRect/>
          <a:stretch>
            <a:fillRect/>
          </a:stretch>
        </p:blipFill>
        <p:spPr bwMode="auto">
          <a:xfrm>
            <a:off x="2667000" y="3581400"/>
            <a:ext cx="6191248" cy="3095626"/>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Christ is the head of the Church</a:t>
            </a:r>
            <a:endParaRPr lang="en-US" dirty="0">
              <a:solidFill>
                <a:srgbClr val="FFFF00"/>
              </a:solidFill>
            </a:endParaRPr>
          </a:p>
        </p:txBody>
      </p:sp>
      <p:sp>
        <p:nvSpPr>
          <p:cNvPr id="3" name="Content Placeholder 2"/>
          <p:cNvSpPr>
            <a:spLocks noGrp="1"/>
          </p:cNvSpPr>
          <p:nvPr>
            <p:ph idx="1"/>
          </p:nvPr>
        </p:nvSpPr>
        <p:spPr>
          <a:xfrm>
            <a:off x="152400" y="1524001"/>
            <a:ext cx="8839200" cy="1676400"/>
          </a:xfrm>
        </p:spPr>
        <p:txBody>
          <a:bodyPr/>
          <a:lstStyle/>
          <a:p>
            <a:pPr>
              <a:buNone/>
            </a:pPr>
            <a:r>
              <a:rPr lang="en-US" i="1" dirty="0" smtClean="0"/>
              <a:t>    Eph. 5:23 “For the husband is the head of the wife, even as Christ is the head of the church: and he is the </a:t>
            </a:r>
            <a:r>
              <a:rPr lang="en-US" i="1" dirty="0" smtClean="0"/>
              <a:t>saviour</a:t>
            </a:r>
            <a:r>
              <a:rPr lang="en-US" i="1" dirty="0" smtClean="0"/>
              <a:t> of the body.”</a:t>
            </a:r>
            <a:endParaRPr lang="en-US" i="1" dirty="0"/>
          </a:p>
        </p:txBody>
      </p:sp>
      <p:pic>
        <p:nvPicPr>
          <p:cNvPr id="67588" name="Picture 4" descr="http://photos1.blogger.com/blogger/2894/913/1600/Bible.0.jpg"/>
          <p:cNvPicPr>
            <a:picLocks noChangeAspect="1" noChangeArrowheads="1"/>
          </p:cNvPicPr>
          <p:nvPr/>
        </p:nvPicPr>
        <p:blipFill>
          <a:blip r:embed="rId2" cstate="print"/>
          <a:srcRect/>
          <a:stretch>
            <a:fillRect/>
          </a:stretch>
        </p:blipFill>
        <p:spPr bwMode="auto">
          <a:xfrm>
            <a:off x="2286000" y="3429000"/>
            <a:ext cx="4648200" cy="3266304"/>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Word of God is to be the Churches only rule of faith and practice!</a:t>
            </a:r>
            <a:endParaRPr lang="en-US" dirty="0">
              <a:solidFill>
                <a:srgbClr val="FFFF00"/>
              </a:solidFill>
            </a:endParaRPr>
          </a:p>
        </p:txBody>
      </p:sp>
      <p:pic>
        <p:nvPicPr>
          <p:cNvPr id="68611" name="Picture 3" descr="http://centralcitybaptist.com/wp-content/uploads/2012/06/Open-Bible-3.png"/>
          <p:cNvPicPr>
            <a:picLocks noChangeAspect="1" noChangeArrowheads="1"/>
          </p:cNvPicPr>
          <p:nvPr/>
        </p:nvPicPr>
        <p:blipFill>
          <a:blip r:embed="rId2" cstate="print"/>
          <a:srcRect/>
          <a:stretch>
            <a:fillRect/>
          </a:stretch>
        </p:blipFill>
        <p:spPr bwMode="auto">
          <a:xfrm>
            <a:off x="457200" y="3048000"/>
            <a:ext cx="7467600" cy="3994133"/>
          </a:xfrm>
          <a:prstGeom prst="rect">
            <a:avLst/>
          </a:prstGeom>
          <a:noFill/>
        </p:spPr>
      </p:pic>
      <p:pic>
        <p:nvPicPr>
          <p:cNvPr id="68609" name="Picture 1" descr="C:\Users\Dan White\Pictures\Bible pictures\Churches\scan0007 (2).jpg"/>
          <p:cNvPicPr>
            <a:picLocks noChangeAspect="1" noChangeArrowheads="1"/>
          </p:cNvPicPr>
          <p:nvPr/>
        </p:nvPicPr>
        <p:blipFill>
          <a:blip r:embed="rId3" cstate="print"/>
          <a:srcRect/>
          <a:stretch>
            <a:fillRect/>
          </a:stretch>
        </p:blipFill>
        <p:spPr bwMode="auto">
          <a:xfrm>
            <a:off x="2971800" y="1752600"/>
            <a:ext cx="2839212" cy="3721608"/>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gunisigi.hho.edu.tr/wp-content/uploads/2014/01/World.jpg"/>
          <p:cNvPicPr>
            <a:picLocks noChangeAspect="1" noChangeArrowheads="1"/>
          </p:cNvPicPr>
          <p:nvPr/>
        </p:nvPicPr>
        <p:blipFill>
          <a:blip r:embed="rId2" cstate="print"/>
          <a:srcRect b="16393"/>
          <a:stretch>
            <a:fillRect/>
          </a:stretch>
        </p:blipFill>
        <p:spPr bwMode="auto">
          <a:xfrm>
            <a:off x="5943600" y="1524000"/>
            <a:ext cx="2057400" cy="1797471"/>
          </a:xfrm>
          <a:prstGeom prst="ellipse">
            <a:avLst/>
          </a:prstGeom>
          <a:ln>
            <a:noFill/>
          </a:ln>
          <a:effectLst>
            <a:softEdge rad="112500"/>
          </a:effectLst>
        </p:spPr>
      </p:pic>
      <p:sp>
        <p:nvSpPr>
          <p:cNvPr id="2" name="Title 1"/>
          <p:cNvSpPr>
            <a:spLocks noGrp="1"/>
          </p:cNvSpPr>
          <p:nvPr>
            <p:ph type="title"/>
          </p:nvPr>
        </p:nvSpPr>
        <p:spPr/>
        <p:txBody>
          <a:bodyPr>
            <a:normAutofit fontScale="90000"/>
          </a:bodyPr>
          <a:lstStyle/>
          <a:p>
            <a:r>
              <a:rPr lang="en-US" dirty="0" smtClean="0">
                <a:solidFill>
                  <a:srgbClr val="FFFF00"/>
                </a:solidFill>
              </a:rPr>
              <a:t>The Church is the Pillar </a:t>
            </a:r>
            <a:br>
              <a:rPr lang="en-US" dirty="0" smtClean="0">
                <a:solidFill>
                  <a:srgbClr val="FFFF00"/>
                </a:solidFill>
              </a:rPr>
            </a:br>
            <a:r>
              <a:rPr lang="en-US" dirty="0" smtClean="0">
                <a:solidFill>
                  <a:srgbClr val="FFFF00"/>
                </a:solidFill>
              </a:rPr>
              <a:t>and Ground of the Truth</a:t>
            </a:r>
            <a:endParaRPr lang="en-US" dirty="0">
              <a:solidFill>
                <a:srgbClr val="FFFF00"/>
              </a:solidFill>
            </a:endParaRPr>
          </a:p>
        </p:txBody>
      </p:sp>
      <p:sp>
        <p:nvSpPr>
          <p:cNvPr id="3" name="Content Placeholder 2"/>
          <p:cNvSpPr>
            <a:spLocks noGrp="1"/>
          </p:cNvSpPr>
          <p:nvPr>
            <p:ph idx="1"/>
          </p:nvPr>
        </p:nvSpPr>
        <p:spPr>
          <a:xfrm>
            <a:off x="76200" y="1752600"/>
            <a:ext cx="9067800" cy="3962400"/>
          </a:xfrm>
        </p:spPr>
        <p:txBody>
          <a:bodyPr>
            <a:normAutofit fontScale="92500" lnSpcReduction="10000"/>
          </a:bodyPr>
          <a:lstStyle/>
          <a:p>
            <a:pPr>
              <a:buNone/>
            </a:pPr>
            <a:r>
              <a:rPr lang="en-US" i="1" dirty="0" smtClean="0">
                <a:effectLst>
                  <a:glow rad="101600">
                    <a:schemeClr val="bg1">
                      <a:alpha val="60000"/>
                    </a:schemeClr>
                  </a:glow>
                </a:effectLst>
              </a:rPr>
              <a:t>   I Tim. 3:15 “But if I tarry long, that thou mayest know how thou </a:t>
            </a:r>
            <a:r>
              <a:rPr lang="en-US" i="1" dirty="0" smtClean="0">
                <a:effectLst>
                  <a:glow rad="101600">
                    <a:schemeClr val="bg1">
                      <a:alpha val="60000"/>
                    </a:schemeClr>
                  </a:glow>
                </a:effectLst>
              </a:rPr>
              <a:t>oughtest</a:t>
            </a:r>
            <a:r>
              <a:rPr lang="en-US" i="1" dirty="0" smtClean="0">
                <a:effectLst>
                  <a:glow rad="101600">
                    <a:schemeClr val="bg1">
                      <a:alpha val="60000"/>
                    </a:schemeClr>
                  </a:glow>
                </a:effectLst>
              </a:rPr>
              <a:t> to behave thyself in the house of God, which is the church of the living God, the pillar and ground of the truth.”</a:t>
            </a:r>
          </a:p>
          <a:p>
            <a:pPr>
              <a:buNone/>
            </a:pPr>
            <a:endParaRPr lang="en-US" i="1" dirty="0" smtClean="0">
              <a:effectLst>
                <a:glow rad="101600">
                  <a:schemeClr val="bg1">
                    <a:alpha val="60000"/>
                  </a:schemeClr>
                </a:glow>
              </a:effectLst>
            </a:endParaRPr>
          </a:p>
          <a:p>
            <a:pPr>
              <a:buFont typeface="Wingdings"/>
              <a:buChar char="Ø"/>
            </a:pPr>
            <a:r>
              <a:rPr lang="en-US" i="1" dirty="0" smtClean="0">
                <a:effectLst>
                  <a:glow rad="101600">
                    <a:schemeClr val="bg1">
                      <a:alpha val="60000"/>
                    </a:schemeClr>
                  </a:glow>
                </a:effectLst>
              </a:rPr>
              <a:t>Pillar = base; post; support</a:t>
            </a:r>
          </a:p>
          <a:p>
            <a:pPr>
              <a:buNone/>
            </a:pPr>
            <a:endParaRPr lang="en-US" i="1" dirty="0" smtClean="0">
              <a:effectLst>
                <a:glow rad="101600">
                  <a:schemeClr val="bg1">
                    <a:alpha val="60000"/>
                  </a:schemeClr>
                </a:glow>
              </a:effectLst>
            </a:endParaRPr>
          </a:p>
          <a:p>
            <a:pPr>
              <a:buFont typeface="Wingdings"/>
              <a:buChar char="Ø"/>
            </a:pPr>
            <a:r>
              <a:rPr lang="en-US" i="1" dirty="0" smtClean="0">
                <a:effectLst>
                  <a:glow rad="101600">
                    <a:schemeClr val="bg1">
                      <a:alpha val="60000"/>
                    </a:schemeClr>
                  </a:glow>
                </a:effectLst>
              </a:rPr>
              <a:t> Ground = support; basis</a:t>
            </a:r>
          </a:p>
        </p:txBody>
      </p:sp>
      <p:pic>
        <p:nvPicPr>
          <p:cNvPr id="1028" name="Picture 4" descr="http://holybible.ucoz.org/bible3.gif"/>
          <p:cNvPicPr>
            <a:picLocks noChangeAspect="1" noChangeArrowheads="1"/>
          </p:cNvPicPr>
          <p:nvPr/>
        </p:nvPicPr>
        <p:blipFill>
          <a:blip r:embed="rId3" cstate="print"/>
          <a:srcRect/>
          <a:stretch>
            <a:fillRect/>
          </a:stretch>
        </p:blipFill>
        <p:spPr bwMode="auto">
          <a:xfrm rot="17416402">
            <a:off x="5578905" y="4132713"/>
            <a:ext cx="3143250" cy="3524251"/>
          </a:xfrm>
          <a:prstGeom prst="rect">
            <a:avLst/>
          </a:prstGeom>
          <a:noFill/>
        </p:spPr>
      </p:pic>
      <p:pic>
        <p:nvPicPr>
          <p:cNvPr id="1026" name="Picture 2" descr="http://www.clker.com/cliparts/4/a/a/f/13393542111146411959ws%20piller%20gold.png"/>
          <p:cNvPicPr>
            <a:picLocks noChangeAspect="1" noChangeArrowheads="1"/>
          </p:cNvPicPr>
          <p:nvPr/>
        </p:nvPicPr>
        <p:blipFill>
          <a:blip r:embed="rId4" cstate="print"/>
          <a:srcRect/>
          <a:stretch>
            <a:fillRect/>
          </a:stretch>
        </p:blipFill>
        <p:spPr bwMode="auto">
          <a:xfrm>
            <a:off x="6553200" y="3124200"/>
            <a:ext cx="912767" cy="327660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Jesus Christ alone is to have the Preeminence</a:t>
            </a:r>
            <a:r>
              <a:rPr lang="en-US" dirty="0" smtClean="0"/>
              <a:t> </a:t>
            </a:r>
            <a:r>
              <a:rPr lang="en-US" dirty="0" smtClean="0">
                <a:solidFill>
                  <a:srgbClr val="FFFF00"/>
                </a:solidFill>
              </a:rPr>
              <a:t>in His Church</a:t>
            </a:r>
            <a:endParaRPr lang="en-US" dirty="0">
              <a:solidFill>
                <a:srgbClr val="FFFF00"/>
              </a:solidFill>
            </a:endParaRPr>
          </a:p>
        </p:txBody>
      </p:sp>
      <p:sp>
        <p:nvSpPr>
          <p:cNvPr id="3" name="Content Placeholder 2"/>
          <p:cNvSpPr>
            <a:spLocks noGrp="1"/>
          </p:cNvSpPr>
          <p:nvPr>
            <p:ph idx="1"/>
          </p:nvPr>
        </p:nvSpPr>
        <p:spPr>
          <a:xfrm>
            <a:off x="0" y="1981200"/>
            <a:ext cx="6324600" cy="4876800"/>
          </a:xfrm>
        </p:spPr>
        <p:txBody>
          <a:bodyPr>
            <a:normAutofit/>
          </a:bodyPr>
          <a:lstStyle/>
          <a:p>
            <a:pPr>
              <a:buNone/>
            </a:pPr>
            <a:r>
              <a:rPr lang="en-US" i="1" dirty="0" smtClean="0"/>
              <a:t>    </a:t>
            </a:r>
            <a:endParaRPr lang="en-US" dirty="0"/>
          </a:p>
        </p:txBody>
      </p:sp>
      <p:pic>
        <p:nvPicPr>
          <p:cNvPr id="12290" name="Picture 2" descr="http://jamesrasbeary.files.wordpress.com/2012/03/croppedimage505329-preeminence-tv-slide.png"/>
          <p:cNvPicPr>
            <a:picLocks noChangeAspect="1" noChangeArrowheads="1"/>
          </p:cNvPicPr>
          <p:nvPr/>
        </p:nvPicPr>
        <p:blipFill>
          <a:blip r:embed="rId2" cstate="print"/>
          <a:srcRect/>
          <a:stretch>
            <a:fillRect/>
          </a:stretch>
        </p:blipFill>
        <p:spPr bwMode="auto">
          <a:xfrm>
            <a:off x="914400" y="1828800"/>
            <a:ext cx="7368700" cy="480060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wednesdaynightservice.com/wp-content/uploads/2011/12/purpose-of-the-church_t_nv1.jpg"/>
          <p:cNvPicPr>
            <a:picLocks noChangeAspect="1" noChangeArrowheads="1"/>
          </p:cNvPicPr>
          <p:nvPr/>
        </p:nvPicPr>
        <p:blipFill>
          <a:blip r:embed="rId2" cstate="print"/>
          <a:srcRect/>
          <a:stretch>
            <a:fillRect/>
          </a:stretch>
        </p:blipFill>
        <p:spPr bwMode="auto">
          <a:xfrm>
            <a:off x="0" y="0"/>
            <a:ext cx="9147705"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74638"/>
            <a:ext cx="4572000" cy="6430962"/>
          </a:xfrm>
        </p:spPr>
        <p:txBody>
          <a:bodyPr>
            <a:normAutofit fontScale="90000"/>
          </a:bodyPr>
          <a:lstStyle/>
          <a:p>
            <a:r>
              <a:rPr lang="en-US" i="1" dirty="0" smtClean="0"/>
              <a:t>“Thou art worthy, O Lord, to receive glory and </a:t>
            </a:r>
            <a:r>
              <a:rPr lang="en-US" i="1" dirty="0" smtClean="0"/>
              <a:t>honour</a:t>
            </a:r>
            <a:r>
              <a:rPr lang="en-US" i="1" dirty="0" smtClean="0"/>
              <a:t> and power: for thou hast created all things, and for thy pleasure they are and were created.”  (Rev. 4:11)</a:t>
            </a:r>
            <a:endParaRPr lang="en-US" dirty="0"/>
          </a:p>
        </p:txBody>
      </p:sp>
      <p:pic>
        <p:nvPicPr>
          <p:cNvPr id="106498" name="Picture 2" descr="http://workwithsandi.com/wp-content/uploads/main-thing.png"/>
          <p:cNvPicPr>
            <a:picLocks noChangeAspect="1" noChangeArrowheads="1"/>
          </p:cNvPicPr>
          <p:nvPr/>
        </p:nvPicPr>
        <p:blipFill>
          <a:blip r:embed="rId2" cstate="print"/>
          <a:srcRect/>
          <a:stretch>
            <a:fillRect/>
          </a:stretch>
        </p:blipFill>
        <p:spPr bwMode="auto">
          <a:xfrm>
            <a:off x="304800" y="1828800"/>
            <a:ext cx="3886200" cy="3831077"/>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782762"/>
          </a:xfrm>
        </p:spPr>
        <p:txBody>
          <a:bodyPr>
            <a:normAutofit/>
            <a:scene3d>
              <a:camera prst="orthographicFront"/>
              <a:lightRig rig="threePt" dir="t"/>
            </a:scene3d>
            <a:sp3d extrusionH="57150">
              <a:bevelT w="38100" h="38100" prst="convex"/>
            </a:sp3d>
          </a:bodyPr>
          <a:lstStyle/>
          <a:p>
            <a:r>
              <a:rPr lang="en-US" dirty="0">
                <a:solidFill>
                  <a:srgbClr val="FFC000"/>
                </a:solidFill>
                <a:effectLst>
                  <a:glow rad="63500">
                    <a:schemeClr val="accent6">
                      <a:satMod val="175000"/>
                      <a:alpha val="40000"/>
                    </a:schemeClr>
                  </a:glow>
                </a:effectLst>
              </a:rPr>
              <a:t>The History, Growth, and Character of the Various New Testament </a:t>
            </a:r>
            <a:r>
              <a:rPr lang="en-US" dirty="0" smtClean="0">
                <a:solidFill>
                  <a:srgbClr val="FFC000"/>
                </a:solidFill>
                <a:effectLst>
                  <a:glow rad="63500">
                    <a:schemeClr val="accent6">
                      <a:satMod val="175000"/>
                      <a:alpha val="40000"/>
                    </a:schemeClr>
                  </a:glow>
                </a:effectLst>
              </a:rPr>
              <a:t>Churches.</a:t>
            </a:r>
            <a:endParaRPr lang="en-US" dirty="0">
              <a:solidFill>
                <a:srgbClr val="FFC000"/>
              </a:solidFill>
              <a:effectLst>
                <a:glow rad="63500">
                  <a:schemeClr val="accent6">
                    <a:satMod val="175000"/>
                    <a:alpha val="40000"/>
                  </a:schemeClr>
                </a:glow>
              </a:effectLst>
            </a:endParaRPr>
          </a:p>
        </p:txBody>
      </p:sp>
      <p:pic>
        <p:nvPicPr>
          <p:cNvPr id="5122" name="Picture 2" descr="http://www.faithandworship.com/images/early_church.jpg"/>
          <p:cNvPicPr>
            <a:picLocks noChangeAspect="1" noChangeArrowheads="1"/>
          </p:cNvPicPr>
          <p:nvPr/>
        </p:nvPicPr>
        <p:blipFill>
          <a:blip r:embed="rId2" cstate="print"/>
          <a:srcRect/>
          <a:stretch>
            <a:fillRect/>
          </a:stretch>
        </p:blipFill>
        <p:spPr bwMode="auto">
          <a:xfrm rot="21003316">
            <a:off x="214318" y="2310939"/>
            <a:ext cx="3061389" cy="2125479"/>
          </a:xfrm>
          <a:prstGeom prst="rect">
            <a:avLst/>
          </a:prstGeom>
          <a:noFill/>
        </p:spPr>
      </p:pic>
      <p:pic>
        <p:nvPicPr>
          <p:cNvPr id="5124" name="Picture 4" descr="http://www.maghrebchristians.com/wp-content/uploads/2012/07/The-Apostle-Paul-preaching.jpg"/>
          <p:cNvPicPr>
            <a:picLocks noChangeAspect="1" noChangeArrowheads="1"/>
          </p:cNvPicPr>
          <p:nvPr/>
        </p:nvPicPr>
        <p:blipFill>
          <a:blip r:embed="rId3" cstate="print"/>
          <a:srcRect/>
          <a:stretch>
            <a:fillRect/>
          </a:stretch>
        </p:blipFill>
        <p:spPr bwMode="auto">
          <a:xfrm rot="21336307">
            <a:off x="6096000" y="2057400"/>
            <a:ext cx="2743200" cy="2160271"/>
          </a:xfrm>
          <a:prstGeom prst="rect">
            <a:avLst/>
          </a:prstGeom>
          <a:noFill/>
        </p:spPr>
      </p:pic>
      <p:pic>
        <p:nvPicPr>
          <p:cNvPr id="5126" name="Picture 6" descr="http://www.bible-researcher.com/martyrdom.jpg"/>
          <p:cNvPicPr>
            <a:picLocks noChangeAspect="1" noChangeArrowheads="1"/>
          </p:cNvPicPr>
          <p:nvPr/>
        </p:nvPicPr>
        <p:blipFill>
          <a:blip r:embed="rId4" cstate="print"/>
          <a:srcRect/>
          <a:stretch>
            <a:fillRect/>
          </a:stretch>
        </p:blipFill>
        <p:spPr bwMode="auto">
          <a:xfrm rot="300903">
            <a:off x="3296517" y="2015893"/>
            <a:ext cx="2638425" cy="2314575"/>
          </a:xfrm>
          <a:prstGeom prst="rect">
            <a:avLst/>
          </a:prstGeom>
          <a:noFill/>
        </p:spPr>
      </p:pic>
      <p:pic>
        <p:nvPicPr>
          <p:cNvPr id="5128" name="Picture 8" descr="http://1.bp.blogspot.com/_b9Syh73boUs/ShOLPnidWUI/AAAAAAAAAWo/IM6XbKHvm30/s400/St._Peter_Preaching_at_Pentecost.jpg"/>
          <p:cNvPicPr>
            <a:picLocks noChangeAspect="1" noChangeArrowheads="1"/>
          </p:cNvPicPr>
          <p:nvPr/>
        </p:nvPicPr>
        <p:blipFill>
          <a:blip r:embed="rId5" cstate="print"/>
          <a:srcRect/>
          <a:stretch>
            <a:fillRect/>
          </a:stretch>
        </p:blipFill>
        <p:spPr bwMode="auto">
          <a:xfrm rot="295380">
            <a:off x="863127" y="4344499"/>
            <a:ext cx="1876425" cy="2437483"/>
          </a:xfrm>
          <a:prstGeom prst="rect">
            <a:avLst/>
          </a:prstGeom>
          <a:noFill/>
        </p:spPr>
      </p:pic>
      <p:pic>
        <p:nvPicPr>
          <p:cNvPr id="5130" name="Picture 10" descr="http://www.timothyarcher.com/kitchen/wp-content/uploads/2011/07/early_church.jpg"/>
          <p:cNvPicPr>
            <a:picLocks noChangeAspect="1" noChangeArrowheads="1"/>
          </p:cNvPicPr>
          <p:nvPr/>
        </p:nvPicPr>
        <p:blipFill>
          <a:blip r:embed="rId6" cstate="print">
            <a:duotone>
              <a:schemeClr val="accent1">
                <a:shade val="45000"/>
                <a:satMod val="135000"/>
              </a:schemeClr>
              <a:prstClr val="white"/>
            </a:duotone>
            <a:lum bright="-10000"/>
          </a:blip>
          <a:srcRect/>
          <a:stretch>
            <a:fillRect/>
          </a:stretch>
        </p:blipFill>
        <p:spPr bwMode="auto">
          <a:xfrm rot="466995">
            <a:off x="5900972" y="4312678"/>
            <a:ext cx="3125942" cy="2344456"/>
          </a:xfrm>
          <a:prstGeom prst="rect">
            <a:avLst/>
          </a:prstGeom>
          <a:noFill/>
        </p:spPr>
      </p:pic>
      <p:pic>
        <p:nvPicPr>
          <p:cNvPr id="5132" name="Picture 12" descr="http://saltandlighttv.org/blog/wp-content/uploads/2012/05/early-church-community-300x195.jpg"/>
          <p:cNvPicPr>
            <a:picLocks noChangeAspect="1" noChangeArrowheads="1"/>
          </p:cNvPicPr>
          <p:nvPr/>
        </p:nvPicPr>
        <p:blipFill>
          <a:blip r:embed="rId7" cstate="print"/>
          <a:srcRect/>
          <a:stretch>
            <a:fillRect/>
          </a:stretch>
        </p:blipFill>
        <p:spPr bwMode="auto">
          <a:xfrm rot="21293777">
            <a:off x="2753767" y="4482562"/>
            <a:ext cx="3222017" cy="2094312"/>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alboxscore.com/wp-content/uploads/2013/02/shutterstock_117743374-review-600px.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alwaysproventrue.files.wordpress.com/2011/10/fall-of-roman-empire.jpg"/>
          <p:cNvPicPr>
            <a:picLocks noChangeAspect="1" noChangeArrowheads="1"/>
          </p:cNvPicPr>
          <p:nvPr/>
        </p:nvPicPr>
        <p:blipFill>
          <a:blip r:embed="rId2" cstate="print"/>
          <a:srcRect/>
          <a:stretch>
            <a:fillRect/>
          </a:stretch>
        </p:blipFill>
        <p:spPr bwMode="auto">
          <a:xfrm>
            <a:off x="2667000" y="-54244"/>
            <a:ext cx="4292867" cy="6912244"/>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buNone/>
            </a:pPr>
            <a:r>
              <a:rPr lang="en-US" sz="3400" dirty="0" smtClean="0">
                <a:solidFill>
                  <a:srgbClr val="FFFF00"/>
                </a:solidFill>
              </a:rPr>
              <a:t>1. The </a:t>
            </a:r>
            <a:r>
              <a:rPr lang="en-US" sz="3400" dirty="0">
                <a:solidFill>
                  <a:srgbClr val="FFFF00"/>
                </a:solidFill>
              </a:rPr>
              <a:t>inflexible zeal and enthusiasm of the </a:t>
            </a:r>
            <a:r>
              <a:rPr lang="en-US" sz="3400" dirty="0" smtClean="0">
                <a:solidFill>
                  <a:srgbClr val="FFFF00"/>
                </a:solidFill>
              </a:rPr>
              <a:t> Christians</a:t>
            </a:r>
            <a:r>
              <a:rPr lang="en-US" sz="3400" dirty="0">
                <a:solidFill>
                  <a:srgbClr val="FFFF00"/>
                </a:solidFill>
              </a:rPr>
              <a:t>. </a:t>
            </a:r>
          </a:p>
          <a:p>
            <a:pPr>
              <a:buNone/>
            </a:pPr>
            <a:r>
              <a:rPr lang="en-US" sz="3400" dirty="0" smtClean="0"/>
              <a:t>   </a:t>
            </a:r>
          </a:p>
          <a:p>
            <a:pPr lvl="0">
              <a:buNone/>
            </a:pPr>
            <a:r>
              <a:rPr lang="en-US" sz="3400" dirty="0" smtClean="0">
                <a:solidFill>
                  <a:srgbClr val="FFFF00"/>
                </a:solidFill>
              </a:rPr>
              <a:t>2. The Christian doctrine of the future life.</a:t>
            </a:r>
          </a:p>
          <a:p>
            <a:pPr lvl="0">
              <a:buNone/>
            </a:pPr>
            <a:endParaRPr lang="en-US" sz="3400" dirty="0" smtClean="0">
              <a:solidFill>
                <a:srgbClr val="FFFF00"/>
              </a:solidFill>
            </a:endParaRPr>
          </a:p>
          <a:p>
            <a:pPr lvl="0">
              <a:buNone/>
            </a:pPr>
            <a:r>
              <a:rPr lang="en-US" sz="3600" dirty="0" smtClean="0">
                <a:solidFill>
                  <a:srgbClr val="FFFF00"/>
                </a:solidFill>
              </a:rPr>
              <a:t>3. The miraculous power ascribed to the early Church. </a:t>
            </a:r>
          </a:p>
          <a:p>
            <a:pPr>
              <a:buNone/>
            </a:pPr>
            <a:r>
              <a:rPr lang="en-US" sz="3600" dirty="0" smtClean="0"/>
              <a:t>   </a:t>
            </a:r>
          </a:p>
          <a:p>
            <a:pPr lvl="0">
              <a:buNone/>
            </a:pPr>
            <a:r>
              <a:rPr lang="en-US" sz="3600" dirty="0" smtClean="0">
                <a:solidFill>
                  <a:srgbClr val="FFFF00"/>
                </a:solidFill>
              </a:rPr>
              <a:t>4. The pure, austere morals of the Christians. </a:t>
            </a:r>
          </a:p>
          <a:p>
            <a:pPr lvl="0">
              <a:buNone/>
            </a:pPr>
            <a:endParaRPr lang="en-US" sz="3400" dirty="0"/>
          </a:p>
          <a:p>
            <a:pPr>
              <a:buNone/>
            </a:pPr>
            <a:endParaRPr lang="en-US" sz="3400" dirty="0"/>
          </a:p>
          <a:p>
            <a:endParaRPr lang="en-US" sz="34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sz="5400" dirty="0" smtClean="0"/>
              <a:t>The Early Christians were:</a:t>
            </a:r>
            <a:endParaRPr lang="en-US" sz="54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unityofcharlotte.net/Unity2012/MP4/UnityPromo_Still001.jpg"/>
          <p:cNvPicPr>
            <a:picLocks noChangeAspect="1" noChangeArrowheads="1"/>
          </p:cNvPicPr>
          <p:nvPr/>
        </p:nvPicPr>
        <p:blipFill>
          <a:blip r:embed="rId2" cstate="print"/>
          <a:srcRect/>
          <a:stretch>
            <a:fillRect/>
          </a:stretch>
        </p:blipFill>
        <p:spPr bwMode="auto">
          <a:xfrm>
            <a:off x="0" y="0"/>
            <a:ext cx="4368798" cy="3581400"/>
          </a:xfrm>
          <a:prstGeom prst="rect">
            <a:avLst/>
          </a:prstGeom>
          <a:noFill/>
        </p:spPr>
      </p:pic>
      <p:pic>
        <p:nvPicPr>
          <p:cNvPr id="68612" name="Picture 4" descr="http://www.turnbacktogod.com/wp-content/uploads/2009/11/Steadfast.jpg"/>
          <p:cNvPicPr>
            <a:picLocks noChangeAspect="1" noChangeArrowheads="1"/>
          </p:cNvPicPr>
          <p:nvPr/>
        </p:nvPicPr>
        <p:blipFill>
          <a:blip r:embed="rId3" cstate="print"/>
          <a:srcRect l="6224" r="12865" b="-2174"/>
          <a:stretch>
            <a:fillRect/>
          </a:stretch>
        </p:blipFill>
        <p:spPr bwMode="auto">
          <a:xfrm>
            <a:off x="3962400" y="-1"/>
            <a:ext cx="5181600" cy="3746695"/>
          </a:xfrm>
          <a:prstGeom prst="rect">
            <a:avLst/>
          </a:prstGeom>
          <a:noFill/>
        </p:spPr>
      </p:pic>
      <p:pic>
        <p:nvPicPr>
          <p:cNvPr id="68614" name="Picture 6" descr="http://www.partytime-rentals.com/Images/photos/charitable-giving.gif"/>
          <p:cNvPicPr>
            <a:picLocks noChangeAspect="1" noChangeArrowheads="1"/>
          </p:cNvPicPr>
          <p:nvPr/>
        </p:nvPicPr>
        <p:blipFill>
          <a:blip r:embed="rId4" cstate="print"/>
          <a:srcRect/>
          <a:stretch>
            <a:fillRect/>
          </a:stretch>
        </p:blipFill>
        <p:spPr bwMode="auto">
          <a:xfrm>
            <a:off x="0" y="3581400"/>
            <a:ext cx="5168494" cy="3276600"/>
          </a:xfrm>
          <a:prstGeom prst="rect">
            <a:avLst/>
          </a:prstGeom>
          <a:noFill/>
        </p:spPr>
      </p:pic>
      <p:pic>
        <p:nvPicPr>
          <p:cNvPr id="68616" name="Picture 8" descr="http://pastorjessen.files.wordpress.com/2011/05/joy_t_nv.jpg"/>
          <p:cNvPicPr>
            <a:picLocks noChangeAspect="1" noChangeArrowheads="1"/>
          </p:cNvPicPr>
          <p:nvPr/>
        </p:nvPicPr>
        <p:blipFill>
          <a:blip r:embed="rId5" cstate="print"/>
          <a:srcRect t="10000"/>
          <a:stretch>
            <a:fillRect/>
          </a:stretch>
        </p:blipFill>
        <p:spPr bwMode="auto">
          <a:xfrm>
            <a:off x="4267200" y="3567493"/>
            <a:ext cx="4876800" cy="3290507"/>
          </a:xfrm>
          <a:prstGeom prst="rect">
            <a:avLst/>
          </a:prstGeom>
          <a:noFill/>
        </p:spPr>
      </p:pic>
      <p:pic>
        <p:nvPicPr>
          <p:cNvPr id="68620" name="Picture 12" descr="http://undercdn.under30media.netdna-cdn.com/wp-content/uploads/2013/08/Key-to-Success.jpg"/>
          <p:cNvPicPr>
            <a:picLocks noChangeAspect="1" noChangeArrowheads="1"/>
          </p:cNvPicPr>
          <p:nvPr/>
        </p:nvPicPr>
        <p:blipFill>
          <a:blip r:embed="rId6" cstate="print"/>
          <a:srcRect b="33333"/>
          <a:stretch>
            <a:fillRect/>
          </a:stretch>
        </p:blipFill>
        <p:spPr bwMode="auto">
          <a:xfrm>
            <a:off x="2057400" y="2209800"/>
            <a:ext cx="3886200" cy="3307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8620"/>
                                        </p:tgtEl>
                                        <p:attrNameLst>
                                          <p:attrName>style.visibility</p:attrName>
                                        </p:attrNameLst>
                                      </p:cBhvr>
                                      <p:to>
                                        <p:strVal val="visible"/>
                                      </p:to>
                                    </p:set>
                                    <p:anim calcmode="lin" valueType="num">
                                      <p:cBhvr>
                                        <p:cTn id="7" dur="2000" fill="hold"/>
                                        <p:tgtEl>
                                          <p:spTgt spid="68620"/>
                                        </p:tgtEl>
                                        <p:attrNameLst>
                                          <p:attrName>ppt_w</p:attrName>
                                        </p:attrNameLst>
                                      </p:cBhvr>
                                      <p:tavLst>
                                        <p:tav tm="0">
                                          <p:val>
                                            <p:fltVal val="0"/>
                                          </p:val>
                                        </p:tav>
                                        <p:tav tm="100000">
                                          <p:val>
                                            <p:strVal val="#ppt_w"/>
                                          </p:val>
                                        </p:tav>
                                      </p:tavLst>
                                    </p:anim>
                                    <p:anim calcmode="lin" valueType="num">
                                      <p:cBhvr>
                                        <p:cTn id="8" dur="2000" fill="hold"/>
                                        <p:tgtEl>
                                          <p:spTgt spid="68620"/>
                                        </p:tgtEl>
                                        <p:attrNameLst>
                                          <p:attrName>ppt_h</p:attrName>
                                        </p:attrNameLst>
                                      </p:cBhvr>
                                      <p:tavLst>
                                        <p:tav tm="0">
                                          <p:val>
                                            <p:fltVal val="0"/>
                                          </p:val>
                                        </p:tav>
                                        <p:tav tm="100000">
                                          <p:val>
                                            <p:strVal val="#ppt_h"/>
                                          </p:val>
                                        </p:tav>
                                      </p:tavLst>
                                    </p:anim>
                                    <p:animEffect transition="in" filter="fade">
                                      <p:cBhvr>
                                        <p:cTn id="9" dur="2000"/>
                                        <p:tgtEl>
                                          <p:spTgt spid="68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7"/>
          <p:cNvSpPr>
            <a:spLocks noGrp="1"/>
          </p:cNvSpPr>
          <p:nvPr>
            <p:ph type="title"/>
          </p:nvPr>
        </p:nvSpPr>
        <p:spPr>
          <a:xfrm>
            <a:off x="0" y="274638"/>
            <a:ext cx="9144000" cy="2087562"/>
          </a:xfrm>
        </p:spPr>
        <p:txBody>
          <a:bodyPr>
            <a:noAutofit/>
            <a:scene3d>
              <a:camera prst="orthographicFront"/>
              <a:lightRig rig="threePt" dir="t"/>
            </a:scene3d>
            <a:sp3d extrusionH="57150">
              <a:bevelT w="38100" h="38100" prst="convex"/>
            </a:sp3d>
          </a:bodyPr>
          <a:lstStyle/>
          <a:p>
            <a:r>
              <a:rPr lang="en-US" b="1" dirty="0" smtClean="0">
                <a:effectLst>
                  <a:reflection blurRad="6350" stA="55000" endA="300" endPos="45500" dir="5400000" sy="-100000" algn="bl" rotWithShape="0"/>
                </a:effectLst>
                <a:latin typeface="Times New Roman" pitchFamily="18" charset="0"/>
                <a:cs typeface="Times New Roman" pitchFamily="18" charset="0"/>
              </a:rPr>
              <a:t>The Six Symbols of the Church</a:t>
            </a:r>
          </a:p>
          <a:p>
            <a:endParaRPr lang="en-US" b="1" dirty="0" smtClean="0">
              <a:effectLst>
                <a:reflection blurRad="6350" stA="55000" endA="300" endPos="45500" dir="5400000" sy="-100000" algn="bl" rotWithShape="0"/>
              </a:effectLst>
              <a:latin typeface="Times New Roman" pitchFamily="18" charset="0"/>
              <a:cs typeface="Times New Roman" pitchFamily="18" charset="0"/>
            </a:endParaRPr>
          </a:p>
          <a:p>
            <a:endParaRPr lang="en-US" b="1" dirty="0" smtClean="0">
              <a:effectLst>
                <a:reflection blurRad="6350" stA="55000" endA="300" endPos="45500" dir="5400000" sy="-100000" algn="bl" rotWithShape="0"/>
              </a:effectLst>
              <a:latin typeface="Times New Roman" pitchFamily="18" charset="0"/>
              <a:cs typeface="Times New Roman" pitchFamily="18" charset="0"/>
            </a:endParaRPr>
          </a:p>
        </p:txBody>
      </p:sp>
      <p:pic>
        <p:nvPicPr>
          <p:cNvPr id="73730" name="Picture 2" descr="http://fromoldbooks.org/r/3n/000-Front-Cover-detail-bible-symbols-q85-500x500.jpg"/>
          <p:cNvPicPr>
            <a:picLocks noChangeAspect="1" noChangeArrowheads="1"/>
          </p:cNvPicPr>
          <p:nvPr/>
        </p:nvPicPr>
        <p:blipFill>
          <a:blip r:embed="rId2" cstate="print"/>
          <a:srcRect/>
          <a:stretch>
            <a:fillRect/>
          </a:stretch>
        </p:blipFill>
        <p:spPr bwMode="auto">
          <a:xfrm>
            <a:off x="1828800" y="1371600"/>
            <a:ext cx="5257800" cy="5257800"/>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dirty="0" smtClean="0">
                <a:solidFill>
                  <a:srgbClr val="FFFF00"/>
                </a:solidFill>
              </a:rPr>
              <a:t>1. The Head of the Body </a:t>
            </a:r>
            <a:endParaRPr lang="en-US" dirty="0">
              <a:solidFill>
                <a:srgbClr val="FFFF00"/>
              </a:solidFill>
            </a:endParaRPr>
          </a:p>
        </p:txBody>
      </p:sp>
      <p:pic>
        <p:nvPicPr>
          <p:cNvPr id="72706" name="Picture 2" descr="http://ubdavid.org/advanced/greatsalvation/graphics/6_christ-body-church.jpg"/>
          <p:cNvPicPr>
            <a:picLocks noChangeAspect="1" noChangeArrowheads="1"/>
          </p:cNvPicPr>
          <p:nvPr/>
        </p:nvPicPr>
        <p:blipFill>
          <a:blip r:embed="rId2" cstate="print"/>
          <a:srcRect/>
          <a:stretch>
            <a:fillRect/>
          </a:stretch>
        </p:blipFill>
        <p:spPr bwMode="auto">
          <a:xfrm>
            <a:off x="2743200" y="1503405"/>
            <a:ext cx="3962400" cy="5354595"/>
          </a:xfrm>
          <a:prstGeom prst="rect">
            <a:avLst/>
          </a:prstGeom>
          <a:noFill/>
        </p:spPr>
      </p:pic>
      <p:pic>
        <p:nvPicPr>
          <p:cNvPr id="5" name="Picture 7" descr="C:\Users\Dan White\Documents\Fellowship Baptist\Church.jpg"/>
          <p:cNvPicPr>
            <a:picLocks noChangeAspect="1" noChangeArrowheads="1"/>
          </p:cNvPicPr>
          <p:nvPr/>
        </p:nvPicPr>
        <p:blipFill>
          <a:blip r:embed="rId3" cstate="print">
            <a:lum bright="-10000" contrast="20000"/>
          </a:blip>
          <a:srcRect/>
          <a:stretch>
            <a:fillRect/>
          </a:stretch>
        </p:blipFill>
        <p:spPr bwMode="auto">
          <a:xfrm>
            <a:off x="4114800" y="2743200"/>
            <a:ext cx="1219200" cy="1072896"/>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lvl="0"/>
            <a:r>
              <a:rPr lang="en-US" dirty="0" smtClean="0">
                <a:solidFill>
                  <a:srgbClr val="FFFF00"/>
                </a:solidFill>
              </a:rPr>
              <a:t>2. The Bridegroom and the Bride </a:t>
            </a:r>
            <a:r>
              <a:rPr lang="en-US" dirty="0">
                <a:solidFill>
                  <a:srgbClr val="FFFF00"/>
                </a:solidFill>
              </a:rPr>
              <a:t/>
            </a:r>
            <a:br>
              <a:rPr lang="en-US" dirty="0">
                <a:solidFill>
                  <a:srgbClr val="FFFF00"/>
                </a:solidFill>
              </a:rPr>
            </a:br>
            <a:endParaRPr lang="en-US" dirty="0">
              <a:solidFill>
                <a:srgbClr val="FFFF00"/>
              </a:solidFill>
            </a:endParaRPr>
          </a:p>
        </p:txBody>
      </p:sp>
      <p:pic>
        <p:nvPicPr>
          <p:cNvPr id="76802" name="Picture 2" descr="http://daydreamsaboutgod.files.wordpress.com/2013/02/the-bride-of-christ.jpg"/>
          <p:cNvPicPr>
            <a:picLocks noChangeAspect="1" noChangeArrowheads="1"/>
          </p:cNvPicPr>
          <p:nvPr/>
        </p:nvPicPr>
        <p:blipFill>
          <a:blip r:embed="rId2" cstate="print"/>
          <a:srcRect/>
          <a:stretch>
            <a:fillRect/>
          </a:stretch>
        </p:blipFill>
        <p:spPr bwMode="auto">
          <a:xfrm>
            <a:off x="228600" y="1600200"/>
            <a:ext cx="8686800" cy="4581525"/>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Autofit/>
          </a:bodyPr>
          <a:lstStyle/>
          <a:p>
            <a:r>
              <a:rPr lang="en-US" dirty="0">
                <a:solidFill>
                  <a:srgbClr val="FFFF00"/>
                </a:solidFill>
              </a:rPr>
              <a:t> </a:t>
            </a:r>
            <a:br>
              <a:rPr lang="en-US" dirty="0">
                <a:solidFill>
                  <a:srgbClr val="FFFF00"/>
                </a:solidFill>
              </a:rPr>
            </a:br>
            <a:r>
              <a:rPr lang="en-US" dirty="0" smtClean="0">
                <a:solidFill>
                  <a:srgbClr val="FFFF00"/>
                </a:solidFill>
              </a:rPr>
              <a:t>3. The </a:t>
            </a:r>
            <a:r>
              <a:rPr lang="en-US" dirty="0">
                <a:solidFill>
                  <a:srgbClr val="FFFF00"/>
                </a:solidFill>
              </a:rPr>
              <a:t>Vine and the </a:t>
            </a:r>
            <a:r>
              <a:rPr lang="en-US" dirty="0" smtClean="0">
                <a:solidFill>
                  <a:srgbClr val="FFFF00"/>
                </a:solidFill>
              </a:rPr>
              <a:t>Branches</a:t>
            </a:r>
            <a:endParaRPr lang="en-US" dirty="0">
              <a:solidFill>
                <a:srgbClr val="FFFF00"/>
              </a:solidFill>
            </a:endParaRPr>
          </a:p>
        </p:txBody>
      </p:sp>
      <p:pic>
        <p:nvPicPr>
          <p:cNvPr id="84994" name="Picture 2" descr="http://vintagelawrence.com/wp-content/uploads/2011/09/Website_Banner_VineAndBranches.jpg"/>
          <p:cNvPicPr>
            <a:picLocks noChangeAspect="1" noChangeArrowheads="1"/>
          </p:cNvPicPr>
          <p:nvPr/>
        </p:nvPicPr>
        <p:blipFill>
          <a:blip r:embed="rId2" cstate="print"/>
          <a:srcRect/>
          <a:stretch>
            <a:fillRect/>
          </a:stretch>
        </p:blipFill>
        <p:spPr bwMode="auto">
          <a:xfrm>
            <a:off x="8021" y="1981200"/>
            <a:ext cx="9063787" cy="3810000"/>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4. The </a:t>
            </a:r>
            <a:r>
              <a:rPr lang="en-US" dirty="0">
                <a:solidFill>
                  <a:srgbClr val="FFFF00"/>
                </a:solidFill>
              </a:rPr>
              <a:t>Shepherd and the </a:t>
            </a:r>
            <a:r>
              <a:rPr lang="en-US" dirty="0" smtClean="0">
                <a:solidFill>
                  <a:srgbClr val="FFFF00"/>
                </a:solidFill>
              </a:rPr>
              <a:t>Sheep</a:t>
            </a:r>
            <a:endParaRPr lang="en-US" dirty="0">
              <a:solidFill>
                <a:srgbClr val="FFFF00"/>
              </a:solidFill>
            </a:endParaRPr>
          </a:p>
        </p:txBody>
      </p:sp>
      <p:pic>
        <p:nvPicPr>
          <p:cNvPr id="113666" name="Picture 2" descr="http://1.bp.blogspot.com/-thu_0HNCNNw/Tc_9qUJNBXI/AAAAAAAABKY/OX9nuCilyJw/s1600/jesus_shepherd.jpg"/>
          <p:cNvPicPr>
            <a:picLocks noChangeAspect="1" noChangeArrowheads="1"/>
          </p:cNvPicPr>
          <p:nvPr/>
        </p:nvPicPr>
        <p:blipFill>
          <a:blip r:embed="rId2" cstate="print"/>
          <a:srcRect/>
          <a:stretch>
            <a:fillRect/>
          </a:stretch>
        </p:blipFill>
        <p:spPr bwMode="auto">
          <a:xfrm>
            <a:off x="1066800" y="1600200"/>
            <a:ext cx="6953250" cy="4970596"/>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65238"/>
          </a:xfrm>
        </p:spPr>
        <p:txBody>
          <a:bodyPr>
            <a:normAutofit fontScale="90000"/>
          </a:bodyPr>
          <a:lstStyle/>
          <a:p>
            <a:r>
              <a:rPr lang="en-US" dirty="0" smtClean="0">
                <a:solidFill>
                  <a:srgbClr val="FFFF00"/>
                </a:solidFill>
              </a:rPr>
              <a:t>5. The </a:t>
            </a:r>
            <a:r>
              <a:rPr lang="en-US" dirty="0">
                <a:solidFill>
                  <a:srgbClr val="FFFF00"/>
                </a:solidFill>
              </a:rPr>
              <a:t>High Priest and a </a:t>
            </a:r>
            <a:r>
              <a:rPr lang="en-US" dirty="0" smtClean="0">
                <a:solidFill>
                  <a:srgbClr val="FFFF00"/>
                </a:solidFill>
              </a:rPr>
              <a:t>Kingdom </a:t>
            </a:r>
            <a:r>
              <a:rPr lang="en-US" dirty="0">
                <a:solidFill>
                  <a:srgbClr val="FFFF00"/>
                </a:solidFill>
              </a:rPr>
              <a:t>of </a:t>
            </a:r>
            <a:r>
              <a:rPr lang="en-US" dirty="0" smtClean="0">
                <a:solidFill>
                  <a:srgbClr val="FFFF00"/>
                </a:solidFill>
              </a:rPr>
              <a:t>Priests</a:t>
            </a:r>
            <a:endParaRPr lang="en-US" dirty="0">
              <a:solidFill>
                <a:srgbClr val="FFFF00"/>
              </a:solidFill>
            </a:endParaRPr>
          </a:p>
        </p:txBody>
      </p:sp>
      <p:pic>
        <p:nvPicPr>
          <p:cNvPr id="116738" name="Picture 2" descr="http://mudpreacher.files.wordpress.com/2012/08/high_priest-jesus.jpg"/>
          <p:cNvPicPr>
            <a:picLocks noChangeAspect="1" noChangeArrowheads="1"/>
          </p:cNvPicPr>
          <p:nvPr/>
        </p:nvPicPr>
        <p:blipFill>
          <a:blip r:embed="rId2" cstate="print"/>
          <a:srcRect/>
          <a:stretch>
            <a:fillRect/>
          </a:stretch>
        </p:blipFill>
        <p:spPr bwMode="auto">
          <a:xfrm>
            <a:off x="1371600" y="1600200"/>
            <a:ext cx="6400800" cy="48006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2.bp.blogspot.com/-pSf8RVXw9TU/T0vCJ-65cyI/AAAAAAAAA8Q/x2vPwQsrE9M/s1600/Matthew1618.jpg"/>
          <p:cNvPicPr>
            <a:picLocks noChangeAspect="1" noChangeArrowheads="1"/>
          </p:cNvPicPr>
          <p:nvPr/>
        </p:nvPicPr>
        <p:blipFill>
          <a:blip r:embed="rId2" cstate="print"/>
          <a:srcRect/>
          <a:stretch>
            <a:fillRect/>
          </a:stretch>
        </p:blipFill>
        <p:spPr bwMode="auto">
          <a:xfrm>
            <a:off x="-9150" y="457200"/>
            <a:ext cx="9153150" cy="60960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6. The </a:t>
            </a:r>
            <a:r>
              <a:rPr lang="en-US" dirty="0">
                <a:solidFill>
                  <a:srgbClr val="FFFF00"/>
                </a:solidFill>
              </a:rPr>
              <a:t>Cornerstone and the </a:t>
            </a:r>
            <a:r>
              <a:rPr lang="en-US" dirty="0" smtClean="0">
                <a:solidFill>
                  <a:srgbClr val="FFFF00"/>
                </a:solidFill>
              </a:rPr>
              <a:t>Living </a:t>
            </a:r>
            <a:r>
              <a:rPr lang="en-US" dirty="0">
                <a:solidFill>
                  <a:srgbClr val="FFFF00"/>
                </a:solidFill>
              </a:rPr>
              <a:t>S</a:t>
            </a:r>
            <a:r>
              <a:rPr lang="en-US" dirty="0" smtClean="0">
                <a:solidFill>
                  <a:srgbClr val="FFFF00"/>
                </a:solidFill>
              </a:rPr>
              <a:t>tones</a:t>
            </a:r>
            <a:endParaRPr lang="en-US" dirty="0">
              <a:solidFill>
                <a:srgbClr val="FFFF00"/>
              </a:solidFill>
            </a:endParaRPr>
          </a:p>
        </p:txBody>
      </p:sp>
      <p:pic>
        <p:nvPicPr>
          <p:cNvPr id="121860" name="Picture 4" descr="http://www.livingwordwi.org/images/Image/user/Cornerstone.png"/>
          <p:cNvPicPr>
            <a:picLocks noChangeAspect="1" noChangeArrowheads="1"/>
          </p:cNvPicPr>
          <p:nvPr/>
        </p:nvPicPr>
        <p:blipFill>
          <a:blip r:embed="rId2" cstate="print"/>
          <a:srcRect/>
          <a:stretch>
            <a:fillRect/>
          </a:stretch>
        </p:blipFill>
        <p:spPr bwMode="auto">
          <a:xfrm>
            <a:off x="457200" y="1447800"/>
            <a:ext cx="4482572" cy="4572000"/>
          </a:xfrm>
          <a:prstGeom prst="rect">
            <a:avLst/>
          </a:prstGeom>
          <a:noFill/>
        </p:spPr>
      </p:pic>
      <p:pic>
        <p:nvPicPr>
          <p:cNvPr id="121862" name="Picture 6" descr="http://scpeanutgallery.files.wordpress.com/2012/05/living-stones.jpg"/>
          <p:cNvPicPr>
            <a:picLocks noChangeAspect="1" noChangeArrowheads="1"/>
          </p:cNvPicPr>
          <p:nvPr/>
        </p:nvPicPr>
        <p:blipFill>
          <a:blip r:embed="rId3" cstate="print"/>
          <a:srcRect/>
          <a:stretch>
            <a:fillRect/>
          </a:stretch>
        </p:blipFill>
        <p:spPr bwMode="auto">
          <a:xfrm>
            <a:off x="5410200" y="2057400"/>
            <a:ext cx="3135086" cy="3657600"/>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p:cNvSpPr>
            <a:spLocks noGrp="1"/>
          </p:cNvSpPr>
          <p:nvPr>
            <p:ph type="title"/>
          </p:nvPr>
        </p:nvSpPr>
        <p:spPr>
          <a:xfrm>
            <a:off x="0" y="609600"/>
            <a:ext cx="9144000" cy="1447800"/>
          </a:xfrm>
        </p:spPr>
        <p:txBody>
          <a:bodyPr>
            <a:noAutofit/>
            <a:scene3d>
              <a:camera prst="orthographicFront"/>
              <a:lightRig rig="threePt" dir="t"/>
            </a:scene3d>
            <a:sp3d extrusionH="57150">
              <a:bevelT w="38100" h="38100" prst="convex"/>
            </a:sp3d>
          </a:bodyPr>
          <a:lstStyle/>
          <a:p>
            <a:r>
              <a:rPr lang="en-US" sz="4800" b="1" dirty="0" smtClean="0">
                <a:effectLst>
                  <a:reflection blurRad="6350" stA="55000" endA="300" endPos="45500" dir="5400000" sy="-100000" algn="bl" rotWithShape="0"/>
                </a:effectLst>
                <a:latin typeface="Times New Roman" pitchFamily="18" charset="0"/>
                <a:cs typeface="Times New Roman" pitchFamily="18" charset="0"/>
              </a:rPr>
              <a:t>The Organization of the Church</a:t>
            </a:r>
          </a:p>
          <a:p>
            <a:endParaRPr lang="en-US" sz="4800" b="1" dirty="0" smtClean="0">
              <a:effectLst>
                <a:reflection blurRad="6350" stA="55000" endA="300" endPos="45500" dir="5400000" sy="-100000" algn="bl" rotWithShape="0"/>
              </a:effectLst>
              <a:latin typeface="Times New Roman" pitchFamily="18" charset="0"/>
              <a:cs typeface="Times New Roman" pitchFamily="18" charset="0"/>
            </a:endParaRPr>
          </a:p>
          <a:p>
            <a:endParaRPr lang="en-US" sz="4800" b="1" dirty="0" smtClean="0">
              <a:effectLst>
                <a:reflection blurRad="6350" stA="55000" endA="300" endPos="45500" dir="5400000" sy="-100000" algn="bl" rotWithShape="0"/>
              </a:effectLst>
              <a:latin typeface="Times New Roman" pitchFamily="18" charset="0"/>
              <a:cs typeface="Times New Roman" pitchFamily="18" charset="0"/>
            </a:endParaRPr>
          </a:p>
        </p:txBody>
      </p:sp>
      <p:pic>
        <p:nvPicPr>
          <p:cNvPr id="1026" name="Picture 2" descr="http://nataleeallendesigns.com/wp-content/uploads/2009/07/img_3783-cropped.jpg"/>
          <p:cNvPicPr>
            <a:picLocks noChangeAspect="1" noChangeArrowheads="1"/>
          </p:cNvPicPr>
          <p:nvPr/>
        </p:nvPicPr>
        <p:blipFill>
          <a:blip r:embed="rId2" cstate="print"/>
          <a:srcRect/>
          <a:stretch>
            <a:fillRect/>
          </a:stretch>
        </p:blipFill>
        <p:spPr bwMode="auto">
          <a:xfrm>
            <a:off x="2133600" y="1524000"/>
            <a:ext cx="5105400" cy="507251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705600"/>
          </a:xfrm>
        </p:spPr>
        <p:txBody>
          <a:bodyPr>
            <a:normAutofit/>
          </a:bodyPr>
          <a:lstStyle/>
          <a:p>
            <a:r>
              <a:rPr lang="en-US" dirty="0"/>
              <a:t>There have been </a:t>
            </a:r>
            <a:r>
              <a:rPr lang="en-US" dirty="0" smtClean="0"/>
              <a:t>groups and individuals who </a:t>
            </a:r>
            <a:r>
              <a:rPr lang="en-US" dirty="0"/>
              <a:t>have taught that the Scriptures give no warrant for our present-day organized </a:t>
            </a:r>
            <a:r>
              <a:rPr lang="en-US" dirty="0" smtClean="0"/>
              <a:t>church. </a:t>
            </a:r>
            <a:r>
              <a:rPr lang="en-US" dirty="0"/>
              <a:t>It is held that believers should get together, observe the Lord’s Supper, study God’s Word, and cooperate in Christian service without anything resembling a formal organization. </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goodnewsulc.com/house%20church.jpg"/>
          <p:cNvPicPr>
            <a:picLocks noChangeAspect="1" noChangeArrowheads="1"/>
          </p:cNvPicPr>
          <p:nvPr/>
        </p:nvPicPr>
        <p:blipFill>
          <a:blip r:embed="rId2" cstate="print"/>
          <a:srcRect/>
          <a:stretch>
            <a:fillRect/>
          </a:stretch>
        </p:blipFill>
        <p:spPr bwMode="auto">
          <a:xfrm>
            <a:off x="685800" y="3657600"/>
            <a:ext cx="7334250" cy="3009901"/>
          </a:xfrm>
          <a:prstGeom prst="rect">
            <a:avLst/>
          </a:prstGeom>
          <a:ln>
            <a:noFill/>
          </a:ln>
          <a:effectLst>
            <a:softEdge rad="112500"/>
          </a:effectLst>
        </p:spPr>
      </p:pic>
      <p:pic>
        <p:nvPicPr>
          <p:cNvPr id="69636" name="Picture 4" descr="http://www.greenchurch.info/wp-content/uploads/HomeChurchWorship.jpg"/>
          <p:cNvPicPr>
            <a:picLocks noChangeAspect="1" noChangeArrowheads="1"/>
          </p:cNvPicPr>
          <p:nvPr/>
        </p:nvPicPr>
        <p:blipFill>
          <a:blip r:embed="rId3" cstate="print"/>
          <a:srcRect/>
          <a:stretch>
            <a:fillRect/>
          </a:stretch>
        </p:blipFill>
        <p:spPr bwMode="auto">
          <a:xfrm>
            <a:off x="152400" y="381000"/>
            <a:ext cx="3962400" cy="2971800"/>
          </a:xfrm>
          <a:prstGeom prst="rect">
            <a:avLst/>
          </a:prstGeom>
          <a:ln>
            <a:noFill/>
          </a:ln>
          <a:effectLst>
            <a:softEdge rad="112500"/>
          </a:effectLst>
        </p:spPr>
      </p:pic>
      <p:pic>
        <p:nvPicPr>
          <p:cNvPr id="69638" name="Picture 6" descr="http://1.bp.blogspot.com/-R9SEIitR2kY/UQAwllvnUbI/AAAAAAAAC8I/R_GZN7umw-Q/s1600/playing%2Bchurch%2Bat%2Bhome.jpg"/>
          <p:cNvPicPr>
            <a:picLocks noChangeAspect="1" noChangeArrowheads="1"/>
          </p:cNvPicPr>
          <p:nvPr/>
        </p:nvPicPr>
        <p:blipFill>
          <a:blip r:embed="rId4" cstate="print"/>
          <a:srcRect/>
          <a:stretch>
            <a:fillRect/>
          </a:stretch>
        </p:blipFill>
        <p:spPr bwMode="auto">
          <a:xfrm>
            <a:off x="4343400" y="304800"/>
            <a:ext cx="4572000" cy="302895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dirty="0" smtClean="0">
                <a:solidFill>
                  <a:srgbClr val="FFFF00"/>
                </a:solidFill>
              </a:rPr>
              <a:t>My </a:t>
            </a:r>
            <a:r>
              <a:rPr lang="en-US" dirty="0" smtClean="0">
                <a:solidFill>
                  <a:srgbClr val="FFFF00"/>
                </a:solidFill>
              </a:rPr>
              <a:t>gripe </a:t>
            </a:r>
            <a:r>
              <a:rPr lang="en-US" dirty="0" smtClean="0">
                <a:solidFill>
                  <a:srgbClr val="FFFF00"/>
                </a:solidFill>
              </a:rPr>
              <a:t>with the Home </a:t>
            </a:r>
            <a:br>
              <a:rPr lang="en-US" dirty="0" smtClean="0">
                <a:solidFill>
                  <a:srgbClr val="FFFF00"/>
                </a:solidFill>
              </a:rPr>
            </a:br>
            <a:r>
              <a:rPr lang="en-US" dirty="0" smtClean="0">
                <a:solidFill>
                  <a:srgbClr val="FFFF00"/>
                </a:solidFill>
              </a:rPr>
              <a:t>Church Movement</a:t>
            </a:r>
            <a:endParaRPr lang="en-US" dirty="0">
              <a:solidFill>
                <a:srgbClr val="FFFF00"/>
              </a:solidFill>
            </a:endParaRPr>
          </a:p>
        </p:txBody>
      </p:sp>
      <p:sp>
        <p:nvSpPr>
          <p:cNvPr id="3" name="Content Placeholder 2"/>
          <p:cNvSpPr>
            <a:spLocks noGrp="1"/>
          </p:cNvSpPr>
          <p:nvPr>
            <p:ph idx="1"/>
          </p:nvPr>
        </p:nvSpPr>
        <p:spPr>
          <a:xfrm>
            <a:off x="0" y="1066800"/>
            <a:ext cx="9144000" cy="5791200"/>
          </a:xfrm>
        </p:spPr>
        <p:txBody>
          <a:bodyPr>
            <a:normAutofit lnSpcReduction="10000"/>
          </a:bodyPr>
          <a:lstStyle/>
          <a:p>
            <a:r>
              <a:rPr lang="en-US" dirty="0" smtClean="0"/>
              <a:t>No Pastor </a:t>
            </a:r>
          </a:p>
          <a:p>
            <a:r>
              <a:rPr lang="en-US" dirty="0" smtClean="0"/>
              <a:t>Underlying disdain for authority or structure</a:t>
            </a:r>
          </a:p>
          <a:p>
            <a:r>
              <a:rPr lang="en-US" dirty="0" smtClean="0"/>
              <a:t>Spirit of rebellion towards Biblical leadership and authority </a:t>
            </a:r>
          </a:p>
          <a:p>
            <a:r>
              <a:rPr lang="en-US" dirty="0" smtClean="0"/>
              <a:t>No need for Deacons</a:t>
            </a:r>
          </a:p>
          <a:p>
            <a:r>
              <a:rPr lang="en-US" dirty="0" smtClean="0"/>
              <a:t>Improper administration of Lord’s Table and Baptism</a:t>
            </a:r>
          </a:p>
          <a:p>
            <a:r>
              <a:rPr lang="en-US" dirty="0" smtClean="0"/>
              <a:t>No preaching - Teaching is reduced to devotional share time </a:t>
            </a:r>
          </a:p>
          <a:p>
            <a:r>
              <a:rPr lang="en-US" dirty="0" smtClean="0"/>
              <a:t>No outreach ministry - Self-focus </a:t>
            </a:r>
          </a:p>
          <a:p>
            <a:r>
              <a:rPr lang="en-US" dirty="0" smtClean="0"/>
              <a:t>No tithing or sacrificial giving</a:t>
            </a:r>
          </a:p>
          <a:p>
            <a:endParaRPr lang="en-US" dirty="0" smtClean="0"/>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r>
              <a:rPr lang="en-US" sz="3400" dirty="0" smtClean="0"/>
              <a:t>No faith required</a:t>
            </a:r>
          </a:p>
          <a:p>
            <a:r>
              <a:rPr lang="en-US" sz="3400" dirty="0" smtClean="0"/>
              <a:t>No seeing God meet the needs of the church </a:t>
            </a:r>
          </a:p>
          <a:p>
            <a:r>
              <a:rPr lang="en-US" sz="3400" dirty="0" smtClean="0"/>
              <a:t>No mission outreach</a:t>
            </a:r>
          </a:p>
          <a:p>
            <a:r>
              <a:rPr lang="en-US" sz="3400" dirty="0" smtClean="0"/>
              <a:t>No community presents </a:t>
            </a:r>
          </a:p>
          <a:p>
            <a:r>
              <a:rPr lang="en-US" sz="3400" dirty="0" smtClean="0"/>
              <a:t>No doctrinal standards </a:t>
            </a:r>
          </a:p>
          <a:p>
            <a:r>
              <a:rPr lang="en-US" sz="3400" dirty="0" smtClean="0"/>
              <a:t>No separation from error – </a:t>
            </a:r>
            <a:r>
              <a:rPr lang="en-US" sz="3400" dirty="0" smtClean="0"/>
              <a:t>loose </a:t>
            </a:r>
            <a:r>
              <a:rPr lang="en-US" sz="3400" dirty="0" smtClean="0"/>
              <a:t>association </a:t>
            </a:r>
          </a:p>
          <a:p>
            <a:r>
              <a:rPr lang="en-US" sz="3400" dirty="0" smtClean="0"/>
              <a:t>No membership required</a:t>
            </a:r>
          </a:p>
          <a:p>
            <a:r>
              <a:rPr lang="en-US" sz="3400" dirty="0" smtClean="0"/>
              <a:t>Against organized religion</a:t>
            </a:r>
          </a:p>
          <a:p>
            <a:r>
              <a:rPr lang="en-US" sz="3400" dirty="0" smtClean="0"/>
              <a:t>Arrogance of ‘doing church the Biblical way’</a:t>
            </a:r>
          </a:p>
          <a:p>
            <a:r>
              <a:rPr lang="en-US" sz="3400" dirty="0" smtClean="0"/>
              <a:t>Casual, cozy and comfortable meetings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6430962"/>
          </a:xfrm>
        </p:spPr>
        <p:txBody>
          <a:bodyPr>
            <a:normAutofit/>
          </a:bodyPr>
          <a:lstStyle/>
          <a:p>
            <a:r>
              <a:rPr lang="en-US" i="1" dirty="0" smtClean="0">
                <a:solidFill>
                  <a:srgbClr val="FFFF00"/>
                </a:solidFill>
              </a:rPr>
              <a:t>“But if I tarry long, that thou mayest know how thou </a:t>
            </a:r>
            <a:r>
              <a:rPr lang="en-US" i="1" dirty="0" smtClean="0">
                <a:solidFill>
                  <a:srgbClr val="FFFF00"/>
                </a:solidFill>
              </a:rPr>
              <a:t>oughtest</a:t>
            </a:r>
            <a:r>
              <a:rPr lang="en-US" i="1" dirty="0" smtClean="0">
                <a:solidFill>
                  <a:srgbClr val="FFFF00"/>
                </a:solidFill>
              </a:rPr>
              <a:t> to behave thyself in the </a:t>
            </a:r>
            <a:r>
              <a:rPr lang="en-US" i="1" u="sng" dirty="0" smtClean="0">
                <a:solidFill>
                  <a:srgbClr val="FFFF00"/>
                </a:solidFill>
              </a:rPr>
              <a:t>house of God, which is the church </a:t>
            </a:r>
            <a:r>
              <a:rPr lang="en-US" i="1" dirty="0" smtClean="0">
                <a:solidFill>
                  <a:srgbClr val="FFFF00"/>
                </a:solidFill>
              </a:rPr>
              <a:t>of the living God, the pillar and ground of the truth.” (I Tim. 3:15)</a:t>
            </a:r>
            <a:br>
              <a:rPr lang="en-US" i="1" dirty="0" smtClean="0">
                <a:solidFill>
                  <a:srgbClr val="FFFF00"/>
                </a:solidFill>
              </a:rPr>
            </a:b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God established three institutions          each having individual Function </a:t>
            </a:r>
            <a:br>
              <a:rPr lang="en-US" dirty="0" smtClean="0"/>
            </a:br>
            <a:r>
              <a:rPr lang="en-US" dirty="0" smtClean="0"/>
              <a:t>and Responsibility</a:t>
            </a:r>
            <a:endParaRPr lang="en-US" dirty="0"/>
          </a:p>
        </p:txBody>
      </p:sp>
      <p:sp>
        <p:nvSpPr>
          <p:cNvPr id="3" name="Content Placeholder 2"/>
          <p:cNvSpPr>
            <a:spLocks noGrp="1"/>
          </p:cNvSpPr>
          <p:nvPr>
            <p:ph idx="1"/>
          </p:nvPr>
        </p:nvSpPr>
        <p:spPr>
          <a:xfrm>
            <a:off x="152400" y="2133600"/>
            <a:ext cx="6019800" cy="3992563"/>
          </a:xfrm>
        </p:spPr>
        <p:txBody>
          <a:bodyPr/>
          <a:lstStyle/>
          <a:p>
            <a:r>
              <a:rPr lang="en-US" dirty="0" smtClean="0"/>
              <a:t>Home/Family – </a:t>
            </a:r>
            <a:r>
              <a:rPr lang="en-US" i="1" dirty="0" smtClean="0"/>
              <a:t>(Gen. 2-3)</a:t>
            </a:r>
          </a:p>
          <a:p>
            <a:r>
              <a:rPr lang="en-US" dirty="0" smtClean="0"/>
              <a:t>Government – </a:t>
            </a:r>
            <a:r>
              <a:rPr lang="en-US" i="1" dirty="0" smtClean="0"/>
              <a:t>(Rom. 13:1-7)</a:t>
            </a:r>
          </a:p>
          <a:p>
            <a:r>
              <a:rPr lang="en-US" dirty="0" smtClean="0"/>
              <a:t>Church </a:t>
            </a:r>
            <a:r>
              <a:rPr lang="en-US" i="1" dirty="0" smtClean="0"/>
              <a:t>– (Matt. 16-18)</a:t>
            </a:r>
            <a:endParaRPr lang="en-US" i="1" dirty="0"/>
          </a:p>
        </p:txBody>
      </p:sp>
      <p:pic>
        <p:nvPicPr>
          <p:cNvPr id="82948" name="Picture 4" descr="http://upload.wikimedia.org/wikipedia/commons/b/b2/United_States_Capitol_-_west_front.jpg"/>
          <p:cNvPicPr>
            <a:picLocks noChangeAspect="1" noChangeArrowheads="1"/>
          </p:cNvPicPr>
          <p:nvPr/>
        </p:nvPicPr>
        <p:blipFill>
          <a:blip r:embed="rId2" cstate="print"/>
          <a:srcRect/>
          <a:stretch>
            <a:fillRect/>
          </a:stretch>
        </p:blipFill>
        <p:spPr bwMode="auto">
          <a:xfrm>
            <a:off x="-1" y="3962400"/>
            <a:ext cx="5580695" cy="2895600"/>
          </a:xfrm>
          <a:prstGeom prst="rect">
            <a:avLst/>
          </a:prstGeom>
          <a:noFill/>
        </p:spPr>
      </p:pic>
      <p:pic>
        <p:nvPicPr>
          <p:cNvPr id="6" name="Picture 7" descr="C:\Users\Dan White\Documents\Fellowship Baptist\Church.jpg"/>
          <p:cNvPicPr>
            <a:picLocks noChangeAspect="1" noChangeArrowheads="1"/>
          </p:cNvPicPr>
          <p:nvPr/>
        </p:nvPicPr>
        <p:blipFill>
          <a:blip r:embed="rId3" cstate="print">
            <a:lum bright="-10000" contrast="20000"/>
          </a:blip>
          <a:srcRect/>
          <a:stretch>
            <a:fillRect/>
          </a:stretch>
        </p:blipFill>
        <p:spPr bwMode="auto">
          <a:xfrm>
            <a:off x="4427578" y="3733799"/>
            <a:ext cx="4716422" cy="3124201"/>
          </a:xfrm>
          <a:prstGeom prst="rect">
            <a:avLst/>
          </a:prstGeom>
          <a:ln>
            <a:noFill/>
          </a:ln>
          <a:effectLst>
            <a:outerShdw blurRad="292100" dist="139700" dir="2700000" algn="tl" rotWithShape="0">
              <a:srgbClr val="333333">
                <a:alpha val="65000"/>
              </a:srgbClr>
            </a:outerShdw>
          </a:effectLst>
        </p:spPr>
      </p:pic>
      <p:pic>
        <p:nvPicPr>
          <p:cNvPr id="82950" name="Picture 6" descr="http://centerforhopeservices.com/wp-content/uploads/2013/06/family2.jpg"/>
          <p:cNvPicPr>
            <a:picLocks noChangeAspect="1" noChangeArrowheads="1"/>
          </p:cNvPicPr>
          <p:nvPr/>
        </p:nvPicPr>
        <p:blipFill>
          <a:blip r:embed="rId4" cstate="print"/>
          <a:srcRect/>
          <a:stretch>
            <a:fillRect/>
          </a:stretch>
        </p:blipFill>
        <p:spPr bwMode="auto">
          <a:xfrm>
            <a:off x="5638800" y="1676400"/>
            <a:ext cx="3505200" cy="233402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2950"/>
                                        </p:tgtEl>
                                        <p:attrNameLst>
                                          <p:attrName>style.visibility</p:attrName>
                                        </p:attrNameLst>
                                      </p:cBhvr>
                                      <p:to>
                                        <p:strVal val="visible"/>
                                      </p:to>
                                    </p:set>
                                    <p:anim to="" calcmode="lin" valueType="num">
                                      <p:cBhvr>
                                        <p:cTn id="12" dur="1" fill="hold"/>
                                        <p:tgtEl>
                                          <p:spTgt spid="8295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82948"/>
                                        </p:tgtEl>
                                        <p:attrNameLst>
                                          <p:attrName>style.visibility</p:attrName>
                                        </p:attrNameLst>
                                      </p:cBhvr>
                                      <p:to>
                                        <p:strVal val="visible"/>
                                      </p:to>
                                    </p:set>
                                    <p:anim to="" calcmode="lin" valueType="num">
                                      <p:cBhvr>
                                        <p:cTn id="22" dur="1" fill="hold"/>
                                        <p:tgtEl>
                                          <p:spTgt spid="8294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to="" calcmode="lin" valueType="num">
                                      <p:cBhvr>
                                        <p:cTn id="27" dur="1" fill="hold"/>
                                        <p:tgtEl>
                                          <p:spTgt spid="3">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to="" calcmode="lin" valueType="num">
                                      <p:cBhvr>
                                        <p:cTn id="3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normAutofit fontScale="90000"/>
          </a:bodyPr>
          <a:lstStyle/>
          <a:p>
            <a:r>
              <a:rPr lang="en-US" dirty="0" smtClean="0"/>
              <a:t>Each institution needs organization </a:t>
            </a:r>
            <a:br>
              <a:rPr lang="en-US" dirty="0" smtClean="0"/>
            </a:br>
            <a:r>
              <a:rPr lang="en-US" dirty="0" smtClean="0"/>
              <a:t>in order to fulfill its God ordained </a:t>
            </a:r>
            <a:br>
              <a:rPr lang="en-US" dirty="0" smtClean="0"/>
            </a:br>
            <a:r>
              <a:rPr lang="en-US" dirty="0" smtClean="0"/>
              <a:t>function and responsibility</a:t>
            </a:r>
            <a:endParaRPr lang="en-US" dirty="0"/>
          </a:p>
        </p:txBody>
      </p:sp>
      <p:pic>
        <p:nvPicPr>
          <p:cNvPr id="3" name="Picture 4" descr="http://upload.wikimedia.org/wikipedia/commons/b/b2/United_States_Capitol_-_west_front.jpg"/>
          <p:cNvPicPr>
            <a:picLocks noChangeAspect="1" noChangeArrowheads="1"/>
          </p:cNvPicPr>
          <p:nvPr/>
        </p:nvPicPr>
        <p:blipFill>
          <a:blip r:embed="rId2" cstate="print"/>
          <a:srcRect/>
          <a:stretch>
            <a:fillRect/>
          </a:stretch>
        </p:blipFill>
        <p:spPr bwMode="auto">
          <a:xfrm rot="20918113">
            <a:off x="182041" y="2773882"/>
            <a:ext cx="4405813" cy="2286000"/>
          </a:xfrm>
          <a:prstGeom prst="rect">
            <a:avLst/>
          </a:prstGeom>
          <a:noFill/>
        </p:spPr>
      </p:pic>
      <p:pic>
        <p:nvPicPr>
          <p:cNvPr id="4" name="Picture 7" descr="C:\Users\Dan White\Documents\Fellowship Baptist\Church.jpg"/>
          <p:cNvPicPr>
            <a:picLocks noChangeAspect="1" noChangeArrowheads="1"/>
          </p:cNvPicPr>
          <p:nvPr/>
        </p:nvPicPr>
        <p:blipFill>
          <a:blip r:embed="rId3" cstate="print">
            <a:lum bright="-10000" contrast="20000"/>
          </a:blip>
          <a:srcRect/>
          <a:stretch>
            <a:fillRect/>
          </a:stretch>
        </p:blipFill>
        <p:spPr bwMode="auto">
          <a:xfrm rot="521829">
            <a:off x="5943600" y="2743200"/>
            <a:ext cx="3124200" cy="2069499"/>
          </a:xfrm>
          <a:prstGeom prst="rect">
            <a:avLst/>
          </a:prstGeom>
          <a:ln>
            <a:noFill/>
          </a:ln>
          <a:effectLst>
            <a:outerShdw blurRad="292100" dist="139700" dir="2700000" algn="tl" rotWithShape="0">
              <a:srgbClr val="333333">
                <a:alpha val="65000"/>
              </a:srgbClr>
            </a:outerShdw>
          </a:effectLst>
        </p:spPr>
      </p:pic>
      <p:pic>
        <p:nvPicPr>
          <p:cNvPr id="5" name="Picture 6" descr="http://centerforhopeservices.com/wp-content/uploads/2013/06/family2.jpg"/>
          <p:cNvPicPr>
            <a:picLocks noChangeAspect="1" noChangeArrowheads="1"/>
          </p:cNvPicPr>
          <p:nvPr/>
        </p:nvPicPr>
        <p:blipFill>
          <a:blip r:embed="rId4" cstate="print"/>
          <a:srcRect/>
          <a:stretch>
            <a:fillRect/>
          </a:stretch>
        </p:blipFill>
        <p:spPr bwMode="auto">
          <a:xfrm>
            <a:off x="3276600" y="4267200"/>
            <a:ext cx="3505200" cy="2334022"/>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First Church at Jerusalem </a:t>
            </a:r>
            <a:endParaRPr lang="en-US" dirty="0">
              <a:solidFill>
                <a:srgbClr val="FFFF00"/>
              </a:solidFill>
            </a:endParaRPr>
          </a:p>
        </p:txBody>
      </p:sp>
      <p:sp>
        <p:nvSpPr>
          <p:cNvPr id="3" name="Content Placeholder 2"/>
          <p:cNvSpPr>
            <a:spLocks noGrp="1"/>
          </p:cNvSpPr>
          <p:nvPr>
            <p:ph idx="1"/>
          </p:nvPr>
        </p:nvSpPr>
        <p:spPr>
          <a:xfrm>
            <a:off x="0" y="1600201"/>
            <a:ext cx="9144000" cy="1905000"/>
          </a:xfrm>
        </p:spPr>
        <p:txBody>
          <a:bodyPr>
            <a:normAutofit/>
          </a:bodyPr>
          <a:lstStyle/>
          <a:p>
            <a:r>
              <a:rPr lang="en-US" dirty="0" smtClean="0"/>
              <a:t>There was a simple form of organization in the Church at Jerusalem.</a:t>
            </a:r>
          </a:p>
          <a:p>
            <a:r>
              <a:rPr lang="en-US" dirty="0" smtClean="0"/>
              <a:t>This is clearly evident from a number of things.</a:t>
            </a:r>
            <a:endParaRPr lang="en-US" dirty="0"/>
          </a:p>
        </p:txBody>
      </p:sp>
      <p:pic>
        <p:nvPicPr>
          <p:cNvPr id="72706" name="Picture 2" descr="http://www.faithandworship.com/images/early_church.jpg"/>
          <p:cNvPicPr>
            <a:picLocks noChangeAspect="1" noChangeArrowheads="1"/>
          </p:cNvPicPr>
          <p:nvPr/>
        </p:nvPicPr>
        <p:blipFill>
          <a:blip r:embed="rId2" cstate="print"/>
          <a:srcRect/>
          <a:stretch>
            <a:fillRect/>
          </a:stretch>
        </p:blipFill>
        <p:spPr bwMode="auto">
          <a:xfrm>
            <a:off x="533400" y="3733800"/>
            <a:ext cx="4280370" cy="2971800"/>
          </a:xfrm>
          <a:prstGeom prst="rect">
            <a:avLst/>
          </a:prstGeom>
          <a:noFill/>
        </p:spPr>
      </p:pic>
      <p:sp>
        <p:nvSpPr>
          <p:cNvPr id="72708" name="AutoShape 4" descr="data:image/jpeg;base64,/9j/4AAQSkZJRgABAQAAAQABAAD/2wCEAAkGBhMSERUUExQWFRQVGRwaGBgYGBoYFxsaGh0YGBkaFxgXHCYeFxojHRkdHy8gIygpLCwsGB8xNTAqNSYrLCoBCQoKDgwOGg8PGiwkHyQsLDQsLCwsLCwsLCwsLSwsLCwsLCwsLCwsLCwsLCwsLCwsLCwsLCwsLCwsLCwsLCwsLP/AABEIAMYA/gMBIgACEQEDEQH/xAAbAAACAgMBAAAAAAAAAAAAAAAEBQMGAAECB//EAD4QAAECBAQDBgUDBAEDBAMAAAECEQADITEEBRJBUWFxBiKBkaHwEzKxwdEjQuEUUmLxciQzkgcVssJTY4L/xAAZAQADAQEBAAAAAAAAAAAAAAACAwQBAAX/xAAlEQACAgIDAAICAgMAAAAAAAAAAQIRAyESMUEiUQRhMrETI3H/2gAMAwEAAhEDEQA/AKMpKmsmIw7OUpryryaNTL3LNxr/AKjhTuzEtzpE1F6JBLcVSHHSOZai9h9o7luLrNOAseAIiWVlsxeooctUu9d3oKBt4Buuxq/QxxSFTEL7qQqSlJGkXSXBPkfSEc9IDUD0t5nwi44GZo+FiFAEJJkzU0sQ1fFi/CKzPwglzFy3JUlRSDRmBarbwrHLwOcRhmiG0pSH1S5Zc0/aHJPmBAnw3LFtKOPL/Z9YOx85KkoCQe6hKabmhDcqQHiCkUcEJqqvupof9Ribo5rZs4gMdRAFxTl6Bmp6PAOZZupY0pLJ2DAP4D7k+EBYzFmYp7JFh9zziMJFzZodHGlti3KyNKiTDzBZfqS+wBL+XFqjg7wnls/LaJ8QSW7zg2At670vBTV6R0dDDFZekpJSQzmrvZvzvCuYhjeO8MFpWwcOR41tEuLYqcU39/WMWtBPZHh8yWk3cDj9jeH2HxCZ1VLAOwVfUbBxQcHLCz8YrSkbxJh5xQdQ8RsRwI3EZOCl0DFtdjycCFEKJY0JA4V0l6OBbyhtKklemWTq7g+FyZ27zgghybGjwFh/1BcBC2qQSB/ib/KSObEQTlstaVKQyUmWkgPQm5ISSPmuW/xLXiaXQ+NdG8dIQZstISRMAImD9ruw0qepOn1hFihqmKc7hLnlarxc5eHBOssFaCFJIeoCmWHZnpzpFPlSe9WrmvQV+lY7FI5xoFAbgKWBcvS/vaBMYaQz+FVwKF97BxwsYWZke8QAzRTF2xUtRA0wyyrAqmqTLlpJWbV5n06wPlOWTMRNTLlJ1LU7VYDckk2AFXj1TKMnRg5ATJU81TGZPfSCHqEahSWn+87mjltPZsqgq9AxR5FUzDIpeHQlGvViAT8QAjQngkKI+fjsBAC8Ld0t/wD2l+dvOLHiVuvTKB7jkaQ/duSkWCdySCS5JO0AZtMJUf1FTH7xUK86UFhdonjNsocaEWJlgs7ijbbU8IHMqjpf0baClS1nj0+/S8DGbzqOXnFCFN0c6OR8xHIwxNn8o6VMPAePv28bSS2wfzrwgjOQKtLHjEKhEi18ojKoNAMbTFFwWbleIiCTuAeUSKqX8/4iWXJ7rtTlw/MBdGJWakYUmzXFBenAEXiwZbjAhIR3wFEawltRSKpTWoc35PtCfD4YEhzR+FXpT3S8MQSl2IJQCoVsxUToH7gGLjgCabonvQ+CoKzLEplKmJmJCRiElSUD9qtmYQjk/N8tQPHi9eLwbjJvxFqUoqUvcqZVWD8gHsAwZohwyXLkgO9fOBVJGvbCFSSEhbM1n52biKGvKFWbIKX3Jud+cWPEhJlYdL3BfkRx8B6xV8yA10NG9eHvjG49s59ACA4JNGiXDIG+96WHKNTEnwJt791jJUvav+opFVs1JkgVJFNvfSNgOr23SO0y6U3/AIjf9MXIDkjaBsJI1Kl1qa8OsZNTvtxESIkFJGoMK3cdIJlYVwRSz1PJ/o0C5UEkAKTSkYhMTqTVt/rGzQRtnUT5RPZQSX0qIdmfcBn6tFsGBIQicoAoABJoz1LVuxTUfw9Jk39Y9B7P6ZstctQ1a2I3SNTJKjzSWtXeJs+tjILwlnYeXKVM0lQRMlhQBDpJ7x/A6mKjPw7EFmFadYu2Okf9OkK1akS1XoCQWJKeDi/02Q4nAkEvpIayjRmBYkbOfTrE+KVDpxtAOBwoVWmkAqs1OP08oqONm6lKP+Ri+SEsmaoAH9IkgDSA+yWo38xQZqa0ckxbgdtslz6igrJZxTNQQ92IBIJBoRQh3dm3j1uVlqsQmUiW6pOoJUoOUpYW1O0xQtQFKLBzWPGkjSa0j1XsZ2+QmUiVMIStCVBCg5TXvJGkbuGqHreA/Kg3UkBjk6obSsvOHWoJAQEHSUJIWtYLAFdWG58YqWeYiX/UaQNMqUWCQxNtCgWfYWNbuYNzbNJuJmatKghSUiYlw6qgaiU1D92gNw9RHGIwMs4cLSFgomJ/cCNEwUIISKgiwYVO8TQXF2yhttFYzLEV0JBpuoNw8v8AVTCqYaBg434ee8Mpi3JKqkvU+73+kAqfgw4Ofe0ehDRPLZHLSONI5xMwMGggKYNXbf8AiJpeP0BtPHh4WvBgPSEyjGTECGM3MHbujy/DVeBJ019kvxZoMDl+g4Dj9YPly6U9Cb2sPCAkrBNSG6H8wwkTQSNJSrkQUl/NvSEzDgMJWRTCzAmh3rv5VPqInxY+EhaJqNEwuE2dpndY8UBJo1je8NcnzMSw80KSKmu7MO6RRY1aXG0I83nDFrKyQBZgpQ3JY9ypvaJE5OW+ip0o6ApsvvW2fhUj6RLI/bUEl6c2PWIl4WWkgFRBNLk9W7o4wZhMNKc99RKSClib710+3gn0ZEMxuFcYfSKFL+NAQd7lvGKdjvnVUULeVN7Wj0PKcuE1JHxFKSErShNdRoCySUs5IBalr3indp8rTKxC0pJIPeBP9qqgji4LxuGe6OlH0UCfUcvryiWcrvsBer+sdLw4CQefv8xKJSSxD/Lw68b+zFDaApkCZRYdenDf8wdg5OmclSqpcO3WobpHEuQ4HENb6+kRzJtT1b35QDd6CWh92vRJ1pTJVqDOa0CjdLGxDV4Qlw07Ys7MD+TBs3OJi5YRMfSB3QBQNy4kX6RiMMkgadQUDb7QqPxjTCk+TtCqeghZb3v+IjEvbw5eTQVj5YTMZ3PmP5iJKW8Kn2IenoX6RJl95rxdeyeKYpSSS4oA2xZjxDEHwioyMNqmXYM5J48A149B7Ndm1I700KRMA1y0AOqqafEfuy00FTWmxDQjO1xphwdOxvNxEtQRpJ74UhyP7DUkX3OweK7mmABM1tTBYGlLhX/bSe63/I7UcRacsnBQT8dlLBJAKmWlzsgJcJoKnnxgSdn2Hl6x8ICYVEkallRfuvq+GQHATbgOsefBuL0PbtUV7EynwuKmEWRLCdLsNWqh4kPX+Y85mKZVaR6vmWcyzKmShKUkTWK6ly1XrKPibmPNMzlJEzufIWbeviBa1o9H8Z92ibOnQJ8IqL8YZ5bN+CtK0gKIUCyg4NrjhAyEN19+/CCpaKhUUSdqhEVTPYJeWpmYNCJI0KASoKPedQALspySVA1BDAk1sUOb4BUoGWVEqUhhQaXSlK1MX2NQwgTst2qmyR8NR/b3HLU2QVl2ZmAtXa8axmazJmla/wBK5QVFyWU+oJSNSjRtQGkim0eaoSjIqT0VnO0fqFhpG273L04uDC0yh4/XaDsyLlypSnN1JAcJdrl94CExrFq/jga+UXw6EPs5Aoxv9oFmKJ98YNUlhXwbmbljWIpEpy38QVhxjfYAQY5cb/mGuIwjCo9/iBESwDWDUgJQN/FuPdI6KyaCvIRxIxAaoB259XifCpGoU6Db6wUtITC2xtInLl4aYhbqQopID1BerHgQ4I3pwgPB40kMbOetbeTwfj6YdfJqeIb3yhbgk7Gxr0pyieO02Pb3odS5oYuCSaA+XIn8AwVhQNQo5dqnzJ7o42feAJAdmG7BvqH3r6w1wWXKWopdKSBTVQFRHyuQzP8AQcBCJ0h0SyZTJkSkpXrShQd1r1KSCkKuEkglqAMk3Z3Mee9psZ8fFLUkNLCmQAANKRRIboPrFs7YYY4fDS0K1CYpRYKY90Faj3gO8kq0FtiBdnio4ZLX41ofXeBxLjcjXt0Cqklugf31iXDyiWA4+hD79Iaz8F8RQKXDirDu2sONBEScEUr0sX6Vdjwhn+S0a40dSMvUZa1gbXpsQCb/AOXtoiGFF7uPWgt4RZsHhwhCX+VRWkj/AJM7HyLnhA5wLA/ESQQTVmDVYg1veFKewpQE+EkAkarAHwAdvEkwDi5umYdNKdC5cbeEWOdgSAgW1geCXb1YGr+sJsZgP1Sdmfw2g4STYuSpCtMgvqVf7+FoIkywakbezBv9DRxxZ+Zt9I5ThSxuwNeFA8E52ConWSYVf9TK0nT3hWhUHd21AhJaympePV8swEyd/wBxLS7pQQSQT+4lX/c/5EcGZ48zw0oghRpUE/ht6RaeyPaUzlfBmTCEAlYSDsLI1kuE/uuwY2ES5k5b+g6paDs7xGHkFCUEBRGglKQsfDBLpBDpC3PK5hLJxUsBS0oVrrZPeYk8SwDfTnD3P8lk/C+IiUpagaGoCmVYks4oaineBrCReXBCWMtCXAFZg1WanDYUrUvVjCo1Q2IFPzEpQs91OlIFGBazBJuw+3CKRN/UUVE3sOlB4w6zdYX3QWua2cvRPB7bDyhbkskTJrKs9Wod3rF+JKMXITkfJ0QYfDkm34PjxhjszUv9WhnmeASkqSkD5ikDod9zveFqsFMDOPP7+94PmpbEuNG8LI+IUpAraparNV9n+sXTPsQvQkLISUpSCEqYKHys4qs2N2D0G8VTC4cByxLFvpYC71rD/PlfpS3IcolHbgS8KnuSO8KFnUwamAZr8+H1gKSvheC80DknnAMr6RbHoQ+ywTE/p+FvxHODkMK8eEESkgjoPd4HnFQ6ceH8RP3osqkQYqYH8IDKR02vHTKUo1oP9RqZhkpNLGu32h1VoTuWweTL3g/L0Vfr9oCQKCD8Aiog59CcfYzzPEfoqB/uS3+oSTsSwBG3u0Mc3U8pXUV8niug9WheOOhkp0WjK8xUUpoK0fZ3b7Rcezmk4iXrckkMNNNWzso2NftFDydLo0ji9f8AkIu/ZAk4uSGNF+gBf8xPmS2EpOgvtUlasQkz9JCCdISsq7js1R81K04WhNNlpQpRYV+U1vY0HiIJzvHf9bMBAShC1JAFLKNXvUuYjxapZQlQWNRcMaB+F7ty35GF8fsZzpDHKs1LJISnS7aQzpSaU3br9ocpkCZNB/dx7pHTyY+JisYbShIJBCgW0/5G3vnE5x5lEEPrUyeh5E2uIVLFvQSzOi3JnSZMoayh9QJoDsHpfwhuJKJyQxSoMHb3Shii5ZhHQrW9WdxuSW25ERYcowKQpKnU7DkzahUn5m84nnBL058mrGeIyaWCNKU90BqWZxuYWYzsxLMyqEgMHLCwJf6+sN5+OWky/wB2osQLkEEJej3vCfNceszzLl99Svm0hwE20na9He+0AuXjMhJ9MGRliFn4aZaVDVUkAUBbYW5wNmXZxCSmWhIDXbvBINtga2h7gp2iYEKStKiHANQeJdNDaNZhiApcxIqpOlwCygFWq1KAmMbmmOU7lSKLnGR/DYJIc+F6ANZ6+kJ8Dh1yppWE1AfSaJf7isWnNZeoBSmCSvvF6syhTm0AycAFVLAFJALOTRnI6G9gfKKoT+Ow3BNjnOe1SpktJTLWWFdVEpckMeJ7u20V3MMxnKQtSZfdushL1UNLvQpP8Q2yKWr+mx0s94ITLAfZiX9B6RznGL/6VVNOpIDDiHFd7faOilF0kT82rS8PPsTmOqZprpSG8dyeZMEdmyUzNQuHUH6i/DeEuILrUecPez7UetGbd3j0JpKImMnJjbFTXQgkGq3q3Dj4+pgcpq77vXn7eCMyT3AVXCtrVB/H8wHKwqlOsVHAVLDf3whKqhjJJcplWckgU5ltng/tNMGhOk0CEf8AxtU0gKTM76X/ALkvtuN9ok7TYbSKPQJuXLkRy3JWDPopuLXSkcymYGMxUs3jqSg6aRb4T+juRPdLFJLXpWwIrEGMnagxHg/18IZy8EqWkLYhNO8QRU/WvOFuKUCSXB5VaEQpvRRkbS2Dy5gBtwfwPDwiOasE+/tHBX1ERTJRO8O47FLJSo0gcIYYGYxrt/MAJEHYYNv1pZ/rGz6AgE5lLHwfFJLcLVhFLkEvFrx+HfCrVuAOW48+nKK/LQNLWfd94CD0G4psOyUd0Pz8tQ/EXnsSoDFS1EXUd7UI4RQcrWUpT4+heLJlM0pWC9QXfpX6wjKrs1dEmdKEzFlZBZalE7tUuH47xzNSgzBooBt9Gc35Ur1hpkBE/uqQLqIUCygS1N6DnHWc5aiQoKCaF3DlVmDvTYnyidz+XEqUaiCYRZMxIUQRYOWZwA/AMejb8YkzKVqIDulFi29HdulIlyiWuayCkiWrSSw+lPDe0XXD5CgKTQOA3Fx03PlC5ZeLBcF2yDJMBqSNQuKcQKFPTYxY5eCAQ3X7hq2vtEmEwaUPpDPcXA5dIMSBaAWKUmT5Mv0LFgpAJYaWAJsDYGnItx8ICxErdHEly1alza3pD+bLq0DzsOCGt0+0KnjlFnQyoQycSJZTV3oS1KjjwoOUdTsso5V3yLtcVNCK2fzMSYrCpTViQKBhTyu8EHEAoLulhUGhYceEKb0U300V6dg06dIqQxdrUNHPPj9oWT8OEgbqrUOabjo/Kwix4khKHNASL0c2qN6W+8LMVj9R7hJ5M2xs33g4tlMXYi7N40fDzE0BIBf/AMhXxN2hbmeK1SUO3yiwY0cAtbceXOApGJAm4lIcFeocHAd0nxbyjMQoCUNV/wBo99Y9BQ+V/wDP6IX6U/EqaYesWfsthwUpfwG5vxsIreII+MQU1ixZdMJQEpDm9BVhwinL/Ggca3Y6zvK1iSgywVEl1AAFhcMw2e8JsuxipcwNxYhrvt5H6RY8RmSpJCSFUSAQXYFu7UksC8YnEpmTpIUA5FTvqozeUSKTSpofJW7RXCim7/7grtFPDtezcgA3jBU7KVpm6HSWBL/4tvWhhJnq2mrQ4PwypNLFntxhsGpSFzVFexSq+MdySW8PxEE81iaUaNyi0lXZaprnSFKK2SKhTjl1IiFeDSE/KSeP++sdZch015PXgLgCIFrOrlu8TJtaHcUyGZhgRRFbXiH+ifZz7tT3SJkYwaiB5/WOkLDk/WGWzEl4KJS4YYAbM7mA5csADaDcrmd4Py5Wg57QMSxZthP+lWQ3d0nxfSBf28U9Sal9z9IumJlNhJpd3rcNf+IpNz52hWLoNheWWG1Te0NMIsgKI9+3hbh/kYXcwVIX3TVq18Kx0lZyLv2CQmupixp4u5r5ecH9r0ytUvWSA5AUKADSCxFxZ+EV/s7mCUaA707wNt/ufpE3bzGtLkMdSiokt0Fucee4N5SpNJWXbJES0lCUEEADn4vY3iyaA5A38o8b7PKxOHKDLGuoBQ5KhTUNXDfo3n6vlOcpnK0sygASDu4eh87xkcfGdXdk+W5fIbSZUECVEKsSBt75QLgc5E5LhK01NFBiWLfWPTjLHBVZC4yew2ah4DxQLML+6xOZ4cCtfKAZeZy5i1y0K1Ll/MA45XIa/CEZ+M06CgmiNZJcE+FSfrC7HylEFTl01a1nZ+IsYblHdcBj0eEuYLAXoWx1+Dtd35t4R5UsdF2J29EWLxR0AJIUQ3luwFz94VYfClTBSNNyAKA1etduPKJsIvSpSR8TQKJcBJDHvbOeI2Z43muMlpdAxCJc0uWOlRI0qUxS+43boLQUI+IpT4nnecYf4WLmJG5ffdILOb3iNatSSSahtNesDdopj4ha0uUqSkpqS4KUi5Ls4NDWBBiKO9RYPfa8eqo6TInLbR3g8qVMmEJBrQHnT9xtfwi69lJSZckOAZiQoswDMTvdVUjz84ez8mWuTq1hHf0BRISxNaOaljDDD5eqWEpKge+oM9Q7kaxdO9T9onyz5WmVY0l0GY7EJWoagCnS1Q7/ANhs12o1oSycnKpipwUEBDEBmcAMwDMDv4w2+AEpTRQSQChR3SXY9fe8AqlqOpCVAa2BF93BpCo60bWhfiJv60wsflIDbUAHrFb7TymxM3bvEtvWv3izrytaSoupR0F6NQXe/sxWO1JfEztgFN5UirDXLX0Jy9bK3iLxOlFKcIGmqdUdy1l2i4jTLhlZ0jvGrUPGkRz1VfjE+CLoTWoFfKNTwDTf3/ESelArOF7z1B8o6ljq/HiILmpYNcg+/GscfDf/AFB2ckIw5A97PE8hNB7vSOJbFABT3tVFuflZtLWvV2eCMOsaX6fUAw5sTXpaxLBwk0XAQX5GgB/8j1ilzcE3eKwCH90HIxahMfDTanw5mkV3Eyu4p/me3+LF/fPlCIaHpJrYPlOBVN0ywoDUr5jQDap2EMcfhly5kwKZKkqOpJoygai/PaA8oBS5qCK36EWht2kX8SeVaS7IBqO8oJSH8QB68YKT+R0Y6CcixZlqSoylKYOR8TSFUSQQQC1CDTjBeJ7QoWUpnSVBI7yCpWoPWvygjYU4c4Rzu0QSEpSA6QBS3ypT40SK8osEvOpasMJU+SFKUypZFCBq7zMTp1d6u/0U4etG8vEQ9lcxKDMmXZipIfUpzcU2PS8NMlzxf/uwVUa1aQHJdJokc6NFe+Lh5GJClBSRT9OWtWpJ4kkeIEcY+cZWP1INEKQUF7hgpPUVEY422/0atnqs/t/LRPKFB5ROnUHJ1JNS26fXeGGaZ/KwmG+MUqWl0sEs51EtcgWr5R41nM5KMRMSl9AUQHL78+cN+0+KWrC4WXMV3SlSgNwlLBOo7qYlLGwjfUKcD1NXaKQJAxWv9JQDEBy5LaWAfU9G5RRcp7Vn/wBwmTSCELopLftADM1XAF9603HPZvEhEkib8NUhYUpMpR1KUpLOQgiwa4uxdmioZPjlqUpEsALnHTqcABBcrD/tDXPAGAUbs1Ro9EzrtsEYjDzEzSmQEFcxDV/dQgUJLMK8+tcw/bPE4qelctKES1HSokawlPyglVDYuWI35xWcZiEaStCxMRLOiqWcs4dJ/aS7cW2hdmWdTEiXoUUAjUdJ0gqu5A3hiwqWjuShtHp4zFZUQoSSQaEoWf8A8Ic/qf8A7af8RxisY3M0S8wCmAIAQtIqErKAglIJ58bg1hfkfaNSUCYFCh+U1AUphqbqAeTCKzOxRVMK1GpU5MBDC02mU84uKZcsXmmpSkzESV6dTEoO7k2UHci3OMVi0hlGXK0pBOn4bBw1nL7/AEiuoW9fufe8ES1EuGHn/F4LiCuz0/AdmZeJka1kJlq0qARR1AkW1EVD7O5FdoD/APUPHSMFoKE6p8xCQUuQAkElK6BtV0vuLwgxPbyZhfhSpBSZYAJ1AElQDKBOzMwoNjU1h328lpx+CROShlgOmlWAJWHexam3nARilXL0B8nJ0AJ7eS8bJEtSBKUj5QFEhgwCUhr29YEyTMFTcSElI0pUE6hRJOoBJ1cxsTWkUDDYiZhpiVpAChUag4rxSaWi7ZVm8vHYUy9Blz8P+olEmiZiR/aku0wHrQ8mg8mKla6MhO/iWDN+0MpGImSUhRZ0OQUgK+VRs5HCno0UbtNNCsRN0mj3PrbpDvtECvG/2K/TKiblSgkq1DY1bhFWzhY+PNA2UocNyIzBBJ2vo3JJtUxIq8Ey0/SIyjvDnEyTFzJEWufMSlUrSKBICi1ybvy8oUZjiD8QgGgNGg3GYqTpSQovdrU+0J8TOK1Et5MPpvE+OI+bscZe60p1Elyws5/MT4mciWe8H5BQTWu5SobWoawPh8YpehIABs9AGrU8OcZm89BISGVp/e1zV7i0A1cqYa0rEOHm1rSD8Et033ZqezCoJ70H4MMpIsCQQfueXOKZoniWWWB/TkUDt0vx93ivy1JVNIPyd4ODTdi/lDacwkkVNGe4ud7WrCxOKAqzEWa1IQvRy6NZWO9UbsPTaJs3Q04uxIAqD/gTaCsqVrmoo2opLkhgKXIs0Hdps0J1pQgsos+gGlg1KE8ecC5fIYloqOHT+oNVoc4zOO8CRVAZJ3cGhhRJy+ao92Ws9AYbY+Qkyf1ELExqnQwDcVH8QyVWhaWmVvEz1KUVEkqJcnnFkwAXOly1XMuhc103S3Fu8PKKyaxZcCgCVqDsRUAcNLVHGCy9AYuyDPsSDiJu7zFM3C4hjnSipACQVEJAJqWFTU2DNcwmn4fvaglXlaLB/XJVhDLAKSoh+6ahjTVwHPjvCZa40NSu7EOMx6pUyRoUNUpN6kfOpbV27zeEH5jmMrDy1CRq1zksyqqlIUBqSFUClKD95vlU1yYT5rJCZxHR/H+ICxc4rWSd/bQ9RTpiG6tDDKpwMmbLI7xZQJ30Oop8Q7cxzgPHzHSjehiPDTFJUCLgu/A7HlEmaTtekm7VoB7pBpfICT+JLkmPMqYFC29HvSxiI3gbCXgmWkkjmWjJJJ2MxNtUORJJQCGbTuNwa73/AJiYKQlQN2JVYAcqnaLLmOcfCwKMIJa0FSSsrXpHdVVkhKiwU3Kg5xQJ84+D+/pCILkrY6c+L0S4eekzQVuUlXeo5Z6tZ+kXvF9oFyl/COkyWdDN8hHdKVi9CQXp5R5qC0PsBjR/TqCh3kvoLV7zagTwZyOZg8kE9gYpPoWZritayfAeEdZDjlSZ6JiTVKgfzAqhHEpVYZScaAv5WXLN8OtGJKlK+IoFKip3BJAUCfSghBj5jrJ3VXzrDaXi9RBJNQHruO7TlSFOZreYT09BCcdrTGT9aAJqu9E8hNohmip4wZgpTrSki5Apzpbxh7dIRFWw7NsCmXp0klw9erD6QvCaeMOc+0tLZLEBldQbj3tCgwuDtDZLYdlwdiaAGr/am0EYnD99iUuB+4tQ1F47yLDklwRSoBqP5qIizTDkLJ1GpN3FX5XgL+VBeWJRMs4Lv6Qfg5L1NlW5QDLQSAW5+EGSlBBCj15GHS6oRAfrwpGHmK+UaWYWLbt/cOPWKyudQcIsJzcTEaAlnow7oVqoxApzB4gbGK9NWaoIardOMKhfo5/oZZZOZDhxX36RtfabEIVpRM+GGqAXB3YncPCReKJDWD/SOEKjeG7YVppIvWXY3WAogBRuBvQnUPKF2fY95KnvYe+MA5BmyUky1WJ1JN2UNuhH2jO088EMGEJUP9gycvhoroi/djcAJ0tipqK2BdgA1eReKBLSXpHo3/prly1BSyrSh9NB0JP08oZ+S6gIwv5Eh7IJ1FJmgkDVSoA2CubbCA5qDLSQaAkNS4HAeXnHpqMpk6tTMrSx4KGzj9zfeKn2+yQiUFp/ablh3SdLP+1iQenSIY5OTSZT0tHmeOmGZNclzvw4QDjJQCvKGfwtMyoBINXt5bjfnC7FsT9Y9OJHJEANY3PLgPHKREs+SWS+8M9FtaO8vw5WvSBVizdKRKmSpKwFBiCAxu7xvKJpRNSRsfpX6CLv2ky2dInInzGmBWkuQkJIApRNvGsJyTqVD8UdCntc/wARSQsnToDM1BLSHfbpFY0u8WHtHmAnzdYSlBUA6UjSmlH4eMJAKK6j36x2PUUZk3JsDIglE0hLCIkpqY6hjAjoxUt44bzieaGSkh3NfO0dyppYh3HA1esdZvbHmXYVUwSkCiyWNHeqdIDVJdRhZmkspmrBoQog72oYtfY7MsKooQt5M1J7k0rOh3din9gNnDipdrxVc6cz5pNDrU44HUeMIhfNpjJ1x0BC/WDMIplCrVvAjUg3Bir0sx8QYbLoCC2Ms9FJYI/bq/8AIqNvH0hQovFu7b4BMsyUJHySJeokVJXqVcUpXziqiTZt4Via4jZ7dln7L4P4iC1S5Bb+0pb3waF2Z5ep9JoUk/yffKG/Y/ELlJWU6dGk6uOo0TpPV/COMTmCZZPxDqUpv29Xv4eYhKk1N0MaXFWVOStokxSgUBRuLe/CA5bsIkZleHtvWLWtkaMRqUCa2DN7vDHF4pc8WBWkAUABa1eJhfMmW5Qzw08KUD4E0fSQx63BrwhUvsdHTEE1FaxpL+cbnyilRSbgsesaRDDF2dy0kLSRtV/4gvH4gTFOzMKCJMOQUNuW8hGpuFHCA5WMca0DYfAFSgBu0et9nMu+DhglNCKkkMS9T6N4RUOy2TaipSgGYivPeLxglAJYF+Nd3bo3vnEX5OS9IbhxVsZS8SpLaQpmajc2d/bRxnswzMJMCQAopoDZxcHwgSbMSkVU9Bb6Nxbj94HTjRVJqA9C9iC42azeXCJI3djXFHns1X6ay3eZrVGx2iuTXVt+Ys3aTLFSk6wf05hLMCGaz9R9IrVVVePWxtVaI8i3TNS5Y4O0FTJLke/DlESJW8GYSXrIgpP02K8NSAEtpJCruKN4x6L2c7foVK+Hi0BWmmsp1At/ckCh5+fOuIydKkvUg2YfVxEOHwGktXp6h4lnKM1saoNE/b+dKXPSZISUBALobSaqO1mduNBFRenU/iLtmEuWZCypBBCSAaguaOTwiilLN5+UPwO419Cc8aZCVVPWOwqI5prEgVxpFDJ7Ni3HzjsW5GtYjWuzD7x3MFhZn9bxhqMlTWLD35wxxyviJSv95orm1AT1DeTm8K0Gphrl2GMxCkjYFZDt8pA/+3rAydbDhvQNKlixejxuSkpUkgWqXBbx5Rz8QigJF/5vGu9uXjA6LV2zzRMyeooVqSUS23b9NNKbgkuOMV1MyIkzGZ6jnWOlJYv78+EBCKiqCbbLl2TwBny1oTRQGoPYlJUG6VhvP7NHToUE1Or59+R0Wrx23hX2BnaVKUSw0Fi3BSfMxfpT1LA1s3Q7btHn5puM3RXBKk2eHpQ4YA2cU+4gaeKvsL/wIlky1kGtrAX34e6xJg8K/wAxej+/f0j1Lo89KwaWX5sYJwZCVcjRufDptAXwlamG33g3DEKfU9a23YxkujYgmYjv1uwff3RoEAhlPkgs5725Ln7RD/Taar4sw36PGqWgmvSKVimag53eGshDspRowZ7VhMmUd/fGGq54UlO34qPtaBkvo6DfpccDPUlGm45Dg1iPZifDzWBAqWoSdur/AMNAOHxAsf7RTavsekEKAcd7lTh+PERC0VqRMZil3I0jo9bimxiZEplJY0NfHpvwiGWEght67lyePKkMsOxAu5q4sLAtvcCFy0HFWKcyUqagjSdJP7tiHDgdIq2Ky0h+4UgXcc+nGPQcRIcEUNX6u2x8YSz8OkXJIfcdYLHkroyUN2VD+mPCGeVyDZ6Ctbfl94dJyhJOoNU1AsPKOE4IILgv4eFoa8nLQCx1sJkTilJD0IbujxBJ4dY4SQQxUxLBzvYvyiT4BShjY0O7jnwhNNUzgnoPXpCkrGcqOs2UUyZidmYl71G3VMU2f8w5CLHmc55RFiftwiszhXwi78dVEi/Ids4VE8qUClz4CIJd+sGmlLsPWHsQtgwQL8Y2U1+sbesbUkU4xxh1h5Go8vKGOTyFo/UNAX0c2N+YpAUtbkJ2N235QSqaoNUsDZzCp29D8arYzxMxM01CRR2szWY8IGm5anS6V1Z9LufHhAAxinBu3H78oz4pJNSPfKFqDXTGuaZ0cKePvaJFoUEFwGJpV/OBnJuTziWSWN+rwx2KuxrkGeHDrBao8XFCx2r7ePQst7cSJiXK0IO6dLNtcCr/AGjy1UwOftaIZswPTlwNoRPCsmx0cnFUzmdNILHnE2DVpUoX7r+hjIyKX0TIGQsX4uYJQe8DsIyMjpBRMxq+8P8AIeoccYDXOKjU+u1S0bjIxGsj2g3CZbrQVA2Bv6WjIyMyNpWjYJNliwlEi7gA3O7CCUJf68t/fgI1GRGypdE+GmsUg06AcvftoLwuOJBYsWf838IyMjGtAp7JZpY1UWIf0JZrcvCB5046QQd2qOFKVjIyBSOlJojxeJLAjfnU03jpM4gHyv1HjGRkc0cpNs4nzWJDkghqsWYPT3vCnES2JD7/AM+EbjIOJjF07AkkufbQmmSK3jIyKoPQiSR2mXpL0off0jlBd+MZGQ1C3/KjYlMfGIppJVpDB94yMjUZJUdBQ1MP209YKK7RkZAsOJGuU0dGS0ajIw2jtKI4ZzGoyOOZFMXWOVTDwEajINC22f/Z"/>
          <p:cNvSpPr>
            <a:spLocks noChangeAspect="1" noChangeArrowheads="1"/>
          </p:cNvSpPr>
          <p:nvPr/>
        </p:nvSpPr>
        <p:spPr bwMode="auto">
          <a:xfrm>
            <a:off x="155575" y="-898525"/>
            <a:ext cx="2419350" cy="18859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2710" name="AutoShape 6" descr="data:image/jpeg;base64,/9j/4AAQSkZJRgABAQAAAQABAAD/2wCEAAkGBhMSERUUExQWFRQVGRwaGBgYGBoYFxsaGh0YGBkaFxgXHCYeFxojHRkdHy8gIygpLCwsGB8xNTAqNSYrLCoBCQoKDgwOGg8PGiwkHyQsLDQsLCwsLCwsLCwsLSwsLCwsLCwsLCwsLCwsLCwsLCwsLCwsLCwsLCwsLCwsLCwsLP/AABEIAMYA/gMBIgACEQEDEQH/xAAbAAACAgMBAAAAAAAAAAAAAAAEBQMGAAECB//EAD4QAAECBAQDBgUDBAEDBAMAAAECEQADITEEBRJBUWFxBiKBkaHwEzKxwdEjQuEUUmLxciQzkgcVssJTY4L/xAAZAQADAQEBAAAAAAAAAAAAAAACAwQBAAX/xAAlEQACAgIDAAICAgMAAAAAAAAAAQIRAyESMUEiUQRhMrETI3H/2gAMAwEAAhEDEQA/AKMpKmsmIw7OUpryryaNTL3LNxr/AKjhTuzEtzpE1F6JBLcVSHHSOZai9h9o7luLrNOAseAIiWVlsxeooctUu9d3oKBt4Buuxq/QxxSFTEL7qQqSlJGkXSXBPkfSEc9IDUD0t5nwi44GZo+FiFAEJJkzU0sQ1fFi/CKzPwglzFy3JUlRSDRmBarbwrHLwOcRhmiG0pSH1S5Zc0/aHJPmBAnw3LFtKOPL/Z9YOx85KkoCQe6hKabmhDcqQHiCkUcEJqqvupof9Ribo5rZs4gMdRAFxTl6Bmp6PAOZZupY0pLJ2DAP4D7k+EBYzFmYp7JFh9zziMJFzZodHGlti3KyNKiTDzBZfqS+wBL+XFqjg7wnls/LaJ8QSW7zg2At670vBTV6R0dDDFZekpJSQzmrvZvzvCuYhjeO8MFpWwcOR41tEuLYqcU39/WMWtBPZHh8yWk3cDj9jeH2HxCZ1VLAOwVfUbBxQcHLCz8YrSkbxJh5xQdQ8RsRwI3EZOCl0DFtdjycCFEKJY0JA4V0l6OBbyhtKklemWTq7g+FyZ27zgghybGjwFh/1BcBC2qQSB/ib/KSObEQTlstaVKQyUmWkgPQm5ISSPmuW/xLXiaXQ+NdG8dIQZstISRMAImD9ruw0qepOn1hFihqmKc7hLnlarxc5eHBOssFaCFJIeoCmWHZnpzpFPlSe9WrmvQV+lY7FI5xoFAbgKWBcvS/vaBMYaQz+FVwKF97BxwsYWZke8QAzRTF2xUtRA0wyyrAqmqTLlpJWbV5n06wPlOWTMRNTLlJ1LU7VYDckk2AFXj1TKMnRg5ATJU81TGZPfSCHqEahSWn+87mjltPZsqgq9AxR5FUzDIpeHQlGvViAT8QAjQngkKI+fjsBAC8Ld0t/wD2l+dvOLHiVuvTKB7jkaQ/duSkWCdySCS5JO0AZtMJUf1FTH7xUK86UFhdonjNsocaEWJlgs7ijbbU8IHMqjpf0baClS1nj0+/S8DGbzqOXnFCFN0c6OR8xHIwxNn8o6VMPAePv28bSS2wfzrwgjOQKtLHjEKhEi18ojKoNAMbTFFwWbleIiCTuAeUSKqX8/4iWXJ7rtTlw/MBdGJWakYUmzXFBenAEXiwZbjAhIR3wFEawltRSKpTWoc35PtCfD4YEhzR+FXpT3S8MQSl2IJQCoVsxUToH7gGLjgCabonvQ+CoKzLEplKmJmJCRiElSUD9qtmYQjk/N8tQPHi9eLwbjJvxFqUoqUvcqZVWD8gHsAwZohwyXLkgO9fOBVJGvbCFSSEhbM1n52biKGvKFWbIKX3Jud+cWPEhJlYdL3BfkRx8B6xV8yA10NG9eHvjG49s59ACA4JNGiXDIG+96WHKNTEnwJt791jJUvav+opFVs1JkgVJFNvfSNgOr23SO0y6U3/AIjf9MXIDkjaBsJI1Kl1qa8OsZNTvtxESIkFJGoMK3cdIJlYVwRSz1PJ/o0C5UEkAKTSkYhMTqTVt/rGzQRtnUT5RPZQSX0qIdmfcBn6tFsGBIQicoAoABJoz1LVuxTUfw9Jk39Y9B7P6ZstctQ1a2I3SNTJKjzSWtXeJs+tjILwlnYeXKVM0lQRMlhQBDpJ7x/A6mKjPw7EFmFadYu2Okf9OkK1akS1XoCQWJKeDi/02Q4nAkEvpIayjRmBYkbOfTrE+KVDpxtAOBwoVWmkAqs1OP08oqONm6lKP+Ri+SEsmaoAH9IkgDSA+yWo38xQZqa0ckxbgdtslz6igrJZxTNQQ92IBIJBoRQh3dm3j1uVlqsQmUiW6pOoJUoOUpYW1O0xQtQFKLBzWPGkjSa0j1XsZ2+QmUiVMIStCVBCg5TXvJGkbuGqHreA/Kg3UkBjk6obSsvOHWoJAQEHSUJIWtYLAFdWG58YqWeYiX/UaQNMqUWCQxNtCgWfYWNbuYNzbNJuJmatKghSUiYlw6qgaiU1D92gNw9RHGIwMs4cLSFgomJ/cCNEwUIISKgiwYVO8TQXF2yhttFYzLEV0JBpuoNw8v8AVTCqYaBg434ee8Mpi3JKqkvU+73+kAqfgw4Ofe0ehDRPLZHLSONI5xMwMGggKYNXbf8AiJpeP0BtPHh4WvBgPSEyjGTECGM3MHbujy/DVeBJ019kvxZoMDl+g4Dj9YPly6U9Cb2sPCAkrBNSG6H8wwkTQSNJSrkQUl/NvSEzDgMJWRTCzAmh3rv5VPqInxY+EhaJqNEwuE2dpndY8UBJo1je8NcnzMSw80KSKmu7MO6RRY1aXG0I83nDFrKyQBZgpQ3JY9ypvaJE5OW+ip0o6ApsvvW2fhUj6RLI/bUEl6c2PWIl4WWkgFRBNLk9W7o4wZhMNKc99RKSClib710+3gn0ZEMxuFcYfSKFL+NAQd7lvGKdjvnVUULeVN7Wj0PKcuE1JHxFKSErShNdRoCySUs5IBalr3indp8rTKxC0pJIPeBP9qqgji4LxuGe6OlH0UCfUcvryiWcrvsBer+sdLw4CQefv8xKJSSxD/Lw68b+zFDaApkCZRYdenDf8wdg5OmclSqpcO3WobpHEuQ4HENb6+kRzJtT1b35QDd6CWh92vRJ1pTJVqDOa0CjdLGxDV4Qlw07Ys7MD+TBs3OJi5YRMfSB3QBQNy4kX6RiMMkgadQUDb7QqPxjTCk+TtCqeghZb3v+IjEvbw5eTQVj5YTMZ3PmP5iJKW8Kn2IenoX6RJl95rxdeyeKYpSSS4oA2xZjxDEHwioyMNqmXYM5J48A149B7Ndm1I700KRMA1y0AOqqafEfuy00FTWmxDQjO1xphwdOxvNxEtQRpJ74UhyP7DUkX3OweK7mmABM1tTBYGlLhX/bSe63/I7UcRacsnBQT8dlLBJAKmWlzsgJcJoKnnxgSdn2Hl6x8ICYVEkallRfuvq+GQHATbgOsefBuL0PbtUV7EynwuKmEWRLCdLsNWqh4kPX+Y85mKZVaR6vmWcyzKmShKUkTWK6ly1XrKPibmPNMzlJEzufIWbeviBa1o9H8Z92ibOnQJ8IqL8YZ5bN+CtK0gKIUCyg4NrjhAyEN19+/CCpaKhUUSdqhEVTPYJeWpmYNCJI0KASoKPedQALspySVA1BDAk1sUOb4BUoGWVEqUhhQaXSlK1MX2NQwgTst2qmyR8NR/b3HLU2QVl2ZmAtXa8axmazJmla/wBK5QVFyWU+oJSNSjRtQGkim0eaoSjIqT0VnO0fqFhpG273L04uDC0yh4/XaDsyLlypSnN1JAcJdrl94CExrFq/jga+UXw6EPs5Aoxv9oFmKJ98YNUlhXwbmbljWIpEpy38QVhxjfYAQY5cb/mGuIwjCo9/iBESwDWDUgJQN/FuPdI6KyaCvIRxIxAaoB259XifCpGoU6Db6wUtITC2xtInLl4aYhbqQopID1BerHgQ4I3pwgPB40kMbOetbeTwfj6YdfJqeIb3yhbgk7Gxr0pyieO02Pb3odS5oYuCSaA+XIn8AwVhQNQo5dqnzJ7o42feAJAdmG7BvqH3r6w1wWXKWopdKSBTVQFRHyuQzP8AQcBCJ0h0SyZTJkSkpXrShQd1r1KSCkKuEkglqAMk3Z3Mee9psZ8fFLUkNLCmQAANKRRIboPrFs7YYY4fDS0K1CYpRYKY90Faj3gO8kq0FtiBdnio4ZLX41ofXeBxLjcjXt0Cqklugf31iXDyiWA4+hD79Iaz8F8RQKXDirDu2sONBEScEUr0sX6Vdjwhn+S0a40dSMvUZa1gbXpsQCb/AOXtoiGFF7uPWgt4RZsHhwhCX+VRWkj/AJM7HyLnhA5wLA/ESQQTVmDVYg1veFKewpQE+EkAkarAHwAdvEkwDi5umYdNKdC5cbeEWOdgSAgW1geCXb1YGr+sJsZgP1Sdmfw2g4STYuSpCtMgvqVf7+FoIkywakbezBv9DRxxZ+Zt9I5ThSxuwNeFA8E52ConWSYVf9TK0nT3hWhUHd21AhJaympePV8swEyd/wBxLS7pQQSQT+4lX/c/5EcGZ48zw0oghRpUE/ht6RaeyPaUzlfBmTCEAlYSDsLI1kuE/uuwY2ES5k5b+g6paDs7xGHkFCUEBRGglKQsfDBLpBDpC3PK5hLJxUsBS0oVrrZPeYk8SwDfTnD3P8lk/C+IiUpagaGoCmVYks4oaineBrCReXBCWMtCXAFZg1WanDYUrUvVjCo1Q2IFPzEpQs91OlIFGBazBJuw+3CKRN/UUVE3sOlB4w6zdYX3QWua2cvRPB7bDyhbkskTJrKs9Wod3rF+JKMXITkfJ0QYfDkm34PjxhjszUv9WhnmeASkqSkD5ikDod9zveFqsFMDOPP7+94PmpbEuNG8LI+IUpAraparNV9n+sXTPsQvQkLISUpSCEqYKHys4qs2N2D0G8VTC4cByxLFvpYC71rD/PlfpS3IcolHbgS8KnuSO8KFnUwamAZr8+H1gKSvheC80DknnAMr6RbHoQ+ywTE/p+FvxHODkMK8eEESkgjoPd4HnFQ6ceH8RP3osqkQYqYH8IDKR02vHTKUo1oP9RqZhkpNLGu32h1VoTuWweTL3g/L0Vfr9oCQKCD8Aiog59CcfYzzPEfoqB/uS3+oSTsSwBG3u0Mc3U8pXUV8niug9WheOOhkp0WjK8xUUpoK0fZ3b7Rcezmk4iXrckkMNNNWzso2NftFDydLo0ji9f8AkIu/ZAk4uSGNF+gBf8xPmS2EpOgvtUlasQkz9JCCdISsq7js1R81K04WhNNlpQpRYV+U1vY0HiIJzvHf9bMBAShC1JAFLKNXvUuYjxapZQlQWNRcMaB+F7ty35GF8fsZzpDHKs1LJISnS7aQzpSaU3br9ocpkCZNB/dx7pHTyY+JisYbShIJBCgW0/5G3vnE5x5lEEPrUyeh5E2uIVLFvQSzOi3JnSZMoayh9QJoDsHpfwhuJKJyQxSoMHb3Shii5ZhHQrW9WdxuSW25ERYcowKQpKnU7DkzahUn5m84nnBL058mrGeIyaWCNKU90BqWZxuYWYzsxLMyqEgMHLCwJf6+sN5+OWky/wB2osQLkEEJej3vCfNceszzLl99Svm0hwE20na9He+0AuXjMhJ9MGRliFn4aZaVDVUkAUBbYW5wNmXZxCSmWhIDXbvBINtga2h7gp2iYEKStKiHANQeJdNDaNZhiApcxIqpOlwCygFWq1KAmMbmmOU7lSKLnGR/DYJIc+F6ANZ6+kJ8Dh1yppWE1AfSaJf7isWnNZeoBSmCSvvF6syhTm0AycAFVLAFJALOTRnI6G9gfKKoT+Ow3BNjnOe1SpktJTLWWFdVEpckMeJ7u20V3MMxnKQtSZfdushL1UNLvQpP8Q2yKWr+mx0s94ITLAfZiX9B6RznGL/6VVNOpIDDiHFd7faOilF0kT82rS8PPsTmOqZprpSG8dyeZMEdmyUzNQuHUH6i/DeEuILrUecPez7UetGbd3j0JpKImMnJjbFTXQgkGq3q3Dj4+pgcpq77vXn7eCMyT3AVXCtrVB/H8wHKwqlOsVHAVLDf3whKqhjJJcplWckgU5ltng/tNMGhOk0CEf8AxtU0gKTM76X/ALkvtuN9ok7TYbSKPQJuXLkRy3JWDPopuLXSkcymYGMxUs3jqSg6aRb4T+juRPdLFJLXpWwIrEGMnagxHg/18IZy8EqWkLYhNO8QRU/WvOFuKUCSXB5VaEQpvRRkbS2Dy5gBtwfwPDwiOasE+/tHBX1ERTJRO8O47FLJSo0gcIYYGYxrt/MAJEHYYNv1pZ/rGz6AgE5lLHwfFJLcLVhFLkEvFrx+HfCrVuAOW48+nKK/LQNLWfd94CD0G4psOyUd0Pz8tQ/EXnsSoDFS1EXUd7UI4RQcrWUpT4+heLJlM0pWC9QXfpX6wjKrs1dEmdKEzFlZBZalE7tUuH47xzNSgzBooBt9Gc35Ur1hpkBE/uqQLqIUCygS1N6DnHWc5aiQoKCaF3DlVmDvTYnyidz+XEqUaiCYRZMxIUQRYOWZwA/AMejb8YkzKVqIDulFi29HdulIlyiWuayCkiWrSSw+lPDe0XXD5CgKTQOA3Fx03PlC5ZeLBcF2yDJMBqSNQuKcQKFPTYxY5eCAQ3X7hq2vtEmEwaUPpDPcXA5dIMSBaAWKUmT5Mv0LFgpAJYaWAJsDYGnItx8ICxErdHEly1alza3pD+bLq0DzsOCGt0+0KnjlFnQyoQycSJZTV3oS1KjjwoOUdTsso5V3yLtcVNCK2fzMSYrCpTViQKBhTyu8EHEAoLulhUGhYceEKb0U300V6dg06dIqQxdrUNHPPj9oWT8OEgbqrUOabjo/Kwix4khKHNASL0c2qN6W+8LMVj9R7hJ5M2xs33g4tlMXYi7N40fDzE0BIBf/AMhXxN2hbmeK1SUO3yiwY0cAtbceXOApGJAm4lIcFeocHAd0nxbyjMQoCUNV/wBo99Y9BQ+V/wDP6IX6U/EqaYesWfsthwUpfwG5vxsIreII+MQU1ixZdMJQEpDm9BVhwinL/Ggca3Y6zvK1iSgywVEl1AAFhcMw2e8JsuxipcwNxYhrvt5H6RY8RmSpJCSFUSAQXYFu7UksC8YnEpmTpIUA5FTvqozeUSKTSpofJW7RXCim7/7grtFPDtezcgA3jBU7KVpm6HSWBL/4tvWhhJnq2mrQ4PwypNLFntxhsGpSFzVFexSq+MdySW8PxEE81iaUaNyi0lXZaprnSFKK2SKhTjl1IiFeDSE/KSeP++sdZch015PXgLgCIFrOrlu8TJtaHcUyGZhgRRFbXiH+ifZz7tT3SJkYwaiB5/WOkLDk/WGWzEl4KJS4YYAbM7mA5csADaDcrmd4Py5Wg57QMSxZthP+lWQ3d0nxfSBf28U9Sal9z9IumJlNhJpd3rcNf+IpNz52hWLoNheWWG1Te0NMIsgKI9+3hbh/kYXcwVIX3TVq18Kx0lZyLv2CQmupixp4u5r5ecH9r0ytUvWSA5AUKADSCxFxZ+EV/s7mCUaA707wNt/ufpE3bzGtLkMdSiokt0Fucee4N5SpNJWXbJES0lCUEEADn4vY3iyaA5A38o8b7PKxOHKDLGuoBQ5KhTUNXDfo3n6vlOcpnK0sygASDu4eh87xkcfGdXdk+W5fIbSZUECVEKsSBt75QLgc5E5LhK01NFBiWLfWPTjLHBVZC4yew2ah4DxQLML+6xOZ4cCtfKAZeZy5i1y0K1Ll/MA45XIa/CEZ+M06CgmiNZJcE+FSfrC7HylEFTl01a1nZ+IsYblHdcBj0eEuYLAXoWx1+Dtd35t4R5UsdF2J29EWLxR0AJIUQ3luwFz94VYfClTBSNNyAKA1etduPKJsIvSpSR8TQKJcBJDHvbOeI2Z43muMlpdAxCJc0uWOlRI0qUxS+43boLQUI+IpT4nnecYf4WLmJG5ffdILOb3iNatSSSahtNesDdopj4ha0uUqSkpqS4KUi5Ls4NDWBBiKO9RYPfa8eqo6TInLbR3g8qVMmEJBrQHnT9xtfwi69lJSZckOAZiQoswDMTvdVUjz84ez8mWuTq1hHf0BRISxNaOaljDDD5eqWEpKge+oM9Q7kaxdO9T9onyz5WmVY0l0GY7EJWoagCnS1Q7/ANhs12o1oSycnKpipwUEBDEBmcAMwDMDv4w2+AEpTRQSQChR3SXY9fe8AqlqOpCVAa2BF93BpCo60bWhfiJv60wsflIDbUAHrFb7TymxM3bvEtvWv3izrytaSoupR0F6NQXe/sxWO1JfEztgFN5UirDXLX0Jy9bK3iLxOlFKcIGmqdUdy1l2i4jTLhlZ0jvGrUPGkRz1VfjE+CLoTWoFfKNTwDTf3/ESelArOF7z1B8o6ljq/HiILmpYNcg+/GscfDf/AFB2ckIw5A97PE8hNB7vSOJbFABT3tVFuflZtLWvV2eCMOsaX6fUAw5sTXpaxLBwk0XAQX5GgB/8j1ilzcE3eKwCH90HIxahMfDTanw5mkV3Eyu4p/me3+LF/fPlCIaHpJrYPlOBVN0ywoDUr5jQDap2EMcfhly5kwKZKkqOpJoygai/PaA8oBS5qCK36EWht2kX8SeVaS7IBqO8oJSH8QB68YKT+R0Y6CcixZlqSoylKYOR8TSFUSQQQC1CDTjBeJ7QoWUpnSVBI7yCpWoPWvygjYU4c4Rzu0QSEpSA6QBS3ypT40SK8osEvOpasMJU+SFKUypZFCBq7zMTp1d6u/0U4etG8vEQ9lcxKDMmXZipIfUpzcU2PS8NMlzxf/uwVUa1aQHJdJokc6NFe+Lh5GJClBSRT9OWtWpJ4kkeIEcY+cZWP1INEKQUF7hgpPUVEY422/0atnqs/t/LRPKFB5ROnUHJ1JNS26fXeGGaZ/KwmG+MUqWl0sEs51EtcgWr5R41nM5KMRMSl9AUQHL78+cN+0+KWrC4WXMV3SlSgNwlLBOo7qYlLGwjfUKcD1NXaKQJAxWv9JQDEBy5LaWAfU9G5RRcp7Vn/wBwmTSCELopLftADM1XAF9603HPZvEhEkib8NUhYUpMpR1KUpLOQgiwa4uxdmioZPjlqUpEsALnHTqcABBcrD/tDXPAGAUbs1Ro9EzrtsEYjDzEzSmQEFcxDV/dQgUJLMK8+tcw/bPE4qelctKES1HSokawlPyglVDYuWI35xWcZiEaStCxMRLOiqWcs4dJ/aS7cW2hdmWdTEiXoUUAjUdJ0gqu5A3hiwqWjuShtHp4zFZUQoSSQaEoWf8A8Ic/qf8A7af8RxisY3M0S8wCmAIAQtIqErKAglIJ58bg1hfkfaNSUCYFCh+U1AUphqbqAeTCKzOxRVMK1GpU5MBDC02mU84uKZcsXmmpSkzESV6dTEoO7k2UHci3OMVi0hlGXK0pBOn4bBw1nL7/AEiuoW9fufe8ES1EuGHn/F4LiCuz0/AdmZeJka1kJlq0qARR1AkW1EVD7O5FdoD/APUPHSMFoKE6p8xCQUuQAkElK6BtV0vuLwgxPbyZhfhSpBSZYAJ1AElQDKBOzMwoNjU1h328lpx+CROShlgOmlWAJWHexam3nARilXL0B8nJ0AJ7eS8bJEtSBKUj5QFEhgwCUhr29YEyTMFTcSElI0pUE6hRJOoBJ1cxsTWkUDDYiZhpiVpAChUag4rxSaWi7ZVm8vHYUy9Blz8P+olEmiZiR/aku0wHrQ8mg8mKla6MhO/iWDN+0MpGImSUhRZ0OQUgK+VRs5HCno0UbtNNCsRN0mj3PrbpDvtECvG/2K/TKiblSgkq1DY1bhFWzhY+PNA2UocNyIzBBJ2vo3JJtUxIq8Ey0/SIyjvDnEyTFzJEWufMSlUrSKBICi1ybvy8oUZjiD8QgGgNGg3GYqTpSQovdrU+0J8TOK1Et5MPpvE+OI+bscZe60p1Elyws5/MT4mciWe8H5BQTWu5SobWoawPh8YpehIABs9AGrU8OcZm89BISGVp/e1zV7i0A1cqYa0rEOHm1rSD8Et033ZqezCoJ70H4MMpIsCQQfueXOKZoniWWWB/TkUDt0vx93ivy1JVNIPyd4ODTdi/lDacwkkVNGe4ud7WrCxOKAqzEWa1IQvRy6NZWO9UbsPTaJs3Q04uxIAqD/gTaCsqVrmoo2opLkhgKXIs0Hdps0J1pQgsos+gGlg1KE8ecC5fIYloqOHT+oNVoc4zOO8CRVAZJ3cGhhRJy+ao92Ws9AYbY+Qkyf1ELExqnQwDcVH8QyVWhaWmVvEz1KUVEkqJcnnFkwAXOly1XMuhc103S3Fu8PKKyaxZcCgCVqDsRUAcNLVHGCy9AYuyDPsSDiJu7zFM3C4hjnSipACQVEJAJqWFTU2DNcwmn4fvaglXlaLB/XJVhDLAKSoh+6ahjTVwHPjvCZa40NSu7EOMx6pUyRoUNUpN6kfOpbV27zeEH5jmMrDy1CRq1zksyqqlIUBqSFUClKD95vlU1yYT5rJCZxHR/H+ICxc4rWSd/bQ9RTpiG6tDDKpwMmbLI7xZQJ30Oop8Q7cxzgPHzHSjehiPDTFJUCLgu/A7HlEmaTtekm7VoB7pBpfICT+JLkmPMqYFC29HvSxiI3gbCXgmWkkjmWjJJJ2MxNtUORJJQCGbTuNwa73/AJiYKQlQN2JVYAcqnaLLmOcfCwKMIJa0FSSsrXpHdVVkhKiwU3Kg5xQJ84+D+/pCILkrY6c+L0S4eekzQVuUlXeo5Z6tZ+kXvF9oFyl/COkyWdDN8hHdKVi9CQXp5R5qC0PsBjR/TqCh3kvoLV7zagTwZyOZg8kE9gYpPoWZritayfAeEdZDjlSZ6JiTVKgfzAqhHEpVYZScaAv5WXLN8OtGJKlK+IoFKip3BJAUCfSghBj5jrJ3VXzrDaXi9RBJNQHruO7TlSFOZreYT09BCcdrTGT9aAJqu9E8hNohmip4wZgpTrSki5Apzpbxh7dIRFWw7NsCmXp0klw9erD6QvCaeMOc+0tLZLEBldQbj3tCgwuDtDZLYdlwdiaAGr/am0EYnD99iUuB+4tQ1F47yLDklwRSoBqP5qIizTDkLJ1GpN3FX5XgL+VBeWJRMs4Lv6Qfg5L1NlW5QDLQSAW5+EGSlBBCj15GHS6oRAfrwpGHmK+UaWYWLbt/cOPWKyudQcIsJzcTEaAlnow7oVqoxApzB4gbGK9NWaoIardOMKhfo5/oZZZOZDhxX36RtfabEIVpRM+GGqAXB3YncPCReKJDWD/SOEKjeG7YVppIvWXY3WAogBRuBvQnUPKF2fY95KnvYe+MA5BmyUky1WJ1JN2UNuhH2jO088EMGEJUP9gycvhoroi/djcAJ0tipqK2BdgA1eReKBLSXpHo3/prly1BSyrSh9NB0JP08oZ+S6gIwv5Eh7IJ1FJmgkDVSoA2CubbCA5qDLSQaAkNS4HAeXnHpqMpk6tTMrSx4KGzj9zfeKn2+yQiUFp/ablh3SdLP+1iQenSIY5OTSZT0tHmeOmGZNclzvw4QDjJQCvKGfwtMyoBINXt5bjfnC7FsT9Y9OJHJEANY3PLgPHKREs+SWS+8M9FtaO8vw5WvSBVizdKRKmSpKwFBiCAxu7xvKJpRNSRsfpX6CLv2ky2dInInzGmBWkuQkJIApRNvGsJyTqVD8UdCntc/wARSQsnToDM1BLSHfbpFY0u8WHtHmAnzdYSlBUA6UjSmlH4eMJAKK6j36x2PUUZk3JsDIglE0hLCIkpqY6hjAjoxUt44bzieaGSkh3NfO0dyppYh3HA1esdZvbHmXYVUwSkCiyWNHeqdIDVJdRhZmkspmrBoQog72oYtfY7MsKooQt5M1J7k0rOh3din9gNnDipdrxVc6cz5pNDrU44HUeMIhfNpjJ1x0BC/WDMIplCrVvAjUg3Bir0sx8QYbLoCC2Ms9FJYI/bq/8AIqNvH0hQovFu7b4BMsyUJHySJeokVJXqVcUpXziqiTZt4Via4jZ7dln7L4P4iC1S5Bb+0pb3waF2Z5ep9JoUk/yffKG/Y/ELlJWU6dGk6uOo0TpPV/COMTmCZZPxDqUpv29Xv4eYhKk1N0MaXFWVOStokxSgUBRuLe/CA5bsIkZleHtvWLWtkaMRqUCa2DN7vDHF4pc8WBWkAUABa1eJhfMmW5Qzw08KUD4E0fSQx63BrwhUvsdHTEE1FaxpL+cbnyilRSbgsesaRDDF2dy0kLSRtV/4gvH4gTFOzMKCJMOQUNuW8hGpuFHCA5WMca0DYfAFSgBu0et9nMu+DhglNCKkkMS9T6N4RUOy2TaipSgGYivPeLxglAJYF+Nd3bo3vnEX5OS9IbhxVsZS8SpLaQpmajc2d/bRxnswzMJMCQAopoDZxcHwgSbMSkVU9Bb6Nxbj94HTjRVJqA9C9iC42azeXCJI3djXFHns1X6ay3eZrVGx2iuTXVt+Ys3aTLFSk6wf05hLMCGaz9R9IrVVVePWxtVaI8i3TNS5Y4O0FTJLke/DlESJW8GYSXrIgpP02K8NSAEtpJCruKN4x6L2c7foVK+Hi0BWmmsp1At/ckCh5+fOuIydKkvUg2YfVxEOHwGktXp6h4lnKM1saoNE/b+dKXPSZISUBALobSaqO1mduNBFRenU/iLtmEuWZCypBBCSAaguaOTwiilLN5+UPwO419Cc8aZCVVPWOwqI5prEgVxpFDJ7Ni3HzjsW5GtYjWuzD7x3MFhZn9bxhqMlTWLD35wxxyviJSv95orm1AT1DeTm8K0Gphrl2GMxCkjYFZDt8pA/+3rAydbDhvQNKlixejxuSkpUkgWqXBbx5Rz8QigJF/5vGu9uXjA6LV2zzRMyeooVqSUS23b9NNKbgkuOMV1MyIkzGZ6jnWOlJYv78+EBCKiqCbbLl2TwBny1oTRQGoPYlJUG6VhvP7NHToUE1Or59+R0Wrx23hX2BnaVKUSw0Fi3BSfMxfpT1LA1s3Q7btHn5puM3RXBKk2eHpQ4YA2cU+4gaeKvsL/wIlky1kGtrAX34e6xJg8K/wAxej+/f0j1Lo89KwaWX5sYJwZCVcjRufDptAXwlamG33g3DEKfU9a23YxkujYgmYjv1uwff3RoEAhlPkgs5725Ln7RD/Taar4sw36PGqWgmvSKVimag53eGshDspRowZ7VhMmUd/fGGq54UlO34qPtaBkvo6DfpccDPUlGm45Dg1iPZifDzWBAqWoSdur/AMNAOHxAsf7RTavsekEKAcd7lTh+PERC0VqRMZil3I0jo9bimxiZEplJY0NfHpvwiGWEght67lyePKkMsOxAu5q4sLAtvcCFy0HFWKcyUqagjSdJP7tiHDgdIq2Ky0h+4UgXcc+nGPQcRIcEUNX6u2x8YSz8OkXJIfcdYLHkroyUN2VD+mPCGeVyDZ6Ctbfl94dJyhJOoNU1AsPKOE4IILgv4eFoa8nLQCx1sJkTilJD0IbujxBJ4dY4SQQxUxLBzvYvyiT4BShjY0O7jnwhNNUzgnoPXpCkrGcqOs2UUyZidmYl71G3VMU2f8w5CLHmc55RFiftwiszhXwi78dVEi/Ids4VE8qUClz4CIJd+sGmlLsPWHsQtgwQL8Y2U1+sbesbUkU4xxh1h5Go8vKGOTyFo/UNAX0c2N+YpAUtbkJ2N235QSqaoNUsDZzCp29D8arYzxMxM01CRR2szWY8IGm5anS6V1Z9LufHhAAxinBu3H78oz4pJNSPfKFqDXTGuaZ0cKePvaJFoUEFwGJpV/OBnJuTziWSWN+rwx2KuxrkGeHDrBao8XFCx2r7ePQst7cSJiXK0IO6dLNtcCr/AGjy1UwOftaIZswPTlwNoRPCsmx0cnFUzmdNILHnE2DVpUoX7r+hjIyKX0TIGQsX4uYJQe8DsIyMjpBRMxq+8P8AIeoccYDXOKjU+u1S0bjIxGsj2g3CZbrQVA2Bv6WjIyMyNpWjYJNliwlEi7gA3O7CCUJf68t/fgI1GRGypdE+GmsUg06AcvftoLwuOJBYsWf838IyMjGtAp7JZpY1UWIf0JZrcvCB5046QQd2qOFKVjIyBSOlJojxeJLAjfnU03jpM4gHyv1HjGRkc0cpNs4nzWJDkghqsWYPT3vCnES2JD7/AM+EbjIOJjF07AkkufbQmmSK3jIyKoPQiSR2mXpL0off0jlBd+MZGQ1C3/KjYlMfGIppJVpDB94yMjUZJUdBQ1MP209YKK7RkZAsOJGuU0dGS0ajIw2jtKI4ZzGoyOOZFMXWOVTDwEajINC22f/Z"/>
          <p:cNvSpPr>
            <a:spLocks noChangeAspect="1" noChangeArrowheads="1"/>
          </p:cNvSpPr>
          <p:nvPr/>
        </p:nvSpPr>
        <p:spPr bwMode="auto">
          <a:xfrm>
            <a:off x="155575" y="-898525"/>
            <a:ext cx="2419350" cy="18859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2712" name="AutoShape 8" descr="data:image/jpeg;base64,/9j/4AAQSkZJRgABAQAAAQABAAD/2wCEAAkGBhMSERUUExQWFRQVGRwaGBgYGBoYFxsaGh0YGBkaFxgXHCYeFxojHRkdHy8gIygpLCwsGB8xNTAqNSYrLCoBCQoKDgwOGg8PGiwkHyQsLDQsLCwsLCwsLCwsLSwsLCwsLCwsLCwsLCwsLCwsLCwsLCwsLCwsLCwsLCwsLCwsLP/AABEIAMYA/gMBIgACEQEDEQH/xAAbAAACAgMBAAAAAAAAAAAAAAAEBQMGAAECB//EAD4QAAECBAQDBgUDBAEDBAMAAAECEQADITEEBRJBUWFxBiKBkaHwEzKxwdEjQuEUUmLxciQzkgcVssJTY4L/xAAZAQADAQEBAAAAAAAAAAAAAAACAwQBAAX/xAAlEQACAgIDAAICAgMAAAAAAAAAAQIRAyESMUEiUQRhMrETI3H/2gAMAwEAAhEDEQA/AKMpKmsmIw7OUpryryaNTL3LNxr/AKjhTuzEtzpE1F6JBLcVSHHSOZai9h9o7luLrNOAseAIiWVlsxeooctUu9d3oKBt4Buuxq/QxxSFTEL7qQqSlJGkXSXBPkfSEc9IDUD0t5nwi44GZo+FiFAEJJkzU0sQ1fFi/CKzPwglzFy3JUlRSDRmBarbwrHLwOcRhmiG0pSH1S5Zc0/aHJPmBAnw3LFtKOPL/Z9YOx85KkoCQe6hKabmhDcqQHiCkUcEJqqvupof9Ribo5rZs4gMdRAFxTl6Bmp6PAOZZupY0pLJ2DAP4D7k+EBYzFmYp7JFh9zziMJFzZodHGlti3KyNKiTDzBZfqS+wBL+XFqjg7wnls/LaJ8QSW7zg2At670vBTV6R0dDDFZekpJSQzmrvZvzvCuYhjeO8MFpWwcOR41tEuLYqcU39/WMWtBPZHh8yWk3cDj9jeH2HxCZ1VLAOwVfUbBxQcHLCz8YrSkbxJh5xQdQ8RsRwI3EZOCl0DFtdjycCFEKJY0JA4V0l6OBbyhtKklemWTq7g+FyZ27zgghybGjwFh/1BcBC2qQSB/ib/KSObEQTlstaVKQyUmWkgPQm5ISSPmuW/xLXiaXQ+NdG8dIQZstISRMAImD9ruw0qepOn1hFihqmKc7hLnlarxc5eHBOssFaCFJIeoCmWHZnpzpFPlSe9WrmvQV+lY7FI5xoFAbgKWBcvS/vaBMYaQz+FVwKF97BxwsYWZke8QAzRTF2xUtRA0wyyrAqmqTLlpJWbV5n06wPlOWTMRNTLlJ1LU7VYDckk2AFXj1TKMnRg5ATJU81TGZPfSCHqEahSWn+87mjltPZsqgq9AxR5FUzDIpeHQlGvViAT8QAjQngkKI+fjsBAC8Ld0t/wD2l+dvOLHiVuvTKB7jkaQ/duSkWCdySCS5JO0AZtMJUf1FTH7xUK86UFhdonjNsocaEWJlgs7ijbbU8IHMqjpf0baClS1nj0+/S8DGbzqOXnFCFN0c6OR8xHIwxNn8o6VMPAePv28bSS2wfzrwgjOQKtLHjEKhEi18ojKoNAMbTFFwWbleIiCTuAeUSKqX8/4iWXJ7rtTlw/MBdGJWakYUmzXFBenAEXiwZbjAhIR3wFEawltRSKpTWoc35PtCfD4YEhzR+FXpT3S8MQSl2IJQCoVsxUToH7gGLjgCabonvQ+CoKzLEplKmJmJCRiElSUD9qtmYQjk/N8tQPHi9eLwbjJvxFqUoqUvcqZVWD8gHsAwZohwyXLkgO9fOBVJGvbCFSSEhbM1n52biKGvKFWbIKX3Jud+cWPEhJlYdL3BfkRx8B6xV8yA10NG9eHvjG49s59ACA4JNGiXDIG+96WHKNTEnwJt791jJUvav+opFVs1JkgVJFNvfSNgOr23SO0y6U3/AIjf9MXIDkjaBsJI1Kl1qa8OsZNTvtxESIkFJGoMK3cdIJlYVwRSz1PJ/o0C5UEkAKTSkYhMTqTVt/rGzQRtnUT5RPZQSX0qIdmfcBn6tFsGBIQicoAoABJoz1LVuxTUfw9Jk39Y9B7P6ZstctQ1a2I3SNTJKjzSWtXeJs+tjILwlnYeXKVM0lQRMlhQBDpJ7x/A6mKjPw7EFmFadYu2Okf9OkK1akS1XoCQWJKeDi/02Q4nAkEvpIayjRmBYkbOfTrE+KVDpxtAOBwoVWmkAqs1OP08oqONm6lKP+Ri+SEsmaoAH9IkgDSA+yWo38xQZqa0ckxbgdtslz6igrJZxTNQQ92IBIJBoRQh3dm3j1uVlqsQmUiW6pOoJUoOUpYW1O0xQtQFKLBzWPGkjSa0j1XsZ2+QmUiVMIStCVBCg5TXvJGkbuGqHreA/Kg3UkBjk6obSsvOHWoJAQEHSUJIWtYLAFdWG58YqWeYiX/UaQNMqUWCQxNtCgWfYWNbuYNzbNJuJmatKghSUiYlw6qgaiU1D92gNw9RHGIwMs4cLSFgomJ/cCNEwUIISKgiwYVO8TQXF2yhttFYzLEV0JBpuoNw8v8AVTCqYaBg434ee8Mpi3JKqkvU+73+kAqfgw4Ofe0ehDRPLZHLSONI5xMwMGggKYNXbf8AiJpeP0BtPHh4WvBgPSEyjGTECGM3MHbujy/DVeBJ019kvxZoMDl+g4Dj9YPly6U9Cb2sPCAkrBNSG6H8wwkTQSNJSrkQUl/NvSEzDgMJWRTCzAmh3rv5VPqInxY+EhaJqNEwuE2dpndY8UBJo1je8NcnzMSw80KSKmu7MO6RRY1aXG0I83nDFrKyQBZgpQ3JY9ypvaJE5OW+ip0o6ApsvvW2fhUj6RLI/bUEl6c2PWIl4WWkgFRBNLk9W7o4wZhMNKc99RKSClib710+3gn0ZEMxuFcYfSKFL+NAQd7lvGKdjvnVUULeVN7Wj0PKcuE1JHxFKSErShNdRoCySUs5IBalr3indp8rTKxC0pJIPeBP9qqgji4LxuGe6OlH0UCfUcvryiWcrvsBer+sdLw4CQefv8xKJSSxD/Lw68b+zFDaApkCZRYdenDf8wdg5OmclSqpcO3WobpHEuQ4HENb6+kRzJtT1b35QDd6CWh92vRJ1pTJVqDOa0CjdLGxDV4Qlw07Ys7MD+TBs3OJi5YRMfSB3QBQNy4kX6RiMMkgadQUDb7QqPxjTCk+TtCqeghZb3v+IjEvbw5eTQVj5YTMZ3PmP5iJKW8Kn2IenoX6RJl95rxdeyeKYpSSS4oA2xZjxDEHwioyMNqmXYM5J48A149B7Ndm1I700KRMA1y0AOqqafEfuy00FTWmxDQjO1xphwdOxvNxEtQRpJ74UhyP7DUkX3OweK7mmABM1tTBYGlLhX/bSe63/I7UcRacsnBQT8dlLBJAKmWlzsgJcJoKnnxgSdn2Hl6x8ICYVEkallRfuvq+GQHATbgOsefBuL0PbtUV7EynwuKmEWRLCdLsNWqh4kPX+Y85mKZVaR6vmWcyzKmShKUkTWK6ly1XrKPibmPNMzlJEzufIWbeviBa1o9H8Z92ibOnQJ8IqL8YZ5bN+CtK0gKIUCyg4NrjhAyEN19+/CCpaKhUUSdqhEVTPYJeWpmYNCJI0KASoKPedQALspySVA1BDAk1sUOb4BUoGWVEqUhhQaXSlK1MX2NQwgTst2qmyR8NR/b3HLU2QVl2ZmAtXa8axmazJmla/wBK5QVFyWU+oJSNSjRtQGkim0eaoSjIqT0VnO0fqFhpG273L04uDC0yh4/XaDsyLlypSnN1JAcJdrl94CExrFq/jga+UXw6EPs5Aoxv9oFmKJ98YNUlhXwbmbljWIpEpy38QVhxjfYAQY5cb/mGuIwjCo9/iBESwDWDUgJQN/FuPdI6KyaCvIRxIxAaoB259XifCpGoU6Db6wUtITC2xtInLl4aYhbqQopID1BerHgQ4I3pwgPB40kMbOetbeTwfj6YdfJqeIb3yhbgk7Gxr0pyieO02Pb3odS5oYuCSaA+XIn8AwVhQNQo5dqnzJ7o42feAJAdmG7BvqH3r6w1wWXKWopdKSBTVQFRHyuQzP8AQcBCJ0h0SyZTJkSkpXrShQd1r1KSCkKuEkglqAMk3Z3Mee9psZ8fFLUkNLCmQAANKRRIboPrFs7YYY4fDS0K1CYpRYKY90Faj3gO8kq0FtiBdnio4ZLX41ofXeBxLjcjXt0Cqklugf31iXDyiWA4+hD79Iaz8F8RQKXDirDu2sONBEScEUr0sX6Vdjwhn+S0a40dSMvUZa1gbXpsQCb/AOXtoiGFF7uPWgt4RZsHhwhCX+VRWkj/AJM7HyLnhA5wLA/ESQQTVmDVYg1veFKewpQE+EkAkarAHwAdvEkwDi5umYdNKdC5cbeEWOdgSAgW1geCXb1YGr+sJsZgP1Sdmfw2g4STYuSpCtMgvqVf7+FoIkywakbezBv9DRxxZ+Zt9I5ThSxuwNeFA8E52ConWSYVf9TK0nT3hWhUHd21AhJaympePV8swEyd/wBxLS7pQQSQT+4lX/c/5EcGZ48zw0oghRpUE/ht6RaeyPaUzlfBmTCEAlYSDsLI1kuE/uuwY2ES5k5b+g6paDs7xGHkFCUEBRGglKQsfDBLpBDpC3PK5hLJxUsBS0oVrrZPeYk8SwDfTnD3P8lk/C+IiUpagaGoCmVYks4oaineBrCReXBCWMtCXAFZg1WanDYUrUvVjCo1Q2IFPzEpQs91OlIFGBazBJuw+3CKRN/UUVE3sOlB4w6zdYX3QWua2cvRPB7bDyhbkskTJrKs9Wod3rF+JKMXITkfJ0QYfDkm34PjxhjszUv9WhnmeASkqSkD5ikDod9zveFqsFMDOPP7+94PmpbEuNG8LI+IUpAraparNV9n+sXTPsQvQkLISUpSCEqYKHys4qs2N2D0G8VTC4cByxLFvpYC71rD/PlfpS3IcolHbgS8KnuSO8KFnUwamAZr8+H1gKSvheC80DknnAMr6RbHoQ+ywTE/p+FvxHODkMK8eEESkgjoPd4HnFQ6ceH8RP3osqkQYqYH8IDKR02vHTKUo1oP9RqZhkpNLGu32h1VoTuWweTL3g/L0Vfr9oCQKCD8Aiog59CcfYzzPEfoqB/uS3+oSTsSwBG3u0Mc3U8pXUV8niug9WheOOhkp0WjK8xUUpoK0fZ3b7Rcezmk4iXrckkMNNNWzso2NftFDydLo0ji9f8AkIu/ZAk4uSGNF+gBf8xPmS2EpOgvtUlasQkz9JCCdISsq7js1R81K04WhNNlpQpRYV+U1vY0HiIJzvHf9bMBAShC1JAFLKNXvUuYjxapZQlQWNRcMaB+F7ty35GF8fsZzpDHKs1LJISnS7aQzpSaU3br9ocpkCZNB/dx7pHTyY+JisYbShIJBCgW0/5G3vnE5x5lEEPrUyeh5E2uIVLFvQSzOi3JnSZMoayh9QJoDsHpfwhuJKJyQxSoMHb3Shii5ZhHQrW9WdxuSW25ERYcowKQpKnU7DkzahUn5m84nnBL058mrGeIyaWCNKU90BqWZxuYWYzsxLMyqEgMHLCwJf6+sN5+OWky/wB2osQLkEEJej3vCfNceszzLl99Svm0hwE20na9He+0AuXjMhJ9MGRliFn4aZaVDVUkAUBbYW5wNmXZxCSmWhIDXbvBINtga2h7gp2iYEKStKiHANQeJdNDaNZhiApcxIqpOlwCygFWq1KAmMbmmOU7lSKLnGR/DYJIc+F6ANZ6+kJ8Dh1yppWE1AfSaJf7isWnNZeoBSmCSvvF6syhTm0AycAFVLAFJALOTRnI6G9gfKKoT+Ow3BNjnOe1SpktJTLWWFdVEpckMeJ7u20V3MMxnKQtSZfdushL1UNLvQpP8Q2yKWr+mx0s94ITLAfZiX9B6RznGL/6VVNOpIDDiHFd7faOilF0kT82rS8PPsTmOqZprpSG8dyeZMEdmyUzNQuHUH6i/DeEuILrUecPez7UetGbd3j0JpKImMnJjbFTXQgkGq3q3Dj4+pgcpq77vXn7eCMyT3AVXCtrVB/H8wHKwqlOsVHAVLDf3whKqhjJJcplWckgU5ltng/tNMGhOk0CEf8AxtU0gKTM76X/ALkvtuN9ok7TYbSKPQJuXLkRy3JWDPopuLXSkcymYGMxUs3jqSg6aRb4T+juRPdLFJLXpWwIrEGMnagxHg/18IZy8EqWkLYhNO8QRU/WvOFuKUCSXB5VaEQpvRRkbS2Dy5gBtwfwPDwiOasE+/tHBX1ERTJRO8O47FLJSo0gcIYYGYxrt/MAJEHYYNv1pZ/rGz6AgE5lLHwfFJLcLVhFLkEvFrx+HfCrVuAOW48+nKK/LQNLWfd94CD0G4psOyUd0Pz8tQ/EXnsSoDFS1EXUd7UI4RQcrWUpT4+heLJlM0pWC9QXfpX6wjKrs1dEmdKEzFlZBZalE7tUuH47xzNSgzBooBt9Gc35Ur1hpkBE/uqQLqIUCygS1N6DnHWc5aiQoKCaF3DlVmDvTYnyidz+XEqUaiCYRZMxIUQRYOWZwA/AMejb8YkzKVqIDulFi29HdulIlyiWuayCkiWrSSw+lPDe0XXD5CgKTQOA3Fx03PlC5ZeLBcF2yDJMBqSNQuKcQKFPTYxY5eCAQ3X7hq2vtEmEwaUPpDPcXA5dIMSBaAWKUmT5Mv0LFgpAJYaWAJsDYGnItx8ICxErdHEly1alza3pD+bLq0DzsOCGt0+0KnjlFnQyoQycSJZTV3oS1KjjwoOUdTsso5V3yLtcVNCK2fzMSYrCpTViQKBhTyu8EHEAoLulhUGhYceEKb0U300V6dg06dIqQxdrUNHPPj9oWT8OEgbqrUOabjo/Kwix4khKHNASL0c2qN6W+8LMVj9R7hJ5M2xs33g4tlMXYi7N40fDzE0BIBf/AMhXxN2hbmeK1SUO3yiwY0cAtbceXOApGJAm4lIcFeocHAd0nxbyjMQoCUNV/wBo99Y9BQ+V/wDP6IX6U/EqaYesWfsthwUpfwG5vxsIreII+MQU1ixZdMJQEpDm9BVhwinL/Ggca3Y6zvK1iSgywVEl1AAFhcMw2e8JsuxipcwNxYhrvt5H6RY8RmSpJCSFUSAQXYFu7UksC8YnEpmTpIUA5FTvqozeUSKTSpofJW7RXCim7/7grtFPDtezcgA3jBU7KVpm6HSWBL/4tvWhhJnq2mrQ4PwypNLFntxhsGpSFzVFexSq+MdySW8PxEE81iaUaNyi0lXZaprnSFKK2SKhTjl1IiFeDSE/KSeP++sdZch015PXgLgCIFrOrlu8TJtaHcUyGZhgRRFbXiH+ifZz7tT3SJkYwaiB5/WOkLDk/WGWzEl4KJS4YYAbM7mA5csADaDcrmd4Py5Wg57QMSxZthP+lWQ3d0nxfSBf28U9Sal9z9IumJlNhJpd3rcNf+IpNz52hWLoNheWWG1Te0NMIsgKI9+3hbh/kYXcwVIX3TVq18Kx0lZyLv2CQmupixp4u5r5ecH9r0ytUvWSA5AUKADSCxFxZ+EV/s7mCUaA707wNt/ufpE3bzGtLkMdSiokt0Fucee4N5SpNJWXbJES0lCUEEADn4vY3iyaA5A38o8b7PKxOHKDLGuoBQ5KhTUNXDfo3n6vlOcpnK0sygASDu4eh87xkcfGdXdk+W5fIbSZUECVEKsSBt75QLgc5E5LhK01NFBiWLfWPTjLHBVZC4yew2ah4DxQLML+6xOZ4cCtfKAZeZy5i1y0K1Ll/MA45XIa/CEZ+M06CgmiNZJcE+FSfrC7HylEFTl01a1nZ+IsYblHdcBj0eEuYLAXoWx1+Dtd35t4R5UsdF2J29EWLxR0AJIUQ3luwFz94VYfClTBSNNyAKA1etduPKJsIvSpSR8TQKJcBJDHvbOeI2Z43muMlpdAxCJc0uWOlRI0qUxS+43boLQUI+IpT4nnecYf4WLmJG5ffdILOb3iNatSSSahtNesDdopj4ha0uUqSkpqS4KUi5Ls4NDWBBiKO9RYPfa8eqo6TInLbR3g8qVMmEJBrQHnT9xtfwi69lJSZckOAZiQoswDMTvdVUjz84ez8mWuTq1hHf0BRISxNaOaljDDD5eqWEpKge+oM9Q7kaxdO9T9onyz5WmVY0l0GY7EJWoagCnS1Q7/ANhs12o1oSycnKpipwUEBDEBmcAMwDMDv4w2+AEpTRQSQChR3SXY9fe8AqlqOpCVAa2BF93BpCo60bWhfiJv60wsflIDbUAHrFb7TymxM3bvEtvWv3izrytaSoupR0F6NQXe/sxWO1JfEztgFN5UirDXLX0Jy9bK3iLxOlFKcIGmqdUdy1l2i4jTLhlZ0jvGrUPGkRz1VfjE+CLoTWoFfKNTwDTf3/ESelArOF7z1B8o6ljq/HiILmpYNcg+/GscfDf/AFB2ckIw5A97PE8hNB7vSOJbFABT3tVFuflZtLWvV2eCMOsaX6fUAw5sTXpaxLBwk0XAQX5GgB/8j1ilzcE3eKwCH90HIxahMfDTanw5mkV3Eyu4p/me3+LF/fPlCIaHpJrYPlOBVN0ywoDUr5jQDap2EMcfhly5kwKZKkqOpJoygai/PaA8oBS5qCK36EWht2kX8SeVaS7IBqO8oJSH8QB68YKT+R0Y6CcixZlqSoylKYOR8TSFUSQQQC1CDTjBeJ7QoWUpnSVBI7yCpWoPWvygjYU4c4Rzu0QSEpSA6QBS3ypT40SK8osEvOpasMJU+SFKUypZFCBq7zMTp1d6u/0U4etG8vEQ9lcxKDMmXZipIfUpzcU2PS8NMlzxf/uwVUa1aQHJdJokc6NFe+Lh5GJClBSRT9OWtWpJ4kkeIEcY+cZWP1INEKQUF7hgpPUVEY422/0atnqs/t/LRPKFB5ROnUHJ1JNS26fXeGGaZ/KwmG+MUqWl0sEs51EtcgWr5R41nM5KMRMSl9AUQHL78+cN+0+KWrC4WXMV3SlSgNwlLBOo7qYlLGwjfUKcD1NXaKQJAxWv9JQDEBy5LaWAfU9G5RRcp7Vn/wBwmTSCELopLftADM1XAF9603HPZvEhEkib8NUhYUpMpR1KUpLOQgiwa4uxdmioZPjlqUpEsALnHTqcABBcrD/tDXPAGAUbs1Ro9EzrtsEYjDzEzSmQEFcxDV/dQgUJLMK8+tcw/bPE4qelctKES1HSokawlPyglVDYuWI35xWcZiEaStCxMRLOiqWcs4dJ/aS7cW2hdmWdTEiXoUUAjUdJ0gqu5A3hiwqWjuShtHp4zFZUQoSSQaEoWf8A8Ic/qf8A7af8RxisY3M0S8wCmAIAQtIqErKAglIJ58bg1hfkfaNSUCYFCh+U1AUphqbqAeTCKzOxRVMK1GpU5MBDC02mU84uKZcsXmmpSkzESV6dTEoO7k2UHci3OMVi0hlGXK0pBOn4bBw1nL7/AEiuoW9fufe8ES1EuGHn/F4LiCuz0/AdmZeJka1kJlq0qARR1AkW1EVD7O5FdoD/APUPHSMFoKE6p8xCQUuQAkElK6BtV0vuLwgxPbyZhfhSpBSZYAJ1AElQDKBOzMwoNjU1h328lpx+CROShlgOmlWAJWHexam3nARilXL0B8nJ0AJ7eS8bJEtSBKUj5QFEhgwCUhr29YEyTMFTcSElI0pUE6hRJOoBJ1cxsTWkUDDYiZhpiVpAChUag4rxSaWi7ZVm8vHYUy9Blz8P+olEmiZiR/aku0wHrQ8mg8mKla6MhO/iWDN+0MpGImSUhRZ0OQUgK+VRs5HCno0UbtNNCsRN0mj3PrbpDvtECvG/2K/TKiblSgkq1DY1bhFWzhY+PNA2UocNyIzBBJ2vo3JJtUxIq8Ey0/SIyjvDnEyTFzJEWufMSlUrSKBICi1ybvy8oUZjiD8QgGgNGg3GYqTpSQovdrU+0J8TOK1Et5MPpvE+OI+bscZe60p1Elyws5/MT4mciWe8H5BQTWu5SobWoawPh8YpehIABs9AGrU8OcZm89BISGVp/e1zV7i0A1cqYa0rEOHm1rSD8Et033ZqezCoJ70H4MMpIsCQQfueXOKZoniWWWB/TkUDt0vx93ivy1JVNIPyd4ODTdi/lDacwkkVNGe4ud7WrCxOKAqzEWa1IQvRy6NZWO9UbsPTaJs3Q04uxIAqD/gTaCsqVrmoo2opLkhgKXIs0Hdps0J1pQgsos+gGlg1KE8ecC5fIYloqOHT+oNVoc4zOO8CRVAZJ3cGhhRJy+ao92Ws9AYbY+Qkyf1ELExqnQwDcVH8QyVWhaWmVvEz1KUVEkqJcnnFkwAXOly1XMuhc103S3Fu8PKKyaxZcCgCVqDsRUAcNLVHGCy9AYuyDPsSDiJu7zFM3C4hjnSipACQVEJAJqWFTU2DNcwmn4fvaglXlaLB/XJVhDLAKSoh+6ahjTVwHPjvCZa40NSu7EOMx6pUyRoUNUpN6kfOpbV27zeEH5jmMrDy1CRq1zksyqqlIUBqSFUClKD95vlU1yYT5rJCZxHR/H+ICxc4rWSd/bQ9RTpiG6tDDKpwMmbLI7xZQJ30Oop8Q7cxzgPHzHSjehiPDTFJUCLgu/A7HlEmaTtekm7VoB7pBpfICT+JLkmPMqYFC29HvSxiI3gbCXgmWkkjmWjJJJ2MxNtUORJJQCGbTuNwa73/AJiYKQlQN2JVYAcqnaLLmOcfCwKMIJa0FSSsrXpHdVVkhKiwU3Kg5xQJ84+D+/pCILkrY6c+L0S4eekzQVuUlXeo5Z6tZ+kXvF9oFyl/COkyWdDN8hHdKVi9CQXp5R5qC0PsBjR/TqCh3kvoLV7zagTwZyOZg8kE9gYpPoWZritayfAeEdZDjlSZ6JiTVKgfzAqhHEpVYZScaAv5WXLN8OtGJKlK+IoFKip3BJAUCfSghBj5jrJ3VXzrDaXi9RBJNQHruO7TlSFOZreYT09BCcdrTGT9aAJqu9E8hNohmip4wZgpTrSki5Apzpbxh7dIRFWw7NsCmXp0klw9erD6QvCaeMOc+0tLZLEBldQbj3tCgwuDtDZLYdlwdiaAGr/am0EYnD99iUuB+4tQ1F47yLDklwRSoBqP5qIizTDkLJ1GpN3FX5XgL+VBeWJRMs4Lv6Qfg5L1NlW5QDLQSAW5+EGSlBBCj15GHS6oRAfrwpGHmK+UaWYWLbt/cOPWKyudQcIsJzcTEaAlnow7oVqoxApzB4gbGK9NWaoIardOMKhfo5/oZZZOZDhxX36RtfabEIVpRM+GGqAXB3YncPCReKJDWD/SOEKjeG7YVppIvWXY3WAogBRuBvQnUPKF2fY95KnvYe+MA5BmyUky1WJ1JN2UNuhH2jO088EMGEJUP9gycvhoroi/djcAJ0tipqK2BdgA1eReKBLSXpHo3/prly1BSyrSh9NB0JP08oZ+S6gIwv5Eh7IJ1FJmgkDVSoA2CubbCA5qDLSQaAkNS4HAeXnHpqMpk6tTMrSx4KGzj9zfeKn2+yQiUFp/ablh3SdLP+1iQenSIY5OTSZT0tHmeOmGZNclzvw4QDjJQCvKGfwtMyoBINXt5bjfnC7FsT9Y9OJHJEANY3PLgPHKREs+SWS+8M9FtaO8vw5WvSBVizdKRKmSpKwFBiCAxu7xvKJpRNSRsfpX6CLv2ky2dInInzGmBWkuQkJIApRNvGsJyTqVD8UdCntc/wARSQsnToDM1BLSHfbpFY0u8WHtHmAnzdYSlBUA6UjSmlH4eMJAKK6j36x2PUUZk3JsDIglE0hLCIkpqY6hjAjoxUt44bzieaGSkh3NfO0dyppYh3HA1esdZvbHmXYVUwSkCiyWNHeqdIDVJdRhZmkspmrBoQog72oYtfY7MsKooQt5M1J7k0rOh3din9gNnDipdrxVc6cz5pNDrU44HUeMIhfNpjJ1x0BC/WDMIplCrVvAjUg3Bir0sx8QYbLoCC2Ms9FJYI/bq/8AIqNvH0hQovFu7b4BMsyUJHySJeokVJXqVcUpXziqiTZt4Via4jZ7dln7L4P4iC1S5Bb+0pb3waF2Z5ep9JoUk/yffKG/Y/ELlJWU6dGk6uOo0TpPV/COMTmCZZPxDqUpv29Xv4eYhKk1N0MaXFWVOStokxSgUBRuLe/CA5bsIkZleHtvWLWtkaMRqUCa2DN7vDHF4pc8WBWkAUABa1eJhfMmW5Qzw08KUD4E0fSQx63BrwhUvsdHTEE1FaxpL+cbnyilRSbgsesaRDDF2dy0kLSRtV/4gvH4gTFOzMKCJMOQUNuW8hGpuFHCA5WMca0DYfAFSgBu0et9nMu+DhglNCKkkMS9T6N4RUOy2TaipSgGYivPeLxglAJYF+Nd3bo3vnEX5OS9IbhxVsZS8SpLaQpmajc2d/bRxnswzMJMCQAopoDZxcHwgSbMSkVU9Bb6Nxbj94HTjRVJqA9C9iC42azeXCJI3djXFHns1X6ay3eZrVGx2iuTXVt+Ys3aTLFSk6wf05hLMCGaz9R9IrVVVePWxtVaI8i3TNS5Y4O0FTJLke/DlESJW8GYSXrIgpP02K8NSAEtpJCruKN4x6L2c7foVK+Hi0BWmmsp1At/ckCh5+fOuIydKkvUg2YfVxEOHwGktXp6h4lnKM1saoNE/b+dKXPSZISUBALobSaqO1mduNBFRenU/iLtmEuWZCypBBCSAaguaOTwiilLN5+UPwO419Cc8aZCVVPWOwqI5prEgVxpFDJ7Ni3HzjsW5GtYjWuzD7x3MFhZn9bxhqMlTWLD35wxxyviJSv95orm1AT1DeTm8K0Gphrl2GMxCkjYFZDt8pA/+3rAydbDhvQNKlixejxuSkpUkgWqXBbx5Rz8QigJF/5vGu9uXjA6LV2zzRMyeooVqSUS23b9NNKbgkuOMV1MyIkzGZ6jnWOlJYv78+EBCKiqCbbLl2TwBny1oTRQGoPYlJUG6VhvP7NHToUE1Or59+R0Wrx23hX2BnaVKUSw0Fi3BSfMxfpT1LA1s3Q7btHn5puM3RXBKk2eHpQ4YA2cU+4gaeKvsL/wIlky1kGtrAX34e6xJg8K/wAxej+/f0j1Lo89KwaWX5sYJwZCVcjRufDptAXwlamG33g3DEKfU9a23YxkujYgmYjv1uwff3RoEAhlPkgs5725Ln7RD/Taar4sw36PGqWgmvSKVimag53eGshDspRowZ7VhMmUd/fGGq54UlO34qPtaBkvo6DfpccDPUlGm45Dg1iPZifDzWBAqWoSdur/AMNAOHxAsf7RTavsekEKAcd7lTh+PERC0VqRMZil3I0jo9bimxiZEplJY0NfHpvwiGWEght67lyePKkMsOxAu5q4sLAtvcCFy0HFWKcyUqagjSdJP7tiHDgdIq2Ky0h+4UgXcc+nGPQcRIcEUNX6u2x8YSz8OkXJIfcdYLHkroyUN2VD+mPCGeVyDZ6Ctbfl94dJyhJOoNU1AsPKOE4IILgv4eFoa8nLQCx1sJkTilJD0IbujxBJ4dY4SQQxUxLBzvYvyiT4BShjY0O7jnwhNNUzgnoPXpCkrGcqOs2UUyZidmYl71G3VMU2f8w5CLHmc55RFiftwiszhXwi78dVEi/Ids4VE8qUClz4CIJd+sGmlLsPWHsQtgwQL8Y2U1+sbesbUkU4xxh1h5Go8vKGOTyFo/UNAX0c2N+YpAUtbkJ2N235QSqaoNUsDZzCp29D8arYzxMxM01CRR2szWY8IGm5anS6V1Z9LufHhAAxinBu3H78oz4pJNSPfKFqDXTGuaZ0cKePvaJFoUEFwGJpV/OBnJuTziWSWN+rwx2KuxrkGeHDrBao8XFCx2r7ePQst7cSJiXK0IO6dLNtcCr/AGjy1UwOftaIZswPTlwNoRPCsmx0cnFUzmdNILHnE2DVpUoX7r+hjIyKX0TIGQsX4uYJQe8DsIyMjpBRMxq+8P8AIeoccYDXOKjU+u1S0bjIxGsj2g3CZbrQVA2Bv6WjIyMyNpWjYJNliwlEi7gA3O7CCUJf68t/fgI1GRGypdE+GmsUg06AcvftoLwuOJBYsWf838IyMjGtAp7JZpY1UWIf0JZrcvCB5046QQd2qOFKVjIyBSOlJojxeJLAjfnU03jpM4gHyv1HjGRkc0cpNs4nzWJDkghqsWYPT3vCnES2JD7/AM+EbjIOJjF07AkkufbQmmSK3jIyKoPQiSR2mXpL0off0jlBd+MZGQ1C3/KjYlMfGIppJVpDB94yMjUZJUdBQ1MP209YKK7RkZAsOJGuU0dGS0ajIw2jtKI4ZzGoyOOZFMXWOVTDwEajINC22f/Z"/>
          <p:cNvSpPr>
            <a:spLocks noChangeAspect="1" noChangeArrowheads="1"/>
          </p:cNvSpPr>
          <p:nvPr/>
        </p:nvSpPr>
        <p:spPr bwMode="auto">
          <a:xfrm>
            <a:off x="155575" y="-898525"/>
            <a:ext cx="2419350" cy="18859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2714" name="Picture 10" descr="http://4.bp.blogspot.com/-lNCmIyuY_Oo/Tr0qkTitjrI/AAAAAAAAASk/JzBwCHX_6KI/s400/Early-church-worship2.gif"/>
          <p:cNvPicPr>
            <a:picLocks noChangeAspect="1" noChangeArrowheads="1"/>
          </p:cNvPicPr>
          <p:nvPr/>
        </p:nvPicPr>
        <p:blipFill>
          <a:blip r:embed="rId3" cstate="print"/>
          <a:srcRect/>
          <a:stretch>
            <a:fillRect/>
          </a:stretch>
        </p:blipFill>
        <p:spPr bwMode="auto">
          <a:xfrm>
            <a:off x="5105400" y="3429000"/>
            <a:ext cx="3810000" cy="296227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mysteryoftheinquity.files.wordpress.com/2012/05/587059014cba9930ea748dc6180c81b371cebcb427592.jpg"/>
          <p:cNvPicPr>
            <a:picLocks noChangeAspect="1" noChangeArrowheads="1"/>
          </p:cNvPicPr>
          <p:nvPr/>
        </p:nvPicPr>
        <p:blipFill>
          <a:blip r:embed="rId2" cstate="print"/>
          <a:srcRect/>
          <a:stretch>
            <a:fillRect/>
          </a:stretch>
        </p:blipFill>
        <p:spPr bwMode="auto">
          <a:xfrm>
            <a:off x="-304800" y="0"/>
            <a:ext cx="9601198" cy="6858000"/>
          </a:xfrm>
          <a:prstGeom prst="rect">
            <a:avLst/>
          </a:prstGeom>
          <a:noFill/>
        </p:spPr>
      </p:pic>
      <p:sp>
        <p:nvSpPr>
          <p:cNvPr id="3" name="Title 2"/>
          <p:cNvSpPr>
            <a:spLocks noGrp="1"/>
          </p:cNvSpPr>
          <p:nvPr>
            <p:ph type="title"/>
          </p:nvPr>
        </p:nvSpPr>
        <p:spPr>
          <a:xfrm>
            <a:off x="457200" y="1600200"/>
            <a:ext cx="8229600" cy="2590800"/>
          </a:xfrm>
        </p:spPr>
        <p:txBody>
          <a:bodyPr>
            <a:normAutofit/>
          </a:bodyPr>
          <a:lstStyle/>
          <a:p>
            <a:r>
              <a:rPr lang="en-US" sz="5400" b="1" i="1" dirty="0" smtClean="0">
                <a:effectLst>
                  <a:glow rad="101600">
                    <a:schemeClr val="bg1">
                      <a:alpha val="60000"/>
                    </a:schemeClr>
                  </a:glow>
                </a:effectLst>
                <a:latin typeface="Agency FB" pitchFamily="34" charset="0"/>
              </a:rPr>
              <a:t>“…and the gates of hell shall </a:t>
            </a:r>
            <a:br>
              <a:rPr lang="en-US" sz="5400" b="1" i="1" dirty="0" smtClean="0">
                <a:effectLst>
                  <a:glow rad="101600">
                    <a:schemeClr val="bg1">
                      <a:alpha val="60000"/>
                    </a:schemeClr>
                  </a:glow>
                </a:effectLst>
                <a:latin typeface="Agency FB" pitchFamily="34" charset="0"/>
              </a:rPr>
            </a:br>
            <a:r>
              <a:rPr lang="en-US" sz="5400" b="1" i="1" dirty="0" smtClean="0">
                <a:effectLst>
                  <a:glow rad="101600">
                    <a:schemeClr val="bg1">
                      <a:alpha val="60000"/>
                    </a:schemeClr>
                  </a:glow>
                </a:effectLst>
                <a:latin typeface="Agency FB" pitchFamily="34" charset="0"/>
              </a:rPr>
              <a:t>not prevail against it.”</a:t>
            </a:r>
            <a:endParaRPr lang="en-US" sz="5400" b="1" i="1" dirty="0">
              <a:effectLst>
                <a:glow rad="101600">
                  <a:schemeClr val="bg1">
                    <a:alpha val="60000"/>
                  </a:schemeClr>
                </a:glow>
              </a:effectLst>
              <a:latin typeface="Agency FB"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228600"/>
            <a:ext cx="9144000" cy="6629400"/>
          </a:xfrm>
        </p:spPr>
        <p:txBody>
          <a:bodyPr>
            <a:normAutofit/>
          </a:bodyPr>
          <a:lstStyle/>
          <a:p>
            <a:r>
              <a:rPr lang="en-US" dirty="0" smtClean="0"/>
              <a:t>The </a:t>
            </a:r>
            <a:r>
              <a:rPr lang="en-US" dirty="0"/>
              <a:t>believers adhered to a definite doctrinal standard</a:t>
            </a:r>
            <a:r>
              <a:rPr lang="en-US" i="1" dirty="0"/>
              <a:t> (Acts </a:t>
            </a:r>
            <a:r>
              <a:rPr lang="en-US" i="1" dirty="0" smtClean="0"/>
              <a:t>2:42)</a:t>
            </a:r>
          </a:p>
          <a:p>
            <a:r>
              <a:rPr lang="en-US" dirty="0"/>
              <a:t>T</a:t>
            </a:r>
            <a:r>
              <a:rPr lang="en-US" dirty="0" smtClean="0"/>
              <a:t>hey </a:t>
            </a:r>
            <a:r>
              <a:rPr lang="en-US" dirty="0"/>
              <a:t>met for t</a:t>
            </a:r>
            <a:r>
              <a:rPr lang="en-US" dirty="0" smtClean="0"/>
              <a:t>eaching, spiritual fellowship and united </a:t>
            </a:r>
            <a:r>
              <a:rPr lang="en-US" dirty="0"/>
              <a:t>in prayer </a:t>
            </a:r>
            <a:r>
              <a:rPr lang="en-US" i="1" dirty="0" smtClean="0"/>
              <a:t>(</a:t>
            </a:r>
            <a:r>
              <a:rPr lang="en-US" i="1" dirty="0"/>
              <a:t>Acts </a:t>
            </a:r>
            <a:r>
              <a:rPr lang="en-US" i="1" dirty="0" smtClean="0"/>
              <a:t>2:42)</a:t>
            </a:r>
          </a:p>
          <a:p>
            <a:r>
              <a:rPr lang="en-US" dirty="0" smtClean="0"/>
              <a:t>They </a:t>
            </a:r>
            <a:r>
              <a:rPr lang="en-US" dirty="0"/>
              <a:t>practiced baptism </a:t>
            </a:r>
            <a:r>
              <a:rPr lang="en-US" i="1" dirty="0"/>
              <a:t>(Acts 2:41) </a:t>
            </a:r>
          </a:p>
          <a:p>
            <a:r>
              <a:rPr lang="en-US" dirty="0" smtClean="0"/>
              <a:t>They observed </a:t>
            </a:r>
            <a:r>
              <a:rPr lang="en-US" dirty="0"/>
              <a:t>the Lord’s Supper</a:t>
            </a:r>
            <a:r>
              <a:rPr lang="en-US" i="1" dirty="0"/>
              <a:t> (Acts 2:42, </a:t>
            </a:r>
            <a:r>
              <a:rPr lang="en-US" i="1" dirty="0" smtClean="0"/>
              <a:t>46)</a:t>
            </a:r>
          </a:p>
          <a:p>
            <a:r>
              <a:rPr lang="en-US" dirty="0"/>
              <a:t>T</a:t>
            </a:r>
            <a:r>
              <a:rPr lang="en-US" dirty="0" smtClean="0"/>
              <a:t>hey </a:t>
            </a:r>
            <a:r>
              <a:rPr lang="en-US" dirty="0"/>
              <a:t>kept account of </a:t>
            </a:r>
            <a:r>
              <a:rPr lang="en-US" dirty="0" smtClean="0"/>
              <a:t>those in </a:t>
            </a:r>
            <a:r>
              <a:rPr lang="en-US" dirty="0"/>
              <a:t>membership </a:t>
            </a:r>
            <a:r>
              <a:rPr lang="en-US" i="1" dirty="0"/>
              <a:t>(Acts 2:14, 41; </a:t>
            </a:r>
            <a:r>
              <a:rPr lang="en-US" i="1" dirty="0" smtClean="0"/>
              <a:t>4:4)</a:t>
            </a:r>
          </a:p>
          <a:p>
            <a:r>
              <a:rPr lang="en-US" dirty="0"/>
              <a:t>T</a:t>
            </a:r>
            <a:r>
              <a:rPr lang="en-US" dirty="0" smtClean="0"/>
              <a:t>hey </a:t>
            </a:r>
            <a:r>
              <a:rPr lang="en-US" dirty="0"/>
              <a:t>met </a:t>
            </a:r>
            <a:r>
              <a:rPr lang="en-US" dirty="0" smtClean="0"/>
              <a:t>faithfully for </a:t>
            </a:r>
            <a:r>
              <a:rPr lang="en-US" dirty="0"/>
              <a:t>public worship </a:t>
            </a:r>
            <a:r>
              <a:rPr lang="en-US" i="1" dirty="0"/>
              <a:t>(Acts 2:46</a:t>
            </a:r>
            <a:r>
              <a:rPr lang="en-US" i="1" dirty="0" smtClean="0"/>
              <a:t>) </a:t>
            </a:r>
          </a:p>
          <a:p>
            <a:r>
              <a:rPr lang="en-US" dirty="0"/>
              <a:t>T</a:t>
            </a:r>
            <a:r>
              <a:rPr lang="en-US" dirty="0" smtClean="0"/>
              <a:t>hey </a:t>
            </a:r>
            <a:r>
              <a:rPr lang="en-US" dirty="0"/>
              <a:t>provided material help for the needy of their </a:t>
            </a:r>
            <a:r>
              <a:rPr lang="en-US" dirty="0" smtClean="0"/>
              <a:t>fellowship </a:t>
            </a:r>
            <a:r>
              <a:rPr lang="en-US" i="1" dirty="0"/>
              <a:t>(Acts </a:t>
            </a:r>
            <a:r>
              <a:rPr lang="en-US" i="1" dirty="0" smtClean="0"/>
              <a:t>2:44-45) </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to="" calcmode="lin" valueType="num">
                                      <p:cBhvr>
                                        <p:cTn id="17" dur="1" fill="hold"/>
                                        <p:tgtEl>
                                          <p:spTgt spid="4">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to="" calcmode="lin" valueType="num">
                                      <p:cBhvr>
                                        <p:cTn id="22" dur="1" fill="hold"/>
                                        <p:tgtEl>
                                          <p:spTgt spid="4">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to="" calcmode="lin" valueType="num">
                                      <p:cBhvr>
                                        <p:cTn id="27" dur="1" fill="hold"/>
                                        <p:tgtEl>
                                          <p:spTgt spid="4">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to="" calcmode="lin" valueType="num">
                                      <p:cBhvr>
                                        <p:cTn id="32" dur="1" fill="hold"/>
                                        <p:tgtEl>
                                          <p:spTgt spid="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067800" cy="6553200"/>
          </a:xfrm>
        </p:spPr>
        <p:txBody>
          <a:bodyPr>
            <a:normAutofit lnSpcReduction="10000"/>
          </a:bodyPr>
          <a:lstStyle/>
          <a:p>
            <a:r>
              <a:rPr lang="en-US" dirty="0" smtClean="0"/>
              <a:t>The Apostles were the first ministers (Pastors) in this Church </a:t>
            </a:r>
            <a:r>
              <a:rPr lang="en-US" i="1" dirty="0" smtClean="0"/>
              <a:t>(Act 6:1-7)</a:t>
            </a:r>
          </a:p>
          <a:p>
            <a:r>
              <a:rPr lang="en-US" dirty="0" smtClean="0"/>
              <a:t>The Church soon added the seven men (Deacons) to take care of the physical needs of the church body </a:t>
            </a:r>
            <a:r>
              <a:rPr lang="en-US" i="1" dirty="0" smtClean="0"/>
              <a:t>(Acts 6:1-7)</a:t>
            </a:r>
          </a:p>
          <a:p>
            <a:r>
              <a:rPr lang="en-US" dirty="0" smtClean="0"/>
              <a:t>On the day of Pentecost they were assembled in </a:t>
            </a:r>
            <a:r>
              <a:rPr lang="en-US" i="1" dirty="0" smtClean="0"/>
              <a:t>‘the upper room’ (Acts 1:13; 2:1)</a:t>
            </a:r>
          </a:p>
          <a:p>
            <a:r>
              <a:rPr lang="en-US" dirty="0" smtClean="0"/>
              <a:t>They met in the temple for service until driven out </a:t>
            </a:r>
            <a:r>
              <a:rPr lang="en-US" i="1" dirty="0" smtClean="0"/>
              <a:t>(Acts 2:46; 3:1)</a:t>
            </a:r>
          </a:p>
          <a:p>
            <a:r>
              <a:rPr lang="en-US" dirty="0" smtClean="0"/>
              <a:t>They were forced to meet in home’s of Christian </a:t>
            </a:r>
            <a:r>
              <a:rPr lang="en-US" i="1" dirty="0" smtClean="0"/>
              <a:t>(Acts 2:46)</a:t>
            </a:r>
          </a:p>
          <a:p>
            <a:r>
              <a:rPr lang="en-US" dirty="0" smtClean="0"/>
              <a:t>All these factors indicate that even from the beginning the church had a form of </a:t>
            </a:r>
            <a:r>
              <a:rPr lang="en-US" dirty="0" smtClean="0">
                <a:effectLst>
                  <a:reflection blurRad="6350" stA="55000" endA="300" endPos="45500" dir="5400000" sy="-100000" algn="bl" rotWithShape="0"/>
                </a:effectLst>
                <a:latin typeface="+mj-lt"/>
                <a:cs typeface="Times New Roman" pitchFamily="18" charset="0"/>
              </a:rPr>
              <a:t>organization. </a:t>
            </a:r>
            <a:endParaRPr lang="en-US" dirty="0" smtClean="0">
              <a:latin typeface="+mj-lt"/>
            </a:endParaRP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ingjamesbibleonline.org/Inspirational-Images/large/1-Corinthians_14-33.jpg"/>
          <p:cNvPicPr>
            <a:picLocks noChangeAspect="1" noChangeArrowheads="1"/>
          </p:cNvPicPr>
          <p:nvPr/>
        </p:nvPicPr>
        <p:blipFill>
          <a:blip r:embed="rId2" cstate="print"/>
          <a:srcRect/>
          <a:stretch>
            <a:fillRect/>
          </a:stretch>
        </p:blipFill>
        <p:spPr bwMode="auto">
          <a:xfrm>
            <a:off x="990600" y="-76200"/>
            <a:ext cx="7391400" cy="7391400"/>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failedmessiah.typepad.com/.a/6a00d83451b71f69e20168e9bcd904970c-400wi"/>
          <p:cNvPicPr>
            <a:picLocks noChangeAspect="1" noChangeArrowheads="1"/>
          </p:cNvPicPr>
          <p:nvPr/>
        </p:nvPicPr>
        <p:blipFill>
          <a:blip r:embed="rId2" cstate="print"/>
          <a:srcRect/>
          <a:stretch>
            <a:fillRect/>
          </a:stretch>
        </p:blipFill>
        <p:spPr bwMode="auto">
          <a:xfrm>
            <a:off x="1600200" y="914400"/>
            <a:ext cx="6381750" cy="5014232"/>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thanrouse.org/wp-content/uploads/2012/06/spirit-led.jpg"/>
          <p:cNvPicPr>
            <a:picLocks noChangeAspect="1" noChangeArrowheads="1"/>
          </p:cNvPicPr>
          <p:nvPr/>
        </p:nvPicPr>
        <p:blipFill>
          <a:blip r:embed="rId2" cstate="print"/>
          <a:srcRect/>
          <a:stretch>
            <a:fillRect/>
          </a:stretch>
        </p:blipFill>
        <p:spPr bwMode="auto">
          <a:xfrm>
            <a:off x="25400" y="19050"/>
            <a:ext cx="9118600" cy="6838950"/>
          </a:xfrm>
          <a:prstGeom prst="rect">
            <a:avLst/>
          </a:prstGeom>
          <a:noFill/>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667000"/>
          </a:xfrm>
        </p:spPr>
        <p:txBody>
          <a:bodyPr/>
          <a:lstStyle/>
          <a:p>
            <a:r>
              <a:rPr lang="en-US" dirty="0" smtClean="0">
                <a:effectLst>
                  <a:glow rad="101600">
                    <a:schemeClr val="bg1">
                      <a:alpha val="60000"/>
                    </a:schemeClr>
                  </a:glow>
                </a:effectLst>
              </a:rPr>
              <a:t>The Filling of the Holy Spirit</a:t>
            </a:r>
            <a:r>
              <a:rPr lang="en-US" dirty="0" smtClean="0"/>
              <a:t/>
            </a:r>
            <a:br>
              <a:rPr lang="en-US" dirty="0" smtClean="0"/>
            </a:br>
            <a:r>
              <a:rPr lang="en-US" i="1" dirty="0" smtClean="0">
                <a:effectLst>
                  <a:glow rad="101600">
                    <a:schemeClr val="bg1">
                      <a:alpha val="60000"/>
                    </a:schemeClr>
                  </a:glow>
                </a:effectLst>
              </a:rPr>
              <a:t>(Galatians 5:22-23)</a:t>
            </a:r>
            <a:endParaRPr lang="en-US" i="1" dirty="0">
              <a:effectLst>
                <a:glow rad="101600">
                  <a:schemeClr val="bg1">
                    <a:alpha val="60000"/>
                  </a:schemeClr>
                </a:glow>
              </a:effectLst>
            </a:endParaRPr>
          </a:p>
        </p:txBody>
      </p:sp>
      <p:pic>
        <p:nvPicPr>
          <p:cNvPr id="4" name="Picture 1" descr="C:\Users\Ptr. Daniel White\Desktop\Bible pictures\holy spirit\dove good.jpg"/>
          <p:cNvPicPr>
            <a:picLocks noChangeAspect="1" noChangeArrowheads="1"/>
          </p:cNvPicPr>
          <p:nvPr/>
        </p:nvPicPr>
        <p:blipFill>
          <a:blip r:embed="rId3" cstate="print"/>
          <a:srcRect/>
          <a:stretch>
            <a:fillRect/>
          </a:stretch>
        </p:blipFill>
        <p:spPr bwMode="auto">
          <a:xfrm>
            <a:off x="2057400" y="3048000"/>
            <a:ext cx="5110163" cy="342010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634083"/>
            <a:ext cx="8915400" cy="2031325"/>
          </a:xfrm>
          <a:prstGeom prst="rect">
            <a:avLst/>
          </a:prstGeom>
          <a:noFill/>
          <a:ln w="9525">
            <a:noFill/>
            <a:miter lim="800000"/>
            <a:headEnd/>
            <a:tailEnd/>
          </a:ln>
          <a:effectLst/>
        </p:spPr>
        <p:txBody>
          <a:bodyPr vert="horz" wrap="square" lIns="95220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i="0" u="none" strike="noStrike" cap="none" normalizeH="0" baseline="0" dirty="0" smtClean="0">
                <a:ln>
                  <a:noFill/>
                </a:ln>
                <a:solidFill>
                  <a:schemeClr val="tx1"/>
                </a:solidFill>
                <a:effectLst>
                  <a:glow rad="101600">
                    <a:schemeClr val="bg1">
                      <a:alpha val="60000"/>
                    </a:schemeClr>
                  </a:glow>
                </a:effectLst>
                <a:latin typeface="+mj-lt"/>
                <a:cs typeface="Times New Roman" pitchFamily="18" charset="0"/>
              </a:rPr>
              <a:t>The Word of God Divides </a:t>
            </a:r>
            <a:r>
              <a:rPr lang="en-US" sz="4400" dirty="0" smtClean="0">
                <a:effectLst>
                  <a:glow rad="101600">
                    <a:schemeClr val="bg1">
                      <a:alpha val="60000"/>
                    </a:schemeClr>
                  </a:glow>
                </a:effectLst>
                <a:latin typeface="+mj-lt"/>
                <a:cs typeface="Times New Roman" pitchFamily="18" charset="0"/>
              </a:rPr>
              <a:t>B</a:t>
            </a:r>
            <a:r>
              <a:rPr kumimoji="0" lang="en-US" sz="4400" i="0" u="none" strike="noStrike" cap="none" normalizeH="0" baseline="0" dirty="0" smtClean="0">
                <a:ln>
                  <a:noFill/>
                </a:ln>
                <a:solidFill>
                  <a:schemeClr val="tx1"/>
                </a:solidFill>
                <a:effectLst>
                  <a:glow rad="101600">
                    <a:schemeClr val="bg1">
                      <a:alpha val="60000"/>
                    </a:schemeClr>
                  </a:glow>
                </a:effectLst>
                <a:latin typeface="+mj-lt"/>
                <a:cs typeface="Times New Roman" pitchFamily="18" charset="0"/>
              </a:rPr>
              <a:t>elievers into </a:t>
            </a:r>
            <a:r>
              <a:rPr lang="en-US" sz="4400" dirty="0" smtClean="0">
                <a:effectLst>
                  <a:glow rad="101600">
                    <a:schemeClr val="bg1">
                      <a:alpha val="60000"/>
                    </a:schemeClr>
                  </a:glow>
                </a:effectLst>
                <a:latin typeface="+mj-lt"/>
                <a:cs typeface="Times New Roman" pitchFamily="18" charset="0"/>
              </a:rPr>
              <a:t>T</a:t>
            </a:r>
            <a:r>
              <a:rPr kumimoji="0" lang="en-US" sz="4400" i="0" u="none" strike="noStrike" cap="none" normalizeH="0" baseline="0" dirty="0" smtClean="0">
                <a:ln>
                  <a:noFill/>
                </a:ln>
                <a:solidFill>
                  <a:schemeClr val="tx1"/>
                </a:solidFill>
                <a:effectLst>
                  <a:glow rad="101600">
                    <a:schemeClr val="bg1">
                      <a:alpha val="60000"/>
                    </a:schemeClr>
                  </a:glow>
                </a:effectLst>
                <a:latin typeface="+mj-lt"/>
                <a:cs typeface="Times New Roman" pitchFamily="18" charset="0"/>
              </a:rPr>
              <a:t>wo Categories </a:t>
            </a:r>
            <a:endParaRPr lang="en-US" sz="4400" dirty="0" smtClean="0">
              <a:effectLst>
                <a:glow rad="101600">
                  <a:schemeClr val="bg1">
                    <a:alpha val="60000"/>
                  </a:schemeClr>
                </a:glow>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i="1" u="none" strike="noStrike" cap="none" normalizeH="0" baseline="0" dirty="0" smtClean="0">
                <a:ln>
                  <a:noFill/>
                </a:ln>
                <a:solidFill>
                  <a:schemeClr val="tx1"/>
                </a:solidFill>
                <a:effectLst>
                  <a:glow rad="101600">
                    <a:schemeClr val="bg1">
                      <a:alpha val="60000"/>
                    </a:schemeClr>
                  </a:glow>
                </a:effectLst>
                <a:latin typeface="+mj-lt"/>
                <a:ea typeface="Times New Roman" pitchFamily="18" charset="0"/>
                <a:cs typeface="Arial" pitchFamily="34" charset="0"/>
              </a:rPr>
              <a:t>(I Cor. 3:1-3)</a:t>
            </a:r>
            <a:endParaRPr kumimoji="0" lang="en-US" sz="4400" i="0" u="none" strike="noStrike" cap="none" normalizeH="0" baseline="0" dirty="0" smtClean="0">
              <a:ln>
                <a:noFill/>
              </a:ln>
              <a:solidFill>
                <a:schemeClr val="tx1"/>
              </a:solidFill>
              <a:effectLst>
                <a:glow rad="101600">
                  <a:schemeClr val="bg1">
                    <a:alpha val="60000"/>
                  </a:schemeClr>
                </a:glow>
              </a:effectLst>
              <a:latin typeface="+mj-lt"/>
              <a:cs typeface="Arial" pitchFamily="34" charset="0"/>
            </a:endParaRPr>
          </a:p>
        </p:txBody>
      </p:sp>
      <p:pic>
        <p:nvPicPr>
          <p:cNvPr id="27650" name="Picture 2" descr="C:\Users\Ptr. Daniel White\Desktop\Bible pictures\faces\1 Dad's Pix (108).jpg"/>
          <p:cNvPicPr>
            <a:picLocks noChangeAspect="1" noChangeArrowheads="1"/>
          </p:cNvPicPr>
          <p:nvPr/>
        </p:nvPicPr>
        <p:blipFill>
          <a:blip r:embed="rId3" cstate="print">
            <a:lum bright="-10000"/>
          </a:blip>
          <a:srcRect/>
          <a:stretch>
            <a:fillRect/>
          </a:stretch>
        </p:blipFill>
        <p:spPr bwMode="auto">
          <a:xfrm>
            <a:off x="228600" y="3200400"/>
            <a:ext cx="4291724" cy="3200400"/>
          </a:xfrm>
          <a:prstGeom prst="rect">
            <a:avLst/>
          </a:prstGeom>
          <a:ln w="88900" cap="sq" cmpd="thickThin">
            <a:solidFill>
              <a:srgbClr val="000000"/>
            </a:solidFill>
            <a:prstDash val="solid"/>
            <a:miter lim="800000"/>
          </a:ln>
          <a:effectLst>
            <a:innerShdw blurRad="76200">
              <a:srgbClr val="000000"/>
            </a:innerShdw>
          </a:effectLst>
        </p:spPr>
      </p:pic>
      <p:pic>
        <p:nvPicPr>
          <p:cNvPr id="27651" name="Picture 3" descr="C:\Users\Ptr. Daniel White\Desktop\Bible pictures\faces\pd_angry_teen_070622_mn.jpg"/>
          <p:cNvPicPr>
            <a:picLocks noChangeAspect="1" noChangeArrowheads="1"/>
          </p:cNvPicPr>
          <p:nvPr/>
        </p:nvPicPr>
        <p:blipFill>
          <a:blip r:embed="rId4" cstate="print"/>
          <a:srcRect/>
          <a:stretch>
            <a:fillRect/>
          </a:stretch>
        </p:blipFill>
        <p:spPr bwMode="auto">
          <a:xfrm>
            <a:off x="4800600" y="3200400"/>
            <a:ext cx="4064000" cy="3200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Effect transition="in" filter="fade">
                                      <p:cBhvr>
                                        <p:cTn id="9" dur="5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7651"/>
                                        </p:tgtEl>
                                        <p:attrNameLst>
                                          <p:attrName>style.visibility</p:attrName>
                                        </p:attrNameLst>
                                      </p:cBhvr>
                                      <p:to>
                                        <p:strVal val="visible"/>
                                      </p:to>
                                    </p:set>
                                    <p:anim calcmode="lin" valueType="num">
                                      <p:cBhvr>
                                        <p:cTn id="14" dur="500" fill="hold"/>
                                        <p:tgtEl>
                                          <p:spTgt spid="27651"/>
                                        </p:tgtEl>
                                        <p:attrNameLst>
                                          <p:attrName>ppt_w</p:attrName>
                                        </p:attrNameLst>
                                      </p:cBhvr>
                                      <p:tavLst>
                                        <p:tav tm="0">
                                          <p:val>
                                            <p:fltVal val="0"/>
                                          </p:val>
                                        </p:tav>
                                        <p:tav tm="100000">
                                          <p:val>
                                            <p:strVal val="#ppt_w"/>
                                          </p:val>
                                        </p:tav>
                                      </p:tavLst>
                                    </p:anim>
                                    <p:anim calcmode="lin" valueType="num">
                                      <p:cBhvr>
                                        <p:cTn id="15" dur="500" fill="hold"/>
                                        <p:tgtEl>
                                          <p:spTgt spid="27651"/>
                                        </p:tgtEl>
                                        <p:attrNameLst>
                                          <p:attrName>ppt_h</p:attrName>
                                        </p:attrNameLst>
                                      </p:cBhvr>
                                      <p:tavLst>
                                        <p:tav tm="0">
                                          <p:val>
                                            <p:fltVal val="0"/>
                                          </p:val>
                                        </p:tav>
                                        <p:tav tm="100000">
                                          <p:val>
                                            <p:strVal val="#ppt_h"/>
                                          </p:val>
                                        </p:tav>
                                      </p:tavLst>
                                    </p:anim>
                                    <p:animEffect transition="in" filter="fade">
                                      <p:cBhvr>
                                        <p:cTn id="16"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28600" y="304800"/>
            <a:ext cx="85344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tab pos="1409700" algn="l"/>
              </a:tabLst>
            </a:pPr>
            <a:r>
              <a:rPr kumimoji="0" lang="en-US" sz="3600" b="0" i="0" u="none" strike="noStrike" cap="none" normalizeH="0" baseline="0" dirty="0" smtClean="0">
                <a:ln>
                  <a:noFill/>
                </a:ln>
                <a:solidFill>
                  <a:srgbClr val="FFC000"/>
                </a:solidFill>
                <a:effectLst>
                  <a:glow rad="101600">
                    <a:schemeClr val="bg1">
                      <a:alpha val="60000"/>
                    </a:schemeClr>
                  </a:glow>
                </a:effectLst>
                <a:latin typeface="Arial" pitchFamily="34" charset="0"/>
                <a:ea typeface="Times New Roman" pitchFamily="18" charset="0"/>
                <a:cs typeface="Arial" pitchFamily="34" charset="0"/>
              </a:rPr>
              <a:t> The Carnal </a:t>
            </a:r>
            <a:r>
              <a:rPr lang="en-US" sz="3600" dirty="0" smtClean="0">
                <a:solidFill>
                  <a:srgbClr val="FFC000"/>
                </a:solidFill>
                <a:effectLst>
                  <a:glow rad="101600">
                    <a:schemeClr val="bg1">
                      <a:alpha val="60000"/>
                    </a:schemeClr>
                  </a:glow>
                </a:effectLst>
                <a:latin typeface="Arial" pitchFamily="34" charset="0"/>
                <a:ea typeface="Times New Roman" pitchFamily="18" charset="0"/>
                <a:cs typeface="Arial" pitchFamily="34" charset="0"/>
              </a:rPr>
              <a:t>B</a:t>
            </a:r>
            <a:r>
              <a:rPr kumimoji="0" lang="en-US" sz="3600" b="0" i="0" u="none" strike="noStrike" cap="none" normalizeH="0" baseline="0" dirty="0" smtClean="0">
                <a:ln>
                  <a:noFill/>
                </a:ln>
                <a:solidFill>
                  <a:srgbClr val="FFC000"/>
                </a:solidFill>
                <a:effectLst>
                  <a:glow rad="101600">
                    <a:schemeClr val="bg1">
                      <a:alpha val="60000"/>
                    </a:schemeClr>
                  </a:glow>
                </a:effectLst>
                <a:latin typeface="Arial" pitchFamily="34" charset="0"/>
                <a:ea typeface="Times New Roman" pitchFamily="18" charset="0"/>
                <a:cs typeface="Arial" pitchFamily="34" charset="0"/>
              </a:rPr>
              <a:t>eliever’s</a:t>
            </a:r>
            <a:r>
              <a:rPr kumimoji="0" lang="en-US" sz="3600" b="0" i="0" u="none" strike="noStrike" cap="none" normalizeH="0" dirty="0" smtClean="0">
                <a:ln>
                  <a:noFill/>
                </a:ln>
                <a:solidFill>
                  <a:srgbClr val="FFC000"/>
                </a:solidFill>
                <a:effectLst>
                  <a:glow rad="101600">
                    <a:schemeClr val="bg1">
                      <a:alpha val="60000"/>
                    </a:schemeClr>
                  </a:glow>
                </a:effectLst>
                <a:latin typeface="Arial" pitchFamily="34" charset="0"/>
                <a:ea typeface="Times New Roman" pitchFamily="18" charset="0"/>
                <a:cs typeface="Arial" pitchFamily="34" charset="0"/>
              </a:rPr>
              <a:t> </a:t>
            </a:r>
            <a:r>
              <a:rPr lang="en-US" sz="3600" dirty="0" smtClean="0">
                <a:solidFill>
                  <a:srgbClr val="FFC000"/>
                </a:solidFill>
                <a:effectLst>
                  <a:glow rad="101600">
                    <a:schemeClr val="bg1">
                      <a:alpha val="60000"/>
                    </a:schemeClr>
                  </a:glow>
                </a:effectLst>
                <a:latin typeface="Arial" pitchFamily="34" charset="0"/>
                <a:ea typeface="Times New Roman" pitchFamily="18" charset="0"/>
                <a:cs typeface="Arial" pitchFamily="34" charset="0"/>
              </a:rPr>
              <a:t>C</a:t>
            </a:r>
            <a:r>
              <a:rPr kumimoji="0" lang="en-US" sz="3600" b="0" i="0" u="none" strike="noStrike" cap="none" normalizeH="0" baseline="0" dirty="0" smtClean="0">
                <a:ln>
                  <a:noFill/>
                </a:ln>
                <a:solidFill>
                  <a:srgbClr val="FFC000"/>
                </a:solidFill>
                <a:effectLst>
                  <a:glow rad="101600">
                    <a:schemeClr val="bg1">
                      <a:alpha val="60000"/>
                    </a:schemeClr>
                  </a:glow>
                </a:effectLst>
                <a:latin typeface="Arial" pitchFamily="34" charset="0"/>
                <a:ea typeface="Times New Roman" pitchFamily="18" charset="0"/>
                <a:cs typeface="Arial" pitchFamily="34" charset="0"/>
              </a:rPr>
              <a:t>haracteristics</a:t>
            </a:r>
          </a:p>
          <a:p>
            <a:pPr marL="457200" marR="0" lvl="1" indent="0" algn="ctr" defTabSz="914400" rtl="0" eaLnBrk="1" fontAlgn="base" latinLnBrk="0" hangingPunct="1">
              <a:lnSpc>
                <a:spcPct val="100000"/>
              </a:lnSpc>
              <a:spcBef>
                <a:spcPct val="0"/>
              </a:spcBef>
              <a:spcAft>
                <a:spcPct val="0"/>
              </a:spcAft>
              <a:buClrTx/>
              <a:buSzTx/>
              <a:tabLst>
                <a:tab pos="1409700" algn="l"/>
              </a:tabLst>
            </a:pPr>
            <a:endParaRPr lang="en-US" sz="3200" dirty="0">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097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He lives according to the desires of his own flesh. </a:t>
            </a:r>
          </a:p>
          <a:p>
            <a:pPr marL="0" marR="0" lvl="0" indent="0" algn="l" defTabSz="914400" rtl="0" eaLnBrk="0" fontAlgn="base" latinLnBrk="0" hangingPunct="0">
              <a:lnSpc>
                <a:spcPct val="100000"/>
              </a:lnSpc>
              <a:spcBef>
                <a:spcPct val="0"/>
              </a:spcBef>
              <a:spcAft>
                <a:spcPct val="0"/>
              </a:spcAft>
              <a:buClrTx/>
              <a:buSzTx/>
              <a:buFontTx/>
              <a:buNone/>
              <a:tabLst>
                <a:tab pos="1409700" algn="l"/>
              </a:tabLst>
            </a:pPr>
            <a:endParaRPr lang="en-US" sz="3200" dirty="0">
              <a:effectLst>
                <a:glow rad="101600">
                  <a:schemeClr val="bg1">
                    <a:alpha val="60000"/>
                  </a:schemeClr>
                </a:glow>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097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He is controlled by - </a:t>
            </a:r>
            <a:r>
              <a:rPr kumimoji="0" lang="en-US" sz="3200" b="0" i="1" u="none" strike="noStrike" cap="none" normalizeH="0" baseline="0" dirty="0" smtClean="0">
                <a:ln>
                  <a:noFill/>
                </a:ln>
                <a:solidFill>
                  <a:srgbClr val="FFC000"/>
                </a:solidFill>
                <a:effectLst>
                  <a:glow rad="101600">
                    <a:schemeClr val="bg1">
                      <a:alpha val="60000"/>
                    </a:schemeClr>
                  </a:glow>
                </a:effectLst>
                <a:latin typeface="Arial" pitchFamily="34" charset="0"/>
                <a:ea typeface="Times New Roman" pitchFamily="18" charset="0"/>
                <a:cs typeface="Arial" pitchFamily="34" charset="0"/>
              </a:rPr>
              <a:t>“The lust of the flesh…</a:t>
            </a:r>
          </a:p>
          <a:p>
            <a:pPr marL="0" marR="0" lvl="0" indent="0" algn="l" defTabSz="914400" rtl="0" eaLnBrk="0" fontAlgn="base" latinLnBrk="0" hangingPunct="0">
              <a:lnSpc>
                <a:spcPct val="100000"/>
              </a:lnSpc>
              <a:spcBef>
                <a:spcPct val="0"/>
              </a:spcBef>
              <a:spcAft>
                <a:spcPct val="0"/>
              </a:spcAft>
              <a:buClrTx/>
              <a:buSzTx/>
              <a:buFontTx/>
              <a:buNone/>
              <a:tabLst>
                <a:tab pos="1409700" algn="l"/>
              </a:tabLst>
            </a:pPr>
            <a:r>
              <a:rPr kumimoji="0" lang="en-US" sz="3200" b="0" i="1" u="none" strike="noStrike" cap="none" normalizeH="0" baseline="0" dirty="0" smtClean="0">
                <a:ln>
                  <a:noFill/>
                </a:ln>
                <a:solidFill>
                  <a:srgbClr val="FFC000"/>
                </a:solidFill>
                <a:effectLst>
                  <a:glow rad="101600">
                    <a:schemeClr val="bg1">
                      <a:alpha val="60000"/>
                    </a:schemeClr>
                  </a:glow>
                </a:effectLst>
                <a:latin typeface="Arial" pitchFamily="34" charset="0"/>
                <a:ea typeface="Times New Roman" pitchFamily="18" charset="0"/>
                <a:cs typeface="Arial" pitchFamily="34" charset="0"/>
              </a:rPr>
              <a:t>lust of the eyes and the pride of life…”</a:t>
            </a:r>
            <a:r>
              <a:rPr kumimoji="0" lang="en-US" sz="3200" b="0" i="0" u="none" strike="noStrike" cap="none" normalizeH="0" baseline="0" dirty="0" smtClean="0">
                <a:ln>
                  <a:noFill/>
                </a:ln>
                <a:solidFill>
                  <a:srgbClr val="FFC000"/>
                </a:solidFill>
                <a:effectLst>
                  <a:glow rad="101600">
                    <a:schemeClr val="bg1">
                      <a:alpha val="60000"/>
                    </a:schemeClr>
                  </a:glow>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1409700" algn="l"/>
              </a:tabLst>
            </a:pPr>
            <a:endParaRPr lang="en-US" sz="3200" dirty="0">
              <a:effectLst>
                <a:glow rad="101600">
                  <a:schemeClr val="bg1">
                    <a:alpha val="60000"/>
                  </a:schemeClr>
                </a:glow>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09700" algn="l"/>
              </a:tabLst>
            </a:pPr>
            <a:r>
              <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Self is on the throne of his life / The Lordship of Christ over his life has been rejected – </a:t>
            </a:r>
            <a:r>
              <a:rPr kumimoji="0" lang="en-US" sz="3200" b="0" i="1" u="none" strike="noStrike" cap="none" normalizeH="0" baseline="0" dirty="0" smtClean="0">
                <a:ln>
                  <a:noFill/>
                </a:ln>
                <a:solidFill>
                  <a:srgbClr val="FFC000"/>
                </a:solidFill>
                <a:effectLst>
                  <a:glow rad="101600">
                    <a:schemeClr val="bg1">
                      <a:alpha val="60000"/>
                    </a:schemeClr>
                  </a:glow>
                </a:effectLst>
                <a:latin typeface="Arial" pitchFamily="34" charset="0"/>
                <a:ea typeface="Times New Roman" pitchFamily="18" charset="0"/>
                <a:cs typeface="Arial" pitchFamily="34" charset="0"/>
              </a:rPr>
              <a:t>“Whosoever ye yield your selves servants to obey his servants ye are to</a:t>
            </a:r>
            <a:r>
              <a:rPr kumimoji="0" lang="en-US" sz="3200" b="0" i="0" u="none" strike="noStrike" cap="none" normalizeH="0" baseline="0" dirty="0" smtClean="0">
                <a:ln>
                  <a:noFill/>
                </a:ln>
                <a:solidFill>
                  <a:srgbClr val="FFC000"/>
                </a:solidFill>
                <a:effectLst>
                  <a:glow rad="101600">
                    <a:schemeClr val="bg1">
                      <a:alpha val="60000"/>
                    </a:schemeClr>
                  </a:glow>
                </a:effectLst>
                <a:latin typeface="Arial" pitchFamily="34" charset="0"/>
                <a:ea typeface="Times New Roman" pitchFamily="18" charset="0"/>
                <a:cs typeface="Arial" pitchFamily="34" charset="0"/>
              </a:rPr>
              <a:t> </a:t>
            </a:r>
            <a:r>
              <a:rPr kumimoji="0" lang="en-US" sz="3200" b="0" i="1" u="none" strike="noStrike" cap="none" normalizeH="0" baseline="0" dirty="0" smtClean="0">
                <a:ln>
                  <a:noFill/>
                </a:ln>
                <a:solidFill>
                  <a:srgbClr val="FFC000"/>
                </a:solidFill>
                <a:effectLst>
                  <a:glow rad="101600">
                    <a:schemeClr val="bg1">
                      <a:alpha val="60000"/>
                    </a:schemeClr>
                  </a:glow>
                </a:effectLst>
                <a:latin typeface="Arial" pitchFamily="34" charset="0"/>
                <a:ea typeface="Times New Roman" pitchFamily="18" charset="0"/>
                <a:cs typeface="Arial" pitchFamily="34" charset="0"/>
              </a:rPr>
              <a:t>whom ye obey…”</a:t>
            </a:r>
            <a:endParaRPr kumimoji="0" lang="en-US" sz="3200" b="0" i="0" u="none" strike="noStrike" cap="none" normalizeH="0" baseline="0" dirty="0" smtClean="0">
              <a:ln>
                <a:noFill/>
              </a:ln>
              <a:solidFill>
                <a:srgbClr val="FFC000"/>
              </a:solidFill>
              <a:effectLst>
                <a:glow rad="101600">
                  <a:schemeClr val="bg1">
                    <a:alpha val="60000"/>
                  </a:schemeClr>
                </a:glo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9697">
                                            <p:txEl>
                                              <p:pRg st="2" end="2"/>
                                            </p:txEl>
                                          </p:spTgt>
                                        </p:tgtEl>
                                        <p:attrNameLst>
                                          <p:attrName>style.visibility</p:attrName>
                                        </p:attrNameLst>
                                      </p:cBhvr>
                                      <p:to>
                                        <p:strVal val="visible"/>
                                      </p:to>
                                    </p:set>
                                    <p:anim to="" calcmode="lin" valueType="num">
                                      <p:cBhvr>
                                        <p:cTn id="7" dur="1" fill="hold"/>
                                        <p:tgtEl>
                                          <p:spTgt spid="29697">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9697">
                                            <p:txEl>
                                              <p:pRg st="4" end="4"/>
                                            </p:txEl>
                                          </p:spTgt>
                                        </p:tgtEl>
                                        <p:attrNameLst>
                                          <p:attrName>style.visibility</p:attrName>
                                        </p:attrNameLst>
                                      </p:cBhvr>
                                      <p:to>
                                        <p:strVal val="visible"/>
                                      </p:to>
                                    </p:set>
                                    <p:anim to="" calcmode="lin" valueType="num">
                                      <p:cBhvr>
                                        <p:cTn id="12" dur="1" fill="hold"/>
                                        <p:tgtEl>
                                          <p:spTgt spid="29697">
                                            <p:txEl>
                                              <p:pRg st="4" end="4"/>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9697">
                                            <p:txEl>
                                              <p:pRg st="5" end="5"/>
                                            </p:txEl>
                                          </p:spTgt>
                                        </p:tgtEl>
                                        <p:attrNameLst>
                                          <p:attrName>style.visibility</p:attrName>
                                        </p:attrNameLst>
                                      </p:cBhvr>
                                      <p:to>
                                        <p:strVal val="visible"/>
                                      </p:to>
                                    </p:set>
                                    <p:anim to="" calcmode="lin" valueType="num">
                                      <p:cBhvr>
                                        <p:cTn id="15" dur="1" fill="hold"/>
                                        <p:tgtEl>
                                          <p:spTgt spid="29697">
                                            <p:txEl>
                                              <p:pRg st="5" end="5"/>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9697">
                                            <p:txEl>
                                              <p:pRg st="7" end="7"/>
                                            </p:txEl>
                                          </p:spTgt>
                                        </p:tgtEl>
                                        <p:attrNameLst>
                                          <p:attrName>style.visibility</p:attrName>
                                        </p:attrNameLst>
                                      </p:cBhvr>
                                      <p:to>
                                        <p:strVal val="visible"/>
                                      </p:to>
                                    </p:set>
                                    <p:anim to="" calcmode="lin" valueType="num">
                                      <p:cBhvr>
                                        <p:cTn id="20" dur="1" fill="hold"/>
                                        <p:tgtEl>
                                          <p:spTgt spid="2969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763000" cy="1754326"/>
          </a:xfrm>
          <a:prstGeom prst="rect">
            <a:avLst/>
          </a:prstGeom>
        </p:spPr>
        <p:txBody>
          <a:bodyPr wrap="square">
            <a:spAutoFit/>
          </a:bodyPr>
          <a:lstStyle/>
          <a:p>
            <a:r>
              <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He has </a:t>
            </a:r>
            <a:r>
              <a:rPr kumimoji="0" lang="en-US" sz="3600" b="0" i="1" u="none" strike="noStrike" cap="none" normalizeH="0" baseline="0" dirty="0" smtClean="0">
                <a:ln>
                  <a:noFill/>
                </a:ln>
                <a:solidFill>
                  <a:srgbClr val="FFC000"/>
                </a:solidFill>
                <a:effectLst>
                  <a:glow rad="101600">
                    <a:schemeClr val="bg1">
                      <a:alpha val="60000"/>
                    </a:schemeClr>
                  </a:glow>
                </a:effectLst>
                <a:latin typeface="Arial" pitchFamily="34" charset="0"/>
                <a:ea typeface="Times New Roman" pitchFamily="18" charset="0"/>
                <a:cs typeface="Arial" pitchFamily="34" charset="0"/>
              </a:rPr>
              <a:t>grieved</a:t>
            </a:r>
            <a:r>
              <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t>
            </a:r>
            <a:r>
              <a:rPr kumimoji="0" lang="en-US" sz="36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(Eph. 4:30) </a:t>
            </a:r>
            <a:r>
              <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and </a:t>
            </a:r>
            <a:r>
              <a:rPr kumimoji="0" lang="en-US" sz="3600" b="0" i="1" u="none" strike="noStrike" cap="none" normalizeH="0" baseline="0" dirty="0" smtClean="0">
                <a:ln>
                  <a:noFill/>
                </a:ln>
                <a:solidFill>
                  <a:srgbClr val="FFC000"/>
                </a:solidFill>
                <a:effectLst>
                  <a:glow rad="101600">
                    <a:schemeClr val="bg1">
                      <a:alpha val="60000"/>
                    </a:schemeClr>
                  </a:glow>
                </a:effectLst>
                <a:latin typeface="Arial" pitchFamily="34" charset="0"/>
                <a:ea typeface="Times New Roman" pitchFamily="18" charset="0"/>
                <a:cs typeface="Arial" pitchFamily="34" charset="0"/>
              </a:rPr>
              <a:t>quenched</a:t>
            </a:r>
            <a:r>
              <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t>
            </a:r>
            <a:r>
              <a:rPr kumimoji="0" lang="en-US" sz="36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(I Thess. 5:19) </a:t>
            </a:r>
            <a:r>
              <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the ministry of the Holy Spirit in his life.</a:t>
            </a:r>
            <a:endParaRPr lang="en-US" sz="3600" dirty="0"/>
          </a:p>
        </p:txBody>
      </p:sp>
      <p:sp>
        <p:nvSpPr>
          <p:cNvPr id="33793" name="Rectangle 1"/>
          <p:cNvSpPr>
            <a:spLocks noChangeArrowheads="1"/>
          </p:cNvSpPr>
          <p:nvPr/>
        </p:nvSpPr>
        <p:spPr bwMode="auto">
          <a:xfrm>
            <a:off x="304800" y="2424105"/>
            <a:ext cx="88392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3600" dirty="0" smtClean="0">
              <a:effectLst>
                <a:glow rad="101600">
                  <a:schemeClr val="bg1">
                    <a:alpha val="60000"/>
                  </a:schemeClr>
                </a:glow>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When the Holy Spirit fills (controls) a believer He works in and through the life of that believer – </a:t>
            </a:r>
            <a:r>
              <a:rPr kumimoji="0" lang="en-US" sz="3600" b="0" i="1" u="none" strike="noStrike" cap="none" normalizeH="0" baseline="0" dirty="0" smtClean="0">
                <a:ln>
                  <a:noFill/>
                </a:ln>
                <a:solidFill>
                  <a:srgbClr val="FFC000"/>
                </a:solidFill>
                <a:effectLst>
                  <a:glow rad="101600">
                    <a:schemeClr val="bg1">
                      <a:alpha val="60000"/>
                    </a:schemeClr>
                  </a:glow>
                </a:effectLst>
                <a:latin typeface="Arial" pitchFamily="34" charset="0"/>
                <a:ea typeface="Times New Roman" pitchFamily="18" charset="0"/>
                <a:cs typeface="Arial" pitchFamily="34" charset="0"/>
              </a:rPr>
              <a:t>“I am crucified</a:t>
            </a:r>
            <a:r>
              <a:rPr kumimoji="0" lang="en-US" sz="3600" b="0" i="1" u="none" strike="noStrike" cap="none" normalizeH="0" dirty="0" smtClean="0">
                <a:ln>
                  <a:noFill/>
                </a:ln>
                <a:solidFill>
                  <a:srgbClr val="FFC000"/>
                </a:solidFill>
                <a:effectLst>
                  <a:glow rad="101600">
                    <a:schemeClr val="bg1">
                      <a:alpha val="60000"/>
                    </a:schemeClr>
                  </a:glow>
                </a:effectLst>
                <a:latin typeface="Arial" pitchFamily="34" charset="0"/>
                <a:ea typeface="Times New Roman" pitchFamily="18" charset="0"/>
                <a:cs typeface="Arial" pitchFamily="34" charset="0"/>
              </a:rPr>
              <a:t> with Christ…</a:t>
            </a:r>
            <a:r>
              <a:rPr lang="en-US" sz="3600" i="1" dirty="0" smtClean="0">
                <a:solidFill>
                  <a:srgbClr val="FFC000"/>
                </a:solidFill>
                <a:effectLst>
                  <a:glow rad="101600">
                    <a:schemeClr val="bg1">
                      <a:alpha val="60000"/>
                    </a:schemeClr>
                  </a:glow>
                </a:effectLst>
                <a:latin typeface="Arial" pitchFamily="34" charset="0"/>
                <a:ea typeface="Times New Roman" pitchFamily="18" charset="0"/>
                <a:cs typeface="Arial" pitchFamily="34" charset="0"/>
              </a:rPr>
              <a:t>Christ </a:t>
            </a:r>
            <a:r>
              <a:rPr lang="en-US" sz="3600" i="1" dirty="0" smtClean="0">
                <a:solidFill>
                  <a:srgbClr val="FFC000"/>
                </a:solidFill>
                <a:effectLst>
                  <a:glow rad="101600">
                    <a:schemeClr val="bg1">
                      <a:alpha val="60000"/>
                    </a:schemeClr>
                  </a:glow>
                </a:effectLst>
                <a:latin typeface="Arial" pitchFamily="34" charset="0"/>
                <a:ea typeface="Times New Roman" pitchFamily="18" charset="0"/>
                <a:cs typeface="Arial" pitchFamily="34" charset="0"/>
              </a:rPr>
              <a:t>liveth</a:t>
            </a:r>
            <a:r>
              <a:rPr lang="en-US" sz="3600" i="1" dirty="0" smtClean="0">
                <a:solidFill>
                  <a:srgbClr val="FFC000"/>
                </a:solidFill>
                <a:effectLst>
                  <a:glow rad="101600">
                    <a:schemeClr val="bg1">
                      <a:alpha val="60000"/>
                    </a:schemeClr>
                  </a:glow>
                </a:effectLst>
                <a:latin typeface="Arial" pitchFamily="34" charset="0"/>
                <a:ea typeface="Times New Roman" pitchFamily="18" charset="0"/>
                <a:cs typeface="Arial" pitchFamily="34" charset="0"/>
              </a:rPr>
              <a:t> in me…” </a:t>
            </a:r>
            <a:endParaRPr kumimoji="0" lang="en-US" sz="3600" b="0" i="1" u="none" strike="noStrike" cap="none" normalizeH="0" baseline="0" dirty="0" smtClean="0">
              <a:ln>
                <a:noFill/>
              </a:ln>
              <a:solidFill>
                <a:srgbClr val="FFC000"/>
              </a:solidFill>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pic>
        <p:nvPicPr>
          <p:cNvPr id="3074" name="Picture 2" descr="C:\Users\Ptr. Daniel White\Desktop\Bible pictures\Praying\scan0003.jpg"/>
          <p:cNvPicPr>
            <a:picLocks noChangeAspect="1" noChangeArrowheads="1"/>
          </p:cNvPicPr>
          <p:nvPr/>
        </p:nvPicPr>
        <p:blipFill>
          <a:blip r:embed="rId3" cstate="print"/>
          <a:srcRect/>
          <a:stretch>
            <a:fillRect/>
          </a:stretch>
        </p:blipFill>
        <p:spPr bwMode="auto">
          <a:xfrm>
            <a:off x="6172200" y="1752600"/>
            <a:ext cx="2052638" cy="180632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 calcmode="lin" valueType="num">
                                      <p:cBhvr>
                                        <p:cTn id="7" dur="500" decel="50000" fill="hold">
                                          <p:stCondLst>
                                            <p:cond delay="0"/>
                                          </p:stCondLst>
                                        </p:cTn>
                                        <p:tgtEl>
                                          <p:spTgt spid="3379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79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793"/>
                                        </p:tgtEl>
                                        <p:attrNameLst>
                                          <p:attrName>ppt_w</p:attrName>
                                        </p:attrNameLst>
                                      </p:cBhvr>
                                      <p:tavLst>
                                        <p:tav tm="0">
                                          <p:val>
                                            <p:strVal val="#ppt_w*.05"/>
                                          </p:val>
                                        </p:tav>
                                        <p:tav tm="100000">
                                          <p:val>
                                            <p:strVal val="#ppt_w"/>
                                          </p:val>
                                        </p:tav>
                                      </p:tavLst>
                                    </p:anim>
                                    <p:anim calcmode="lin" valueType="num">
                                      <p:cBhvr>
                                        <p:cTn id="10" dur="1000" fill="hold"/>
                                        <p:tgtEl>
                                          <p:spTgt spid="3379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79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79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79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ocachurch.com/web/sites/default/files/2ImageforWeb600x450Ephesians51819%281%29.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a:solidFill>
                  <a:srgbClr val="FFFF00"/>
                </a:solidFill>
              </a:rPr>
              <a:t> </a:t>
            </a:r>
            <a:br>
              <a:rPr lang="en-US" dirty="0">
                <a:solidFill>
                  <a:srgbClr val="FFFF00"/>
                </a:solidFill>
              </a:rPr>
            </a:br>
            <a:r>
              <a:rPr lang="en-US" dirty="0">
                <a:solidFill>
                  <a:srgbClr val="FFFF00"/>
                </a:solidFill>
              </a:rPr>
              <a:t>The Meaning of the Word "Church."</a:t>
            </a:r>
          </a:p>
        </p:txBody>
      </p:sp>
      <p:sp>
        <p:nvSpPr>
          <p:cNvPr id="3" name="Content Placeholder 2"/>
          <p:cNvSpPr>
            <a:spLocks noGrp="1"/>
          </p:cNvSpPr>
          <p:nvPr>
            <p:ph idx="1"/>
          </p:nvPr>
        </p:nvSpPr>
        <p:spPr>
          <a:xfrm>
            <a:off x="0" y="1143000"/>
            <a:ext cx="9144000" cy="5715000"/>
          </a:xfrm>
        </p:spPr>
        <p:txBody>
          <a:bodyPr>
            <a:noAutofit/>
          </a:bodyPr>
          <a:lstStyle/>
          <a:p>
            <a:r>
              <a:rPr lang="en-US" sz="3300" dirty="0" smtClean="0"/>
              <a:t>Thus</a:t>
            </a:r>
            <a:r>
              <a:rPr lang="en-US" sz="3300" dirty="0"/>
              <a:t>, the literal meaning is </a:t>
            </a:r>
            <a:r>
              <a:rPr lang="en-US" sz="3300" dirty="0" smtClean="0"/>
              <a:t>- a </a:t>
            </a:r>
            <a:r>
              <a:rPr lang="en-US" sz="3300" dirty="0"/>
              <a:t>call </a:t>
            </a:r>
            <a:r>
              <a:rPr lang="en-US" sz="3300" dirty="0" smtClean="0"/>
              <a:t>out assembly.</a:t>
            </a:r>
          </a:p>
          <a:p>
            <a:r>
              <a:rPr lang="en-US" sz="3600" dirty="0" smtClean="0">
                <a:solidFill>
                  <a:srgbClr val="FFFF00"/>
                </a:solidFill>
              </a:rPr>
              <a:t>A called out Assembly of Baptized Believers gathered together for – </a:t>
            </a:r>
            <a:r>
              <a:rPr lang="en-US" sz="3600" i="1" dirty="0" smtClean="0"/>
              <a:t>Acts2:42; Phil. 3:3 </a:t>
            </a:r>
            <a:endParaRPr lang="en-US" sz="3600" dirty="0" smtClean="0">
              <a:solidFill>
                <a:srgbClr val="FFFF00"/>
              </a:solidFill>
            </a:endParaRPr>
          </a:p>
        </p:txBody>
      </p:sp>
      <p:pic>
        <p:nvPicPr>
          <p:cNvPr id="53250" name="Picture 2" descr="http://i1.ytimg.com/vi/yy0pOjXRU3k/hqdefault.jpg"/>
          <p:cNvPicPr>
            <a:picLocks noChangeAspect="1" noChangeArrowheads="1"/>
          </p:cNvPicPr>
          <p:nvPr/>
        </p:nvPicPr>
        <p:blipFill>
          <a:blip r:embed="rId2" cstate="print"/>
          <a:srcRect/>
          <a:stretch>
            <a:fillRect/>
          </a:stretch>
        </p:blipFill>
        <p:spPr bwMode="auto">
          <a:xfrm>
            <a:off x="1981200" y="3048000"/>
            <a:ext cx="4800600" cy="3600451"/>
          </a:xfrm>
          <a:prstGeom prst="rect">
            <a:avLst/>
          </a:prstGeom>
          <a:noFill/>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5632311"/>
          </a:xfrm>
          <a:prstGeom prst="rect">
            <a:avLst/>
          </a:prstGeom>
        </p:spPr>
        <p:txBody>
          <a:bodyPr wrap="square">
            <a:spAutoFit/>
          </a:bodyPr>
          <a:lstStyle/>
          <a:p>
            <a:pPr marL="742950" lvl="0" indent="-742950"/>
            <a:r>
              <a:rPr lang="en-US" sz="3600" dirty="0" smtClean="0">
                <a:effectLst>
                  <a:glow rad="101600">
                    <a:schemeClr val="bg1">
                      <a:alpha val="60000"/>
                    </a:schemeClr>
                  </a:glow>
                </a:effectLst>
              </a:rPr>
              <a:t>1. Purpose to live a holy life – </a:t>
            </a:r>
            <a:r>
              <a:rPr lang="en-US" sz="3600" i="1" dirty="0" smtClean="0">
                <a:effectLst>
                  <a:glow rad="101600">
                    <a:schemeClr val="bg1">
                      <a:alpha val="60000"/>
                    </a:schemeClr>
                  </a:glow>
                </a:effectLst>
              </a:rPr>
              <a:t>I Thess.   4:1-8</a:t>
            </a:r>
          </a:p>
          <a:p>
            <a:pPr lvl="0"/>
            <a:r>
              <a:rPr lang="en-US" sz="3600" i="1" dirty="0" smtClean="0">
                <a:effectLst>
                  <a:glow rad="101600">
                    <a:schemeClr val="bg1">
                      <a:alpha val="60000"/>
                    </a:schemeClr>
                  </a:glow>
                </a:effectLst>
              </a:rPr>
              <a:t>2. </a:t>
            </a:r>
            <a:r>
              <a:rPr lang="en-US" sz="3600" dirty="0" smtClean="0">
                <a:effectLst>
                  <a:glow rad="101600">
                    <a:schemeClr val="bg1">
                      <a:alpha val="60000"/>
                    </a:schemeClr>
                  </a:glow>
                </a:effectLst>
              </a:rPr>
              <a:t>Yield yourself to the Lord – </a:t>
            </a:r>
            <a:r>
              <a:rPr lang="en-US" sz="3600" i="1" dirty="0" smtClean="0">
                <a:effectLst>
                  <a:glow rad="101600">
                    <a:schemeClr val="bg1">
                      <a:alpha val="60000"/>
                    </a:schemeClr>
                  </a:glow>
                </a:effectLst>
              </a:rPr>
              <a:t>Rom. 6,   </a:t>
            </a:r>
          </a:p>
          <a:p>
            <a:pPr lvl="0"/>
            <a:r>
              <a:rPr lang="en-US" sz="3600" i="1" dirty="0" smtClean="0">
                <a:effectLst>
                  <a:glow rad="101600">
                    <a:schemeClr val="bg1">
                      <a:alpha val="60000"/>
                    </a:schemeClr>
                  </a:glow>
                </a:effectLst>
              </a:rPr>
              <a:t>     12:1-2 </a:t>
            </a:r>
          </a:p>
          <a:p>
            <a:pPr lvl="0"/>
            <a:r>
              <a:rPr lang="en-US" sz="3600" dirty="0" smtClean="0">
                <a:effectLst>
                  <a:glow rad="101600">
                    <a:schemeClr val="bg1">
                      <a:alpha val="60000"/>
                    </a:schemeClr>
                  </a:glow>
                </a:effectLst>
              </a:rPr>
              <a:t>3. Renew your mind daily – </a:t>
            </a:r>
            <a:r>
              <a:rPr lang="en-US" sz="3600" i="1" dirty="0" smtClean="0">
                <a:effectLst>
                  <a:glow rad="101600">
                    <a:schemeClr val="bg1">
                      <a:alpha val="60000"/>
                    </a:schemeClr>
                  </a:glow>
                </a:effectLst>
              </a:rPr>
              <a:t>Eph. 4:23-24 </a:t>
            </a:r>
          </a:p>
          <a:p>
            <a:pPr lvl="0"/>
            <a:r>
              <a:rPr lang="en-US" sz="3600" dirty="0" smtClean="0">
                <a:effectLst>
                  <a:glow rad="101600">
                    <a:schemeClr val="bg1">
                      <a:alpha val="60000"/>
                    </a:schemeClr>
                  </a:glow>
                </a:effectLst>
              </a:rPr>
              <a:t>4. Make no provision for the flesh –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Rom.13:14</a:t>
            </a:r>
            <a:r>
              <a:rPr lang="en-US" sz="3600" dirty="0" smtClean="0">
                <a:effectLst>
                  <a:glow rad="101600">
                    <a:schemeClr val="bg1">
                      <a:alpha val="60000"/>
                    </a:schemeClr>
                  </a:glow>
                </a:effectLst>
              </a:rPr>
              <a:t>                        </a:t>
            </a:r>
            <a:endParaRPr lang="en-US" sz="3600" i="1" dirty="0" smtClean="0">
              <a:effectLst>
                <a:glow rad="101600">
                  <a:schemeClr val="bg1">
                    <a:alpha val="60000"/>
                  </a:schemeClr>
                </a:glow>
              </a:effectLst>
            </a:endParaRPr>
          </a:p>
          <a:p>
            <a:pPr lvl="0"/>
            <a:r>
              <a:rPr lang="en-US" sz="3600" dirty="0" smtClean="0">
                <a:effectLst>
                  <a:glow rad="101600">
                    <a:schemeClr val="bg1">
                      <a:alpha val="60000"/>
                    </a:schemeClr>
                  </a:glow>
                </a:effectLst>
              </a:rPr>
              <a:t>5. Flee temptation – </a:t>
            </a:r>
            <a:r>
              <a:rPr lang="en-US" sz="3600" i="1" dirty="0" smtClean="0">
                <a:effectLst>
                  <a:glow rad="101600">
                    <a:schemeClr val="bg1">
                      <a:alpha val="60000"/>
                    </a:schemeClr>
                  </a:glow>
                </a:effectLst>
              </a:rPr>
              <a:t>II Tim. 2:22 </a:t>
            </a:r>
          </a:p>
          <a:p>
            <a:pPr lvl="0"/>
            <a:r>
              <a:rPr lang="en-US" sz="3600" dirty="0" smtClean="0">
                <a:effectLst>
                  <a:glow rad="101600">
                    <a:schemeClr val="bg1">
                      <a:alpha val="60000"/>
                    </a:schemeClr>
                  </a:glow>
                </a:effectLst>
              </a:rPr>
              <a:t>6. Resist Satan by continual submission to    </a:t>
            </a:r>
          </a:p>
          <a:p>
            <a:pPr lvl="0"/>
            <a:r>
              <a:rPr lang="en-US" sz="3600" dirty="0">
                <a:effectLst>
                  <a:glow rad="101600">
                    <a:schemeClr val="bg1">
                      <a:alpha val="60000"/>
                    </a:schemeClr>
                  </a:glow>
                </a:effectLst>
              </a:rPr>
              <a:t> </a:t>
            </a:r>
            <a:r>
              <a:rPr lang="en-US" sz="3600" dirty="0" smtClean="0">
                <a:effectLst>
                  <a:glow rad="101600">
                    <a:schemeClr val="bg1">
                      <a:alpha val="60000"/>
                    </a:schemeClr>
                  </a:glow>
                </a:effectLst>
              </a:rPr>
              <a:t>   God – </a:t>
            </a:r>
            <a:r>
              <a:rPr lang="en-US" sz="3600" i="1" dirty="0" smtClean="0">
                <a:effectLst>
                  <a:glow rad="101600">
                    <a:schemeClr val="bg1">
                      <a:alpha val="60000"/>
                    </a:schemeClr>
                  </a:glow>
                </a:effectLst>
              </a:rPr>
              <a:t>Jam. 4:6-10</a:t>
            </a:r>
          </a:p>
          <a:p>
            <a:pPr lvl="0"/>
            <a:r>
              <a:rPr lang="en-US" sz="3600" dirty="0" smtClean="0">
                <a:effectLst>
                  <a:glow rad="101600">
                    <a:schemeClr val="bg1">
                      <a:alpha val="60000"/>
                    </a:schemeClr>
                  </a:glow>
                </a:effectLst>
              </a:rPr>
              <a:t>7. Do not give place to the devil – </a:t>
            </a:r>
            <a:r>
              <a:rPr lang="en-US" sz="3600" i="1" dirty="0" smtClean="0">
                <a:effectLst>
                  <a:glow rad="101600">
                    <a:schemeClr val="bg1">
                      <a:alpha val="60000"/>
                    </a:schemeClr>
                  </a:glow>
                </a:effectLst>
              </a:rPr>
              <a:t>Eph. 4:          </a:t>
            </a:r>
          </a:p>
          <a:p>
            <a:pPr lvl="0"/>
            <a:r>
              <a:rPr lang="en-US" sz="3600" i="1" dirty="0">
                <a:effectLst>
                  <a:glow rad="101600">
                    <a:schemeClr val="bg1">
                      <a:alpha val="60000"/>
                    </a:schemeClr>
                  </a:glow>
                </a:effectLst>
              </a:rPr>
              <a:t> </a:t>
            </a:r>
            <a:r>
              <a:rPr lang="en-US" sz="3600" i="1" dirty="0" smtClean="0">
                <a:effectLst>
                  <a:glow rad="101600">
                    <a:schemeClr val="bg1">
                      <a:alpha val="60000"/>
                    </a:schemeClr>
                  </a:glow>
                </a:effectLst>
              </a:rPr>
              <a:t>   27-30 (bitterness, immorality, covetousness)</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 y="304800"/>
            <a:ext cx="9067800" cy="6553200"/>
          </a:xfrm>
        </p:spPr>
        <p:txBody>
          <a:bodyPr>
            <a:normAutofit/>
          </a:bodyPr>
          <a:lstStyle/>
          <a:p>
            <a:pPr>
              <a:buNone/>
            </a:pPr>
            <a:r>
              <a:rPr lang="en-US" sz="3600" dirty="0" smtClean="0">
                <a:effectLst>
                  <a:glow rad="101600">
                    <a:schemeClr val="bg1">
                      <a:alpha val="60000"/>
                    </a:schemeClr>
                  </a:glow>
                </a:effectLst>
              </a:rPr>
              <a:t>8. Keep </a:t>
            </a:r>
            <a:r>
              <a:rPr lang="en-US" sz="3600" dirty="0" smtClean="0">
                <a:effectLst>
                  <a:glow rad="101600">
                    <a:schemeClr val="bg1">
                      <a:alpha val="60000"/>
                    </a:schemeClr>
                  </a:glow>
                </a:effectLst>
              </a:rPr>
              <a:t>your thoughts </a:t>
            </a:r>
            <a:r>
              <a:rPr lang="en-US" sz="3600" dirty="0" smtClean="0">
                <a:effectLst>
                  <a:glow rad="101600">
                    <a:schemeClr val="bg1">
                      <a:alpha val="60000"/>
                    </a:schemeClr>
                  </a:glow>
                </a:effectLst>
              </a:rPr>
              <a:t>centered on things      above – </a:t>
            </a:r>
            <a:r>
              <a:rPr lang="en-US" sz="3600" i="1" dirty="0" smtClean="0">
                <a:effectLst>
                  <a:glow rad="101600">
                    <a:schemeClr val="bg1">
                      <a:alpha val="60000"/>
                    </a:schemeClr>
                  </a:glow>
                </a:effectLst>
              </a:rPr>
              <a:t>Phil. 4:6-8</a:t>
            </a:r>
          </a:p>
          <a:p>
            <a:pPr>
              <a:buNone/>
            </a:pPr>
            <a:r>
              <a:rPr lang="en-US" sz="3600" dirty="0" smtClean="0">
                <a:effectLst>
                  <a:glow rad="101600">
                    <a:schemeClr val="bg1">
                      <a:alpha val="60000"/>
                    </a:schemeClr>
                  </a:glow>
                </a:effectLst>
              </a:rPr>
              <a:t>9. Set your affections on things above –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Col. 3:1-4</a:t>
            </a:r>
          </a:p>
          <a:p>
            <a:pPr marL="742950" indent="-742950">
              <a:buAutoNum type="arabicPeriod" startAt="10"/>
            </a:pPr>
            <a:r>
              <a:rPr lang="en-US" sz="3600" dirty="0" smtClean="0">
                <a:effectLst>
                  <a:glow rad="101600">
                    <a:schemeClr val="bg1">
                      <a:alpha val="60000"/>
                    </a:schemeClr>
                  </a:glow>
                </a:effectLst>
              </a:rPr>
              <a:t>Keep your sin confessed – </a:t>
            </a:r>
            <a:r>
              <a:rPr lang="en-US" sz="3600" i="1" dirty="0" smtClean="0">
                <a:effectLst>
                  <a:glow rad="101600">
                    <a:schemeClr val="bg1">
                      <a:alpha val="60000"/>
                    </a:schemeClr>
                  </a:glow>
                </a:effectLst>
              </a:rPr>
              <a:t>Prov. </a:t>
            </a:r>
            <a:r>
              <a:rPr lang="en-US" sz="3600" i="1" dirty="0" smtClean="0">
                <a:effectLst>
                  <a:glow rad="101600">
                    <a:schemeClr val="bg1">
                      <a:alpha val="60000"/>
                    </a:schemeClr>
                  </a:glow>
                </a:effectLst>
              </a:rPr>
              <a:t>28:13-14</a:t>
            </a:r>
            <a:endParaRPr lang="en-US" sz="3600" i="1" dirty="0" smtClean="0">
              <a:effectLst>
                <a:glow rad="101600">
                  <a:schemeClr val="bg1">
                    <a:alpha val="60000"/>
                  </a:schemeClr>
                </a:glow>
              </a:effectLst>
            </a:endParaRPr>
          </a:p>
          <a:p>
            <a:pPr marL="742950" indent="-742950">
              <a:buAutoNum type="arabicPeriod" startAt="10"/>
            </a:pPr>
            <a:r>
              <a:rPr lang="en-US" sz="3600" dirty="0" smtClean="0">
                <a:effectLst>
                  <a:glow rad="101600">
                    <a:schemeClr val="bg1">
                      <a:alpha val="60000"/>
                    </a:schemeClr>
                  </a:glow>
                </a:effectLst>
              </a:rPr>
              <a:t>Keep your conscience clear – </a:t>
            </a:r>
            <a:r>
              <a:rPr lang="en-US" sz="3600" i="1" dirty="0" smtClean="0">
                <a:effectLst>
                  <a:glow rad="101600">
                    <a:schemeClr val="bg1">
                      <a:alpha val="60000"/>
                    </a:schemeClr>
                  </a:glow>
                </a:effectLst>
              </a:rPr>
              <a:t>Acts 24:16</a:t>
            </a:r>
          </a:p>
          <a:p>
            <a:pPr marL="742950" indent="-742950">
              <a:buAutoNum type="arabicPeriod" startAt="10"/>
            </a:pPr>
            <a:r>
              <a:rPr lang="en-US" sz="3600" dirty="0" smtClean="0">
                <a:effectLst>
                  <a:glow rad="101600">
                    <a:schemeClr val="bg1">
                      <a:alpha val="60000"/>
                    </a:schemeClr>
                  </a:glow>
                </a:effectLst>
              </a:rPr>
              <a:t>Obey the promptings of the Holy Spirit – </a:t>
            </a:r>
            <a:r>
              <a:rPr lang="en-US" sz="3600" i="1" dirty="0" smtClean="0">
                <a:effectLst>
                  <a:glow rad="101600">
                    <a:schemeClr val="bg1">
                      <a:alpha val="60000"/>
                    </a:schemeClr>
                  </a:glow>
                </a:effectLst>
              </a:rPr>
              <a:t>Rom. 8:14</a:t>
            </a:r>
          </a:p>
          <a:p>
            <a:pPr marL="742950" indent="-742950">
              <a:buAutoNum type="arabicPeriod" startAt="10"/>
            </a:pPr>
            <a:endParaRPr lang="en-US" sz="36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457200"/>
            <a:ext cx="8686800" cy="6096000"/>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9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13. Avoid quenching and grieving the    </a:t>
            </a:r>
            <a:r>
              <a:rPr kumimoji="0" lang="en-US" sz="3900" b="0" i="0" u="none" strike="noStrike" kern="1200" cap="none" spc="0" normalizeH="0" noProof="0" dirty="0" smtClean="0">
                <a:ln>
                  <a:noFill/>
                </a:ln>
                <a:solidFill>
                  <a:schemeClr val="tx1"/>
                </a:solidFill>
                <a:effectLst>
                  <a:glow rad="101600">
                    <a:schemeClr val="bg1">
                      <a:alpha val="60000"/>
                    </a:schemeClr>
                  </a:glow>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lang="en-US" sz="3900" dirty="0">
                <a:effectLst>
                  <a:glow rad="101600">
                    <a:schemeClr val="bg1">
                      <a:alpha val="60000"/>
                    </a:schemeClr>
                  </a:glow>
                </a:effectLst>
              </a:rPr>
              <a:t> </a:t>
            </a:r>
            <a:r>
              <a:rPr lang="en-US" sz="3900" dirty="0" smtClean="0">
                <a:effectLst>
                  <a:glow rad="101600">
                    <a:schemeClr val="bg1">
                      <a:alpha val="60000"/>
                    </a:schemeClr>
                  </a:glow>
                </a:effectLst>
              </a:rPr>
              <a:t>      </a:t>
            </a:r>
            <a:r>
              <a:rPr kumimoji="0" lang="en-US" sz="39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Holy spirit – </a:t>
            </a:r>
            <a:r>
              <a:rPr kumimoji="0" lang="en-US" sz="39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I Thess. 5:19, Eph.   4:25-31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9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14. Ask God to fill you with the Holy Spirit –     </a:t>
            </a:r>
            <a:r>
              <a:rPr kumimoji="0" lang="en-US" sz="3900" b="0" i="0" u="none" strike="noStrike" kern="1200" cap="none" spc="0" normalizeH="0" noProof="0" dirty="0" smtClean="0">
                <a:ln>
                  <a:noFill/>
                </a:ln>
                <a:solidFill>
                  <a:schemeClr val="tx1"/>
                </a:solidFill>
                <a:effectLst>
                  <a:glow rad="101600">
                    <a:schemeClr val="bg1">
                      <a:alpha val="60000"/>
                    </a:schemeClr>
                  </a:glow>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lang="en-US" sz="3900" dirty="0">
                <a:effectLst>
                  <a:glow rad="101600">
                    <a:schemeClr val="bg1">
                      <a:alpha val="60000"/>
                    </a:schemeClr>
                  </a:glow>
                </a:effectLst>
              </a:rPr>
              <a:t> </a:t>
            </a:r>
            <a:r>
              <a:rPr lang="en-US" sz="3900" dirty="0" smtClean="0">
                <a:effectLst>
                  <a:glow rad="101600">
                    <a:schemeClr val="bg1">
                      <a:alpha val="60000"/>
                    </a:schemeClr>
                  </a:glow>
                </a:effectLst>
              </a:rPr>
              <a:t>      </a:t>
            </a:r>
            <a:r>
              <a:rPr kumimoji="0" lang="en-US" sz="39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Luke 11:15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endParaRPr>
          </a:p>
          <a:p>
            <a:pPr marL="342900" lvl="0" indent="-342900">
              <a:spcBef>
                <a:spcPct val="20000"/>
              </a:spcBef>
            </a:pPr>
            <a:r>
              <a:rPr kumimoji="0" lang="en-US" sz="4400" b="0" i="0"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  </a:t>
            </a:r>
            <a:r>
              <a:rPr kumimoji="0" lang="en-US" sz="4400" b="0" i="0" u="none" strike="noStrike" kern="1200" cap="none" spc="0" normalizeH="0" noProof="0" dirty="0" smtClean="0">
                <a:ln>
                  <a:noFill/>
                </a:ln>
                <a:solidFill>
                  <a:srgbClr val="FFC000"/>
                </a:solidFill>
                <a:effectLst>
                  <a:glow rad="101600">
                    <a:schemeClr val="bg1">
                      <a:alpha val="60000"/>
                    </a:schemeClr>
                  </a:glow>
                </a:effectLst>
                <a:uLnTx/>
                <a:uFillTx/>
                <a:latin typeface="+mn-lt"/>
                <a:ea typeface="+mn-ea"/>
                <a:cs typeface="+mn-cs"/>
              </a:rPr>
              <a:t> </a:t>
            </a:r>
            <a:r>
              <a:rPr kumimoji="0" lang="en-US" sz="4400" b="0" i="0"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The Holy Spirit is called the </a:t>
            </a:r>
            <a:r>
              <a:rPr kumimoji="0" lang="en-US" sz="4400" b="0" i="1"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“Spirit of Grace”  </a:t>
            </a:r>
            <a:r>
              <a:rPr lang="en-US" sz="4400" i="1" dirty="0" smtClean="0">
                <a:solidFill>
                  <a:srgbClr val="FFC000"/>
                </a:solidFill>
                <a:effectLst>
                  <a:glow rad="101600">
                    <a:schemeClr val="bg1">
                      <a:alpha val="60000"/>
                    </a:schemeClr>
                  </a:glow>
                </a:effectLst>
              </a:rPr>
              <a:t>Heb</a:t>
            </a:r>
            <a:r>
              <a:rPr lang="en-US" sz="4400" i="1" dirty="0">
                <a:solidFill>
                  <a:srgbClr val="FFC000"/>
                </a:solidFill>
                <a:effectLst>
                  <a:glow rad="101600">
                    <a:schemeClr val="bg1">
                      <a:alpha val="60000"/>
                    </a:schemeClr>
                  </a:glow>
                </a:effectLst>
              </a:rPr>
              <a:t>. 10:29</a:t>
            </a:r>
            <a:r>
              <a:rPr lang="en-US" sz="4400" dirty="0">
                <a:solidFill>
                  <a:srgbClr val="FFC000"/>
                </a:solidFill>
                <a:effectLst>
                  <a:glow rad="101600">
                    <a:schemeClr val="bg1">
                      <a:alpha val="60000"/>
                    </a:schemeClr>
                  </a:glow>
                </a:effectLst>
              </a:rPr>
              <a:t> </a:t>
            </a:r>
            <a:endParaRPr kumimoji="0" lang="en-US" sz="4400" b="0" i="1"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4400" i="1" noProof="0" dirty="0" smtClean="0">
                <a:solidFill>
                  <a:srgbClr val="FFC000"/>
                </a:solidFill>
                <a:effectLst>
                  <a:glow rad="101600">
                    <a:schemeClr val="bg1">
                      <a:alpha val="60000"/>
                    </a:schemeClr>
                  </a:glow>
                </a:effectLst>
              </a:rPr>
              <a:t>  </a:t>
            </a:r>
            <a:r>
              <a:rPr kumimoji="0" lang="en-US" sz="4400" b="0" i="1"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rPr>
              <a:t>“God gives grace to the humble…”</a:t>
            </a:r>
            <a:endParaRPr kumimoji="0" lang="en-US" sz="4400" b="0" i="0" u="none" strike="noStrike" kern="1200" cap="none" spc="0" normalizeH="0" baseline="0" noProof="0" dirty="0" smtClean="0">
              <a:ln>
                <a:noFill/>
              </a:ln>
              <a:solidFill>
                <a:srgbClr val="FFC000"/>
              </a:solidFill>
              <a:effectLst>
                <a:glow rad="101600">
                  <a:schemeClr val="bg1">
                    <a:alpha val="60000"/>
                  </a:schemeClr>
                </a:glo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a:ln>
                <a:noFill/>
              </a:ln>
              <a:solidFill>
                <a:schemeClr val="tx1"/>
              </a:solidFill>
              <a:effectLst>
                <a:glow rad="101600">
                  <a:schemeClr val="bg1">
                    <a:alpha val="60000"/>
                  </a:schemeClr>
                </a:glo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to="" calcmode="lin" valueType="num">
                                      <p:cBhvr>
                                        <p:cTn id="7" dur="1" fill="hold"/>
                                        <p:tgtEl>
                                          <p:spTgt spid="2">
                                            <p:txEl>
                                              <p:pRg st="5" end="5"/>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 to="" calcmode="lin" valueType="num">
                                      <p:cBhvr>
                                        <p:cTn id="12" dur="1" fill="hold"/>
                                        <p:tgtEl>
                                          <p:spTgt spid="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gcaptain.com/wp-content/uploads/2013/09/popeye-see-you-next-week.jpg"/>
          <p:cNvPicPr>
            <a:picLocks noChangeAspect="1" noChangeArrowheads="1"/>
          </p:cNvPicPr>
          <p:nvPr/>
        </p:nvPicPr>
        <p:blipFill>
          <a:blip r:embed="rId2" cstate="print"/>
          <a:srcRect/>
          <a:stretch>
            <a:fillRect/>
          </a:stretch>
        </p:blipFill>
        <p:spPr bwMode="auto">
          <a:xfrm>
            <a:off x="0" y="228600"/>
            <a:ext cx="9323732" cy="6324600"/>
          </a:xfrm>
          <a:prstGeom prst="rect">
            <a:avLst/>
          </a:prstGeom>
          <a:noFill/>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752600"/>
          </a:xfrm>
        </p:spPr>
        <p:txBody>
          <a:bodyPr>
            <a:normAutofit/>
          </a:bodyPr>
          <a:lstStyle/>
          <a:p>
            <a:r>
              <a:rPr lang="en-US" dirty="0" smtClean="0"/>
              <a:t>The New Testament Church </a:t>
            </a:r>
            <a:br>
              <a:rPr lang="en-US" dirty="0" smtClean="0"/>
            </a:br>
            <a:r>
              <a:rPr lang="en-US" dirty="0" smtClean="0"/>
              <a:t> had Officers</a:t>
            </a:r>
            <a:endParaRPr lang="en-US" dirty="0"/>
          </a:p>
        </p:txBody>
      </p:sp>
      <p:pic>
        <p:nvPicPr>
          <p:cNvPr id="73730" name="Picture 2" descr="http://www.christart.com/IMAGES-art9ab/clipart/1814/billy-graham.png"/>
          <p:cNvPicPr>
            <a:picLocks noChangeAspect="1" noChangeArrowheads="1"/>
          </p:cNvPicPr>
          <p:nvPr/>
        </p:nvPicPr>
        <p:blipFill>
          <a:blip r:embed="rId2" cstate="print"/>
          <a:srcRect/>
          <a:stretch>
            <a:fillRect/>
          </a:stretch>
        </p:blipFill>
        <p:spPr bwMode="auto">
          <a:xfrm>
            <a:off x="-152400" y="1981200"/>
            <a:ext cx="3505200" cy="4172857"/>
          </a:xfrm>
          <a:prstGeom prst="rect">
            <a:avLst/>
          </a:prstGeom>
          <a:noFill/>
        </p:spPr>
      </p:pic>
      <p:pic>
        <p:nvPicPr>
          <p:cNvPr id="73732" name="Picture 4" descr="http://ekklesiamuskogee.org/wp-content/uploads/2012/04/Deacons-appointed-leaders-of-the-church-PAGE.jpg"/>
          <p:cNvPicPr>
            <a:picLocks noChangeAspect="1" noChangeArrowheads="1"/>
          </p:cNvPicPr>
          <p:nvPr/>
        </p:nvPicPr>
        <p:blipFill>
          <a:blip r:embed="rId3" cstate="print"/>
          <a:srcRect/>
          <a:stretch>
            <a:fillRect/>
          </a:stretch>
        </p:blipFill>
        <p:spPr bwMode="auto">
          <a:xfrm>
            <a:off x="3505200" y="2209800"/>
            <a:ext cx="5210175" cy="1342606"/>
          </a:xfrm>
          <a:prstGeom prst="rect">
            <a:avLst/>
          </a:prstGeom>
          <a:noFill/>
        </p:spPr>
      </p:pic>
      <p:sp>
        <p:nvSpPr>
          <p:cNvPr id="5" name="Rectangle 4"/>
          <p:cNvSpPr/>
          <p:nvPr/>
        </p:nvSpPr>
        <p:spPr>
          <a:xfrm>
            <a:off x="2286000" y="4114800"/>
            <a:ext cx="6705600" cy="2062103"/>
          </a:xfrm>
          <a:prstGeom prst="rect">
            <a:avLst/>
          </a:prstGeom>
        </p:spPr>
        <p:txBody>
          <a:bodyPr wrap="square">
            <a:spAutoFit/>
          </a:bodyPr>
          <a:lstStyle/>
          <a:p>
            <a:pPr algn="ctr"/>
            <a:r>
              <a:rPr lang="en-US" sz="3200" i="1" dirty="0" smtClean="0"/>
              <a:t>(Philippians 1:1) “Paul and </a:t>
            </a:r>
            <a:r>
              <a:rPr lang="en-US" sz="3200" i="1" dirty="0" err="1" smtClean="0"/>
              <a:t>Timotheus</a:t>
            </a:r>
            <a:r>
              <a:rPr lang="en-US" sz="3200" i="1" dirty="0" smtClean="0"/>
              <a:t>, the servants of Jesus Christ, to all the saints in Christ Jesus which are at Philippi, with the bishops and deacons.”</a:t>
            </a:r>
            <a:endParaRPr lang="en-US" sz="32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 to="" calcmode="lin" valueType="num">
                                      <p:cBhvr>
                                        <p:cTn id="7" dur="1" fill="hold"/>
                                        <p:tgtEl>
                                          <p:spTgt spid="7373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3732"/>
                                        </p:tgtEl>
                                        <p:attrNameLst>
                                          <p:attrName>style.visibility</p:attrName>
                                        </p:attrNameLst>
                                      </p:cBhvr>
                                      <p:to>
                                        <p:strVal val="visible"/>
                                      </p:to>
                                    </p:set>
                                    <p:anim to="" calcmode="lin" valueType="num">
                                      <p:cBhvr>
                                        <p:cTn id="12" dur="1" fill="hold"/>
                                        <p:tgtEl>
                                          <p:spTgt spid="7373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s://pastorron7.files.wordpress.com/2012/05/prchtrth.jpg"/>
          <p:cNvPicPr>
            <a:picLocks noChangeAspect="1" noChangeArrowheads="1"/>
          </p:cNvPicPr>
          <p:nvPr/>
        </p:nvPicPr>
        <p:blipFill>
          <a:blip r:embed="rId2" cstate="print"/>
          <a:srcRect/>
          <a:stretch>
            <a:fillRect/>
          </a:stretch>
        </p:blipFill>
        <p:spPr bwMode="auto">
          <a:xfrm rot="20934533">
            <a:off x="237683" y="644733"/>
            <a:ext cx="3810000" cy="2841013"/>
          </a:xfrm>
          <a:prstGeom prst="rect">
            <a:avLst/>
          </a:prstGeom>
          <a:noFill/>
        </p:spPr>
      </p:pic>
      <p:pic>
        <p:nvPicPr>
          <p:cNvPr id="24582" name="Picture 6" descr="http://media1.razorplanet.com/share/510472-3439/siteImages/FellowshipBC_2B1.PNG"/>
          <p:cNvPicPr>
            <a:picLocks noChangeAspect="1" noChangeArrowheads="1"/>
          </p:cNvPicPr>
          <p:nvPr/>
        </p:nvPicPr>
        <p:blipFill>
          <a:blip r:embed="rId3" cstate="print"/>
          <a:srcRect l="16000"/>
          <a:stretch>
            <a:fillRect/>
          </a:stretch>
        </p:blipFill>
        <p:spPr bwMode="auto">
          <a:xfrm rot="903132">
            <a:off x="5845347" y="4104761"/>
            <a:ext cx="3200400" cy="2600325"/>
          </a:xfrm>
          <a:prstGeom prst="rect">
            <a:avLst/>
          </a:prstGeom>
          <a:noFill/>
        </p:spPr>
      </p:pic>
      <p:pic>
        <p:nvPicPr>
          <p:cNvPr id="24584" name="Picture 8" descr="http://southvalleychurch.com.au/wp-content/uploads/2013/12/Lords-Supper.jpg"/>
          <p:cNvPicPr>
            <a:picLocks noChangeAspect="1" noChangeArrowheads="1"/>
          </p:cNvPicPr>
          <p:nvPr/>
        </p:nvPicPr>
        <p:blipFill>
          <a:blip r:embed="rId4" cstate="print"/>
          <a:srcRect/>
          <a:stretch>
            <a:fillRect/>
          </a:stretch>
        </p:blipFill>
        <p:spPr bwMode="auto">
          <a:xfrm rot="21280880">
            <a:off x="102062" y="4265093"/>
            <a:ext cx="4267200" cy="2400301"/>
          </a:xfrm>
          <a:prstGeom prst="rect">
            <a:avLst/>
          </a:prstGeom>
          <a:noFill/>
        </p:spPr>
      </p:pic>
      <p:pic>
        <p:nvPicPr>
          <p:cNvPr id="24578" name="Picture 2" descr="http://www.thegatheringfamily.com/wp-content/uploads/2014/01/myhouse-current.jpg"/>
          <p:cNvPicPr>
            <a:picLocks noChangeAspect="1" noChangeArrowheads="1"/>
          </p:cNvPicPr>
          <p:nvPr/>
        </p:nvPicPr>
        <p:blipFill>
          <a:blip r:embed="rId5" cstate="print"/>
          <a:srcRect l="14167" b="12139"/>
          <a:stretch>
            <a:fillRect/>
          </a:stretch>
        </p:blipFill>
        <p:spPr bwMode="auto">
          <a:xfrm rot="588552">
            <a:off x="3788080" y="446271"/>
            <a:ext cx="5410200" cy="1995996"/>
          </a:xfrm>
          <a:prstGeom prst="rect">
            <a:avLst/>
          </a:prstGeom>
          <a:noFill/>
        </p:spPr>
      </p:pic>
      <p:pic>
        <p:nvPicPr>
          <p:cNvPr id="24586" name="Picture 10" descr="http://www.fbckilgore.org/files/68/Misc%20Pics/worshipbutton.jpg"/>
          <p:cNvPicPr>
            <a:picLocks noChangeAspect="1" noChangeArrowheads="1"/>
          </p:cNvPicPr>
          <p:nvPr/>
        </p:nvPicPr>
        <p:blipFill>
          <a:blip r:embed="rId6" cstate="print"/>
          <a:srcRect/>
          <a:stretch>
            <a:fillRect/>
          </a:stretch>
        </p:blipFill>
        <p:spPr bwMode="auto">
          <a:xfrm>
            <a:off x="2438400" y="1981200"/>
            <a:ext cx="4819650" cy="321661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to="" calcmode="lin" valueType="num">
                                      <p:cBhvr>
                                        <p:cTn id="7" dur="1" fill="hold"/>
                                        <p:tgtEl>
                                          <p:spTgt spid="2458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4582"/>
                                        </p:tgtEl>
                                        <p:attrNameLst>
                                          <p:attrName>style.visibility</p:attrName>
                                        </p:attrNameLst>
                                      </p:cBhvr>
                                      <p:to>
                                        <p:strVal val="visible"/>
                                      </p:to>
                                    </p:set>
                                    <p:anim to="" calcmode="lin" valueType="num">
                                      <p:cBhvr>
                                        <p:cTn id="12" dur="1" fill="hold"/>
                                        <p:tgtEl>
                                          <p:spTgt spid="2458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4584"/>
                                        </p:tgtEl>
                                        <p:attrNameLst>
                                          <p:attrName>style.visibility</p:attrName>
                                        </p:attrNameLst>
                                      </p:cBhvr>
                                      <p:to>
                                        <p:strVal val="visible"/>
                                      </p:to>
                                    </p:set>
                                    <p:anim to="" calcmode="lin" valueType="num">
                                      <p:cBhvr>
                                        <p:cTn id="17" dur="1" fill="hold"/>
                                        <p:tgtEl>
                                          <p:spTgt spid="2458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4578"/>
                                        </p:tgtEl>
                                        <p:attrNameLst>
                                          <p:attrName>style.visibility</p:attrName>
                                        </p:attrNameLst>
                                      </p:cBhvr>
                                      <p:to>
                                        <p:strVal val="visible"/>
                                      </p:to>
                                    </p:set>
                                    <p:anim to="" calcmode="lin" valueType="num">
                                      <p:cBhvr>
                                        <p:cTn id="22" dur="1" fill="hold"/>
                                        <p:tgtEl>
                                          <p:spTgt spid="2457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4586"/>
                                        </p:tgtEl>
                                        <p:attrNameLst>
                                          <p:attrName>style.visibility</p:attrName>
                                        </p:attrNameLst>
                                      </p:cBhvr>
                                      <p:to>
                                        <p:strVal val="visible"/>
                                      </p:to>
                                    </p:set>
                                    <p:anim to="" calcmode="lin" valueType="num">
                                      <p:cBhvr>
                                        <p:cTn id="27" dur="1" fill="hold"/>
                                        <p:tgtEl>
                                          <p:spTgt spid="245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sz="4800" b="1" dirty="0" smtClean="0">
                <a:effectLst>
                  <a:reflection blurRad="6350" stA="50000" endA="300" endPos="50000" dist="29997" dir="5400000" sy="-100000" algn="bl" rotWithShape="0"/>
                </a:effectLst>
                <a:latin typeface="Adobe Caslon Pro Bold" pitchFamily="18" charset="0"/>
              </a:rPr>
              <a:t>The Origin of the Church</a:t>
            </a:r>
            <a:br>
              <a:rPr lang="en-US" sz="4800" b="1" dirty="0" smtClean="0">
                <a:effectLst>
                  <a:reflection blurRad="6350" stA="50000" endA="300" endPos="50000" dist="29997" dir="5400000" sy="-100000" algn="bl" rotWithShape="0"/>
                </a:effectLst>
                <a:latin typeface="Adobe Caslon Pro Bold" pitchFamily="18" charset="0"/>
              </a:rPr>
            </a:br>
            <a:r>
              <a:rPr lang="en-US" b="1" i="1" dirty="0" smtClean="0"/>
              <a:t>“When and where did the church actually begin?” </a:t>
            </a:r>
            <a:r>
              <a:rPr lang="en-US" b="1" i="1" dirty="0" smtClean="0">
                <a:effectLst>
                  <a:reflection blurRad="6350" stA="50000" endA="300" endPos="50000" dist="29997" dir="5400000" sy="-100000" algn="bl" rotWithShape="0"/>
                </a:effectLst>
                <a:latin typeface="Adobe Caslon Pro Bold" pitchFamily="18" charset="0"/>
              </a:rPr>
              <a:t/>
            </a:r>
            <a:br>
              <a:rPr lang="en-US" b="1" i="1" dirty="0" smtClean="0">
                <a:effectLst>
                  <a:reflection blurRad="6350" stA="50000" endA="300" endPos="50000" dist="29997" dir="5400000" sy="-100000" algn="bl" rotWithShape="0"/>
                </a:effectLst>
                <a:latin typeface="Adobe Caslon Pro Bold" pitchFamily="18" charset="0"/>
              </a:rPr>
            </a:br>
            <a:endParaRPr lang="en-US" dirty="0"/>
          </a:p>
        </p:txBody>
      </p:sp>
      <p:pic>
        <p:nvPicPr>
          <p:cNvPr id="78850" name="Picture 2" descr="http://www.evangelismhelp.com/wp-content/uploads/2013/09/I-Will-Build-My-Church.jpg"/>
          <p:cNvPicPr>
            <a:picLocks noChangeAspect="1" noChangeArrowheads="1"/>
          </p:cNvPicPr>
          <p:nvPr/>
        </p:nvPicPr>
        <p:blipFill>
          <a:blip r:embed="rId2" cstate="print"/>
          <a:srcRect/>
          <a:stretch>
            <a:fillRect/>
          </a:stretch>
        </p:blipFill>
        <p:spPr bwMode="auto">
          <a:xfrm>
            <a:off x="1524000" y="2362200"/>
            <a:ext cx="5715000" cy="428625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prst="convex"/>
            </a:sp3d>
          </a:bodyPr>
          <a:lstStyle/>
          <a:p>
            <a:r>
              <a:rPr lang="en-US" sz="4800" i="1" dirty="0" smtClean="0"/>
              <a:t>Several </a:t>
            </a:r>
            <a:r>
              <a:rPr lang="en-US" sz="4800" i="1" dirty="0"/>
              <a:t>different views</a:t>
            </a:r>
          </a:p>
        </p:txBody>
      </p:sp>
      <p:pic>
        <p:nvPicPr>
          <p:cNvPr id="79874" name="Picture 2" descr="http://www.ricardobueno.com/wp-content/uploads/2011/08/choices.jpg"/>
          <p:cNvPicPr>
            <a:picLocks noChangeAspect="1" noChangeArrowheads="1"/>
          </p:cNvPicPr>
          <p:nvPr/>
        </p:nvPicPr>
        <p:blipFill>
          <a:blip r:embed="rId2" cstate="print"/>
          <a:srcRect/>
          <a:stretch>
            <a:fillRect/>
          </a:stretch>
        </p:blipFill>
        <p:spPr bwMode="auto">
          <a:xfrm>
            <a:off x="2362200" y="1905000"/>
            <a:ext cx="4206962" cy="44958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fontScale="90000"/>
          </a:bodyPr>
          <a:lstStyle/>
          <a:p>
            <a:r>
              <a:rPr lang="en-US" dirty="0" smtClean="0">
                <a:solidFill>
                  <a:srgbClr val="FFFF00"/>
                </a:solidFill>
              </a:rPr>
              <a:t>The Church begin on the </a:t>
            </a:r>
            <a:br>
              <a:rPr lang="en-US" dirty="0" smtClean="0">
                <a:solidFill>
                  <a:srgbClr val="FFFF00"/>
                </a:solidFill>
              </a:rPr>
            </a:br>
            <a:r>
              <a:rPr lang="en-US" dirty="0" smtClean="0">
                <a:solidFill>
                  <a:srgbClr val="FFFF00"/>
                </a:solidFill>
              </a:rPr>
              <a:t>Day of Pentecost</a:t>
            </a:r>
            <a:endParaRPr lang="en-US" dirty="0">
              <a:solidFill>
                <a:srgbClr val="FFFF00"/>
              </a:solidFill>
            </a:endParaRPr>
          </a:p>
        </p:txBody>
      </p:sp>
      <p:pic>
        <p:nvPicPr>
          <p:cNvPr id="7170" name="Picture 2" descr="http://4.bp.blogspot.com/_W9Mt-W-M5Dc/SHgqM4d2sGI/AAAAAAAAAAM/B8jlpkhs2ak/s320/Tongues_Of_Fire.jpg"/>
          <p:cNvPicPr>
            <a:picLocks noChangeAspect="1" noChangeArrowheads="1"/>
          </p:cNvPicPr>
          <p:nvPr/>
        </p:nvPicPr>
        <p:blipFill>
          <a:blip r:embed="rId2" cstate="print">
            <a:lum bright="-10000" contrast="30000"/>
          </a:blip>
          <a:srcRect/>
          <a:stretch>
            <a:fillRect/>
          </a:stretch>
        </p:blipFill>
        <p:spPr bwMode="auto">
          <a:xfrm>
            <a:off x="609600" y="1600200"/>
            <a:ext cx="7769407" cy="4953000"/>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1210</Words>
  <Application>Microsoft Office PowerPoint</Application>
  <PresentationFormat>On-screen Show (4:3)</PresentationFormat>
  <Paragraphs>142</Paragraphs>
  <Slides>54</Slides>
  <Notes>8</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The Doctrine of the Church (Part  7)</vt:lpstr>
      <vt:lpstr>Slide 2</vt:lpstr>
      <vt:lpstr>Slide 3</vt:lpstr>
      <vt:lpstr>“…and the gates of hell shall  not prevail against it.”</vt:lpstr>
      <vt:lpstr>  The Meaning of the Word "Church."</vt:lpstr>
      <vt:lpstr>Slide 6</vt:lpstr>
      <vt:lpstr>The Origin of the Church “When and where did the church actually begin?”  </vt:lpstr>
      <vt:lpstr>Several different views</vt:lpstr>
      <vt:lpstr>The Church begin on the  Day of Pentecost</vt:lpstr>
      <vt:lpstr>Slide 10</vt:lpstr>
      <vt:lpstr>Slide 11</vt:lpstr>
      <vt:lpstr>The Church is the Body of Christ</vt:lpstr>
      <vt:lpstr>Christ is the head of the Church</vt:lpstr>
      <vt:lpstr>The Word of God is to be the Churches only rule of faith and practice!</vt:lpstr>
      <vt:lpstr>The Church is the Pillar  and Ground of the Truth</vt:lpstr>
      <vt:lpstr>Jesus Christ alone is to have the Preeminence in His Church</vt:lpstr>
      <vt:lpstr>Slide 17</vt:lpstr>
      <vt:lpstr>“Thou art worthy, O Lord, to receive glory and honour and power: for thou hast created all things, and for thy pleasure they are and were created.”  (Rev. 4:11)</vt:lpstr>
      <vt:lpstr>The History, Growth, and Character of the Various New Testament Churches.</vt:lpstr>
      <vt:lpstr>Slide 20</vt:lpstr>
      <vt:lpstr>Slide 21</vt:lpstr>
      <vt:lpstr>The Early Christians were:</vt:lpstr>
      <vt:lpstr>Slide 23</vt:lpstr>
      <vt:lpstr>The Six Symbols of the Church  </vt:lpstr>
      <vt:lpstr>1. The Head of the Body </vt:lpstr>
      <vt:lpstr>2. The Bridegroom and the Bride  </vt:lpstr>
      <vt:lpstr>  3. The Vine and the Branches</vt:lpstr>
      <vt:lpstr>4. The Shepherd and the Sheep</vt:lpstr>
      <vt:lpstr>5. The High Priest and a Kingdom of Priests</vt:lpstr>
      <vt:lpstr>6. The Cornerstone and the Living Stones</vt:lpstr>
      <vt:lpstr>The Organization of the Church  </vt:lpstr>
      <vt:lpstr>There have been groups and individuals who have taught that the Scriptures give no warrant for our present-day organized church. It is held that believers should get together, observe the Lord’s Supper, study God’s Word, and cooperate in Christian service without anything resembling a formal organization. </vt:lpstr>
      <vt:lpstr>Slide 33</vt:lpstr>
      <vt:lpstr>My gripe with the Home  Church Movement</vt:lpstr>
      <vt:lpstr>Slide 35</vt:lpstr>
      <vt:lpstr>“But if I tarry long, that thou mayest know how thou oughtest to behave thyself in the house of God, which is the church of the living God, the pillar and ground of the truth.” (I Tim. 3:15) </vt:lpstr>
      <vt:lpstr>God established three institutions          each having individual Function  and Responsibility</vt:lpstr>
      <vt:lpstr>Each institution needs organization  in order to fulfill its God ordained  function and responsibility</vt:lpstr>
      <vt:lpstr>The First Church at Jerusalem </vt:lpstr>
      <vt:lpstr>Slide 40</vt:lpstr>
      <vt:lpstr>Slide 41</vt:lpstr>
      <vt:lpstr>Slide 42</vt:lpstr>
      <vt:lpstr>Slide 43</vt:lpstr>
      <vt:lpstr>Slide 44</vt:lpstr>
      <vt:lpstr>The Filling of the Holy Spirit (Galatians 5:22-23)</vt:lpstr>
      <vt:lpstr>Slide 46</vt:lpstr>
      <vt:lpstr>Slide 47</vt:lpstr>
      <vt:lpstr>Slide 48</vt:lpstr>
      <vt:lpstr>Slide 49</vt:lpstr>
      <vt:lpstr>Slide 50</vt:lpstr>
      <vt:lpstr>Slide 51</vt:lpstr>
      <vt:lpstr>Slide 52</vt:lpstr>
      <vt:lpstr>Slide 53</vt:lpstr>
      <vt:lpstr>The New Testament Church   had Officers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Church (Part  7)</dc:title>
  <dc:creator>Pastor Daniel White</dc:creator>
  <cp:lastModifiedBy>Pastor Daniel White</cp:lastModifiedBy>
  <cp:revision>84</cp:revision>
  <dcterms:created xsi:type="dcterms:W3CDTF">2014-02-11T18:19:43Z</dcterms:created>
  <dcterms:modified xsi:type="dcterms:W3CDTF">2014-06-05T11:16:51Z</dcterms:modified>
</cp:coreProperties>
</file>