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311"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2" r:id="rId19"/>
    <p:sldId id="275" r:id="rId20"/>
    <p:sldId id="276" r:id="rId21"/>
    <p:sldId id="277" r:id="rId22"/>
    <p:sldId id="278" r:id="rId23"/>
    <p:sldId id="279" r:id="rId24"/>
    <p:sldId id="282" r:id="rId25"/>
    <p:sldId id="283" r:id="rId26"/>
    <p:sldId id="285" r:id="rId27"/>
    <p:sldId id="289" r:id="rId28"/>
    <p:sldId id="310" r:id="rId29"/>
    <p:sldId id="312" r:id="rId30"/>
    <p:sldId id="313" r:id="rId31"/>
    <p:sldId id="314" r:id="rId32"/>
    <p:sldId id="357" r:id="rId33"/>
    <p:sldId id="315" r:id="rId34"/>
    <p:sldId id="316" r:id="rId35"/>
    <p:sldId id="317" r:id="rId36"/>
    <p:sldId id="319" r:id="rId37"/>
    <p:sldId id="321" r:id="rId38"/>
    <p:sldId id="318" r:id="rId39"/>
    <p:sldId id="320" r:id="rId40"/>
    <p:sldId id="322" r:id="rId41"/>
    <p:sldId id="323" r:id="rId42"/>
    <p:sldId id="324" r:id="rId43"/>
    <p:sldId id="338"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9" r:id="rId58"/>
    <p:sldId id="340" r:id="rId59"/>
    <p:sldId id="341" r:id="rId60"/>
    <p:sldId id="342" r:id="rId61"/>
    <p:sldId id="343" r:id="rId62"/>
    <p:sldId id="344" r:id="rId63"/>
    <p:sldId id="345" r:id="rId64"/>
    <p:sldId id="347" r:id="rId65"/>
    <p:sldId id="348" r:id="rId66"/>
    <p:sldId id="349" r:id="rId67"/>
    <p:sldId id="350" r:id="rId68"/>
    <p:sldId id="352" r:id="rId69"/>
    <p:sldId id="356" r:id="rId70"/>
    <p:sldId id="35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A7BF1E-DF24-4944-8511-DA042F948A99}" type="datetimeFigureOut">
              <a:rPr lang="en-US" smtClean="0"/>
              <a:pPr/>
              <a:t>5/14/2014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F3C9D-1D97-4001-BD47-AF8620A6D0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49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200571-363C-4FE9-854F-D34B6D7FCD4A}" type="slidenum">
              <a:rPr lang="en-US" smtClean="0"/>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E74B67-6679-43F0-9438-7DC1F69E8B48}"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74B67-6679-43F0-9438-7DC1F69E8B48}"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74B67-6679-43F0-9438-7DC1F69E8B48}"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74B67-6679-43F0-9438-7DC1F69E8B48}"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E74B67-6679-43F0-9438-7DC1F69E8B48}"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E74B67-6679-43F0-9438-7DC1F69E8B48}"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E74B67-6679-43F0-9438-7DC1F69E8B48}" type="datetimeFigureOut">
              <a:rPr lang="en-US" smtClean="0"/>
              <a:pPr/>
              <a:t>5/14/2014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E74B67-6679-43F0-9438-7DC1F69E8B48}" type="datetimeFigureOut">
              <a:rPr lang="en-US" smtClean="0"/>
              <a:pPr/>
              <a:t>5/14/2014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74B67-6679-43F0-9438-7DC1F69E8B48}" type="datetimeFigureOut">
              <a:rPr lang="en-US" smtClean="0"/>
              <a:pPr/>
              <a:t>5/14/2014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74B67-6679-43F0-9438-7DC1F69E8B48}"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74B67-6679-43F0-9438-7DC1F69E8B48}"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AE8FC-87D2-4FFC-AB0E-C9C0D0E9F2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74B67-6679-43F0-9438-7DC1F69E8B48}" type="datetimeFigureOut">
              <a:rPr lang="en-US" smtClean="0"/>
              <a:pPr/>
              <a:t>5/14/2014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AE8FC-87D2-4FFC-AB0E-C9C0D0E9F21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gif"/></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a:t>
            </a:r>
            <a:r>
              <a:rPr lang="en-US" i="1" dirty="0">
                <a:latin typeface="Adobe Garamond Pro Bold" pitchFamily="18" charset="0"/>
              </a:rPr>
              <a:t>6</a:t>
            </a:r>
            <a:r>
              <a:rPr lang="en-US" i="1" dirty="0" smtClean="0">
                <a:latin typeface="Adobe Garamond Pro Bold" pitchFamily="18" charset="0"/>
              </a:rPr>
              <a:t>)</a:t>
            </a:r>
            <a:endParaRPr lang="en-US" i="1" dirty="0"/>
          </a:p>
        </p:txBody>
      </p:sp>
      <p:sp>
        <p:nvSpPr>
          <p:cNvPr id="8" name="Subtitle 7"/>
          <p:cNvSpPr>
            <a:spLocks noGrp="1"/>
          </p:cNvSpPr>
          <p:nvPr>
            <p:ph type="subTitle" idx="1"/>
          </p:nvPr>
        </p:nvSpPr>
        <p:spPr>
          <a:xfrm>
            <a:off x="0" y="5334000"/>
            <a:ext cx="91440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t>   I Tim. 3:15 “But if I tarry long, that thou mayest know how thou </a:t>
            </a:r>
            <a:r>
              <a:rPr lang="en-US" i="1" dirty="0" err="1" smtClean="0"/>
              <a:t>oughtest</a:t>
            </a:r>
            <a:r>
              <a:rPr lang="en-US" i="1" dirty="0" smtClean="0"/>
              <a:t> to behave thyself in the house of God, which is the church of the living God, the pillar and ground of the truth.”</a:t>
            </a:r>
          </a:p>
          <a:p>
            <a:pPr>
              <a:buNone/>
            </a:pPr>
            <a:endParaRPr lang="en-US" i="1" dirty="0" smtClean="0"/>
          </a:p>
          <a:p>
            <a:pPr>
              <a:buFont typeface="Wingdings"/>
              <a:buChar char="Ø"/>
            </a:pPr>
            <a:r>
              <a:rPr lang="en-US" i="1" dirty="0" smtClean="0"/>
              <a:t>Pillar = base; post; support</a:t>
            </a:r>
          </a:p>
          <a:p>
            <a:pPr>
              <a:buNone/>
            </a:pPr>
            <a:endParaRPr lang="en-US" i="1" dirty="0" smtClean="0"/>
          </a:p>
          <a:p>
            <a:pPr>
              <a:buFont typeface="Wingdings"/>
              <a:buChar char="Ø"/>
            </a:pPr>
            <a:r>
              <a:rPr lang="en-US" i="1" dirty="0" smtClean="0"/>
              <a:t> Ground = support; basis</a:t>
            </a:r>
          </a:p>
        </p:txBody>
      </p:sp>
      <p:pic>
        <p:nvPicPr>
          <p:cNvPr id="1028" name="Picture 4" descr="http://holybible.ucoz.org/bible3.gif"/>
          <p:cNvPicPr>
            <a:picLocks noChangeAspect="1" noChangeArrowheads="1"/>
          </p:cNvPicPr>
          <p:nvPr/>
        </p:nvPicPr>
        <p:blipFill>
          <a:blip r:embed="rId2"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3" cstate="print"/>
          <a:srcRect/>
          <a:stretch>
            <a:fillRect/>
          </a:stretch>
        </p:blipFill>
        <p:spPr bwMode="auto">
          <a:xfrm>
            <a:off x="6553200" y="3124200"/>
            <a:ext cx="912767" cy="3276600"/>
          </a:xfrm>
          <a:prstGeom prst="rect">
            <a:avLst/>
          </a:prstGeom>
          <a:noFill/>
        </p:spPr>
      </p:pic>
      <p:pic>
        <p:nvPicPr>
          <p:cNvPr id="1030" name="Picture 6" descr="http://www.gunisigi.hho.edu.tr/wp-content/uploads/2014/01/World.jpg"/>
          <p:cNvPicPr>
            <a:picLocks noChangeAspect="1" noChangeArrowheads="1"/>
          </p:cNvPicPr>
          <p:nvPr/>
        </p:nvPicPr>
        <p:blipFill>
          <a:blip r:embed="rId4" cstate="print"/>
          <a:srcRect b="16393"/>
          <a:stretch>
            <a:fillRect/>
          </a:stretch>
        </p:blipFill>
        <p:spPr bwMode="auto">
          <a:xfrm>
            <a:off x="5943600" y="1524000"/>
            <a:ext cx="2057400" cy="179747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The Main Purpose for the Church</a:t>
            </a:r>
            <a:endParaRPr lang="en-US" dirty="0">
              <a:solidFill>
                <a:srgbClr val="FFFF00"/>
              </a:solidFill>
            </a:endParaRPr>
          </a:p>
        </p:txBody>
      </p:sp>
      <p:pic>
        <p:nvPicPr>
          <p:cNvPr id="104450" name="Picture 2" descr="http://thumbs.dreamstime.com/z/icon-sitting-question-mark-15613891.jpg"/>
          <p:cNvPicPr>
            <a:picLocks noChangeAspect="1" noChangeArrowheads="1"/>
          </p:cNvPicPr>
          <p:nvPr/>
        </p:nvPicPr>
        <p:blipFill>
          <a:blip r:embed="rId2" cstate="print"/>
          <a:srcRect t="-1429" r="8046"/>
          <a:stretch>
            <a:fillRect/>
          </a:stretch>
        </p:blipFill>
        <p:spPr bwMode="auto">
          <a:xfrm>
            <a:off x="2362200" y="1295400"/>
            <a:ext cx="3810000" cy="541020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alwaysproventrue.files.wordpress.com/2011/10/fall-of-roman-empire.jpg"/>
          <p:cNvPicPr>
            <a:picLocks noChangeAspect="1" noChangeArrowheads="1"/>
          </p:cNvPicPr>
          <p:nvPr/>
        </p:nvPicPr>
        <p:blipFill>
          <a:blip r:embed="rId2" cstate="print"/>
          <a:srcRect/>
          <a:stretch>
            <a:fillRect/>
          </a:stretch>
        </p:blipFill>
        <p:spPr bwMode="auto">
          <a:xfrm>
            <a:off x="2667000" y="-54244"/>
            <a:ext cx="4292867" cy="691224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buNone/>
            </a:pPr>
            <a:r>
              <a:rPr lang="en-US" sz="3400" dirty="0" smtClean="0">
                <a:solidFill>
                  <a:srgbClr val="FFFF00"/>
                </a:solidFill>
              </a:rPr>
              <a:t>1. The </a:t>
            </a:r>
            <a:r>
              <a:rPr lang="en-US" sz="3400" dirty="0">
                <a:solidFill>
                  <a:srgbClr val="FFFF00"/>
                </a:solidFill>
              </a:rPr>
              <a:t>inflexible zeal and enthusiasm of the </a:t>
            </a:r>
            <a:r>
              <a:rPr lang="en-US" sz="3400" dirty="0" smtClean="0">
                <a:solidFill>
                  <a:srgbClr val="FFFF00"/>
                </a:solidFill>
              </a:rPr>
              <a:t> Christians</a:t>
            </a:r>
            <a:r>
              <a:rPr lang="en-US" sz="3400" dirty="0">
                <a:solidFill>
                  <a:srgbClr val="FFFF00"/>
                </a:solidFill>
              </a:rPr>
              <a:t>. </a:t>
            </a:r>
          </a:p>
          <a:p>
            <a:pPr>
              <a:buNone/>
            </a:pPr>
            <a:r>
              <a:rPr lang="en-US" sz="3400" dirty="0" smtClean="0"/>
              <a:t>   </a:t>
            </a:r>
          </a:p>
          <a:p>
            <a:pPr lvl="0">
              <a:buNone/>
            </a:pPr>
            <a:r>
              <a:rPr lang="en-US" sz="3400" dirty="0" smtClean="0">
                <a:solidFill>
                  <a:srgbClr val="FFFF00"/>
                </a:solidFill>
              </a:rPr>
              <a:t>2. The Christian doctrine of the future life.</a:t>
            </a:r>
          </a:p>
          <a:p>
            <a:pPr lvl="0">
              <a:buNone/>
            </a:pPr>
            <a:endParaRPr lang="en-US" sz="3400" dirty="0" smtClean="0">
              <a:solidFill>
                <a:srgbClr val="FFFF00"/>
              </a:solidFill>
            </a:endParaRPr>
          </a:p>
          <a:p>
            <a:pPr lvl="0">
              <a:buNone/>
            </a:pPr>
            <a:r>
              <a:rPr lang="en-US" sz="3600" dirty="0" smtClean="0">
                <a:solidFill>
                  <a:srgbClr val="FFFF00"/>
                </a:solidFill>
              </a:rPr>
              <a:t>3. The miraculous power ascribed to the early Church. </a:t>
            </a:r>
          </a:p>
          <a:p>
            <a:pPr>
              <a:buNone/>
            </a:pPr>
            <a:r>
              <a:rPr lang="en-US" sz="3600" dirty="0" smtClean="0"/>
              <a:t>   </a:t>
            </a:r>
          </a:p>
          <a:p>
            <a:pPr lvl="0">
              <a:buNone/>
            </a:pPr>
            <a:r>
              <a:rPr lang="en-US" sz="3600" dirty="0" smtClean="0">
                <a:solidFill>
                  <a:srgbClr val="FFFF00"/>
                </a:solidFill>
              </a:rPr>
              <a:t>4. The pure, austere morals of the Christians. </a:t>
            </a:r>
          </a:p>
          <a:p>
            <a:pPr lvl="0">
              <a:buNone/>
            </a:pPr>
            <a:endParaRPr lang="en-US" sz="3400" dirty="0"/>
          </a:p>
          <a:p>
            <a:pPr>
              <a:buNone/>
            </a:pPr>
            <a:endParaRPr lang="en-US" sz="3400" dirty="0"/>
          </a:p>
          <a:p>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5400" dirty="0" smtClean="0"/>
              <a:t>The early Christians were:</a:t>
            </a:r>
            <a:endParaRPr lang="en-US" sz="5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anim calcmode="lin" valueType="num">
                                      <p:cBhvr>
                                        <p:cTn id="7" dur="2000" fill="hold"/>
                                        <p:tgtEl>
                                          <p:spTgt spid="68620"/>
                                        </p:tgtEl>
                                        <p:attrNameLst>
                                          <p:attrName>ppt_w</p:attrName>
                                        </p:attrNameLst>
                                      </p:cBhvr>
                                      <p:tavLst>
                                        <p:tav tm="0">
                                          <p:val>
                                            <p:fltVal val="0"/>
                                          </p:val>
                                        </p:tav>
                                        <p:tav tm="100000">
                                          <p:val>
                                            <p:strVal val="#ppt_w"/>
                                          </p:val>
                                        </p:tav>
                                      </p:tavLst>
                                    </p:anim>
                                    <p:anim calcmode="lin" valueType="num">
                                      <p:cBhvr>
                                        <p:cTn id="8" dur="2000" fill="hold"/>
                                        <p:tgtEl>
                                          <p:spTgt spid="68620"/>
                                        </p:tgtEl>
                                        <p:attrNameLst>
                                          <p:attrName>ppt_h</p:attrName>
                                        </p:attrNameLst>
                                      </p:cBhvr>
                                      <p:tavLst>
                                        <p:tav tm="0">
                                          <p:val>
                                            <p:fltVal val="0"/>
                                          </p:val>
                                        </p:tav>
                                        <p:tav tm="100000">
                                          <p:val>
                                            <p:strVal val="#ppt_h"/>
                                          </p:val>
                                        </p:tav>
                                      </p:tavLst>
                                    </p:anim>
                                    <p:animEffect transition="in" filter="fade">
                                      <p:cBhvr>
                                        <p:cTn id="9" dur="2000"/>
                                        <p:tgtEl>
                                          <p:spTgt spid="6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1. The Head of the Body </a:t>
            </a:r>
            <a:endParaRPr lang="en-US" dirty="0">
              <a:solidFill>
                <a:srgbClr val="FFFF00"/>
              </a:solidFill>
            </a:endParaRPr>
          </a:p>
        </p:txBody>
      </p:sp>
      <p:pic>
        <p:nvPicPr>
          <p:cNvPr id="72706"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2743200" y="1503405"/>
            <a:ext cx="3962400" cy="5354595"/>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743200"/>
            <a:ext cx="1219200" cy="107289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US" i="1" dirty="0"/>
              <a:t>"For as we have many members in one body, and all members have not the same office: so we, being many, are one body in Christ, and every one members one of another" (Rom. </a:t>
            </a:r>
            <a:r>
              <a:rPr lang="en-US" i="1" dirty="0" smtClean="0"/>
              <a:t>12:4-5)</a:t>
            </a:r>
            <a:endParaRPr lang="en-US" i="1" dirty="0"/>
          </a:p>
          <a:p>
            <a:r>
              <a:rPr lang="en-US" i="1" dirty="0" smtClean="0"/>
              <a:t>"</a:t>
            </a:r>
            <a:r>
              <a:rPr lang="en-US" i="1" dirty="0"/>
              <a:t>For as the body is one, and hath many members, and all the members of that one body, being many, are one body: so also is Christ. For by one Spirit are we all baptized into one body" </a:t>
            </a:r>
            <a:r>
              <a:rPr lang="en-US" i="1" dirty="0" smtClean="0"/>
              <a:t>(I Cor</a:t>
            </a:r>
            <a:r>
              <a:rPr lang="en-US" i="1" dirty="0"/>
              <a:t>. </a:t>
            </a:r>
            <a:r>
              <a:rPr lang="en-US" i="1" dirty="0" smtClean="0"/>
              <a:t>12:12-13)</a:t>
            </a:r>
            <a:endParaRPr lang="en-US" i="1" dirty="0"/>
          </a:p>
          <a:p>
            <a:r>
              <a:rPr lang="en-US" i="1" dirty="0"/>
              <a:t>"Now ye are the body of Christ, and members in particular" </a:t>
            </a:r>
            <a:r>
              <a:rPr lang="en-US" i="1" dirty="0" smtClean="0"/>
              <a:t>  </a:t>
            </a:r>
            <a:r>
              <a:rPr lang="en-US" i="1" dirty="0" smtClean="0"/>
              <a:t>(</a:t>
            </a:r>
            <a:r>
              <a:rPr lang="en-US" i="1" dirty="0" smtClean="0"/>
              <a:t>I </a:t>
            </a:r>
            <a:r>
              <a:rPr lang="en-US" i="1" dirty="0" smtClean="0"/>
              <a:t>Cor</a:t>
            </a:r>
            <a:r>
              <a:rPr lang="en-US" i="1" dirty="0"/>
              <a:t>. 12:27</a:t>
            </a:r>
            <a:r>
              <a:rPr lang="en-US" i="1" dirty="0" smtClean="0"/>
              <a:t>)</a:t>
            </a:r>
            <a:endParaRPr lang="en-US" i="1" dirty="0"/>
          </a:p>
          <a:p>
            <a:r>
              <a:rPr lang="en-US" i="1" dirty="0"/>
              <a:t>"There is one body, and one Spirit" (Eph. 4:4</a:t>
            </a:r>
            <a:r>
              <a:rPr lang="en-US" i="1" dirty="0" smtClean="0"/>
              <a:t>)</a:t>
            </a:r>
            <a:endParaRPr lang="en-US" i="1" dirty="0"/>
          </a:p>
          <a:p>
            <a:r>
              <a:rPr lang="en-US" i="1" dirty="0"/>
              <a:t>"For we are members of his body, of his flesh, and of his bone" (Eph. 5:30</a:t>
            </a:r>
            <a:r>
              <a:rPr lang="en-US" i="1" dirty="0" smtClean="0"/>
              <a:t>)</a:t>
            </a:r>
            <a:endParaRPr lang="en-US" i="1" dirty="0"/>
          </a:p>
          <a:p>
            <a:r>
              <a:rPr lang="en-US" i="1" dirty="0"/>
              <a:t>"And he is the head of the body, the church" (Col. 1:18; see also </a:t>
            </a:r>
            <a:r>
              <a:rPr lang="en-US" i="1" dirty="0" smtClean="0"/>
              <a:t>I </a:t>
            </a:r>
            <a:r>
              <a:rPr lang="en-US" i="1" dirty="0"/>
              <a:t>Cor. </a:t>
            </a:r>
            <a:r>
              <a:rPr lang="en-US" i="1" dirty="0" smtClean="0"/>
              <a:t>10:16-17</a:t>
            </a:r>
            <a:r>
              <a:rPr lang="en-US" i="1" dirty="0"/>
              <a:t>; Eph. 1:23; 2:16; 4:12, 16; 5:23; Col. 3:15</a:t>
            </a:r>
            <a:r>
              <a:rPr lang="en-US" i="1" dirty="0" smtClean="0"/>
              <a: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8991600" cy="141763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FF00"/>
                </a:solidFill>
                <a:effectLst/>
                <a:uLnTx/>
                <a:uFillTx/>
                <a:latin typeface="+mj-lt"/>
                <a:ea typeface="+mj-ea"/>
                <a:cs typeface="+mj-cs"/>
              </a:rPr>
              <a:t>Christ the head / The Church the Body</a:t>
            </a:r>
            <a:endParaRPr kumimoji="0" lang="en-US" sz="4400" b="0" i="0" u="none" strike="noStrike" kern="1200" cap="none" spc="0" normalizeH="0" baseline="0" noProof="0" dirty="0">
              <a:ln>
                <a:noFill/>
              </a:ln>
              <a:solidFill>
                <a:srgbClr val="FFFF00"/>
              </a:solidFill>
              <a:effectLst/>
              <a:uLnTx/>
              <a:uFillTx/>
              <a:latin typeface="+mj-lt"/>
              <a:ea typeface="+mj-ea"/>
              <a:cs typeface="+mj-cs"/>
            </a:endParaRPr>
          </a:p>
        </p:txBody>
      </p:sp>
      <p:pic>
        <p:nvPicPr>
          <p:cNvPr id="3" name="Picture 2" descr="http://ubdavid.org/advanced/greatsalvation/graphics/6_christ-body-church.jpg"/>
          <p:cNvPicPr>
            <a:picLocks noChangeAspect="1" noChangeArrowheads="1"/>
          </p:cNvPicPr>
          <p:nvPr/>
        </p:nvPicPr>
        <p:blipFill>
          <a:blip r:embed="rId2" cstate="print"/>
          <a:srcRect l="15790" r="15789" b="80526"/>
          <a:stretch>
            <a:fillRect/>
          </a:stretch>
        </p:blipFill>
        <p:spPr bwMode="auto">
          <a:xfrm>
            <a:off x="2819400" y="838200"/>
            <a:ext cx="2971800" cy="1143000"/>
          </a:xfrm>
          <a:prstGeom prst="rect">
            <a:avLst/>
          </a:prstGeom>
          <a:noFill/>
        </p:spPr>
      </p:pic>
      <p:pic>
        <p:nvPicPr>
          <p:cNvPr id="6" name="Picture 5" descr="http://ubdavid.org/advanced/greatsalvation/graphics/6_christ-body-church.jpg"/>
          <p:cNvPicPr>
            <a:picLocks noChangeAspect="1" noChangeArrowheads="1"/>
          </p:cNvPicPr>
          <p:nvPr/>
        </p:nvPicPr>
        <p:blipFill>
          <a:blip r:embed="rId2" cstate="print"/>
          <a:srcRect l="22808" t="9088" r="57894" b="81824"/>
          <a:stretch>
            <a:fillRect/>
          </a:stretch>
        </p:blipFill>
        <p:spPr bwMode="auto">
          <a:xfrm>
            <a:off x="2819400" y="1447800"/>
            <a:ext cx="838200" cy="533400"/>
          </a:xfrm>
          <a:prstGeom prst="rect">
            <a:avLst/>
          </a:prstGeom>
          <a:noFill/>
        </p:spPr>
      </p:pic>
      <p:pic>
        <p:nvPicPr>
          <p:cNvPr id="7" name="Picture 6" descr="http://ubdavid.org/advanced/greatsalvation/graphics/6_christ-body-church.jpg"/>
          <p:cNvPicPr>
            <a:picLocks noChangeAspect="1" noChangeArrowheads="1"/>
          </p:cNvPicPr>
          <p:nvPr/>
        </p:nvPicPr>
        <p:blipFill>
          <a:blip r:embed="rId2" cstate="print"/>
          <a:srcRect l="22808" t="9088" r="57894" b="81824"/>
          <a:stretch>
            <a:fillRect/>
          </a:stretch>
        </p:blipFill>
        <p:spPr bwMode="auto">
          <a:xfrm>
            <a:off x="4953000" y="1447800"/>
            <a:ext cx="838200" cy="533400"/>
          </a:xfrm>
          <a:prstGeom prst="rect">
            <a:avLst/>
          </a:prstGeom>
          <a:noFill/>
        </p:spPr>
      </p:pic>
      <p:pic>
        <p:nvPicPr>
          <p:cNvPr id="5" name="Picture 4" descr="http://ubdavid.org/advanced/greatsalvation/graphics/6_christ-body-church.jpg"/>
          <p:cNvPicPr>
            <a:picLocks noChangeAspect="1" noChangeArrowheads="1"/>
          </p:cNvPicPr>
          <p:nvPr/>
        </p:nvPicPr>
        <p:blipFill>
          <a:blip r:embed="rId2" cstate="print"/>
          <a:srcRect/>
          <a:stretch>
            <a:fillRect/>
          </a:stretch>
        </p:blipFill>
        <p:spPr bwMode="auto">
          <a:xfrm>
            <a:off x="2133600" y="838200"/>
            <a:ext cx="4343400" cy="5869460"/>
          </a:xfrm>
          <a:prstGeom prst="rect">
            <a:avLst/>
          </a:prstGeom>
          <a:noFill/>
        </p:spPr>
      </p:pic>
      <p:pic>
        <p:nvPicPr>
          <p:cNvPr id="8"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3654136" y="2286000"/>
            <a:ext cx="1298864" cy="1143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953000" cy="6629400"/>
          </a:xfrm>
        </p:spPr>
        <p:txBody>
          <a:bodyPr>
            <a:noAutofit/>
          </a:bodyPr>
          <a:lstStyle/>
          <a:p>
            <a:pPr lvl="0"/>
            <a:r>
              <a:rPr lang="en-US" sz="4000" dirty="0" smtClean="0"/>
              <a:t>Be </a:t>
            </a:r>
            <a:r>
              <a:rPr lang="en-US" sz="4000" dirty="0"/>
              <a:t>in subjection </a:t>
            </a:r>
            <a:r>
              <a:rPr lang="en-US" sz="4000" i="1" dirty="0"/>
              <a:t>to</a:t>
            </a:r>
            <a:r>
              <a:rPr lang="en-US" sz="4000" dirty="0"/>
              <a:t> the </a:t>
            </a:r>
            <a:r>
              <a:rPr lang="en-US" sz="4000" dirty="0" smtClean="0"/>
              <a:t>Head</a:t>
            </a:r>
            <a:r>
              <a:rPr lang="en-US" sz="4000" dirty="0"/>
              <a:t> </a:t>
            </a:r>
            <a:r>
              <a:rPr lang="en-US" sz="4000" dirty="0" smtClean="0"/>
              <a:t>– </a:t>
            </a:r>
            <a:r>
              <a:rPr lang="en-US" sz="4000" i="1" dirty="0" smtClean="0"/>
              <a:t>Eph. 5:24</a:t>
            </a:r>
            <a:endParaRPr lang="en-US" sz="4000" i="1" dirty="0"/>
          </a:p>
          <a:p>
            <a:pPr lvl="0"/>
            <a:r>
              <a:rPr lang="en-US" sz="4000" dirty="0"/>
              <a:t>Experience </a:t>
            </a:r>
            <a:r>
              <a:rPr lang="en-US" sz="4000" dirty="0" smtClean="0"/>
              <a:t>fellowship</a:t>
            </a:r>
            <a:r>
              <a:rPr lang="en-US" sz="4000" dirty="0" smtClean="0"/>
              <a:t> </a:t>
            </a:r>
            <a:r>
              <a:rPr lang="en-US" sz="4000" i="1" dirty="0"/>
              <a:t>with</a:t>
            </a:r>
            <a:r>
              <a:rPr lang="en-US" sz="4000" dirty="0"/>
              <a:t> the </a:t>
            </a:r>
            <a:r>
              <a:rPr lang="en-US" sz="4000" dirty="0" smtClean="0"/>
              <a:t>Head - </a:t>
            </a:r>
            <a:r>
              <a:rPr lang="en-US" sz="4000" i="1" dirty="0" smtClean="0"/>
              <a:t>Eph</a:t>
            </a:r>
            <a:r>
              <a:rPr lang="en-US" sz="4000" i="1" dirty="0" smtClean="0"/>
              <a:t>. 4:3-4</a:t>
            </a:r>
            <a:endParaRPr lang="en-US" sz="4000" i="1" dirty="0"/>
          </a:p>
          <a:p>
            <a:pPr lvl="0"/>
            <a:r>
              <a:rPr lang="en-US" sz="4000" dirty="0"/>
              <a:t>Work in glad service </a:t>
            </a:r>
            <a:r>
              <a:rPr lang="en-US" sz="4000" i="1" dirty="0"/>
              <a:t>for</a:t>
            </a:r>
            <a:r>
              <a:rPr lang="en-US" sz="4000" dirty="0"/>
              <a:t> the </a:t>
            </a:r>
            <a:r>
              <a:rPr lang="en-US" sz="4000" dirty="0" smtClean="0"/>
              <a:t>Head</a:t>
            </a:r>
            <a:r>
              <a:rPr lang="en-US" sz="4000" dirty="0"/>
              <a:t> </a:t>
            </a:r>
            <a:r>
              <a:rPr lang="en-US" sz="4000" dirty="0" smtClean="0"/>
              <a:t>–        </a:t>
            </a:r>
            <a:r>
              <a:rPr lang="en-US" sz="4000" i="1" dirty="0" smtClean="0"/>
              <a:t>Col. 1:18</a:t>
            </a:r>
            <a:endParaRPr lang="en-US" sz="4000" i="1" dirty="0"/>
          </a:p>
          <a:p>
            <a:pPr lvl="0"/>
            <a:r>
              <a:rPr lang="en-US" sz="4000" dirty="0"/>
              <a:t>Take direction from the </a:t>
            </a:r>
            <a:r>
              <a:rPr lang="en-US" sz="4000" dirty="0" smtClean="0"/>
              <a:t>Head</a:t>
            </a:r>
            <a:r>
              <a:rPr lang="en-US" sz="4000" dirty="0"/>
              <a:t> </a:t>
            </a:r>
            <a:r>
              <a:rPr lang="en-US" sz="4000" dirty="0" smtClean="0"/>
              <a:t>– </a:t>
            </a:r>
            <a:r>
              <a:rPr lang="en-US" sz="4000" i="1" dirty="0" smtClean="0"/>
              <a:t>Eph. 1:22</a:t>
            </a:r>
            <a:endParaRPr lang="en-US" sz="4000" dirty="0"/>
          </a:p>
        </p:txBody>
      </p:sp>
      <p:pic>
        <p:nvPicPr>
          <p:cNvPr id="74754" name="Picture 2" descr="http://1.bp.blogspot.com/-uAFxY-52BSE/UR4_570grVI/AAAAAAAAAxw/IvxMdwqW4TU/s1600/prayer-at-the-cross.jpg"/>
          <p:cNvPicPr>
            <a:picLocks noChangeAspect="1" noChangeArrowheads="1"/>
          </p:cNvPicPr>
          <p:nvPr/>
        </p:nvPicPr>
        <p:blipFill>
          <a:blip r:embed="rId2" cstate="print"/>
          <a:srcRect/>
          <a:stretch>
            <a:fillRect/>
          </a:stretch>
        </p:blipFill>
        <p:spPr bwMode="auto">
          <a:xfrm>
            <a:off x="5486400" y="685800"/>
            <a:ext cx="3354159" cy="2514600"/>
          </a:xfrm>
          <a:prstGeom prst="rect">
            <a:avLst/>
          </a:prstGeom>
          <a:noFill/>
        </p:spPr>
      </p:pic>
      <p:pic>
        <p:nvPicPr>
          <p:cNvPr id="74756" name="Picture 4" descr="http://www.kirkwooducc.org/wp-content/uploads/2010/11/fellowship.jpg"/>
          <p:cNvPicPr>
            <a:picLocks noChangeAspect="1" noChangeArrowheads="1"/>
          </p:cNvPicPr>
          <p:nvPr/>
        </p:nvPicPr>
        <p:blipFill>
          <a:blip r:embed="rId3" cstate="print"/>
          <a:srcRect r="34165"/>
          <a:stretch>
            <a:fillRect/>
          </a:stretch>
        </p:blipFill>
        <p:spPr bwMode="auto">
          <a:xfrm>
            <a:off x="6096000" y="1143000"/>
            <a:ext cx="2514600" cy="898525"/>
          </a:xfrm>
          <a:prstGeom prst="rect">
            <a:avLst/>
          </a:prstGeom>
          <a:noFill/>
        </p:spPr>
      </p:pic>
      <p:pic>
        <p:nvPicPr>
          <p:cNvPr id="74758" name="Picture 6" descr="http://kevinhardy.typepad.com/.a/6a011570f67e80970b015432817036970c-pi"/>
          <p:cNvPicPr>
            <a:picLocks noChangeAspect="1" noChangeArrowheads="1"/>
          </p:cNvPicPr>
          <p:nvPr/>
        </p:nvPicPr>
        <p:blipFill>
          <a:blip r:embed="rId4" cstate="print"/>
          <a:srcRect/>
          <a:stretch>
            <a:fillRect/>
          </a:stretch>
        </p:blipFill>
        <p:spPr bwMode="auto">
          <a:xfrm>
            <a:off x="5334000" y="2362200"/>
            <a:ext cx="3505200" cy="2628900"/>
          </a:xfrm>
          <a:prstGeom prst="rect">
            <a:avLst/>
          </a:prstGeom>
          <a:noFill/>
        </p:spPr>
      </p:pic>
      <p:pic>
        <p:nvPicPr>
          <p:cNvPr id="74760" name="Picture 8" descr="http://frdoug.typepad.com/.a/6a0133f3b4cb35970b019103bd8e8b970c-800wi"/>
          <p:cNvPicPr>
            <a:picLocks noChangeAspect="1" noChangeArrowheads="1"/>
          </p:cNvPicPr>
          <p:nvPr/>
        </p:nvPicPr>
        <p:blipFill>
          <a:blip r:embed="rId5" cstate="print"/>
          <a:srcRect/>
          <a:stretch>
            <a:fillRect/>
          </a:stretch>
        </p:blipFill>
        <p:spPr bwMode="auto">
          <a:xfrm>
            <a:off x="5334000" y="4421124"/>
            <a:ext cx="3657600" cy="24368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 to="" calcmode="lin" valueType="num">
                                      <p:cBhvr>
                                        <p:cTn id="7" dur="1" fill="hold"/>
                                        <p:tgtEl>
                                          <p:spTgt spid="747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4756"/>
                                        </p:tgtEl>
                                        <p:attrNameLst>
                                          <p:attrName>style.visibility</p:attrName>
                                        </p:attrNameLst>
                                      </p:cBhvr>
                                      <p:to>
                                        <p:strVal val="visible"/>
                                      </p:to>
                                    </p:set>
                                    <p:anim to="" calcmode="lin" valueType="num">
                                      <p:cBhvr>
                                        <p:cTn id="17" dur="1" fill="hold"/>
                                        <p:tgtEl>
                                          <p:spTgt spid="7475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4758"/>
                                        </p:tgtEl>
                                        <p:attrNameLst>
                                          <p:attrName>style.visibility</p:attrName>
                                        </p:attrNameLst>
                                      </p:cBhvr>
                                      <p:to>
                                        <p:strVal val="visible"/>
                                      </p:to>
                                    </p:set>
                                    <p:anim to="" calcmode="lin" valueType="num">
                                      <p:cBhvr>
                                        <p:cTn id="27" dur="1" fill="hold"/>
                                        <p:tgtEl>
                                          <p:spTgt spid="7475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4760"/>
                                        </p:tgtEl>
                                        <p:attrNameLst>
                                          <p:attrName>style.visibility</p:attrName>
                                        </p:attrNameLst>
                                      </p:cBhvr>
                                      <p:to>
                                        <p:strVal val="visible"/>
                                      </p:to>
                                    </p:set>
                                    <p:anim calcmode="lin" valueType="num">
                                      <p:cBhvr additive="base">
                                        <p:cTn id="37" dur="500" fill="hold"/>
                                        <p:tgtEl>
                                          <p:spTgt spid="74760"/>
                                        </p:tgtEl>
                                        <p:attrNameLst>
                                          <p:attrName>ppt_x</p:attrName>
                                        </p:attrNameLst>
                                      </p:cBhvr>
                                      <p:tavLst>
                                        <p:tav tm="0">
                                          <p:val>
                                            <p:strVal val="#ppt_x"/>
                                          </p:val>
                                        </p:tav>
                                        <p:tav tm="100000">
                                          <p:val>
                                            <p:strVal val="#ppt_x"/>
                                          </p:val>
                                        </p:tav>
                                      </p:tavLst>
                                    </p:anim>
                                    <p:anim calcmode="lin" valueType="num">
                                      <p:cBhvr additive="base">
                                        <p:cTn id="38" dur="500" fill="hold"/>
                                        <p:tgtEl>
                                          <p:spTgt spid="747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lvl="0"/>
            <a:r>
              <a:rPr lang="en-US" dirty="0" smtClean="0">
                <a:solidFill>
                  <a:srgbClr val="FFFF00"/>
                </a:solidFill>
              </a:rPr>
              <a:t>2. The Bridegroom and the Bride </a:t>
            </a:r>
            <a:r>
              <a:rPr lang="en-US" dirty="0">
                <a:solidFill>
                  <a:srgbClr val="FFFF00"/>
                </a:solidFill>
              </a:rPr>
              <a:t/>
            </a:r>
            <a:br>
              <a:rPr lang="en-US" dirty="0">
                <a:solidFill>
                  <a:srgbClr val="FFFF00"/>
                </a:solidFill>
              </a:rPr>
            </a:br>
            <a:endParaRPr lang="en-US" dirty="0">
              <a:solidFill>
                <a:srgbClr val="FFFF00"/>
              </a:solidFill>
            </a:endParaRPr>
          </a:p>
        </p:txBody>
      </p:sp>
      <p:pic>
        <p:nvPicPr>
          <p:cNvPr id="76802" name="Picture 2" descr="http://daydreamsaboutgod.files.wordpress.com/2013/02/the-bride-of-christ.jpg"/>
          <p:cNvPicPr>
            <a:picLocks noChangeAspect="1" noChangeArrowheads="1"/>
          </p:cNvPicPr>
          <p:nvPr/>
        </p:nvPicPr>
        <p:blipFill>
          <a:blip r:embed="rId2" cstate="print"/>
          <a:srcRect/>
          <a:stretch>
            <a:fillRect/>
          </a:stretch>
        </p:blipFill>
        <p:spPr bwMode="auto">
          <a:xfrm>
            <a:off x="228600" y="1600200"/>
            <a:ext cx="8686800" cy="45815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fontScale="92500" lnSpcReduction="20000"/>
          </a:bodyPr>
          <a:lstStyle/>
          <a:p>
            <a:pPr algn="ctr">
              <a:buNone/>
            </a:pPr>
            <a:r>
              <a:rPr lang="en-US" sz="3500" i="1" dirty="0" smtClean="0"/>
              <a:t>    "</a:t>
            </a:r>
            <a:r>
              <a:rPr lang="en-US" sz="3500" i="1" dirty="0"/>
              <a:t>Husbands, love your wives, even as Christ also loved the church and gave himself for it; that he might sanctify and cleanse it with the washing of water by the word; that he might present it to himself a glorious church, not having spot, or wrinkle, or any such thing; but that it should be holy and without blemish. So ought men to love their wives as their own bodies. He that loveth his wife loveth himself. For no man ever yet hated his own flesh; but </a:t>
            </a:r>
            <a:r>
              <a:rPr lang="en-US" sz="3500" i="1" dirty="0" err="1"/>
              <a:t>nourisheth</a:t>
            </a:r>
            <a:r>
              <a:rPr lang="en-US" sz="3500" i="1" dirty="0"/>
              <a:t> and </a:t>
            </a:r>
            <a:r>
              <a:rPr lang="en-US" sz="3500" i="1" dirty="0" err="1"/>
              <a:t>cherisheth</a:t>
            </a:r>
            <a:r>
              <a:rPr lang="en-US" sz="3500" i="1" dirty="0"/>
              <a:t> it, even as the Lord the church: For we are members of his body, of his flesh, and of his bones. For this cause shall a man leave his father and mother, and shall be joined unto his wife, and they two shall be one flesh. This is a great mystery; but I speak concerning Christ and the church" (Eph. 5:25-32</a:t>
            </a:r>
            <a:r>
              <a:rPr lang="en-US" sz="3500" i="1" dirty="0" smtClean="0"/>
              <a:t>)</a:t>
            </a:r>
            <a:endParaRPr lang="en-US" sz="3500" i="1" dirty="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Rapture of the church the Bride</a:t>
            </a:r>
            <a:endParaRPr lang="en-US" dirty="0">
              <a:solidFill>
                <a:srgbClr val="FFFF00"/>
              </a:solidFill>
            </a:endParaRPr>
          </a:p>
        </p:txBody>
      </p:sp>
      <p:pic>
        <p:nvPicPr>
          <p:cNvPr id="79874" name="Picture 2" descr="http://godsrevolutiontoday.files.wordpress.com/2011/08/christ__bride-med.jpg"/>
          <p:cNvPicPr>
            <a:picLocks noChangeAspect="1" noChangeArrowheads="1"/>
          </p:cNvPicPr>
          <p:nvPr/>
        </p:nvPicPr>
        <p:blipFill>
          <a:blip r:embed="rId2" cstate="print"/>
          <a:srcRect/>
          <a:stretch>
            <a:fillRect/>
          </a:stretch>
        </p:blipFill>
        <p:spPr bwMode="auto">
          <a:xfrm>
            <a:off x="152400" y="1447800"/>
            <a:ext cx="4043498" cy="5181600"/>
          </a:xfrm>
          <a:prstGeom prst="rect">
            <a:avLst/>
          </a:prstGeom>
          <a:noFill/>
        </p:spPr>
      </p:pic>
      <p:sp>
        <p:nvSpPr>
          <p:cNvPr id="4" name="Rectangle 3"/>
          <p:cNvSpPr/>
          <p:nvPr/>
        </p:nvSpPr>
        <p:spPr>
          <a:xfrm>
            <a:off x="4267200" y="1143000"/>
            <a:ext cx="4876800" cy="5509200"/>
          </a:xfrm>
          <a:prstGeom prst="rect">
            <a:avLst/>
          </a:prstGeom>
        </p:spPr>
        <p:txBody>
          <a:bodyPr wrap="square">
            <a:spAutoFit/>
          </a:bodyPr>
          <a:lstStyle/>
          <a:p>
            <a:pPr algn="ctr"/>
            <a:r>
              <a:rPr lang="en-US" sz="3200" i="1" dirty="0" smtClean="0"/>
              <a:t>“For this we say unto you by the word of the Lord, that we which are alive and remain unto the coming of the Lord shall not prevent them which are asleep. For the Lord himself shall descend from heaven with a shout, with the voice of the archangel, and with the trump of God:</a:t>
            </a:r>
            <a:endParaRPr lang="en-US" sz="32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04800"/>
            <a:ext cx="4343400" cy="6553200"/>
          </a:xfrm>
        </p:spPr>
        <p:txBody>
          <a:bodyPr>
            <a:normAutofit/>
          </a:bodyPr>
          <a:lstStyle/>
          <a:p>
            <a:r>
              <a:rPr lang="en-US" sz="3200" i="1" dirty="0" smtClean="0"/>
              <a:t>and the dead in Christ shall rise first: Then we which are alive and remain shall be caught up together with them in the clouds, to meet the Lord in the air: and so shall we ever be with the Lord. Wherefore comfort one another </a:t>
            </a:r>
            <a:r>
              <a:rPr lang="en-US" sz="3200" i="1" dirty="0" smtClean="0"/>
              <a:t>with      </a:t>
            </a:r>
            <a:r>
              <a:rPr lang="en-US" sz="3200" i="1" dirty="0" smtClean="0"/>
              <a:t>these words.”</a:t>
            </a:r>
            <a:br>
              <a:rPr lang="en-US" sz="3200" i="1" dirty="0" smtClean="0"/>
            </a:br>
            <a:r>
              <a:rPr lang="en-US" sz="3200" i="1" dirty="0" smtClean="0"/>
              <a:t> </a:t>
            </a:r>
            <a:r>
              <a:rPr lang="en-US" sz="3200" i="1" dirty="0" smtClean="0"/>
              <a:t>(</a:t>
            </a:r>
            <a:r>
              <a:rPr lang="en-US" sz="3200" i="1" dirty="0" smtClean="0"/>
              <a:t>I </a:t>
            </a:r>
            <a:r>
              <a:rPr lang="en-US" sz="3200" i="1" dirty="0" smtClean="0"/>
              <a:t>Thess</a:t>
            </a:r>
            <a:r>
              <a:rPr lang="en-US" sz="3200" i="1" dirty="0" smtClean="0"/>
              <a:t>. 4:15-18) </a:t>
            </a:r>
            <a:br>
              <a:rPr lang="en-US" sz="3200" i="1" dirty="0" smtClean="0"/>
            </a:br>
            <a:endParaRPr lang="en-US" sz="3200" dirty="0"/>
          </a:p>
        </p:txBody>
      </p:sp>
      <p:pic>
        <p:nvPicPr>
          <p:cNvPr id="80898" name="Picture 2" descr="http://4.bp.blogspot.com/-cbd59lONuRY/TaK1EEZ_B_I/AAAAAAAAAHk/zH8JEWhRIUI/s1600/the-bride-of-christ1.jpg"/>
          <p:cNvPicPr>
            <a:picLocks noChangeAspect="1" noChangeArrowheads="1"/>
          </p:cNvPicPr>
          <p:nvPr/>
        </p:nvPicPr>
        <p:blipFill>
          <a:blip r:embed="rId2" cstate="print"/>
          <a:srcRect/>
          <a:stretch>
            <a:fillRect/>
          </a:stretch>
        </p:blipFill>
        <p:spPr bwMode="auto">
          <a:xfrm>
            <a:off x="381000" y="533400"/>
            <a:ext cx="4202205" cy="5715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1" y="288177"/>
            <a:ext cx="8991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"For I am jealous over you with Godly jealousy: for I have espoused you to one husband, that I may present you as a chaste virgin to Christ" </a:t>
            </a:r>
            <a:r>
              <a:rPr kumimoji="0" lang="en-US" sz="32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(II </a:t>
            </a:r>
            <a:r>
              <a:rPr kumimoji="0" lang="en-US" sz="32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Cor. 11:2)</a:t>
            </a:r>
            <a:endParaRPr kumimoji="0" lang="en-US" sz="3200" b="0" i="1" u="none" strike="noStrike" cap="none" normalizeH="0" baseline="0" dirty="0" smtClean="0">
              <a:ln>
                <a:noFill/>
              </a:ln>
              <a:solidFill>
                <a:schemeClr val="tx1"/>
              </a:solidFill>
              <a:effectLst/>
              <a:latin typeface="Arial" pitchFamily="34" charset="0"/>
              <a:cs typeface="Arial" pitchFamily="34" charset="0"/>
            </a:endParaRPr>
          </a:p>
        </p:txBody>
      </p:sp>
      <p:pic>
        <p:nvPicPr>
          <p:cNvPr id="77827" name="Picture 3" descr="http://www.underhismantle.com/resources/bride_of_christ_hahlbohm_g__11882_zoom.jpg"/>
          <p:cNvPicPr>
            <a:picLocks noChangeAspect="1" noChangeArrowheads="1"/>
          </p:cNvPicPr>
          <p:nvPr/>
        </p:nvPicPr>
        <p:blipFill>
          <a:blip r:embed="rId2" cstate="print"/>
          <a:srcRect/>
          <a:stretch>
            <a:fillRect/>
          </a:stretch>
        </p:blipFill>
        <p:spPr bwMode="auto">
          <a:xfrm>
            <a:off x="1676400" y="2057400"/>
            <a:ext cx="6324600" cy="449456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smtClean="0">
                <a:solidFill>
                  <a:srgbClr val="FFFF00"/>
                </a:solidFill>
              </a:rPr>
              <a:t>Marriage supper of the Lamb</a:t>
            </a:r>
            <a:br>
              <a:rPr lang="en-US" dirty="0" smtClean="0">
                <a:solidFill>
                  <a:srgbClr val="FFFF00"/>
                </a:solidFill>
              </a:rPr>
            </a:br>
            <a:r>
              <a:rPr lang="en-US" sz="4000" i="1" dirty="0" smtClean="0">
                <a:solidFill>
                  <a:srgbClr val="FFFF00"/>
                </a:solidFill>
              </a:rPr>
              <a:t>(Revelation 19:7-9) </a:t>
            </a:r>
            <a:r>
              <a:rPr lang="en-US" dirty="0" smtClean="0"/>
              <a:t/>
            </a:r>
            <a:br>
              <a:rPr lang="en-US" dirty="0" smtClean="0"/>
            </a:br>
            <a:endParaRPr lang="en-US" dirty="0">
              <a:solidFill>
                <a:srgbClr val="FFFF00"/>
              </a:solidFill>
            </a:endParaRPr>
          </a:p>
        </p:txBody>
      </p:sp>
      <p:sp>
        <p:nvSpPr>
          <p:cNvPr id="3" name="Rectangle 2"/>
          <p:cNvSpPr/>
          <p:nvPr/>
        </p:nvSpPr>
        <p:spPr>
          <a:xfrm>
            <a:off x="0" y="1676400"/>
            <a:ext cx="9144000" cy="4801314"/>
          </a:xfrm>
          <a:prstGeom prst="rect">
            <a:avLst/>
          </a:prstGeom>
        </p:spPr>
        <p:txBody>
          <a:bodyPr wrap="square">
            <a:spAutoFit/>
          </a:bodyPr>
          <a:lstStyle/>
          <a:p>
            <a:pPr algn="ctr"/>
            <a:r>
              <a:rPr lang="en-US" sz="3400" i="1" dirty="0" smtClean="0"/>
              <a:t>“Let us be glad and rejoice, and give </a:t>
            </a:r>
            <a:r>
              <a:rPr lang="en-US" sz="3400" i="1" dirty="0" err="1" smtClean="0"/>
              <a:t>honour</a:t>
            </a:r>
            <a:r>
              <a:rPr lang="en-US" sz="3400" i="1" dirty="0" smtClean="0"/>
              <a:t> to him: for the marriage of the Lamb is come, and his wife hath made herself ready. And to her was granted that she should be arrayed in fine linen, clean and white: for the fine linen is the righteousness of saints. And he saith unto me, Write, Blessed are they which are called unto the marriage supper of the Lamb. And he saith unto me, These are the true sayings of God.”</a:t>
            </a:r>
            <a:endParaRPr lang="en-US" sz="34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3.bp.blogspot.com/-wk62KYIISyg/T4cuocUIokI/AAAAAAAAApM/iyvh505U74s/s1600/Bride%2BBanquet.jpg"/>
          <p:cNvPicPr>
            <a:picLocks noChangeAspect="1" noChangeArrowheads="1"/>
          </p:cNvPicPr>
          <p:nvPr/>
        </p:nvPicPr>
        <p:blipFill>
          <a:blip r:embed="rId2" cstate="print"/>
          <a:srcRect/>
          <a:stretch>
            <a:fillRect/>
          </a:stretch>
        </p:blipFill>
        <p:spPr bwMode="auto">
          <a:xfrm>
            <a:off x="2133600" y="0"/>
            <a:ext cx="5196840" cy="6858000"/>
          </a:xfrm>
          <a:prstGeom prst="rect">
            <a:avLst/>
          </a:prstGeom>
          <a:noFill/>
        </p:spPr>
      </p:pic>
      <p:pic>
        <p:nvPicPr>
          <p:cNvPr id="82948" name="Picture 4" descr="http://raykitw.files.wordpress.com/2011/05/jesus-bride.jpg"/>
          <p:cNvPicPr>
            <a:picLocks noChangeAspect="1" noChangeArrowheads="1"/>
          </p:cNvPicPr>
          <p:nvPr/>
        </p:nvPicPr>
        <p:blipFill>
          <a:blip r:embed="rId3" cstate="print"/>
          <a:srcRect l="12598" t="13115" r="5512"/>
          <a:stretch>
            <a:fillRect/>
          </a:stretch>
        </p:blipFill>
        <p:spPr bwMode="auto">
          <a:xfrm>
            <a:off x="3200400" y="0"/>
            <a:ext cx="3140013" cy="3200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fade">
                                      <p:cBhvr>
                                        <p:cTn id="7" dur="20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00"/>
                </a:solidFill>
              </a:rPr>
              <a:t>Christ love for His Church</a:t>
            </a:r>
            <a:endParaRPr lang="en-US" dirty="0">
              <a:solidFill>
                <a:srgbClr val="FFFF00"/>
              </a:solidFill>
            </a:endParaRPr>
          </a:p>
        </p:txBody>
      </p:sp>
      <p:sp>
        <p:nvSpPr>
          <p:cNvPr id="5" name="Content Placeholder 2"/>
          <p:cNvSpPr>
            <a:spLocks noGrp="1"/>
          </p:cNvSpPr>
          <p:nvPr>
            <p:ph idx="1"/>
          </p:nvPr>
        </p:nvSpPr>
        <p:spPr>
          <a:xfrm>
            <a:off x="76200" y="1981200"/>
            <a:ext cx="5334000" cy="4876800"/>
          </a:xfrm>
        </p:spPr>
        <p:txBody>
          <a:bodyPr>
            <a:normAutofit fontScale="92500" lnSpcReduction="20000"/>
          </a:bodyPr>
          <a:lstStyle/>
          <a:p>
            <a:r>
              <a:rPr lang="en-US" sz="3600" dirty="0" smtClean="0">
                <a:effectLst>
                  <a:glow rad="101600">
                    <a:schemeClr val="bg1">
                      <a:alpha val="60000"/>
                    </a:schemeClr>
                  </a:glow>
                </a:effectLst>
              </a:rPr>
              <a:t>Sacrifice without complaint –   </a:t>
            </a:r>
            <a:r>
              <a:rPr lang="en-US" sz="3600" i="1" dirty="0" smtClean="0">
                <a:solidFill>
                  <a:srgbClr val="FFC000"/>
                </a:solidFill>
                <a:effectLst>
                  <a:glow rad="101600">
                    <a:schemeClr val="bg1">
                      <a:alpha val="60000"/>
                    </a:schemeClr>
                  </a:glow>
                </a:effectLst>
              </a:rPr>
              <a:t>(John 10:15; I Peter 2:23)</a:t>
            </a:r>
          </a:p>
          <a:p>
            <a:r>
              <a:rPr lang="en-US" sz="3600" dirty="0" smtClean="0">
                <a:effectLst>
                  <a:glow rad="101600">
                    <a:schemeClr val="bg1">
                      <a:alpha val="60000"/>
                    </a:schemeClr>
                  </a:glow>
                </a:effectLst>
              </a:rPr>
              <a:t>Forgiveness without reminder – </a:t>
            </a:r>
            <a:r>
              <a:rPr lang="en-US" sz="3600" i="1" dirty="0" smtClean="0">
                <a:solidFill>
                  <a:srgbClr val="FFC000"/>
                </a:solidFill>
                <a:effectLst>
                  <a:glow rad="101600">
                    <a:schemeClr val="bg1">
                      <a:alpha val="60000"/>
                    </a:schemeClr>
                  </a:glow>
                </a:effectLst>
              </a:rPr>
              <a:t>(Psalms 103:12)</a:t>
            </a:r>
          </a:p>
          <a:p>
            <a:r>
              <a:rPr lang="en-US" sz="3600" dirty="0" smtClean="0">
                <a:effectLst>
                  <a:glow rad="101600">
                    <a:schemeClr val="bg1">
                      <a:alpha val="60000"/>
                    </a:schemeClr>
                  </a:glow>
                </a:effectLst>
              </a:rPr>
              <a:t>Giving without getting –                    </a:t>
            </a:r>
            <a:r>
              <a:rPr lang="en-US" sz="3600" i="1" dirty="0" smtClean="0">
                <a:solidFill>
                  <a:srgbClr val="FFC000"/>
                </a:solidFill>
                <a:effectLst>
                  <a:glow rad="101600">
                    <a:schemeClr val="bg1">
                      <a:alpha val="60000"/>
                    </a:schemeClr>
                  </a:glow>
                </a:effectLst>
              </a:rPr>
              <a:t>(John 3:16)</a:t>
            </a:r>
          </a:p>
          <a:p>
            <a:r>
              <a:rPr lang="en-US" sz="3600" dirty="0" smtClean="0">
                <a:effectLst>
                  <a:glow rad="101600">
                    <a:schemeClr val="bg1">
                      <a:alpha val="60000"/>
                    </a:schemeClr>
                  </a:glow>
                </a:effectLst>
              </a:rPr>
              <a:t>Selflessness  without resentment – </a:t>
            </a:r>
            <a:r>
              <a:rPr lang="en-US" sz="3600" i="1" dirty="0" smtClean="0">
                <a:solidFill>
                  <a:srgbClr val="FFC000"/>
                </a:solidFill>
                <a:effectLst>
                  <a:glow rad="101600">
                    <a:schemeClr val="bg1">
                      <a:alpha val="60000"/>
                    </a:schemeClr>
                  </a:glow>
                </a:effectLst>
              </a:rPr>
              <a:t>(Luke 23:34)</a:t>
            </a:r>
          </a:p>
          <a:p>
            <a:r>
              <a:rPr lang="en-US" sz="3600" dirty="0" smtClean="0">
                <a:effectLst>
                  <a:glow rad="101600">
                    <a:schemeClr val="bg1">
                      <a:alpha val="60000"/>
                    </a:schemeClr>
                  </a:glow>
                </a:effectLst>
              </a:rPr>
              <a:t>Unconditional Love –                           </a:t>
            </a:r>
            <a:r>
              <a:rPr lang="en-US" sz="3600" dirty="0" smtClean="0">
                <a:solidFill>
                  <a:srgbClr val="FFC000"/>
                </a:solidFill>
                <a:effectLst>
                  <a:glow rad="101600">
                    <a:schemeClr val="bg1">
                      <a:alpha val="60000"/>
                    </a:schemeClr>
                  </a:glow>
                </a:effectLst>
              </a:rPr>
              <a:t>(</a:t>
            </a:r>
            <a:r>
              <a:rPr lang="en-US" sz="3600" i="1" dirty="0" smtClean="0">
                <a:solidFill>
                  <a:srgbClr val="FFC000"/>
                </a:solidFill>
                <a:effectLst>
                  <a:glow rad="101600">
                    <a:schemeClr val="bg1">
                      <a:alpha val="60000"/>
                    </a:schemeClr>
                  </a:glow>
                </a:effectLst>
              </a:rPr>
              <a:t>I Corinthians 13:1-7)</a:t>
            </a:r>
          </a:p>
          <a:p>
            <a:endParaRPr lang="en-US" sz="3600" i="1" dirty="0" smtClean="0">
              <a:solidFill>
                <a:srgbClr val="FFC000"/>
              </a:solidFill>
              <a:effectLst>
                <a:glow rad="101600">
                  <a:schemeClr val="bg1">
                    <a:alpha val="60000"/>
                  </a:schemeClr>
                </a:glow>
              </a:effectLst>
            </a:endParaRPr>
          </a:p>
        </p:txBody>
      </p:sp>
      <p:pic>
        <p:nvPicPr>
          <p:cNvPr id="83970" name="Picture 2" descr="http://img706.imageshack.us/img706/8130/nurf6p6t.png"/>
          <p:cNvPicPr>
            <a:picLocks noChangeAspect="1" noChangeArrowheads="1"/>
          </p:cNvPicPr>
          <p:nvPr/>
        </p:nvPicPr>
        <p:blipFill>
          <a:blip r:embed="rId2" cstate="print"/>
          <a:srcRect/>
          <a:stretch>
            <a:fillRect/>
          </a:stretch>
        </p:blipFill>
        <p:spPr bwMode="auto">
          <a:xfrm>
            <a:off x="5562600" y="1981200"/>
            <a:ext cx="3342640"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fontScale="90000"/>
          </a:bodyPr>
          <a:lstStyle/>
          <a:p>
            <a:r>
              <a:rPr lang="en-US" dirty="0">
                <a:solidFill>
                  <a:srgbClr val="FFFF00"/>
                </a:solidFill>
              </a:rPr>
              <a:t> </a:t>
            </a:r>
            <a:br>
              <a:rPr lang="en-US" dirty="0">
                <a:solidFill>
                  <a:srgbClr val="FFFF00"/>
                </a:solidFill>
              </a:rPr>
            </a:br>
            <a:r>
              <a:rPr lang="en-US" dirty="0" smtClean="0">
                <a:solidFill>
                  <a:srgbClr val="FFFF00"/>
                </a:solidFill>
              </a:rPr>
              <a:t>3. The </a:t>
            </a:r>
            <a:r>
              <a:rPr lang="en-US" dirty="0">
                <a:solidFill>
                  <a:srgbClr val="FFFF00"/>
                </a:solidFill>
              </a:rPr>
              <a:t>Vine and the </a:t>
            </a:r>
            <a:r>
              <a:rPr lang="en-US" dirty="0" smtClean="0">
                <a:solidFill>
                  <a:srgbClr val="FFFF00"/>
                </a:solidFill>
              </a:rPr>
              <a:t>Branches</a:t>
            </a:r>
            <a:endParaRPr lang="en-US" dirty="0">
              <a:solidFill>
                <a:srgbClr val="FFFF00"/>
              </a:solidFill>
            </a:endParaRPr>
          </a:p>
        </p:txBody>
      </p:sp>
      <p:pic>
        <p:nvPicPr>
          <p:cNvPr id="84994" name="Picture 2" descr="http://vintagelawrence.com/wp-content/uploads/2011/09/Website_Banner_VineAndBranches.jpg"/>
          <p:cNvPicPr>
            <a:picLocks noChangeAspect="1" noChangeArrowheads="1"/>
          </p:cNvPicPr>
          <p:nvPr/>
        </p:nvPicPr>
        <p:blipFill>
          <a:blip r:embed="rId2" cstate="print"/>
          <a:srcRect/>
          <a:stretch>
            <a:fillRect/>
          </a:stretch>
        </p:blipFill>
        <p:spPr bwMode="auto">
          <a:xfrm>
            <a:off x="8021" y="1981200"/>
            <a:ext cx="9063787"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0" y="58847"/>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 am the true vine, and my Father is the husbandman. Every branch in me that </a:t>
            </a:r>
            <a:r>
              <a:rPr kumimoji="0" lang="en-US" sz="3600" b="0" i="1"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beareth</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not fruit he </a:t>
            </a:r>
            <a:r>
              <a:rPr kumimoji="0" lang="en-US" sz="3600" b="0" i="1"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taketh</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away; and every branch that </a:t>
            </a:r>
            <a:r>
              <a:rPr kumimoji="0" lang="en-US" sz="3600" b="0" i="1"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beareth</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fruit, he </a:t>
            </a:r>
            <a:r>
              <a:rPr kumimoji="0" lang="en-US" sz="3600" b="0" i="1"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purgeth</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it, that it may bring forth more fruit. Now ye are clean through the word which I have spoken unto you. Abide in me, and I in you. As the branch cannot bear fruit of itself, except it abide in the vine; no more can ye, except ye abide in me. I am the vine, ye are the branches: He that abideth in me, and I in him, the same bringeth forth much fruit: for without me ye can do nothing" (John 15:1-5)</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fontScale="90000"/>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Secret of Bearing Fruit</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(John 15)</a:t>
            </a:r>
            <a:endParaRPr lang="en-US"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2642" name="Picture 2" descr="http://www.calledtocommunion.com/wp-content/uploads/2012/06/Vine-and-Branches.jpg"/>
          <p:cNvPicPr>
            <a:picLocks noChangeAspect="1" noChangeArrowheads="1"/>
          </p:cNvPicPr>
          <p:nvPr/>
        </p:nvPicPr>
        <p:blipFill>
          <a:blip r:embed="rId3" cstate="print"/>
          <a:srcRect/>
          <a:stretch>
            <a:fillRect/>
          </a:stretch>
        </p:blipFill>
        <p:spPr bwMode="auto">
          <a:xfrm>
            <a:off x="838200" y="1676400"/>
            <a:ext cx="7620000" cy="503872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4495800" cy="6186309"/>
          </a:xfrm>
          <a:prstGeom prst="rect">
            <a:avLst/>
          </a:prstGeom>
        </p:spPr>
        <p:txBody>
          <a:bodyPr wrap="square">
            <a:spAutoFit/>
          </a:bodyPr>
          <a:lstStyle/>
          <a:p>
            <a:pPr algn="ctr"/>
            <a:r>
              <a:rPr lang="en-US" sz="3600" i="1" dirty="0" smtClean="0"/>
              <a:t>“Ye have not chosen me, but I have chosen you, and ordained you, that ye should go and </a:t>
            </a:r>
            <a:r>
              <a:rPr lang="en-US" sz="3600" i="1" dirty="0" smtClean="0">
                <a:solidFill>
                  <a:srgbClr val="FFFF00"/>
                </a:solidFill>
              </a:rPr>
              <a:t>bring forth fruit</a:t>
            </a:r>
            <a:r>
              <a:rPr lang="en-US" sz="3600" i="1" dirty="0" smtClean="0"/>
              <a:t>, and that your fruit should </a:t>
            </a:r>
            <a:r>
              <a:rPr lang="en-US" sz="3600" i="1" dirty="0" smtClean="0"/>
              <a:t>remain…</a:t>
            </a:r>
            <a:r>
              <a:rPr lang="en-US" sz="3600" i="1" dirty="0" smtClean="0">
                <a:solidFill>
                  <a:srgbClr val="FFFF00"/>
                </a:solidFill>
              </a:rPr>
              <a:t>Herein </a:t>
            </a:r>
            <a:r>
              <a:rPr lang="en-US" sz="3600" i="1" dirty="0" smtClean="0">
                <a:solidFill>
                  <a:srgbClr val="FFFF00"/>
                </a:solidFill>
              </a:rPr>
              <a:t>is my Father glorified</a:t>
            </a:r>
            <a:r>
              <a:rPr lang="en-US" sz="3600" i="1" dirty="0" smtClean="0"/>
              <a:t>, that ye bear much fruit; so shall ye be my disciples.”</a:t>
            </a:r>
            <a:endParaRPr lang="en-US" sz="3600" i="1" dirty="0"/>
          </a:p>
        </p:txBody>
      </p:sp>
      <p:pic>
        <p:nvPicPr>
          <p:cNvPr id="3074" name="Picture 2"/>
          <p:cNvPicPr>
            <a:picLocks noChangeAspect="1" noChangeArrowheads="1"/>
          </p:cNvPicPr>
          <p:nvPr/>
        </p:nvPicPr>
        <p:blipFill>
          <a:blip r:embed="rId3" cstate="print"/>
          <a:srcRect/>
          <a:stretch>
            <a:fillRect/>
          </a:stretch>
        </p:blipFill>
        <p:spPr bwMode="auto">
          <a:xfrm>
            <a:off x="4572000" y="1295400"/>
            <a:ext cx="4331822" cy="394181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Jesus\06 MINISTRY\Jesus teaching\'I am the vine' 1223-40.jpg"/>
          <p:cNvPicPr>
            <a:picLocks noChangeAspect="1" noChangeArrowheads="1"/>
          </p:cNvPicPr>
          <p:nvPr/>
        </p:nvPicPr>
        <p:blipFill>
          <a:blip r:embed="rId3" cstate="print"/>
          <a:srcRect/>
          <a:stretch>
            <a:fillRect/>
          </a:stretch>
        </p:blipFill>
        <p:spPr bwMode="auto">
          <a:xfrm>
            <a:off x="0" y="0"/>
            <a:ext cx="4498975" cy="6858000"/>
          </a:xfrm>
          <a:prstGeom prst="rect">
            <a:avLst/>
          </a:prstGeom>
          <a:noFill/>
        </p:spPr>
      </p:pic>
      <p:sp>
        <p:nvSpPr>
          <p:cNvPr id="5" name="Title 4"/>
          <p:cNvSpPr>
            <a:spLocks noGrp="1"/>
          </p:cNvSpPr>
          <p:nvPr>
            <p:ph type="title"/>
          </p:nvPr>
        </p:nvSpPr>
        <p:spPr>
          <a:xfrm>
            <a:off x="4724400" y="274638"/>
            <a:ext cx="4419600" cy="6430962"/>
          </a:xfrm>
        </p:spPr>
        <p:txBody>
          <a:bodyPr>
            <a:normAutofit/>
          </a:bodyPr>
          <a:lstStyle/>
          <a:p>
            <a:r>
              <a:rPr lang="en-US" sz="3600" i="1" dirty="0" smtClean="0"/>
              <a:t>“I am the true vine, and my Father is the husbandman.</a:t>
            </a:r>
            <a:br>
              <a:rPr lang="en-US" sz="3600" i="1" dirty="0" smtClean="0"/>
            </a:br>
            <a:r>
              <a:rPr lang="en-US" sz="3600" i="1" dirty="0" smtClean="0"/>
              <a:t>  Every branch in me that </a:t>
            </a:r>
            <a:r>
              <a:rPr lang="en-US" sz="3600" i="1" dirty="0" err="1" smtClean="0"/>
              <a:t>beareth</a:t>
            </a:r>
            <a:r>
              <a:rPr lang="en-US" sz="3600" i="1" dirty="0" smtClean="0"/>
              <a:t> not fruit he </a:t>
            </a:r>
            <a:r>
              <a:rPr lang="en-US" sz="3600" i="1" dirty="0" err="1" smtClean="0"/>
              <a:t>taketh</a:t>
            </a:r>
            <a:r>
              <a:rPr lang="en-US" sz="3600" i="1" dirty="0" smtClean="0"/>
              <a:t> away: and every branch that </a:t>
            </a:r>
            <a:r>
              <a:rPr lang="en-US" sz="3600" i="1" dirty="0" err="1" smtClean="0"/>
              <a:t>beareth</a:t>
            </a:r>
            <a:r>
              <a:rPr lang="en-US" sz="3600" i="1" dirty="0" smtClean="0"/>
              <a:t> fruit, he </a:t>
            </a:r>
            <a:r>
              <a:rPr lang="en-US" sz="3600" i="1" dirty="0" err="1" smtClean="0"/>
              <a:t>purgeth</a:t>
            </a:r>
            <a:r>
              <a:rPr lang="en-US" sz="3600" i="1" dirty="0" smtClean="0"/>
              <a:t> it, that it may bring forth more fruit.”</a:t>
            </a:r>
            <a:endParaRPr lang="en-US" sz="3600" i="1" dirty="0"/>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lum bright="-10000"/>
          </a:blip>
          <a:srcRect t="13545" r="710" b="28042"/>
          <a:stretch>
            <a:fillRect/>
          </a:stretch>
        </p:blipFill>
        <p:spPr bwMode="auto">
          <a:xfrm>
            <a:off x="1501913" y="762000"/>
            <a:ext cx="6194287" cy="541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srcRect/>
          <a:stretch>
            <a:fillRect/>
          </a:stretch>
        </p:blipFill>
        <p:spPr bwMode="auto">
          <a:xfrm>
            <a:off x="1981200" y="195223"/>
            <a:ext cx="5257800" cy="66627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1. The secret of fruit bearing is abiding</a:t>
            </a:r>
            <a:endParaRPr lang="en-US" dirty="0"/>
          </a:p>
        </p:txBody>
      </p:sp>
      <p:sp>
        <p:nvSpPr>
          <p:cNvPr id="6" name="Content Placeholder 5"/>
          <p:cNvSpPr>
            <a:spLocks noGrp="1"/>
          </p:cNvSpPr>
          <p:nvPr>
            <p:ph idx="1"/>
          </p:nvPr>
        </p:nvSpPr>
        <p:spPr>
          <a:xfrm>
            <a:off x="0" y="1600200"/>
            <a:ext cx="9144000" cy="2514600"/>
          </a:xfrm>
        </p:spPr>
        <p:txBody>
          <a:bodyPr>
            <a:normAutofit/>
          </a:bodyPr>
          <a:lstStyle/>
          <a:p>
            <a:pPr algn="ctr">
              <a:buNone/>
            </a:pPr>
            <a:r>
              <a:rPr lang="en-US" i="1" dirty="0" smtClean="0"/>
              <a:t>   “Now ye are </a:t>
            </a:r>
            <a:r>
              <a:rPr lang="en-US" i="1" dirty="0" smtClean="0">
                <a:solidFill>
                  <a:srgbClr val="FFFF00"/>
                </a:solidFill>
              </a:rPr>
              <a:t>clean</a:t>
            </a:r>
            <a:r>
              <a:rPr lang="en-US" i="1" dirty="0" smtClean="0"/>
              <a:t> through the word which I have spoken unto you. </a:t>
            </a:r>
            <a:r>
              <a:rPr lang="en-US" i="1" dirty="0" smtClean="0">
                <a:solidFill>
                  <a:srgbClr val="FFFF00"/>
                </a:solidFill>
              </a:rPr>
              <a:t>Abide in me</a:t>
            </a:r>
            <a:r>
              <a:rPr lang="en-US" i="1" dirty="0" smtClean="0"/>
              <a:t>, and I in you. As the branch cannot bear fruit of itself, except it abide in the vine; no more can ye, except ye abide in me…”</a:t>
            </a:r>
            <a:endParaRPr lang="en-US" i="1" dirty="0"/>
          </a:p>
        </p:txBody>
      </p:sp>
      <p:pic>
        <p:nvPicPr>
          <p:cNvPr id="102402" name="Picture 2" descr="http://blogs.blueletterbible.org/blb/wp-content/uploads/sites/2/2013/04/20130426_lifebranch.jpg"/>
          <p:cNvPicPr>
            <a:picLocks noChangeAspect="1" noChangeArrowheads="1"/>
          </p:cNvPicPr>
          <p:nvPr/>
        </p:nvPicPr>
        <p:blipFill>
          <a:blip r:embed="rId3" cstate="print"/>
          <a:srcRect/>
          <a:stretch>
            <a:fillRect/>
          </a:stretch>
        </p:blipFill>
        <p:spPr bwMode="auto">
          <a:xfrm>
            <a:off x="1676400" y="4114800"/>
            <a:ext cx="5762625" cy="230505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hisloveisreal.files.wordpress.com/2011/07/armor-of-god1.gif"/>
          <p:cNvPicPr>
            <a:picLocks noChangeAspect="1" noChangeArrowheads="1" noCrop="1"/>
          </p:cNvPicPr>
          <p:nvPr/>
        </p:nvPicPr>
        <p:blipFill>
          <a:blip r:embed="rId2" cstate="print"/>
          <a:srcRect/>
          <a:stretch>
            <a:fillRect/>
          </a:stretch>
        </p:blipFill>
        <p:spPr bwMode="auto">
          <a:xfrm>
            <a:off x="1447800" y="152400"/>
            <a:ext cx="6745108" cy="644665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24000"/>
            <a:ext cx="5715000" cy="3416320"/>
          </a:xfrm>
          <a:prstGeom prst="rect">
            <a:avLst/>
          </a:prstGeom>
        </p:spPr>
        <p:txBody>
          <a:bodyPr wrap="square">
            <a:spAutoFit/>
          </a:bodyPr>
          <a:lstStyle/>
          <a:p>
            <a:pPr algn="ctr"/>
            <a:r>
              <a:rPr lang="en-US" sz="3600" i="1" dirty="0" smtClean="0"/>
              <a:t>“ I am the vine, ye are the branches: He that </a:t>
            </a:r>
            <a:r>
              <a:rPr lang="en-US" sz="3600" i="1" dirty="0" err="1" smtClean="0"/>
              <a:t>abideth</a:t>
            </a:r>
            <a:r>
              <a:rPr lang="en-US" sz="3600" i="1" dirty="0" smtClean="0"/>
              <a:t> in me, and I in him, the same </a:t>
            </a:r>
            <a:r>
              <a:rPr lang="en-US" sz="3600" i="1" dirty="0" err="1" smtClean="0"/>
              <a:t>bringeth</a:t>
            </a:r>
            <a:r>
              <a:rPr lang="en-US" sz="3600" i="1" dirty="0" smtClean="0"/>
              <a:t> forth much fruit: for without me ye can do nothing.” </a:t>
            </a:r>
            <a:endParaRPr lang="en-US" sz="3600" i="1" dirty="0"/>
          </a:p>
        </p:txBody>
      </p:sp>
      <p:pic>
        <p:nvPicPr>
          <p:cNvPr id="5122" name="Picture 2"/>
          <p:cNvPicPr>
            <a:picLocks noChangeAspect="1" noChangeArrowheads="1"/>
          </p:cNvPicPr>
          <p:nvPr/>
        </p:nvPicPr>
        <p:blipFill>
          <a:blip r:embed="rId3" cstate="print"/>
          <a:srcRect/>
          <a:stretch>
            <a:fillRect/>
          </a:stretch>
        </p:blipFill>
        <p:spPr bwMode="auto">
          <a:xfrm>
            <a:off x="381000" y="4419600"/>
            <a:ext cx="1950719" cy="2133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7086600" y="152400"/>
            <a:ext cx="1752600" cy="2047430"/>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6934200" y="4191000"/>
            <a:ext cx="1524000" cy="2286000"/>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228600" y="152400"/>
            <a:ext cx="2063469" cy="1371600"/>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3886200" y="304800"/>
            <a:ext cx="1619250" cy="1076325"/>
          </a:xfrm>
          <a:prstGeom prst="rect">
            <a:avLst/>
          </a:prstGeom>
          <a:noFill/>
          <a:ln w="9525">
            <a:noFill/>
            <a:miter lim="800000"/>
            <a:headEnd/>
            <a:tailEnd/>
          </a:ln>
        </p:spPr>
      </p:pic>
      <p:pic>
        <p:nvPicPr>
          <p:cNvPr id="5127" name="Picture 7"/>
          <p:cNvPicPr>
            <a:picLocks noChangeAspect="1" noChangeArrowheads="1"/>
          </p:cNvPicPr>
          <p:nvPr/>
        </p:nvPicPr>
        <p:blipFill>
          <a:blip r:embed="rId8" cstate="print"/>
          <a:srcRect/>
          <a:stretch>
            <a:fillRect/>
          </a:stretch>
        </p:blipFill>
        <p:spPr bwMode="auto">
          <a:xfrm>
            <a:off x="3886200" y="4953000"/>
            <a:ext cx="1219200" cy="1619250"/>
          </a:xfrm>
          <a:prstGeom prst="rect">
            <a:avLst/>
          </a:prstGeom>
          <a:noFill/>
          <a:ln w="9525">
            <a:noFill/>
            <a:miter lim="800000"/>
            <a:headEnd/>
            <a:tailEnd/>
          </a:ln>
        </p:spPr>
      </p:pic>
      <p:pic>
        <p:nvPicPr>
          <p:cNvPr id="5128" name="Picture 8"/>
          <p:cNvPicPr>
            <a:picLocks noChangeAspect="1" noChangeArrowheads="1"/>
          </p:cNvPicPr>
          <p:nvPr/>
        </p:nvPicPr>
        <p:blipFill>
          <a:blip r:embed="rId9" cstate="print"/>
          <a:srcRect/>
          <a:stretch>
            <a:fillRect/>
          </a:stretch>
        </p:blipFill>
        <p:spPr bwMode="auto">
          <a:xfrm>
            <a:off x="381000" y="2133600"/>
            <a:ext cx="1076325" cy="1619250"/>
          </a:xfrm>
          <a:prstGeom prst="rect">
            <a:avLst/>
          </a:prstGeom>
          <a:noFill/>
          <a:ln w="9525">
            <a:noFill/>
            <a:miter lim="800000"/>
            <a:headEnd/>
            <a:tailEnd/>
          </a:ln>
        </p:spPr>
      </p:pic>
      <p:pic>
        <p:nvPicPr>
          <p:cNvPr id="5129" name="Picture 9"/>
          <p:cNvPicPr>
            <a:picLocks noChangeAspect="1" noChangeArrowheads="1"/>
          </p:cNvPicPr>
          <p:nvPr/>
        </p:nvPicPr>
        <p:blipFill>
          <a:blip r:embed="rId10" cstate="print"/>
          <a:srcRect/>
          <a:stretch>
            <a:fillRect/>
          </a:stretch>
        </p:blipFill>
        <p:spPr bwMode="auto">
          <a:xfrm>
            <a:off x="7162800" y="2667000"/>
            <a:ext cx="1619250" cy="1076325"/>
          </a:xfrm>
          <a:prstGeom prst="rect">
            <a:avLst/>
          </a:prstGeom>
          <a:noFill/>
          <a:ln w="9525">
            <a:noFill/>
            <a:miter lim="800000"/>
            <a:headEnd/>
            <a:tailEnd/>
          </a:ln>
        </p:spPr>
      </p:pic>
      <p:pic>
        <p:nvPicPr>
          <p:cNvPr id="13" name="Picture 2" descr="C:\Users\Ptr. Daniel White\Desktop\Bible pictures\Jesus\scan0094.jpg"/>
          <p:cNvPicPr>
            <a:picLocks noChangeAspect="1" noChangeArrowheads="1"/>
          </p:cNvPicPr>
          <p:nvPr/>
        </p:nvPicPr>
        <p:blipFill>
          <a:blip r:embed="rId11" cstate="print">
            <a:lum bright="-10000"/>
          </a:blip>
          <a:srcRect/>
          <a:stretch>
            <a:fillRect/>
          </a:stretch>
        </p:blipFill>
        <p:spPr bwMode="auto">
          <a:xfrm>
            <a:off x="3124200" y="304800"/>
            <a:ext cx="2955387" cy="632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secret of abiding is obeying</a:t>
            </a:r>
            <a:endParaRPr lang="en-US" dirty="0"/>
          </a:p>
        </p:txBody>
      </p:sp>
      <p:sp>
        <p:nvSpPr>
          <p:cNvPr id="3" name="Content Placeholder 2"/>
          <p:cNvSpPr>
            <a:spLocks noGrp="1"/>
          </p:cNvSpPr>
          <p:nvPr>
            <p:ph idx="1"/>
          </p:nvPr>
        </p:nvSpPr>
        <p:spPr>
          <a:xfrm>
            <a:off x="0" y="1447800"/>
            <a:ext cx="9144000" cy="5410200"/>
          </a:xfrm>
        </p:spPr>
        <p:txBody>
          <a:bodyPr>
            <a:normAutofit/>
          </a:bodyPr>
          <a:lstStyle/>
          <a:p>
            <a:pPr algn="ctr">
              <a:buNone/>
            </a:pPr>
            <a:r>
              <a:rPr lang="en-US" sz="3600" dirty="0" smtClean="0"/>
              <a:t>   </a:t>
            </a:r>
            <a:r>
              <a:rPr lang="en-US" sz="3600" i="1" dirty="0" smtClean="0"/>
              <a:t>“</a:t>
            </a:r>
            <a:r>
              <a:rPr lang="en-US" sz="3600" i="1" dirty="0" smtClean="0">
                <a:solidFill>
                  <a:srgbClr val="FFFF00"/>
                </a:solidFill>
              </a:rPr>
              <a:t>If ye keep my commandments</a:t>
            </a:r>
            <a:r>
              <a:rPr lang="en-US" sz="3600" i="1" dirty="0" smtClean="0"/>
              <a:t>, ye shall abide in my love; even as I have kept my Father's commandments, and abide in his love…”</a:t>
            </a:r>
            <a:endParaRPr lang="en-US" sz="3600" i="1" dirty="0"/>
          </a:p>
        </p:txBody>
      </p:sp>
      <p:pic>
        <p:nvPicPr>
          <p:cNvPr id="98306" name="Picture 2" descr="http://biblicalproof.files.wordpress.com/2011/05/if-you-love-me.jpg"/>
          <p:cNvPicPr>
            <a:picLocks noChangeAspect="1" noChangeArrowheads="1"/>
          </p:cNvPicPr>
          <p:nvPr/>
        </p:nvPicPr>
        <p:blipFill>
          <a:blip r:embed="rId3" cstate="print"/>
          <a:srcRect/>
          <a:stretch>
            <a:fillRect/>
          </a:stretch>
        </p:blipFill>
        <p:spPr bwMode="auto">
          <a:xfrm>
            <a:off x="1752600" y="3581400"/>
            <a:ext cx="5334000" cy="310976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secret of obeying is loving</a:t>
            </a:r>
            <a:endParaRPr lang="en-US" dirty="0"/>
          </a:p>
        </p:txBody>
      </p:sp>
      <p:sp>
        <p:nvSpPr>
          <p:cNvPr id="3" name="Content Placeholder 2"/>
          <p:cNvSpPr>
            <a:spLocks noGrp="1"/>
          </p:cNvSpPr>
          <p:nvPr>
            <p:ph idx="1"/>
          </p:nvPr>
        </p:nvSpPr>
        <p:spPr>
          <a:xfrm>
            <a:off x="152400" y="1371600"/>
            <a:ext cx="4191000" cy="5486400"/>
          </a:xfrm>
        </p:spPr>
        <p:txBody>
          <a:bodyPr>
            <a:noAutofit/>
          </a:bodyPr>
          <a:lstStyle/>
          <a:p>
            <a:pPr algn="ctr">
              <a:buNone/>
            </a:pPr>
            <a:r>
              <a:rPr lang="en-US" sz="3600" i="1" dirty="0" smtClean="0"/>
              <a:t>   “Herein is my Father glorified, that ye bear much fruit; so shall ye be my disciples. As the Father hath loved me, </a:t>
            </a:r>
            <a:r>
              <a:rPr lang="en-US" sz="3600" i="1" dirty="0" smtClean="0">
                <a:solidFill>
                  <a:srgbClr val="FFFF00"/>
                </a:solidFill>
              </a:rPr>
              <a:t>so have I loved you: continue ye in my love</a:t>
            </a:r>
            <a:r>
              <a:rPr lang="en-US" sz="3600" i="1" dirty="0" smtClean="0"/>
              <a:t>…”</a:t>
            </a:r>
            <a:endParaRPr lang="en-US" sz="3600" i="1" dirty="0"/>
          </a:p>
        </p:txBody>
      </p:sp>
      <p:pic>
        <p:nvPicPr>
          <p:cNvPr id="96258" name="Picture 2" descr="http://www.ccfhaz.com/images/message-series-love-the-lord-your-god.jpg"/>
          <p:cNvPicPr>
            <a:picLocks noChangeAspect="1" noChangeArrowheads="1"/>
          </p:cNvPicPr>
          <p:nvPr/>
        </p:nvPicPr>
        <p:blipFill>
          <a:blip r:embed="rId3" cstate="print"/>
          <a:srcRect/>
          <a:stretch>
            <a:fillRect/>
          </a:stretch>
        </p:blipFill>
        <p:spPr bwMode="auto">
          <a:xfrm>
            <a:off x="4572000" y="2438400"/>
            <a:ext cx="4267200" cy="2438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dirty="0" smtClean="0"/>
              <a:t>4. The secret of loving is knowing</a:t>
            </a:r>
            <a:endParaRPr lang="en-US" dirty="0"/>
          </a:p>
        </p:txBody>
      </p:sp>
      <p:sp>
        <p:nvSpPr>
          <p:cNvPr id="3" name="Content Placeholder 2"/>
          <p:cNvSpPr>
            <a:spLocks noGrp="1"/>
          </p:cNvSpPr>
          <p:nvPr>
            <p:ph idx="1"/>
          </p:nvPr>
        </p:nvSpPr>
        <p:spPr>
          <a:xfrm>
            <a:off x="4495800" y="1447800"/>
            <a:ext cx="4495800" cy="5257800"/>
          </a:xfrm>
        </p:spPr>
        <p:txBody>
          <a:bodyPr>
            <a:normAutofit/>
          </a:bodyPr>
          <a:lstStyle/>
          <a:p>
            <a:pPr algn="ctr">
              <a:buNone/>
            </a:pPr>
            <a:r>
              <a:rPr lang="en-US" sz="3600" i="1" dirty="0" smtClean="0"/>
              <a:t>  “</a:t>
            </a:r>
            <a:r>
              <a:rPr lang="en-US" sz="3600" i="1" dirty="0" smtClean="0">
                <a:solidFill>
                  <a:srgbClr val="FFFF00"/>
                </a:solidFill>
              </a:rPr>
              <a:t>Ye are my friends</a:t>
            </a:r>
            <a:r>
              <a:rPr lang="en-US" sz="3600" i="1" dirty="0" smtClean="0"/>
              <a:t>, if ye do whatsoever I command you. Henceforth I call you not servants; for the servant </a:t>
            </a:r>
            <a:r>
              <a:rPr lang="en-US" sz="3600" i="1" dirty="0" err="1" smtClean="0"/>
              <a:t>knoweth</a:t>
            </a:r>
            <a:r>
              <a:rPr lang="en-US" sz="3600" i="1" dirty="0" smtClean="0"/>
              <a:t> not what his lord doeth: but </a:t>
            </a:r>
            <a:r>
              <a:rPr lang="en-US" sz="3600" i="1" dirty="0" smtClean="0">
                <a:solidFill>
                  <a:srgbClr val="FFFF00"/>
                </a:solidFill>
              </a:rPr>
              <a:t>I have called  you friends</a:t>
            </a:r>
            <a:r>
              <a:rPr lang="en-US" sz="3600" i="1" dirty="0" smtClean="0"/>
              <a:t>…”</a:t>
            </a:r>
            <a:endParaRPr lang="en-US" sz="3600" i="1" dirty="0"/>
          </a:p>
        </p:txBody>
      </p:sp>
      <p:pic>
        <p:nvPicPr>
          <p:cNvPr id="94210" name="Picture 2" descr="http://www.waynestiles.com/wp-content/uploads/2013/01/7-FREE-Resources-for-Bible-Reading-This-Year.jpg"/>
          <p:cNvPicPr>
            <a:picLocks noChangeAspect="1" noChangeArrowheads="1"/>
          </p:cNvPicPr>
          <p:nvPr/>
        </p:nvPicPr>
        <p:blipFill>
          <a:blip r:embed="rId3" cstate="print"/>
          <a:srcRect/>
          <a:stretch>
            <a:fillRect/>
          </a:stretch>
        </p:blipFill>
        <p:spPr bwMode="auto">
          <a:xfrm rot="21318906">
            <a:off x="152400" y="2286000"/>
            <a:ext cx="4648200" cy="268267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6629400" cy="2800767"/>
          </a:xfrm>
          <a:prstGeom prst="rect">
            <a:avLst/>
          </a:prstGeom>
        </p:spPr>
        <p:txBody>
          <a:bodyPr wrap="square">
            <a:spAutoFit/>
          </a:bodyPr>
          <a:lstStyle/>
          <a:p>
            <a:pPr algn="ctr"/>
            <a:r>
              <a:rPr lang="en-US" sz="4400" i="1" dirty="0" smtClean="0"/>
              <a:t>“These things have I spoken unto you, that my joy might remain in you, and that </a:t>
            </a:r>
            <a:r>
              <a:rPr lang="en-US" sz="4400" i="1" dirty="0" smtClean="0">
                <a:solidFill>
                  <a:srgbClr val="FFFF00"/>
                </a:solidFill>
              </a:rPr>
              <a:t>your joy might be full…</a:t>
            </a:r>
            <a:r>
              <a:rPr lang="en-US" sz="4400" i="1" dirty="0" smtClean="0"/>
              <a:t>”</a:t>
            </a:r>
            <a:endParaRPr lang="en-US" sz="4400" i="1" dirty="0"/>
          </a:p>
        </p:txBody>
      </p:sp>
      <p:pic>
        <p:nvPicPr>
          <p:cNvPr id="92162" name="Picture 2" descr="http://pastorjessen.files.wordpress.com/2011/02/pleasure-of-his-presence_wide_t_nv.jpg?w=580"/>
          <p:cNvPicPr>
            <a:picLocks noChangeAspect="1" noChangeArrowheads="1"/>
          </p:cNvPicPr>
          <p:nvPr/>
        </p:nvPicPr>
        <p:blipFill>
          <a:blip r:embed="rId3" cstate="print"/>
          <a:srcRect/>
          <a:stretch>
            <a:fillRect/>
          </a:stretch>
        </p:blipFill>
        <p:spPr bwMode="auto">
          <a:xfrm>
            <a:off x="3276600" y="3505200"/>
            <a:ext cx="5524500" cy="310515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927429"/>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2971800" y="3352800"/>
            <a:ext cx="3314700" cy="33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57200" y="228600"/>
            <a:ext cx="8534400" cy="2308324"/>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i="1" dirty="0" smtClean="0">
                <a:ln w="50800"/>
                <a:solidFill>
                  <a:schemeClr val="bg1">
                    <a:shade val="50000"/>
                  </a:schemeClr>
                </a:solidFill>
              </a:rPr>
              <a:t>“Every branch that </a:t>
            </a:r>
            <a:r>
              <a:rPr lang="en-US" sz="4800" b="1" i="1" dirty="0" err="1" smtClean="0">
                <a:ln w="50800"/>
                <a:solidFill>
                  <a:schemeClr val="bg1">
                    <a:shade val="50000"/>
                  </a:schemeClr>
                </a:solidFill>
              </a:rPr>
              <a:t>beareth</a:t>
            </a:r>
            <a:r>
              <a:rPr lang="en-US" sz="4800" b="1" i="1" dirty="0" smtClean="0">
                <a:ln w="50800"/>
                <a:solidFill>
                  <a:schemeClr val="bg1">
                    <a:shade val="50000"/>
                  </a:schemeClr>
                </a:solidFill>
              </a:rPr>
              <a:t> fruit, he </a:t>
            </a:r>
            <a:r>
              <a:rPr lang="en-US" sz="4800" b="1" i="1" dirty="0" err="1" smtClean="0">
                <a:ln w="50800"/>
                <a:solidFill>
                  <a:schemeClr val="bg1">
                    <a:shade val="50000"/>
                  </a:schemeClr>
                </a:solidFill>
              </a:rPr>
              <a:t>purgeth</a:t>
            </a:r>
            <a:r>
              <a:rPr lang="en-US" sz="4800" b="1" i="1" dirty="0" smtClean="0">
                <a:ln w="50800"/>
                <a:solidFill>
                  <a:schemeClr val="bg1">
                    <a:shade val="50000"/>
                  </a:schemeClr>
                </a:solidFill>
              </a:rPr>
              <a:t> it, that it may bring forth more fruit…”</a:t>
            </a:r>
            <a:endParaRPr lang="en-US" sz="4800" b="1" i="1" dirty="0">
              <a:ln w="50800"/>
              <a:solidFill>
                <a:schemeClr val="bg1">
                  <a:shade val="50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Ptr. Daniel White\Desktop\Bible pictures\heaven\novajerusalem1.jpg"/>
          <p:cNvPicPr>
            <a:picLocks noChangeAspect="1" noChangeArrowheads="1"/>
          </p:cNvPicPr>
          <p:nvPr/>
        </p:nvPicPr>
        <p:blipFill>
          <a:blip r:embed="rId3" cstate="print">
            <a:lum bright="-10000"/>
          </a:blip>
          <a:srcRect r="1359" b="15217"/>
          <a:stretch>
            <a:fillRect/>
          </a:stretch>
        </p:blipFill>
        <p:spPr bwMode="auto">
          <a:xfrm>
            <a:off x="-76200" y="-152400"/>
            <a:ext cx="9220200" cy="7010400"/>
          </a:xfrm>
          <a:prstGeom prst="rect">
            <a:avLst/>
          </a:prstGeom>
          <a:noFill/>
        </p:spPr>
      </p:pic>
      <p:pic>
        <p:nvPicPr>
          <p:cNvPr id="2052" name="Picture 4" descr="C:\Users\Ptr. Daniel White\Desktop\Bible pictures\heaven\1 Dad's Pix (9).bmp"/>
          <p:cNvPicPr>
            <a:picLocks noChangeAspect="1" noChangeArrowheads="1"/>
          </p:cNvPicPr>
          <p:nvPr/>
        </p:nvPicPr>
        <p:blipFill>
          <a:blip r:embed="rId4" cstate="print"/>
          <a:srcRect/>
          <a:stretch>
            <a:fillRect/>
          </a:stretch>
        </p:blipFill>
        <p:spPr bwMode="auto">
          <a:xfrm>
            <a:off x="381000" y="0"/>
            <a:ext cx="4794758"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152400" y="3581400"/>
            <a:ext cx="8458200" cy="2554545"/>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i="1" dirty="0" smtClean="0">
                <a:ln w="50800"/>
                <a:solidFill>
                  <a:schemeClr val="bg1">
                    <a:shade val="50000"/>
                  </a:schemeClr>
                </a:solidFill>
              </a:rPr>
              <a:t>“And now, little children, abide in him; that, when he shall appear, we may have confidence, and not be ashamed before him at his coming…”</a:t>
            </a:r>
            <a:endParaRPr lang="en-US" sz="4000" b="1" i="1" dirty="0">
              <a:ln w="50800"/>
              <a:solidFill>
                <a:schemeClr val="bg1">
                  <a:shade val="50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to="" calcmode="lin" valueType="num">
                                      <p:cBhvr>
                                        <p:cTn id="7" dur="1" fill="hold"/>
                                        <p:tgtEl>
                                          <p:spTgt spid="20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4. The </a:t>
            </a:r>
            <a:r>
              <a:rPr lang="en-US" dirty="0">
                <a:solidFill>
                  <a:srgbClr val="FFFF00"/>
                </a:solidFill>
              </a:rPr>
              <a:t>Shepherd and the </a:t>
            </a:r>
            <a:r>
              <a:rPr lang="en-US" dirty="0" smtClean="0">
                <a:solidFill>
                  <a:srgbClr val="FFFF00"/>
                </a:solidFill>
              </a:rPr>
              <a:t>Sheep</a:t>
            </a:r>
            <a:endParaRPr lang="en-US" dirty="0">
              <a:solidFill>
                <a:srgbClr val="FFFF00"/>
              </a:solidFill>
            </a:endParaRPr>
          </a:p>
        </p:txBody>
      </p:sp>
      <p:pic>
        <p:nvPicPr>
          <p:cNvPr id="113666"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1066800" y="1600200"/>
            <a:ext cx="6953250" cy="497059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a:t>"I am the good shepherd; the </a:t>
            </a:r>
            <a:r>
              <a:rPr lang="en-US" i="1" dirty="0">
                <a:solidFill>
                  <a:srgbClr val="FFFF00"/>
                </a:solidFill>
              </a:rPr>
              <a:t>good shepherd </a:t>
            </a:r>
            <a:r>
              <a:rPr lang="en-US" i="1" dirty="0"/>
              <a:t>giveth his life for the sheep" </a:t>
            </a:r>
            <a:r>
              <a:rPr lang="en-US" i="1" dirty="0" smtClean="0"/>
              <a:t>(John </a:t>
            </a:r>
            <a:r>
              <a:rPr lang="en-US" i="1" dirty="0"/>
              <a:t>10:11</a:t>
            </a:r>
            <a:r>
              <a:rPr lang="en-US" i="1" dirty="0" smtClean="0"/>
              <a:t>)</a:t>
            </a:r>
            <a:endParaRPr lang="en-US" i="1" dirty="0"/>
          </a:p>
          <a:p>
            <a:r>
              <a:rPr lang="en-US" i="1" dirty="0"/>
              <a:t>"Now the God of peace, that brought again from the dead our Lord Jesus, that </a:t>
            </a:r>
            <a:r>
              <a:rPr lang="en-US" i="1" dirty="0">
                <a:solidFill>
                  <a:srgbClr val="FFFF00"/>
                </a:solidFill>
              </a:rPr>
              <a:t>great shepherd </a:t>
            </a:r>
            <a:r>
              <a:rPr lang="en-US" i="1" dirty="0"/>
              <a:t>of the sheep, through the blood of the everlasting covenant" </a:t>
            </a:r>
            <a:r>
              <a:rPr lang="en-US" i="1" dirty="0" smtClean="0"/>
              <a:t>    (</a:t>
            </a:r>
            <a:r>
              <a:rPr lang="en-US" i="1" dirty="0"/>
              <a:t>Heb. 13:20</a:t>
            </a:r>
            <a:r>
              <a:rPr lang="en-US" i="1" dirty="0" smtClean="0"/>
              <a:t>)</a:t>
            </a:r>
            <a:endParaRPr lang="en-US" i="1" dirty="0"/>
          </a:p>
          <a:p>
            <a:r>
              <a:rPr lang="en-US" i="1" dirty="0"/>
              <a:t>"And when the </a:t>
            </a:r>
            <a:r>
              <a:rPr lang="en-US" i="1" dirty="0">
                <a:solidFill>
                  <a:srgbClr val="FFFF00"/>
                </a:solidFill>
              </a:rPr>
              <a:t>chief </a:t>
            </a:r>
            <a:r>
              <a:rPr lang="en-US" i="1" dirty="0" smtClean="0">
                <a:solidFill>
                  <a:srgbClr val="FFFF00"/>
                </a:solidFill>
              </a:rPr>
              <a:t>shepherd </a:t>
            </a:r>
            <a:r>
              <a:rPr lang="en-US" i="1" dirty="0"/>
              <a:t>shall appear, ye shall receive a crown of glory that </a:t>
            </a:r>
            <a:r>
              <a:rPr lang="en-US" i="1" dirty="0" err="1"/>
              <a:t>fadeth</a:t>
            </a:r>
            <a:r>
              <a:rPr lang="en-US" i="1" dirty="0"/>
              <a:t> not away" </a:t>
            </a:r>
            <a:r>
              <a:rPr lang="en-US" i="1" dirty="0" smtClean="0"/>
              <a:t>          (I </a:t>
            </a:r>
            <a:r>
              <a:rPr lang="en-US" i="1" dirty="0"/>
              <a:t>Pet. 5:4</a:t>
            </a:r>
            <a:r>
              <a:rPr lang="en-US" i="1" dirty="0" smtClean="0"/>
              <a:t>)</a:t>
            </a:r>
            <a:endParaRPr lang="en-US" i="1" dirty="0"/>
          </a:p>
          <a:p>
            <a:endParaRPr lang="en-US" i="1" dirty="0"/>
          </a:p>
        </p:txBody>
      </p:sp>
      <p:pic>
        <p:nvPicPr>
          <p:cNvPr id="114690" name="Picture 2" descr="http://3.bp.blogspot.com/-KD5PwaCN2zo/T5wagi-jNQI/AAAAAAAADF0/vBOqiAHuWok/s1600/good.shepherd1.jpg"/>
          <p:cNvPicPr>
            <a:picLocks noChangeAspect="1" noChangeArrowheads="1"/>
          </p:cNvPicPr>
          <p:nvPr/>
        </p:nvPicPr>
        <p:blipFill>
          <a:blip r:embed="rId2" cstate="print"/>
          <a:srcRect/>
          <a:stretch>
            <a:fillRect/>
          </a:stretch>
        </p:blipFill>
        <p:spPr bwMode="auto">
          <a:xfrm>
            <a:off x="3886200" y="4262672"/>
            <a:ext cx="3276600" cy="25953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4876800" cy="6324600"/>
          </a:xfrm>
        </p:spPr>
        <p:txBody>
          <a:bodyPr>
            <a:normAutofit/>
          </a:bodyPr>
          <a:lstStyle/>
          <a:p>
            <a:r>
              <a:rPr lang="en-US" sz="3600" dirty="0" smtClean="0"/>
              <a:t>The Great Shepherd – “Cares and provides for His sheep” </a:t>
            </a:r>
          </a:p>
          <a:p>
            <a:r>
              <a:rPr lang="en-US" sz="3600" dirty="0" smtClean="0"/>
              <a:t>The Good Shepherd – “Gave His life for the Sheep.</a:t>
            </a:r>
          </a:p>
          <a:p>
            <a:r>
              <a:rPr lang="en-US" sz="3600" dirty="0" smtClean="0"/>
              <a:t>The Chief Shepherd – “Will one day return for His sheep”</a:t>
            </a:r>
            <a:endParaRPr lang="en-US" sz="3600" dirty="0"/>
          </a:p>
        </p:txBody>
      </p:sp>
      <p:pic>
        <p:nvPicPr>
          <p:cNvPr id="115714" name="Picture 2" descr="http://www.turnbacktogod.com/wp-content/uploads/2010/11/Jesus-Good-Shepherd-06.jpg"/>
          <p:cNvPicPr>
            <a:picLocks noChangeAspect="1" noChangeArrowheads="1"/>
          </p:cNvPicPr>
          <p:nvPr/>
        </p:nvPicPr>
        <p:blipFill>
          <a:blip r:embed="rId2" cstate="print"/>
          <a:srcRect/>
          <a:stretch>
            <a:fillRect/>
          </a:stretch>
        </p:blipFill>
        <p:spPr bwMode="auto">
          <a:xfrm>
            <a:off x="5410200" y="0"/>
            <a:ext cx="3505200" cy="4629510"/>
          </a:xfrm>
          <a:prstGeom prst="rect">
            <a:avLst/>
          </a:prstGeom>
          <a:noFill/>
        </p:spPr>
      </p:pic>
      <p:pic>
        <p:nvPicPr>
          <p:cNvPr id="115716" name="Picture 4" descr="http://3.bp.blogspot.com/-WzElX7TKFJQ/UUXSQ0jGjhI/AAAAAAAAALQ/gooh6dcd7nU/s1600/jesus-on-the-cross.jpg"/>
          <p:cNvPicPr>
            <a:picLocks noChangeAspect="1" noChangeArrowheads="1"/>
          </p:cNvPicPr>
          <p:nvPr/>
        </p:nvPicPr>
        <p:blipFill>
          <a:blip r:embed="rId3" cstate="print"/>
          <a:srcRect/>
          <a:stretch>
            <a:fillRect/>
          </a:stretch>
        </p:blipFill>
        <p:spPr bwMode="auto">
          <a:xfrm>
            <a:off x="4572000" y="4191000"/>
            <a:ext cx="4271082" cy="2514600"/>
          </a:xfrm>
          <a:prstGeom prst="rect">
            <a:avLst/>
          </a:prstGeom>
          <a:noFill/>
        </p:spPr>
      </p:pic>
      <p:pic>
        <p:nvPicPr>
          <p:cNvPr id="115718" name="Picture 6" descr="http://rainingtruth.files.wordpress.com/2010/06/jon-mcnaughton-2nd-coming-of-christ.jpg"/>
          <p:cNvPicPr>
            <a:picLocks noChangeAspect="1" noChangeArrowheads="1"/>
          </p:cNvPicPr>
          <p:nvPr/>
        </p:nvPicPr>
        <p:blipFill>
          <a:blip r:embed="rId4" cstate="print"/>
          <a:srcRect l="33333"/>
          <a:stretch>
            <a:fillRect/>
          </a:stretch>
        </p:blipFill>
        <p:spPr bwMode="auto">
          <a:xfrm>
            <a:off x="5105400" y="1676400"/>
            <a:ext cx="3657600" cy="36499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 to="" calcmode="lin" valueType="num">
                                      <p:cBhvr>
                                        <p:cTn id="7" dur="1" fill="hold"/>
                                        <p:tgtEl>
                                          <p:spTgt spid="1157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5716"/>
                                        </p:tgtEl>
                                        <p:attrNameLst>
                                          <p:attrName>style.visibility</p:attrName>
                                        </p:attrNameLst>
                                      </p:cBhvr>
                                      <p:to>
                                        <p:strVal val="visible"/>
                                      </p:to>
                                    </p:set>
                                    <p:anim to="" calcmode="lin" valueType="num">
                                      <p:cBhvr>
                                        <p:cTn id="17" dur="1" fill="hold"/>
                                        <p:tgtEl>
                                          <p:spTgt spid="11571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5718"/>
                                        </p:tgtEl>
                                        <p:attrNameLst>
                                          <p:attrName>style.visibility</p:attrName>
                                        </p:attrNameLst>
                                      </p:cBhvr>
                                      <p:to>
                                        <p:strVal val="visible"/>
                                      </p:to>
                                    </p:set>
                                    <p:anim to="" calcmode="lin" valueType="num">
                                      <p:cBhvr>
                                        <p:cTn id="27" dur="1" fill="hold"/>
                                        <p:tgtEl>
                                          <p:spTgt spid="1157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solidFill>
                  <a:srgbClr val="FFFF00"/>
                </a:solidFill>
              </a:rPr>
              <a:t>5. The </a:t>
            </a:r>
            <a:r>
              <a:rPr lang="en-US" dirty="0">
                <a:solidFill>
                  <a:srgbClr val="FFFF00"/>
                </a:solidFill>
              </a:rPr>
              <a:t>High Priest and a </a:t>
            </a:r>
            <a:r>
              <a:rPr lang="en-US" dirty="0" smtClean="0">
                <a:solidFill>
                  <a:srgbClr val="FFFF00"/>
                </a:solidFill>
              </a:rPr>
              <a:t>Kingdom </a:t>
            </a:r>
            <a:r>
              <a:rPr lang="en-US" dirty="0">
                <a:solidFill>
                  <a:srgbClr val="FFFF00"/>
                </a:solidFill>
              </a:rPr>
              <a:t>of </a:t>
            </a:r>
            <a:r>
              <a:rPr lang="en-US" dirty="0" smtClean="0">
                <a:solidFill>
                  <a:srgbClr val="FFFF00"/>
                </a:solidFill>
              </a:rPr>
              <a:t>Priests</a:t>
            </a:r>
            <a:endParaRPr lang="en-US" dirty="0">
              <a:solidFill>
                <a:srgbClr val="FFFF00"/>
              </a:solidFill>
            </a:endParaRPr>
          </a:p>
        </p:txBody>
      </p:sp>
      <p:pic>
        <p:nvPicPr>
          <p:cNvPr id="116738" name="Picture 2" descr="http://mudpreacher.files.wordpress.com/2012/08/high_priest-jesus.jpg"/>
          <p:cNvPicPr>
            <a:picLocks noChangeAspect="1" noChangeArrowheads="1"/>
          </p:cNvPicPr>
          <p:nvPr/>
        </p:nvPicPr>
        <p:blipFill>
          <a:blip r:embed="rId2" cstate="print"/>
          <a:srcRect/>
          <a:stretch>
            <a:fillRect/>
          </a:stretch>
        </p:blipFill>
        <p:spPr bwMode="auto">
          <a:xfrm>
            <a:off x="1371600" y="1600200"/>
            <a:ext cx="6400800" cy="48006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Church as Priest unto God</a:t>
            </a:r>
            <a:endParaRPr lang="en-US" dirty="0">
              <a:solidFill>
                <a:srgbClr val="FFFF00"/>
              </a:solidFill>
            </a:endParaRPr>
          </a:p>
        </p:txBody>
      </p:sp>
      <p:sp>
        <p:nvSpPr>
          <p:cNvPr id="3" name="Content Placeholder 2"/>
          <p:cNvSpPr>
            <a:spLocks noGrp="1"/>
          </p:cNvSpPr>
          <p:nvPr>
            <p:ph idx="1"/>
          </p:nvPr>
        </p:nvSpPr>
        <p:spPr>
          <a:xfrm>
            <a:off x="152400" y="1600200"/>
            <a:ext cx="8534400" cy="5257800"/>
          </a:xfrm>
        </p:spPr>
        <p:txBody>
          <a:bodyPr>
            <a:normAutofit fontScale="92500"/>
          </a:bodyPr>
          <a:lstStyle/>
          <a:p>
            <a:r>
              <a:rPr lang="en-US" i="1" dirty="0"/>
              <a:t>"But ye are a chosen generation, a </a:t>
            </a:r>
            <a:r>
              <a:rPr lang="en-US" i="1" dirty="0">
                <a:solidFill>
                  <a:srgbClr val="FFFF00"/>
                </a:solidFill>
              </a:rPr>
              <a:t>royal priesthood</a:t>
            </a:r>
            <a:r>
              <a:rPr lang="en-US" i="1" dirty="0"/>
              <a:t>, an holy nation, a peculiar people; that ye should show forth the praises of him who hath called you out of darkness into his marvelous light" </a:t>
            </a:r>
            <a:r>
              <a:rPr lang="en-US" i="1" dirty="0" smtClean="0"/>
              <a:t>(I </a:t>
            </a:r>
            <a:r>
              <a:rPr lang="en-US" i="1" dirty="0"/>
              <a:t>Pet. 2:9</a:t>
            </a:r>
            <a:r>
              <a:rPr lang="en-US" i="1" dirty="0" smtClean="0"/>
              <a:t>)</a:t>
            </a:r>
            <a:endParaRPr lang="en-US" i="1" dirty="0"/>
          </a:p>
          <a:p>
            <a:r>
              <a:rPr lang="en-US" i="1" dirty="0"/>
              <a:t>"And hath made us kings and </a:t>
            </a:r>
            <a:r>
              <a:rPr lang="en-US" i="1" dirty="0">
                <a:solidFill>
                  <a:srgbClr val="FFFF00"/>
                </a:solidFill>
              </a:rPr>
              <a:t>priests</a:t>
            </a:r>
            <a:r>
              <a:rPr lang="en-US" i="1" dirty="0"/>
              <a:t> unto God and his father" (Rev. 1:6</a:t>
            </a:r>
            <a:r>
              <a:rPr lang="en-US" i="1" dirty="0" smtClean="0"/>
              <a:t>)</a:t>
            </a:r>
            <a:endParaRPr lang="en-US" i="1" dirty="0"/>
          </a:p>
          <a:p>
            <a:r>
              <a:rPr lang="en-US" i="1" dirty="0"/>
              <a:t>"And hast made us unto our God kings and </a:t>
            </a:r>
            <a:r>
              <a:rPr lang="en-US" i="1" dirty="0">
                <a:solidFill>
                  <a:srgbClr val="FFFF00"/>
                </a:solidFill>
              </a:rPr>
              <a:t>priests</a:t>
            </a:r>
            <a:r>
              <a:rPr lang="en-US" i="1" dirty="0"/>
              <a:t>: and we shall reign on the earth" (Rev. 5:10</a:t>
            </a:r>
            <a:r>
              <a:rPr lang="en-US" i="1" dirty="0" smtClean="0"/>
              <a:t>)</a:t>
            </a:r>
            <a:endParaRPr lang="en-US" i="1" dirty="0"/>
          </a:p>
          <a:p>
            <a:r>
              <a:rPr lang="en-US" i="1" dirty="0"/>
              <a:t>"But they shall be </a:t>
            </a:r>
            <a:r>
              <a:rPr lang="en-US" i="1" dirty="0">
                <a:solidFill>
                  <a:srgbClr val="FFFF00"/>
                </a:solidFill>
              </a:rPr>
              <a:t>priests </a:t>
            </a:r>
            <a:r>
              <a:rPr lang="en-US" i="1" dirty="0"/>
              <a:t>of God and of Christ, and shall reign with him a thousand years" (Rev. 20:6</a:t>
            </a:r>
            <a:r>
              <a:rPr lang="en-US" i="1" dirty="0" smtClean="0"/>
              <a:t>)</a:t>
            </a:r>
            <a:endParaRPr lang="en-US" i="1" dirty="0"/>
          </a:p>
          <a:p>
            <a:endParaRPr lang="en-US"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http://shreveministries.org/cms/uploads/Products/product_547/newpriesthoodcover._1jpg"/>
          <p:cNvPicPr>
            <a:picLocks noChangeAspect="1" noChangeArrowheads="1"/>
          </p:cNvPicPr>
          <p:nvPr/>
        </p:nvPicPr>
        <p:blipFill>
          <a:blip r:embed="rId2" cstate="print">
            <a:lum contrast="30000"/>
          </a:blip>
          <a:srcRect t="2000" r="1003" b="8000"/>
          <a:stretch>
            <a:fillRect/>
          </a:stretch>
        </p:blipFill>
        <p:spPr bwMode="auto">
          <a:xfrm>
            <a:off x="1981200" y="0"/>
            <a:ext cx="5647266" cy="686829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458200" cy="1905000"/>
          </a:xfrm>
        </p:spPr>
        <p:txBody>
          <a:bodyPr>
            <a:noAutofit/>
          </a:bodyPr>
          <a:lstStyle/>
          <a:p>
            <a:r>
              <a:rPr lang="en-US" sz="3600" dirty="0">
                <a:solidFill>
                  <a:srgbClr val="FFFF00"/>
                </a:solidFill>
              </a:rPr>
              <a:t>The Old Testament </a:t>
            </a:r>
            <a:r>
              <a:rPr lang="en-US" sz="3600" dirty="0" smtClean="0">
                <a:solidFill>
                  <a:srgbClr val="FFFF00"/>
                </a:solidFill>
              </a:rPr>
              <a:t>priests were </a:t>
            </a:r>
            <a:r>
              <a:rPr lang="en-US" sz="3600" dirty="0">
                <a:solidFill>
                  <a:srgbClr val="FFFF00"/>
                </a:solidFill>
              </a:rPr>
              <a:t>to offer up an animal sacrifice. The New Testament priest is to offer up sacrifices also, but of a different kind. He is to offer up:</a:t>
            </a:r>
            <a:br>
              <a:rPr lang="en-US" sz="3600" dirty="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152400" y="2590800"/>
            <a:ext cx="5334000" cy="4267200"/>
          </a:xfrm>
        </p:spPr>
        <p:txBody>
          <a:bodyPr>
            <a:normAutofit lnSpcReduction="10000"/>
          </a:bodyPr>
          <a:lstStyle/>
          <a:p>
            <a:pPr lvl="0"/>
            <a:r>
              <a:rPr lang="en-US" dirty="0"/>
              <a:t>The sacrifice of his body as a living offering </a:t>
            </a:r>
            <a:r>
              <a:rPr lang="en-US" i="1" dirty="0"/>
              <a:t>(Rom. 12:1</a:t>
            </a:r>
            <a:r>
              <a:rPr lang="en-US" i="1" dirty="0" smtClean="0"/>
              <a:t>) </a:t>
            </a:r>
            <a:endParaRPr lang="en-US" i="1" dirty="0"/>
          </a:p>
          <a:p>
            <a:pPr lvl="0"/>
            <a:r>
              <a:rPr lang="en-US" dirty="0"/>
              <a:t>The sacrifice of praise </a:t>
            </a:r>
            <a:r>
              <a:rPr lang="en-US" dirty="0" smtClean="0"/>
              <a:t>                    </a:t>
            </a:r>
            <a:r>
              <a:rPr lang="en-US" i="1" dirty="0" smtClean="0"/>
              <a:t>(I </a:t>
            </a:r>
            <a:r>
              <a:rPr lang="en-US" i="1" dirty="0"/>
              <a:t>Pet. 2:5, 9; Heb. 13:15</a:t>
            </a:r>
            <a:r>
              <a:rPr lang="en-US" i="1" dirty="0" smtClean="0"/>
              <a:t>) </a:t>
            </a:r>
            <a:endParaRPr lang="en-US" i="1" dirty="0"/>
          </a:p>
          <a:p>
            <a:pPr lvl="0"/>
            <a:r>
              <a:rPr lang="en-US" dirty="0"/>
              <a:t>The sacrifice of doing </a:t>
            </a:r>
            <a:r>
              <a:rPr lang="en-US" dirty="0" smtClean="0"/>
              <a:t>good    </a:t>
            </a:r>
            <a:r>
              <a:rPr lang="en-US" i="1" dirty="0"/>
              <a:t>(Heb. 13:16</a:t>
            </a:r>
            <a:r>
              <a:rPr lang="en-US" i="1" dirty="0" smtClean="0"/>
              <a:t>) </a:t>
            </a:r>
            <a:endParaRPr lang="en-US" i="1" dirty="0"/>
          </a:p>
          <a:p>
            <a:pPr lvl="0"/>
            <a:r>
              <a:rPr lang="en-US" dirty="0"/>
              <a:t>The sacrifice of substance </a:t>
            </a:r>
            <a:r>
              <a:rPr lang="en-US" dirty="0" smtClean="0"/>
              <a:t>     </a:t>
            </a:r>
            <a:r>
              <a:rPr lang="en-US" i="1" dirty="0" smtClean="0"/>
              <a:t>(</a:t>
            </a:r>
            <a:r>
              <a:rPr lang="en-US" i="1" dirty="0"/>
              <a:t>Heb. 13:16</a:t>
            </a:r>
            <a:r>
              <a:rPr lang="en-US" i="1" dirty="0" smtClean="0"/>
              <a:t>) </a:t>
            </a:r>
            <a:endParaRPr lang="en-US" i="1" dirty="0"/>
          </a:p>
          <a:p>
            <a:endParaRPr lang="en-US" dirty="0"/>
          </a:p>
        </p:txBody>
      </p:sp>
      <p:pic>
        <p:nvPicPr>
          <p:cNvPr id="119810" name="Picture 2" descr="http://christiantheology.files.wordpress.com/2012/07/ark_of_covenant_high_priest_212.jpg"/>
          <p:cNvPicPr>
            <a:picLocks noChangeAspect="1" noChangeArrowheads="1"/>
          </p:cNvPicPr>
          <p:nvPr/>
        </p:nvPicPr>
        <p:blipFill>
          <a:blip r:embed="rId2" cstate="print"/>
          <a:srcRect/>
          <a:stretch>
            <a:fillRect/>
          </a:stretch>
        </p:blipFill>
        <p:spPr bwMode="auto">
          <a:xfrm>
            <a:off x="5715000" y="2362200"/>
            <a:ext cx="3124200" cy="416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6. The </a:t>
            </a:r>
            <a:r>
              <a:rPr lang="en-US" dirty="0">
                <a:solidFill>
                  <a:srgbClr val="FFFF00"/>
                </a:solidFill>
              </a:rPr>
              <a:t>Cornerstone and the </a:t>
            </a:r>
            <a:r>
              <a:rPr lang="en-US" dirty="0" smtClean="0">
                <a:solidFill>
                  <a:srgbClr val="FFFF00"/>
                </a:solidFill>
              </a:rPr>
              <a:t>Living </a:t>
            </a:r>
            <a:r>
              <a:rPr lang="en-US" dirty="0">
                <a:solidFill>
                  <a:srgbClr val="FFFF00"/>
                </a:solidFill>
              </a:rPr>
              <a:t>S</a:t>
            </a:r>
            <a:r>
              <a:rPr lang="en-US" dirty="0" smtClean="0">
                <a:solidFill>
                  <a:srgbClr val="FFFF00"/>
                </a:solidFill>
              </a:rPr>
              <a:t>tones</a:t>
            </a:r>
            <a:endParaRPr lang="en-US" dirty="0">
              <a:solidFill>
                <a:srgbClr val="FFFF00"/>
              </a:solidFill>
            </a:endParaRPr>
          </a:p>
        </p:txBody>
      </p:sp>
      <p:pic>
        <p:nvPicPr>
          <p:cNvPr id="121860" name="Picture 4" descr="http://www.livingwordwi.org/images/Image/user/Cornerstone.png"/>
          <p:cNvPicPr>
            <a:picLocks noChangeAspect="1" noChangeArrowheads="1"/>
          </p:cNvPicPr>
          <p:nvPr/>
        </p:nvPicPr>
        <p:blipFill>
          <a:blip r:embed="rId2" cstate="print"/>
          <a:srcRect/>
          <a:stretch>
            <a:fillRect/>
          </a:stretch>
        </p:blipFill>
        <p:spPr bwMode="auto">
          <a:xfrm>
            <a:off x="457200" y="1447800"/>
            <a:ext cx="4482572" cy="4572000"/>
          </a:xfrm>
          <a:prstGeom prst="rect">
            <a:avLst/>
          </a:prstGeom>
          <a:noFill/>
        </p:spPr>
      </p:pic>
      <p:pic>
        <p:nvPicPr>
          <p:cNvPr id="121862" name="Picture 6" descr="http://scpeanutgallery.files.wordpress.com/2012/05/living-stones.jpg"/>
          <p:cNvPicPr>
            <a:picLocks noChangeAspect="1" noChangeArrowheads="1"/>
          </p:cNvPicPr>
          <p:nvPr/>
        </p:nvPicPr>
        <p:blipFill>
          <a:blip r:embed="rId3" cstate="print"/>
          <a:srcRect/>
          <a:stretch>
            <a:fillRect/>
          </a:stretch>
        </p:blipFill>
        <p:spPr bwMode="auto">
          <a:xfrm>
            <a:off x="5410200" y="2057400"/>
            <a:ext cx="3135086"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1000" fill="hold"/>
                                        <p:tgtEl>
                                          <p:spTgt spid="121860"/>
                                        </p:tgtEl>
                                        <p:attrNameLst>
                                          <p:attrName>ppt_w</p:attrName>
                                        </p:attrNameLst>
                                      </p:cBhvr>
                                      <p:tavLst>
                                        <p:tav tm="0">
                                          <p:val>
                                            <p:strVal val="#ppt_w*0.70"/>
                                          </p:val>
                                        </p:tav>
                                        <p:tav tm="100000">
                                          <p:val>
                                            <p:strVal val="#ppt_w"/>
                                          </p:val>
                                        </p:tav>
                                      </p:tavLst>
                                    </p:anim>
                                    <p:anim calcmode="lin" valueType="num">
                                      <p:cBhvr>
                                        <p:cTn id="8" dur="1000" fill="hold"/>
                                        <p:tgtEl>
                                          <p:spTgt spid="121860"/>
                                        </p:tgtEl>
                                        <p:attrNameLst>
                                          <p:attrName>ppt_h</p:attrName>
                                        </p:attrNameLst>
                                      </p:cBhvr>
                                      <p:tavLst>
                                        <p:tav tm="0">
                                          <p:val>
                                            <p:strVal val="#ppt_h"/>
                                          </p:val>
                                        </p:tav>
                                        <p:tav tm="100000">
                                          <p:val>
                                            <p:strVal val="#ppt_h"/>
                                          </p:val>
                                        </p:tav>
                                      </p:tavLst>
                                    </p:anim>
                                    <p:animEffect transition="in" filter="fade">
                                      <p:cBhvr>
                                        <p:cTn id="9" dur="1000"/>
                                        <p:tgtEl>
                                          <p:spTgt spid="12186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1862"/>
                                        </p:tgtEl>
                                        <p:attrNameLst>
                                          <p:attrName>style.visibility</p:attrName>
                                        </p:attrNameLst>
                                      </p:cBhvr>
                                      <p:to>
                                        <p:strVal val="visible"/>
                                      </p:to>
                                    </p:set>
                                    <p:anim calcmode="lin" valueType="num">
                                      <p:cBhvr>
                                        <p:cTn id="14" dur="1000" fill="hold"/>
                                        <p:tgtEl>
                                          <p:spTgt spid="121862"/>
                                        </p:tgtEl>
                                        <p:attrNameLst>
                                          <p:attrName>ppt_w</p:attrName>
                                        </p:attrNameLst>
                                      </p:cBhvr>
                                      <p:tavLst>
                                        <p:tav tm="0">
                                          <p:val>
                                            <p:strVal val="#ppt_w*0.70"/>
                                          </p:val>
                                        </p:tav>
                                        <p:tav tm="100000">
                                          <p:val>
                                            <p:strVal val="#ppt_w"/>
                                          </p:val>
                                        </p:tav>
                                      </p:tavLst>
                                    </p:anim>
                                    <p:anim calcmode="lin" valueType="num">
                                      <p:cBhvr>
                                        <p:cTn id="15" dur="1000" fill="hold"/>
                                        <p:tgtEl>
                                          <p:spTgt spid="121862"/>
                                        </p:tgtEl>
                                        <p:attrNameLst>
                                          <p:attrName>ppt_h</p:attrName>
                                        </p:attrNameLst>
                                      </p:cBhvr>
                                      <p:tavLst>
                                        <p:tav tm="0">
                                          <p:val>
                                            <p:strVal val="#ppt_h"/>
                                          </p:val>
                                        </p:tav>
                                        <p:tav tm="100000">
                                          <p:val>
                                            <p:strVal val="#ppt_h"/>
                                          </p:val>
                                        </p:tav>
                                      </p:tavLst>
                                    </p:anim>
                                    <p:animEffect transition="in" filter="fade">
                                      <p:cBhvr>
                                        <p:cTn id="16" dur="1000"/>
                                        <p:tgtEl>
                                          <p:spTgt spid="121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lstStyle/>
          <a:p>
            <a:pPr>
              <a:buNone/>
            </a:pPr>
            <a:r>
              <a:rPr lang="en-US" i="1" dirty="0"/>
              <a:t> </a:t>
            </a:r>
            <a:r>
              <a:rPr lang="en-US" i="1" dirty="0" smtClean="0"/>
              <a:t>   "</a:t>
            </a:r>
            <a:r>
              <a:rPr lang="en-US" i="1" dirty="0"/>
              <a:t>To whom coming, as unto a living stone, disallowed indeed of men, but chosen of God, and precious, ye also, as </a:t>
            </a:r>
            <a:r>
              <a:rPr lang="en-US" i="1" dirty="0">
                <a:solidFill>
                  <a:srgbClr val="FFFF00"/>
                </a:solidFill>
              </a:rPr>
              <a:t>lively stones</a:t>
            </a:r>
            <a:r>
              <a:rPr lang="en-US" i="1" dirty="0"/>
              <a:t>, are built up a spiritual house, an holy priesthood, to offer up spiritual sacrifices, acceptable to God by Jesus Christ" </a:t>
            </a:r>
            <a:r>
              <a:rPr lang="en-US" i="1" dirty="0" smtClean="0"/>
              <a:t>(I </a:t>
            </a:r>
            <a:r>
              <a:rPr lang="en-US" i="1" dirty="0"/>
              <a:t>Pet. </a:t>
            </a:r>
            <a:r>
              <a:rPr lang="en-US" i="1" dirty="0" smtClean="0"/>
              <a:t>2:4-5)</a:t>
            </a:r>
            <a:endParaRPr lang="en-US" i="1" dirty="0"/>
          </a:p>
          <a:p>
            <a:endParaRPr lang="en-US" i="1" dirty="0"/>
          </a:p>
        </p:txBody>
      </p:sp>
      <p:pic>
        <p:nvPicPr>
          <p:cNvPr id="122882" name="Picture 2" descr="http://mcfallrentals.com/nzfishhaven/Photos/NZ%20Scenes/Stone%20church%20at%20Tekapo.jpg"/>
          <p:cNvPicPr>
            <a:picLocks noChangeAspect="1" noChangeArrowheads="1"/>
          </p:cNvPicPr>
          <p:nvPr/>
        </p:nvPicPr>
        <p:blipFill>
          <a:blip r:embed="rId2" cstate="print"/>
          <a:srcRect/>
          <a:stretch>
            <a:fillRect/>
          </a:stretch>
        </p:blipFill>
        <p:spPr bwMode="auto">
          <a:xfrm>
            <a:off x="3733800" y="2791244"/>
            <a:ext cx="5410200" cy="391435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Autofit/>
          </a:bodyPr>
          <a:lstStyle/>
          <a:p>
            <a:r>
              <a:rPr lang="en-US" sz="3600" i="1" dirty="0"/>
              <a:t>"Now therefore ye are no more strangers and foreigners, but fellow-citizens with the saints, and of the household of God; and are built upon the foundation of the apostles and prophets, Jesus Christ himself being the chief corner stone; in whom all the building fitly framed together </a:t>
            </a:r>
            <a:r>
              <a:rPr lang="en-US" sz="3600" i="1" dirty="0" err="1"/>
              <a:t>groweth</a:t>
            </a:r>
            <a:r>
              <a:rPr lang="en-US" sz="3600" i="1" dirty="0"/>
              <a:t> unto an holy temple in the Lord: In whom ye also are </a:t>
            </a:r>
            <a:r>
              <a:rPr lang="en-US" sz="3600" i="1" dirty="0" err="1"/>
              <a:t>builded</a:t>
            </a:r>
            <a:r>
              <a:rPr lang="en-US" sz="3600" i="1" dirty="0"/>
              <a:t> together for an habitation of God through the </a:t>
            </a:r>
            <a:r>
              <a:rPr lang="en-US" sz="3600" i="1" dirty="0" smtClean="0"/>
              <a:t>Spirit”</a:t>
            </a:r>
            <a:br>
              <a:rPr lang="en-US" sz="3600" i="1" dirty="0" smtClean="0"/>
            </a:br>
            <a:r>
              <a:rPr lang="en-US" sz="3600" i="1" dirty="0" smtClean="0"/>
              <a:t> </a:t>
            </a:r>
            <a:r>
              <a:rPr lang="en-US" sz="3600" i="1" dirty="0"/>
              <a:t>(Eph. 2:19-22</a:t>
            </a:r>
            <a:r>
              <a:rPr lang="en-US" sz="3600" i="1" dirty="0" smtClean="0"/>
              <a:t>)</a:t>
            </a:r>
            <a:r>
              <a:rPr lang="en-US" sz="3600" i="1" dirty="0"/>
              <a:t/>
            </a:r>
            <a:br>
              <a:rPr lang="en-US" sz="3600" i="1" dirty="0"/>
            </a:br>
            <a:endParaRPr lang="en-US" sz="3600" i="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4.bp.blogspot.com/-Ix2Y-vBKy1Y/T38OwNI74SI/AAAAAAAAAPA/o6uJy8zdVt0/s1600/34321_You_Are_Gods_Temple_t_sm.jpg"/>
          <p:cNvPicPr>
            <a:picLocks noChangeAspect="1" noChangeArrowheads="1"/>
          </p:cNvPicPr>
          <p:nvPr/>
        </p:nvPicPr>
        <p:blipFill>
          <a:blip r:embed="rId2" cstate="print"/>
          <a:srcRect/>
          <a:stretch>
            <a:fillRect/>
          </a:stretch>
        </p:blipFill>
        <p:spPr bwMode="auto">
          <a:xfrm>
            <a:off x="838200" y="762000"/>
            <a:ext cx="7112000" cy="5334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Autofit/>
          </a:bodyPr>
          <a:lstStyle/>
          <a:p>
            <a:r>
              <a:rPr lang="en-US" sz="3500" i="1" dirty="0" smtClean="0"/>
              <a:t>I Cor. 3:16  “Know ye not that ye are the temple of God, and that the Spirit of God </a:t>
            </a:r>
            <a:r>
              <a:rPr lang="en-US" sz="3500" i="1" dirty="0" err="1" smtClean="0"/>
              <a:t>dwelleth</a:t>
            </a:r>
            <a:r>
              <a:rPr lang="en-US" sz="3500" i="1" dirty="0" smtClean="0"/>
              <a:t> in you?”</a:t>
            </a:r>
          </a:p>
          <a:p>
            <a:r>
              <a:rPr lang="en-US" sz="3500" i="1" dirty="0" smtClean="0">
                <a:solidFill>
                  <a:srgbClr val="FFFF00"/>
                </a:solidFill>
              </a:rPr>
              <a:t>Temple (</a:t>
            </a:r>
            <a:r>
              <a:rPr lang="en-US" sz="3500" i="1" dirty="0" err="1" smtClean="0">
                <a:solidFill>
                  <a:srgbClr val="FFFF00"/>
                </a:solidFill>
              </a:rPr>
              <a:t>Naos</a:t>
            </a:r>
            <a:r>
              <a:rPr lang="en-US" sz="3500" i="1" dirty="0" smtClean="0">
                <a:solidFill>
                  <a:srgbClr val="FFFF00"/>
                </a:solidFill>
              </a:rPr>
              <a:t>)</a:t>
            </a:r>
            <a:r>
              <a:rPr lang="en-US" sz="3500" dirty="0" smtClean="0">
                <a:solidFill>
                  <a:srgbClr val="FFFF00"/>
                </a:solidFill>
              </a:rPr>
              <a:t>, </a:t>
            </a:r>
            <a:r>
              <a:rPr lang="en-US" sz="3500" dirty="0">
                <a:solidFill>
                  <a:srgbClr val="FFFF00"/>
                </a:solidFill>
              </a:rPr>
              <a:t>referring to the holy place and the Holy of </a:t>
            </a:r>
            <a:r>
              <a:rPr lang="en-US" sz="3500" dirty="0" smtClean="0">
                <a:solidFill>
                  <a:srgbClr val="FFFF00"/>
                </a:solidFill>
              </a:rPr>
              <a:t>Holies</a:t>
            </a:r>
          </a:p>
          <a:p>
            <a:r>
              <a:rPr lang="en-US" sz="3500" i="1" dirty="0" smtClean="0"/>
              <a:t>Lev. 20:7 “Sanctify yourselves therefore, and be ye holy: for I am the LORD your God.”</a:t>
            </a:r>
          </a:p>
          <a:p>
            <a:r>
              <a:rPr lang="en-US" sz="3500" i="1" dirty="0" smtClean="0"/>
              <a:t> I Pet. 1:15 “But as he which hath called you is holy, so be ye holy in all manner of conversation.”</a:t>
            </a:r>
          </a:p>
          <a:p>
            <a:r>
              <a:rPr lang="en-US" sz="3500" i="1" dirty="0" smtClean="0"/>
              <a:t> I Pet. 1:16 “Because it is written, Be ye holy; for I am holy.”</a:t>
            </a:r>
            <a:endParaRPr lang="en-US" sz="35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ashoremary.files.wordpress.com/2012/01/jewish-holy-of-holies.jpg"/>
          <p:cNvPicPr>
            <a:picLocks noChangeAspect="1" noChangeArrowheads="1"/>
          </p:cNvPicPr>
          <p:nvPr/>
        </p:nvPicPr>
        <p:blipFill>
          <a:blip r:embed="rId2" cstate="print">
            <a:lum bright="-10000" contrast="30000"/>
          </a:blip>
          <a:srcRect/>
          <a:stretch>
            <a:fillRect/>
          </a:stretch>
        </p:blipFill>
        <p:spPr bwMode="auto">
          <a:xfrm>
            <a:off x="-304800" y="0"/>
            <a:ext cx="9448800" cy="7086600"/>
          </a:xfrm>
          <a:prstGeom prst="rect">
            <a:avLst/>
          </a:prstGeom>
          <a:noFill/>
        </p:spPr>
      </p:pic>
      <p:pic>
        <p:nvPicPr>
          <p:cNvPr id="106498" name="Picture 2" descr="http://www.100words.ca/wp-content/uploads/2012/09/CCCI-Moses-Tab-200.jpg"/>
          <p:cNvPicPr>
            <a:picLocks noChangeAspect="1" noChangeArrowheads="1"/>
          </p:cNvPicPr>
          <p:nvPr/>
        </p:nvPicPr>
        <p:blipFill>
          <a:blip r:embed="rId3" cstate="print"/>
          <a:srcRect t="162" r="10054" b="7780"/>
          <a:stretch>
            <a:fillRect/>
          </a:stretch>
        </p:blipFill>
        <p:spPr bwMode="auto">
          <a:xfrm>
            <a:off x="228600" y="990600"/>
            <a:ext cx="7924800" cy="54102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2000" fill="hold"/>
                                        <p:tgtEl>
                                          <p:spTgt spid="106498"/>
                                        </p:tgtEl>
                                        <p:attrNameLst>
                                          <p:attrName>ppt_w</p:attrName>
                                        </p:attrNameLst>
                                      </p:cBhvr>
                                      <p:tavLst>
                                        <p:tav tm="0">
                                          <p:val>
                                            <p:fltVal val="0"/>
                                          </p:val>
                                        </p:tav>
                                        <p:tav tm="100000">
                                          <p:val>
                                            <p:strVal val="#ppt_w"/>
                                          </p:val>
                                        </p:tav>
                                      </p:tavLst>
                                    </p:anim>
                                    <p:anim calcmode="lin" valueType="num">
                                      <p:cBhvr>
                                        <p:cTn id="8" dur="2000" fill="hold"/>
                                        <p:tgtEl>
                                          <p:spTgt spid="106498"/>
                                        </p:tgtEl>
                                        <p:attrNameLst>
                                          <p:attrName>ppt_h</p:attrName>
                                        </p:attrNameLst>
                                      </p:cBhvr>
                                      <p:tavLst>
                                        <p:tav tm="0">
                                          <p:val>
                                            <p:fltVal val="0"/>
                                          </p:val>
                                        </p:tav>
                                        <p:tav tm="100000">
                                          <p:val>
                                            <p:strVal val="#ppt_h"/>
                                          </p:val>
                                        </p:tav>
                                      </p:tavLst>
                                    </p:anim>
                                    <p:animEffect transition="in" filter="fade">
                                      <p:cBhvr>
                                        <p:cTn id="9" dur="20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are built upon the foundation of the apostles and prophets, Jesus Christ himself being the chief corner 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Symbols of the Church</a:t>
            </a:r>
            <a:endParaRPr lang="en-US" dirty="0">
              <a:solidFill>
                <a:srgbClr val="FFFF00"/>
              </a:solidFill>
            </a:endParaRPr>
          </a:p>
        </p:txBody>
      </p:sp>
      <p:sp>
        <p:nvSpPr>
          <p:cNvPr id="3" name="Content Placeholder 2"/>
          <p:cNvSpPr>
            <a:spLocks noGrp="1"/>
          </p:cNvSpPr>
          <p:nvPr>
            <p:ph idx="1"/>
          </p:nvPr>
        </p:nvSpPr>
        <p:spPr>
          <a:xfrm>
            <a:off x="76200" y="1752600"/>
            <a:ext cx="5562600" cy="5105400"/>
          </a:xfrm>
        </p:spPr>
        <p:txBody>
          <a:bodyPr>
            <a:normAutofit/>
          </a:bodyPr>
          <a:lstStyle/>
          <a:p>
            <a:r>
              <a:rPr lang="en-US" dirty="0" smtClean="0"/>
              <a:t>The Head of the Body</a:t>
            </a:r>
          </a:p>
          <a:p>
            <a:r>
              <a:rPr lang="en-US" dirty="0" smtClean="0"/>
              <a:t>The Bridegroom and the Bride</a:t>
            </a:r>
          </a:p>
          <a:p>
            <a:r>
              <a:rPr lang="en-US" dirty="0" smtClean="0"/>
              <a:t>The Vine and the Branches</a:t>
            </a:r>
          </a:p>
          <a:p>
            <a:r>
              <a:rPr lang="en-US" dirty="0" smtClean="0"/>
              <a:t>The Shepherd and the Sheep</a:t>
            </a:r>
          </a:p>
          <a:p>
            <a:r>
              <a:rPr lang="en-US" dirty="0" smtClean="0"/>
              <a:t>The High Priest and the Kingdom of Priest</a:t>
            </a:r>
          </a:p>
          <a:p>
            <a:r>
              <a:rPr lang="en-US" dirty="0" smtClean="0"/>
              <a:t>The Cornerstone and the Living Stones</a:t>
            </a:r>
            <a:endParaRPr lang="en-US" dirty="0"/>
          </a:p>
        </p:txBody>
      </p:sp>
      <p:pic>
        <p:nvPicPr>
          <p:cNvPr id="4"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5257800" y="4191000"/>
            <a:ext cx="3536056" cy="2342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anim to="" calcmode="lin" valueType="num">
                                      <p:cBhvr>
                                        <p:cTn id="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5226</TotalTime>
  <Words>2398</Words>
  <Application>Microsoft Office PowerPoint</Application>
  <PresentationFormat>On-screen Show (4:3)</PresentationFormat>
  <Paragraphs>144</Paragraphs>
  <Slides>70</Slides>
  <Notes>14</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The Doctrine of the Church (Part  6)</vt:lpstr>
      <vt:lpstr>Slide 2</vt:lpstr>
      <vt:lpstr>Slide 3</vt:lpstr>
      <vt:lpstr>“…and the gates of hell shall  not prevail against it.”</vt:lpstr>
      <vt:lpstr>Slide 5</vt:lpstr>
      <vt:lpstr>Slide 6</vt:lpstr>
      <vt:lpstr>“And are built upon the foundation of the apostles and prophets, Jesus Christ himself being the chief corner stone.” (Eph 2:20) </vt:lpstr>
      <vt:lpstr>  The Meaning of the Word "Church."</vt:lpstr>
      <vt:lpstr>Slide 9</vt:lpstr>
      <vt:lpstr>The Origin of the Church “When and where did the church actually begin?”  </vt:lpstr>
      <vt:lpstr>Several different views</vt:lpstr>
      <vt:lpstr>The Church begin on the  Day of Pentecost</vt:lpstr>
      <vt:lpstr>Slide 13</vt:lpstr>
      <vt:lpstr>Slide 14</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20</vt:lpstr>
      <vt:lpstr>The Main Purpose for the Church</vt:lpstr>
      <vt:lpstr>Slide 22</vt:lpstr>
      <vt:lpstr>“Thou art worthy, O Lord, to receive glory and honour and power: for thou hast created all things, and for thy pleasure they are and were created.”  (Rev. 4:11)</vt:lpstr>
      <vt:lpstr>The History, Growth, and Character of the Various New Testament Churches.</vt:lpstr>
      <vt:lpstr>Slide 25</vt:lpstr>
      <vt:lpstr>Slide 26</vt:lpstr>
      <vt:lpstr>The early Christians were:</vt:lpstr>
      <vt:lpstr>Slide 28</vt:lpstr>
      <vt:lpstr>The Six Symbols of the Church  </vt:lpstr>
      <vt:lpstr>1. The Head of the Body </vt:lpstr>
      <vt:lpstr>Slide 31</vt:lpstr>
      <vt:lpstr>Slide 32</vt:lpstr>
      <vt:lpstr>Slide 33</vt:lpstr>
      <vt:lpstr>2. The Bridegroom and the Bride  </vt:lpstr>
      <vt:lpstr>Slide 35</vt:lpstr>
      <vt:lpstr>Rapture of the church the Bride</vt:lpstr>
      <vt:lpstr>and the dead in Christ shall rise first: Then we which are alive and remain shall be caught up together with them in the clouds, to meet the Lord in the air: and so shall we ever be with the Lord. Wherefore comfort one another with      these words.”  (I Thess. 4:15-18)  </vt:lpstr>
      <vt:lpstr>Slide 38</vt:lpstr>
      <vt:lpstr>Marriage supper of the Lamb (Revelation 19:7-9)  </vt:lpstr>
      <vt:lpstr>Slide 40</vt:lpstr>
      <vt:lpstr>Christ love for His Church</vt:lpstr>
      <vt:lpstr>  3. The Vine and the Branches</vt:lpstr>
      <vt:lpstr>Slide 43</vt:lpstr>
      <vt:lpstr>The Secret of Bearing Fruit (John 15)</vt:lpstr>
      <vt:lpstr>Slide 45</vt:lpstr>
      <vt:lpstr>“I am the true vine, and my Father is the husbandman.   Every branch in me that beareth not fruit he taketh away: and every branch that beareth fruit, he purgeth it, that it may bring forth more fruit.”</vt:lpstr>
      <vt:lpstr>Slide 47</vt:lpstr>
      <vt:lpstr>Slide 48</vt:lpstr>
      <vt:lpstr>1. The secret of fruit bearing is abiding</vt:lpstr>
      <vt:lpstr>Slide 50</vt:lpstr>
      <vt:lpstr>2. The secret of abiding is obeying</vt:lpstr>
      <vt:lpstr>3. The secret of obeying is loving</vt:lpstr>
      <vt:lpstr>4. The secret of loving is knowing</vt:lpstr>
      <vt:lpstr>Slide 54</vt:lpstr>
      <vt:lpstr>Slide 55</vt:lpstr>
      <vt:lpstr>Slide 56</vt:lpstr>
      <vt:lpstr>4. The Shepherd and the Sheep</vt:lpstr>
      <vt:lpstr>Slide 58</vt:lpstr>
      <vt:lpstr>Slide 59</vt:lpstr>
      <vt:lpstr>5. The High Priest and a Kingdom of Priests</vt:lpstr>
      <vt:lpstr>The Church as Priest unto God</vt:lpstr>
      <vt:lpstr>Slide 62</vt:lpstr>
      <vt:lpstr>The Old Testament priests were to offer up an animal sacrifice. The New Testament priest is to offer up sacrifices also, but of a different kind. He is to offer up: </vt:lpstr>
      <vt:lpstr>6. The Cornerstone and the Living Stones</vt:lpstr>
      <vt:lpstr>Slide 65</vt:lpstr>
      <vt:lpstr>"Now therefore ye are no more strangers and foreigners, but fellow-citizens with the saints, and of the household of God; and are built upon the foundation of the apostles and prophets, Jesus Christ himself being the chief corner stone; in whom all the building fitly framed together groweth unto an holy temple in the Lord: In whom ye also are builded together for an habitation of God through the Spirit”  (Eph. 2:19-22) </vt:lpstr>
      <vt:lpstr>Slide 67</vt:lpstr>
      <vt:lpstr>Slide 68</vt:lpstr>
      <vt:lpstr>Slide 69</vt:lpstr>
      <vt:lpstr>Symbols of the Church</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6)</dc:title>
  <dc:creator>Pastor Daniel White</dc:creator>
  <cp:lastModifiedBy>Pastor Daniel White</cp:lastModifiedBy>
  <cp:revision>66</cp:revision>
  <dcterms:created xsi:type="dcterms:W3CDTF">2014-02-11T13:23:29Z</dcterms:created>
  <dcterms:modified xsi:type="dcterms:W3CDTF">2014-05-14T21:34:14Z</dcterms:modified>
</cp:coreProperties>
</file>