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7" r:id="rId2"/>
    <p:sldId id="314" r:id="rId3"/>
    <p:sldId id="259" r:id="rId4"/>
    <p:sldId id="265" r:id="rId5"/>
    <p:sldId id="266" r:id="rId6"/>
    <p:sldId id="267" r:id="rId7"/>
    <p:sldId id="269" r:id="rId8"/>
    <p:sldId id="270" r:id="rId9"/>
    <p:sldId id="271" r:id="rId10"/>
    <p:sldId id="272" r:id="rId11"/>
    <p:sldId id="273" r:id="rId12"/>
    <p:sldId id="414" r:id="rId13"/>
    <p:sldId id="282" r:id="rId14"/>
    <p:sldId id="405" r:id="rId15"/>
    <p:sldId id="415" r:id="rId16"/>
    <p:sldId id="283" r:id="rId17"/>
    <p:sldId id="285" r:id="rId18"/>
    <p:sldId id="307" r:id="rId19"/>
    <p:sldId id="304" r:id="rId20"/>
    <p:sldId id="308" r:id="rId21"/>
    <p:sldId id="309" r:id="rId22"/>
    <p:sldId id="316" r:id="rId23"/>
    <p:sldId id="425" r:id="rId24"/>
    <p:sldId id="350" r:id="rId25"/>
    <p:sldId id="406" r:id="rId26"/>
    <p:sldId id="407" r:id="rId27"/>
    <p:sldId id="353" r:id="rId28"/>
    <p:sldId id="409" r:id="rId29"/>
    <p:sldId id="410" r:id="rId30"/>
    <p:sldId id="417" r:id="rId31"/>
    <p:sldId id="419" r:id="rId32"/>
    <p:sldId id="420" r:id="rId33"/>
    <p:sldId id="421" r:id="rId34"/>
    <p:sldId id="416" r:id="rId35"/>
    <p:sldId id="357" r:id="rId36"/>
    <p:sldId id="358" r:id="rId37"/>
    <p:sldId id="359" r:id="rId38"/>
    <p:sldId id="360" r:id="rId39"/>
    <p:sldId id="361" r:id="rId40"/>
    <p:sldId id="362" r:id="rId41"/>
    <p:sldId id="363" r:id="rId42"/>
    <p:sldId id="364" r:id="rId43"/>
    <p:sldId id="365" r:id="rId44"/>
    <p:sldId id="366" r:id="rId45"/>
    <p:sldId id="367" r:id="rId46"/>
    <p:sldId id="368" r:id="rId47"/>
    <p:sldId id="369" r:id="rId48"/>
    <p:sldId id="411" r:id="rId49"/>
    <p:sldId id="412" r:id="rId50"/>
    <p:sldId id="413" r:id="rId51"/>
    <p:sldId id="370" r:id="rId52"/>
    <p:sldId id="371" r:id="rId53"/>
    <p:sldId id="372" r:id="rId54"/>
    <p:sldId id="373" r:id="rId55"/>
    <p:sldId id="374" r:id="rId56"/>
    <p:sldId id="375" r:id="rId57"/>
    <p:sldId id="376" r:id="rId58"/>
    <p:sldId id="377" r:id="rId59"/>
    <p:sldId id="378" r:id="rId60"/>
    <p:sldId id="379" r:id="rId61"/>
    <p:sldId id="380" r:id="rId62"/>
    <p:sldId id="381" r:id="rId63"/>
    <p:sldId id="382" r:id="rId64"/>
    <p:sldId id="383" r:id="rId65"/>
    <p:sldId id="384" r:id="rId66"/>
    <p:sldId id="385" r:id="rId67"/>
    <p:sldId id="386" r:id="rId68"/>
    <p:sldId id="400" r:id="rId69"/>
    <p:sldId id="401" r:id="rId70"/>
    <p:sldId id="402" r:id="rId71"/>
    <p:sldId id="403" r:id="rId72"/>
    <p:sldId id="404" r:id="rId73"/>
    <p:sldId id="387" r:id="rId74"/>
    <p:sldId id="389" r:id="rId75"/>
    <p:sldId id="423" r:id="rId76"/>
    <p:sldId id="390" r:id="rId77"/>
    <p:sldId id="391"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110" d="100"/>
          <a:sy n="110" d="100"/>
        </p:scale>
        <p:origin x="-98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CCC0B9-B300-4E19-93EA-16D6AE15301F}" type="datetimeFigureOut">
              <a:rPr lang="en-US" smtClean="0"/>
              <a:pPr/>
              <a:t>4/3/2014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A279C8-1D67-484E-B945-E8F98E33930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A279C8-1D67-484E-B945-E8F98E339306}" type="slidenum">
              <a:rPr lang="en-US" smtClean="0"/>
              <a:pPr/>
              <a:t>29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30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33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8BCE6B-A3B7-49FE-9E90-4424673464E0}" type="datetimeFigureOut">
              <a:rPr lang="en-US" smtClean="0"/>
              <a:pPr/>
              <a:t>4/3/2014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3EF453-C8D6-4341-8627-BFF84DF9B0E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8BCE6B-A3B7-49FE-9E90-4424673464E0}" type="datetimeFigureOut">
              <a:rPr lang="en-US" smtClean="0"/>
              <a:pPr/>
              <a:t>4/3/2014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3EF453-C8D6-4341-8627-BFF84DF9B0E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8BCE6B-A3B7-49FE-9E90-4424673464E0}" type="datetimeFigureOut">
              <a:rPr lang="en-US" smtClean="0"/>
              <a:pPr/>
              <a:t>4/3/2014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3EF453-C8D6-4341-8627-BFF84DF9B0E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8BCE6B-A3B7-49FE-9E90-4424673464E0}" type="datetimeFigureOut">
              <a:rPr lang="en-US" smtClean="0"/>
              <a:pPr/>
              <a:t>4/3/2014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3EF453-C8D6-4341-8627-BFF84DF9B0E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8BCE6B-A3B7-49FE-9E90-4424673464E0}" type="datetimeFigureOut">
              <a:rPr lang="en-US" smtClean="0"/>
              <a:pPr/>
              <a:t>4/3/2014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3EF453-C8D6-4341-8627-BFF84DF9B0E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8BCE6B-A3B7-49FE-9E90-4424673464E0}" type="datetimeFigureOut">
              <a:rPr lang="en-US" smtClean="0"/>
              <a:pPr/>
              <a:t>4/3/2014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3EF453-C8D6-4341-8627-BFF84DF9B0E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8BCE6B-A3B7-49FE-9E90-4424673464E0}" type="datetimeFigureOut">
              <a:rPr lang="en-US" smtClean="0"/>
              <a:pPr/>
              <a:t>4/3/2014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13EF453-C8D6-4341-8627-BFF84DF9B0E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8BCE6B-A3B7-49FE-9E90-4424673464E0}" type="datetimeFigureOut">
              <a:rPr lang="en-US" smtClean="0"/>
              <a:pPr/>
              <a:t>4/3/2014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13EF453-C8D6-4341-8627-BFF84DF9B0E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BCE6B-A3B7-49FE-9E90-4424673464E0}" type="datetimeFigureOut">
              <a:rPr lang="en-US" smtClean="0"/>
              <a:pPr/>
              <a:t>4/3/2014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13EF453-C8D6-4341-8627-BFF84DF9B0E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8BCE6B-A3B7-49FE-9E90-4424673464E0}" type="datetimeFigureOut">
              <a:rPr lang="en-US" smtClean="0"/>
              <a:pPr/>
              <a:t>4/3/2014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3EF453-C8D6-4341-8627-BFF84DF9B0E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8BCE6B-A3B7-49FE-9E90-4424673464E0}" type="datetimeFigureOut">
              <a:rPr lang="en-US" smtClean="0"/>
              <a:pPr/>
              <a:t>4/3/2014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3EF453-C8D6-4341-8627-BFF84DF9B0E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BCE6B-A3B7-49FE-9E90-4424673464E0}" type="datetimeFigureOut">
              <a:rPr lang="en-US" smtClean="0"/>
              <a:pPr/>
              <a:t>4/3/2014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3EF453-C8D6-4341-8627-BFF84DF9B0E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gif"/><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676399"/>
          </a:xfrm>
        </p:spPr>
        <p:txBody>
          <a:bodyPr/>
          <a:lstStyle/>
          <a:p>
            <a:r>
              <a:rPr lang="en-US" dirty="0" smtClean="0">
                <a:latin typeface="Adobe Garamond Pro Bold" pitchFamily="18" charset="0"/>
              </a:rPr>
              <a:t>The Doctrine of the Church</a:t>
            </a:r>
            <a:br>
              <a:rPr lang="en-US" dirty="0" smtClean="0">
                <a:latin typeface="Adobe Garamond Pro Bold" pitchFamily="18" charset="0"/>
              </a:rPr>
            </a:br>
            <a:r>
              <a:rPr lang="en-US" i="1" dirty="0" smtClean="0">
                <a:latin typeface="Adobe Garamond Pro Bold" pitchFamily="18" charset="0"/>
              </a:rPr>
              <a:t>(Part  4)</a:t>
            </a:r>
            <a:endParaRPr lang="en-US" i="1" dirty="0"/>
          </a:p>
        </p:txBody>
      </p:sp>
      <p:sp>
        <p:nvSpPr>
          <p:cNvPr id="8" name="Subtitle 7"/>
          <p:cNvSpPr>
            <a:spLocks noGrp="1"/>
          </p:cNvSpPr>
          <p:nvPr>
            <p:ph type="subTitle" idx="1"/>
          </p:nvPr>
        </p:nvSpPr>
        <p:spPr>
          <a:xfrm>
            <a:off x="0" y="5638800"/>
            <a:ext cx="9144000" cy="990600"/>
          </a:xfrm>
        </p:spPr>
        <p:txBody>
          <a:bodyPr>
            <a:noAutofit/>
            <a:scene3d>
              <a:camera prst="orthographicFront"/>
              <a:lightRig rig="threePt" dir="t"/>
            </a:scene3d>
            <a:sp3d extrusionH="57150">
              <a:bevelT w="38100" h="38100" prst="convex"/>
            </a:sp3d>
          </a:bodyPr>
          <a:lstStyle/>
          <a:p>
            <a:r>
              <a:rPr lang="en-US" sz="3600" b="1" dirty="0" smtClean="0">
                <a:effectLst>
                  <a:reflection blurRad="6350" stA="50000" endA="300" endPos="50000" dist="29997" dir="5400000" sy="-100000" algn="bl" rotWithShape="0"/>
                </a:effectLst>
                <a:latin typeface="Adobe Caslon Pro Bold" pitchFamily="18" charset="0"/>
              </a:rPr>
              <a:t>The Purpose of the Church</a:t>
            </a:r>
          </a:p>
          <a:p>
            <a:endParaRPr lang="en-US" sz="3600" b="1" dirty="0" smtClean="0">
              <a:effectLst>
                <a:reflection blurRad="6350" stA="50000" endA="300" endPos="50000" dist="29997" dir="5400000" sy="-100000" algn="bl" rotWithShape="0"/>
              </a:effectLst>
              <a:latin typeface="Adobe Caslon Pro Bold" pitchFamily="18" charset="0"/>
            </a:endParaRP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2" cstate="print">
            <a:lum bright="-10000" contrast="20000"/>
          </a:blip>
          <a:srcRect/>
          <a:stretch>
            <a:fillRect/>
          </a:stretch>
        </p:blipFill>
        <p:spPr bwMode="auto">
          <a:xfrm>
            <a:off x="2133600" y="19050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fontScale="90000"/>
          </a:bodyPr>
          <a:lstStyle/>
          <a:p>
            <a:r>
              <a:rPr lang="en-US" sz="4800" b="1" dirty="0" smtClean="0">
                <a:effectLst>
                  <a:reflection blurRad="6350" stA="50000" endA="300" endPos="50000" dist="29997" dir="5400000" sy="-100000" algn="bl" rotWithShape="0"/>
                </a:effectLst>
                <a:latin typeface="Adobe Caslon Pro Bold" pitchFamily="18" charset="0"/>
              </a:rPr>
              <a:t>The Origin of the Church</a:t>
            </a:r>
            <a:br>
              <a:rPr lang="en-US" sz="4800" b="1" dirty="0" smtClean="0">
                <a:effectLst>
                  <a:reflection blurRad="6350" stA="50000" endA="300" endPos="50000" dist="29997" dir="5400000" sy="-100000" algn="bl" rotWithShape="0"/>
                </a:effectLst>
                <a:latin typeface="Adobe Caslon Pro Bold" pitchFamily="18" charset="0"/>
              </a:rPr>
            </a:br>
            <a:r>
              <a:rPr lang="en-US" b="1" i="1" dirty="0" smtClean="0"/>
              <a:t>“When and where did the church actually begin?” </a:t>
            </a:r>
            <a:r>
              <a:rPr lang="en-US" b="1" i="1" dirty="0" smtClean="0">
                <a:effectLst>
                  <a:reflection blurRad="6350" stA="50000" endA="300" endPos="50000" dist="29997" dir="5400000" sy="-100000" algn="bl" rotWithShape="0"/>
                </a:effectLst>
                <a:latin typeface="Adobe Caslon Pro Bold" pitchFamily="18" charset="0"/>
              </a:rPr>
              <a:t/>
            </a:r>
            <a:br>
              <a:rPr lang="en-US" b="1" i="1" dirty="0" smtClean="0">
                <a:effectLst>
                  <a:reflection blurRad="6350" stA="50000" endA="300" endPos="50000" dist="29997" dir="5400000" sy="-100000" algn="bl" rotWithShape="0"/>
                </a:effectLst>
                <a:latin typeface="Adobe Caslon Pro Bold" pitchFamily="18" charset="0"/>
              </a:rPr>
            </a:br>
            <a:endParaRPr lang="en-US" dirty="0"/>
          </a:p>
        </p:txBody>
      </p:sp>
      <p:pic>
        <p:nvPicPr>
          <p:cNvPr id="78850" name="Picture 2" descr="http://www.evangelismhelp.com/wp-content/uploads/2013/09/I-Will-Build-My-Church.jpg"/>
          <p:cNvPicPr>
            <a:picLocks noChangeAspect="1" noChangeArrowheads="1"/>
          </p:cNvPicPr>
          <p:nvPr/>
        </p:nvPicPr>
        <p:blipFill>
          <a:blip r:embed="rId2" cstate="print"/>
          <a:srcRect/>
          <a:stretch>
            <a:fillRect/>
          </a:stretch>
        </p:blipFill>
        <p:spPr bwMode="auto">
          <a:xfrm>
            <a:off x="1524000" y="2362200"/>
            <a:ext cx="5715000" cy="428625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prst="convex"/>
            </a:sp3d>
          </a:bodyPr>
          <a:lstStyle/>
          <a:p>
            <a:r>
              <a:rPr lang="en-US" sz="4800" i="1" dirty="0" smtClean="0"/>
              <a:t>Several </a:t>
            </a:r>
            <a:r>
              <a:rPr lang="en-US" sz="4800" i="1" dirty="0"/>
              <a:t>different views</a:t>
            </a:r>
          </a:p>
        </p:txBody>
      </p:sp>
      <p:pic>
        <p:nvPicPr>
          <p:cNvPr id="79874" name="Picture 2" descr="http://www.ricardobueno.com/wp-content/uploads/2011/08/choices.jpg"/>
          <p:cNvPicPr>
            <a:picLocks noChangeAspect="1" noChangeArrowheads="1"/>
          </p:cNvPicPr>
          <p:nvPr/>
        </p:nvPicPr>
        <p:blipFill>
          <a:blip r:embed="rId2" cstate="print"/>
          <a:srcRect/>
          <a:stretch>
            <a:fillRect/>
          </a:stretch>
        </p:blipFill>
        <p:spPr bwMode="auto">
          <a:xfrm>
            <a:off x="2362200" y="1905000"/>
            <a:ext cx="4206962" cy="44958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bdavid.org/advanced/new-life3/graphics/22_cross-crush-satan.jpg"/>
          <p:cNvPicPr>
            <a:picLocks noChangeAspect="1" noChangeArrowheads="1"/>
          </p:cNvPicPr>
          <p:nvPr/>
        </p:nvPicPr>
        <p:blipFill>
          <a:blip r:embed="rId2" cstate="print"/>
          <a:srcRect/>
          <a:stretch>
            <a:fillRect/>
          </a:stretch>
        </p:blipFill>
        <p:spPr bwMode="auto">
          <a:xfrm>
            <a:off x="5943600" y="0"/>
            <a:ext cx="3200400" cy="3200400"/>
          </a:xfrm>
          <a:prstGeom prst="rect">
            <a:avLst/>
          </a:prstGeom>
          <a:ln>
            <a:noFill/>
          </a:ln>
          <a:effectLst>
            <a:outerShdw blurRad="292100" dist="139700" dir="2700000" algn="tl" rotWithShape="0">
              <a:srgbClr val="333333">
                <a:alpha val="65000"/>
              </a:srgbClr>
            </a:outerShdw>
          </a:effectLst>
        </p:spPr>
      </p:pic>
      <p:pic>
        <p:nvPicPr>
          <p:cNvPr id="3" name="Picture 2" descr="http://www.stjames-manotick.org/wp-content/uploads/2013/06/John-The-Baptist-Painting.jpg"/>
          <p:cNvPicPr>
            <a:picLocks noChangeAspect="1" noChangeArrowheads="1"/>
          </p:cNvPicPr>
          <p:nvPr/>
        </p:nvPicPr>
        <p:blipFill>
          <a:blip r:embed="rId3" cstate="print"/>
          <a:srcRect/>
          <a:stretch>
            <a:fillRect/>
          </a:stretch>
        </p:blipFill>
        <p:spPr bwMode="auto">
          <a:xfrm>
            <a:off x="0" y="-36214"/>
            <a:ext cx="3200400" cy="4151014"/>
          </a:xfrm>
          <a:prstGeom prst="rect">
            <a:avLst/>
          </a:prstGeom>
          <a:ln>
            <a:noFill/>
          </a:ln>
          <a:effectLst>
            <a:outerShdw blurRad="292100" dist="139700" dir="2700000" algn="tl" rotWithShape="0">
              <a:srgbClr val="333333">
                <a:alpha val="65000"/>
              </a:srgbClr>
            </a:outerShdw>
          </a:effectLst>
        </p:spPr>
      </p:pic>
      <p:pic>
        <p:nvPicPr>
          <p:cNvPr id="4" name="Picture 2" descr="http://ubdavid.org/advanced/new-life2/graphics/10_jesus-disciples.jpg"/>
          <p:cNvPicPr>
            <a:picLocks noChangeAspect="1" noChangeArrowheads="1"/>
          </p:cNvPicPr>
          <p:nvPr/>
        </p:nvPicPr>
        <p:blipFill>
          <a:blip r:embed="rId4" cstate="print"/>
          <a:srcRect/>
          <a:stretch>
            <a:fillRect/>
          </a:stretch>
        </p:blipFill>
        <p:spPr bwMode="auto">
          <a:xfrm>
            <a:off x="4470402" y="3352800"/>
            <a:ext cx="4673598" cy="3505200"/>
          </a:xfrm>
          <a:prstGeom prst="rect">
            <a:avLst/>
          </a:prstGeom>
          <a:ln>
            <a:noFill/>
          </a:ln>
          <a:effectLst>
            <a:outerShdw blurRad="292100" dist="139700" dir="2700000" algn="tl" rotWithShape="0">
              <a:srgbClr val="333333">
                <a:alpha val="65000"/>
              </a:srgbClr>
            </a:outerShdw>
          </a:effectLst>
        </p:spPr>
      </p:pic>
      <p:pic>
        <p:nvPicPr>
          <p:cNvPr id="8" name="Picture 2" descr="http://www.lds.org/bc/content/shared/content/images/gospel-library/manual/06195/06195_all_015_01-abraham.jpg"/>
          <p:cNvPicPr>
            <a:picLocks noChangeAspect="1" noChangeArrowheads="1"/>
          </p:cNvPicPr>
          <p:nvPr/>
        </p:nvPicPr>
        <p:blipFill>
          <a:blip r:embed="rId5" cstate="print"/>
          <a:srcRect/>
          <a:stretch>
            <a:fillRect/>
          </a:stretch>
        </p:blipFill>
        <p:spPr bwMode="auto">
          <a:xfrm>
            <a:off x="0" y="4114800"/>
            <a:ext cx="4840941" cy="2743200"/>
          </a:xfrm>
          <a:prstGeom prst="rect">
            <a:avLst/>
          </a:prstGeom>
          <a:ln>
            <a:noFill/>
          </a:ln>
          <a:effectLst>
            <a:outerShdw blurRad="292100" dist="139700" dir="2700000" algn="tl" rotWithShape="0">
              <a:srgbClr val="333333">
                <a:alpha val="65000"/>
              </a:srgbClr>
            </a:outerShdw>
          </a:effectLst>
        </p:spPr>
      </p:pic>
      <p:pic>
        <p:nvPicPr>
          <p:cNvPr id="5" name="Picture 2" descr="http://achristianpilgrim.files.wordpress.com/2013/03/peters-confession.jpg"/>
          <p:cNvPicPr>
            <a:picLocks noChangeAspect="1" noChangeArrowheads="1"/>
          </p:cNvPicPr>
          <p:nvPr/>
        </p:nvPicPr>
        <p:blipFill>
          <a:blip r:embed="rId6" cstate="print"/>
          <a:srcRect/>
          <a:stretch>
            <a:fillRect/>
          </a:stretch>
        </p:blipFill>
        <p:spPr bwMode="auto">
          <a:xfrm>
            <a:off x="1676400" y="2667000"/>
            <a:ext cx="3276600" cy="3974394"/>
          </a:xfrm>
          <a:prstGeom prst="rect">
            <a:avLst/>
          </a:prstGeom>
          <a:ln>
            <a:noFill/>
          </a:ln>
          <a:effectLst>
            <a:outerShdw blurRad="292100" dist="139700" dir="2700000" algn="tl" rotWithShape="0">
              <a:srgbClr val="333333">
                <a:alpha val="65000"/>
              </a:srgbClr>
            </a:outerShdw>
          </a:effectLst>
        </p:spPr>
      </p:pic>
      <p:pic>
        <p:nvPicPr>
          <p:cNvPr id="6" name="Picture 2" descr="http://jamestabor.com/wp-content/uploads/2013/03/LastSupper.jpg"/>
          <p:cNvPicPr>
            <a:picLocks noChangeAspect="1" noChangeArrowheads="1"/>
          </p:cNvPicPr>
          <p:nvPr/>
        </p:nvPicPr>
        <p:blipFill>
          <a:blip r:embed="rId7" cstate="print"/>
          <a:srcRect/>
          <a:stretch>
            <a:fillRect/>
          </a:stretch>
        </p:blipFill>
        <p:spPr bwMode="auto">
          <a:xfrm>
            <a:off x="2209800" y="152400"/>
            <a:ext cx="5663812" cy="3188937"/>
          </a:xfrm>
          <a:prstGeom prst="rect">
            <a:avLst/>
          </a:prstGeom>
          <a:ln>
            <a:noFill/>
          </a:ln>
          <a:effectLst>
            <a:outerShdw blurRad="292100" dist="139700" dir="2700000" algn="tl" rotWithShape="0">
              <a:srgbClr val="333333">
                <a:alpha val="65000"/>
              </a:srgbClr>
            </a:outerShdw>
          </a:effectLst>
        </p:spPr>
      </p:pic>
      <p:pic>
        <p:nvPicPr>
          <p:cNvPr id="7" name="Picture 2" descr="http://www.ellenwhite.info/images/jesus-resurrection%28rh%29.jpg"/>
          <p:cNvPicPr>
            <a:picLocks noChangeAspect="1" noChangeArrowheads="1"/>
          </p:cNvPicPr>
          <p:nvPr/>
        </p:nvPicPr>
        <p:blipFill>
          <a:blip r:embed="rId8" cstate="print"/>
          <a:srcRect/>
          <a:stretch>
            <a:fillRect/>
          </a:stretch>
        </p:blipFill>
        <p:spPr bwMode="auto">
          <a:xfrm>
            <a:off x="3276600" y="1295400"/>
            <a:ext cx="3352800" cy="45751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normAutofit fontScale="90000"/>
          </a:bodyPr>
          <a:lstStyle/>
          <a:p>
            <a:r>
              <a:rPr lang="en-US" dirty="0" smtClean="0">
                <a:solidFill>
                  <a:srgbClr val="FFFF00"/>
                </a:solidFill>
              </a:rPr>
              <a:t>The Church begin on the </a:t>
            </a:r>
            <a:br>
              <a:rPr lang="en-US" dirty="0" smtClean="0">
                <a:solidFill>
                  <a:srgbClr val="FFFF00"/>
                </a:solidFill>
              </a:rPr>
            </a:br>
            <a:r>
              <a:rPr lang="en-US" dirty="0" smtClean="0">
                <a:solidFill>
                  <a:srgbClr val="FFFF00"/>
                </a:solidFill>
              </a:rPr>
              <a:t>Day of Pentecost</a:t>
            </a:r>
            <a:endParaRPr lang="en-US" dirty="0">
              <a:solidFill>
                <a:srgbClr val="FFFF00"/>
              </a:solidFill>
            </a:endParaRPr>
          </a:p>
        </p:txBody>
      </p:sp>
      <p:pic>
        <p:nvPicPr>
          <p:cNvPr id="7170" name="Picture 2" descr="http://4.bp.blogspot.com/_W9Mt-W-M5Dc/SHgqM4d2sGI/AAAAAAAAAAM/B8jlpkhs2ak/s320/Tongues_Of_Fire.jpg"/>
          <p:cNvPicPr>
            <a:picLocks noChangeAspect="1" noChangeArrowheads="1"/>
          </p:cNvPicPr>
          <p:nvPr/>
        </p:nvPicPr>
        <p:blipFill>
          <a:blip r:embed="rId2" cstate="print">
            <a:lum bright="-10000" contrast="30000"/>
          </a:blip>
          <a:srcRect/>
          <a:stretch>
            <a:fillRect/>
          </a:stretch>
        </p:blipFill>
        <p:spPr bwMode="auto">
          <a:xfrm>
            <a:off x="609600" y="1600200"/>
            <a:ext cx="7769407" cy="4953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724400" cy="3046988"/>
          </a:xfrm>
          <a:prstGeom prst="rect">
            <a:avLst/>
          </a:prstGeom>
        </p:spPr>
        <p:txBody>
          <a:bodyPr wrap="square">
            <a:spAutoFit/>
          </a:bodyPr>
          <a:lstStyle/>
          <a:p>
            <a:pPr algn="ctr"/>
            <a:r>
              <a:rPr lang="en-US" sz="3200" i="1" dirty="0" smtClean="0"/>
              <a:t>“And when it was day, he called unto him his disciples: and of them he chose twelve, whom also he named apostles.” </a:t>
            </a:r>
          </a:p>
          <a:p>
            <a:pPr algn="ctr"/>
            <a:r>
              <a:rPr lang="en-US" sz="3200" i="1" dirty="0" smtClean="0"/>
              <a:t>(Luke 6:13)</a:t>
            </a:r>
            <a:endParaRPr lang="en-US" sz="3200" i="1" dirty="0"/>
          </a:p>
        </p:txBody>
      </p:sp>
      <p:pic>
        <p:nvPicPr>
          <p:cNvPr id="119810" name="Picture 2" descr="http://nurtured-babies.com/wp-content/uploads/2011/03/0fetus.jpg"/>
          <p:cNvPicPr>
            <a:picLocks noChangeAspect="1" noChangeArrowheads="1"/>
          </p:cNvPicPr>
          <p:nvPr/>
        </p:nvPicPr>
        <p:blipFill>
          <a:blip r:embed="rId2" cstate="print"/>
          <a:srcRect/>
          <a:stretch>
            <a:fillRect/>
          </a:stretch>
        </p:blipFill>
        <p:spPr bwMode="auto">
          <a:xfrm>
            <a:off x="5029200" y="0"/>
            <a:ext cx="3810000" cy="2857500"/>
          </a:xfrm>
          <a:prstGeom prst="ellipse">
            <a:avLst/>
          </a:prstGeom>
          <a:ln>
            <a:noFill/>
          </a:ln>
          <a:effectLst>
            <a:softEdge rad="112500"/>
          </a:effectLst>
        </p:spPr>
      </p:pic>
      <p:pic>
        <p:nvPicPr>
          <p:cNvPr id="119812" name="Picture 4" descr="http://3.bp.blogspot.com/-cLeJoixz-LQ/UAbxo1bfliI/AAAAAAAAFrs/YBidHwvHdVw/s1600/New%2BBorn%2BBaby%2BWallpapers%2B1.jpg"/>
          <p:cNvPicPr>
            <a:picLocks noChangeAspect="1" noChangeArrowheads="1"/>
          </p:cNvPicPr>
          <p:nvPr/>
        </p:nvPicPr>
        <p:blipFill>
          <a:blip r:embed="rId3" cstate="print"/>
          <a:srcRect l="28745" t="-2556"/>
          <a:stretch>
            <a:fillRect/>
          </a:stretch>
        </p:blipFill>
        <p:spPr bwMode="auto">
          <a:xfrm>
            <a:off x="228600" y="3276600"/>
            <a:ext cx="3400037" cy="3057525"/>
          </a:xfrm>
          <a:prstGeom prst="rect">
            <a:avLst/>
          </a:prstGeom>
          <a:ln>
            <a:noFill/>
          </a:ln>
          <a:effectLst>
            <a:softEdge rad="112500"/>
          </a:effectLst>
        </p:spPr>
      </p:pic>
      <p:sp>
        <p:nvSpPr>
          <p:cNvPr id="5" name="Rectangle 4"/>
          <p:cNvSpPr/>
          <p:nvPr/>
        </p:nvSpPr>
        <p:spPr>
          <a:xfrm>
            <a:off x="3733800" y="2743200"/>
            <a:ext cx="5410200" cy="4184273"/>
          </a:xfrm>
          <a:prstGeom prst="rect">
            <a:avLst/>
          </a:prstGeom>
        </p:spPr>
        <p:txBody>
          <a:bodyPr wrap="square">
            <a:spAutoFit/>
          </a:bodyPr>
          <a:lstStyle/>
          <a:p>
            <a:pPr algn="ctr"/>
            <a:r>
              <a:rPr lang="en-US" sz="3200" i="1" dirty="0" smtClean="0"/>
              <a:t>“And when the day of Pentecost was fully come, they were all with one accord in one place. And suddenly there came a sound from heaven as of a rushing mighty wind, and it filled all the house where they were sitting.” (Acts 2:1-2) </a:t>
            </a:r>
            <a:endParaRPr lang="en-US" sz="3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fade">
                                      <p:cBhvr>
                                        <p:cTn id="7" dur="2000"/>
                                        <p:tgtEl>
                                          <p:spTgt spid="1198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812"/>
                                        </p:tgtEl>
                                        <p:attrNameLst>
                                          <p:attrName>style.visibility</p:attrName>
                                        </p:attrNameLst>
                                      </p:cBhvr>
                                      <p:to>
                                        <p:strVal val="visible"/>
                                      </p:to>
                                    </p:set>
                                    <p:animEffect transition="in" filter="fade">
                                      <p:cBhvr>
                                        <p:cTn id="17" dur="2000"/>
                                        <p:tgtEl>
                                          <p:spTgt spid="119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vimeocdn.com/ts/599/110/59911047_640.jpg"/>
          <p:cNvPicPr>
            <a:picLocks noChangeAspect="1" noChangeArrowheads="1"/>
          </p:cNvPicPr>
          <p:nvPr/>
        </p:nvPicPr>
        <p:blipFill>
          <a:blip r:embed="rId2" cstate="print"/>
          <a:srcRect/>
          <a:stretch>
            <a:fillRect/>
          </a:stretch>
        </p:blipFill>
        <p:spPr bwMode="auto">
          <a:xfrm>
            <a:off x="2057400" y="2438400"/>
            <a:ext cx="5113864" cy="2876549"/>
          </a:xfrm>
          <a:prstGeom prst="rect">
            <a:avLst/>
          </a:prstGeom>
          <a:noFill/>
        </p:spPr>
      </p:pic>
      <p:pic>
        <p:nvPicPr>
          <p:cNvPr id="1026" name="Picture 2" descr="http://www.tcm-md.org/hp_wordpress/wp-content/uploads/2011/06/Bible_PowerPoint.png"/>
          <p:cNvPicPr>
            <a:picLocks noChangeAspect="1" noChangeArrowheads="1"/>
          </p:cNvPicPr>
          <p:nvPr/>
        </p:nvPicPr>
        <p:blipFill>
          <a:blip r:embed="rId3" cstate="print"/>
          <a:srcRect/>
          <a:stretch>
            <a:fillRect/>
          </a:stretch>
        </p:blipFill>
        <p:spPr bwMode="auto">
          <a:xfrm rot="20943633">
            <a:off x="195448" y="315271"/>
            <a:ext cx="4083060" cy="3060929"/>
          </a:xfrm>
          <a:prstGeom prst="rect">
            <a:avLst/>
          </a:prstGeom>
          <a:noFill/>
        </p:spPr>
      </p:pic>
      <p:pic>
        <p:nvPicPr>
          <p:cNvPr id="1028" name="Picture 4" descr="http://images.sharefaith.com/images/3/1269631201527_911/slide-02.jpg"/>
          <p:cNvPicPr>
            <a:picLocks noChangeAspect="1" noChangeArrowheads="1"/>
          </p:cNvPicPr>
          <p:nvPr/>
        </p:nvPicPr>
        <p:blipFill>
          <a:blip r:embed="rId4" cstate="print"/>
          <a:srcRect/>
          <a:stretch>
            <a:fillRect/>
          </a:stretch>
        </p:blipFill>
        <p:spPr bwMode="auto">
          <a:xfrm rot="414106">
            <a:off x="4975757" y="90199"/>
            <a:ext cx="4228870" cy="3170238"/>
          </a:xfrm>
          <a:prstGeom prst="rect">
            <a:avLst/>
          </a:prstGeom>
          <a:noFill/>
        </p:spPr>
      </p:pic>
      <p:pic>
        <p:nvPicPr>
          <p:cNvPr id="5" name="Picture 2" descr="http://herboldblog2.files.wordpress.com/2013/05/holy-spirit.jpg"/>
          <p:cNvPicPr>
            <a:picLocks noChangeAspect="1" noChangeArrowheads="1"/>
          </p:cNvPicPr>
          <p:nvPr/>
        </p:nvPicPr>
        <p:blipFill>
          <a:blip r:embed="rId5" cstate="print"/>
          <a:srcRect r="1539" b="23"/>
          <a:stretch>
            <a:fillRect/>
          </a:stretch>
        </p:blipFill>
        <p:spPr bwMode="auto">
          <a:xfrm rot="21094810">
            <a:off x="402076" y="3967877"/>
            <a:ext cx="4301247" cy="2686105"/>
          </a:xfrm>
          <a:prstGeom prst="rect">
            <a:avLst/>
          </a:prstGeom>
          <a:ln>
            <a:noFill/>
          </a:ln>
          <a:effectLst>
            <a:outerShdw blurRad="292100" dist="139700" dir="2700000" algn="tl" rotWithShape="0">
              <a:srgbClr val="333333">
                <a:alpha val="65000"/>
              </a:srgbClr>
            </a:outerShdw>
          </a:effectLst>
        </p:spPr>
      </p:pic>
      <p:pic>
        <p:nvPicPr>
          <p:cNvPr id="1030" name="Picture 6" descr="http://enloeministries.org/wp-content/uploads/2012/01/HOLYSPIRITINSIDECDCOVERlowres.jpg"/>
          <p:cNvPicPr>
            <a:picLocks noChangeAspect="1" noChangeArrowheads="1"/>
          </p:cNvPicPr>
          <p:nvPr/>
        </p:nvPicPr>
        <p:blipFill>
          <a:blip r:embed="rId6" cstate="print"/>
          <a:srcRect t="14263" r="162" b="26094"/>
          <a:stretch>
            <a:fillRect/>
          </a:stretch>
        </p:blipFill>
        <p:spPr bwMode="auto">
          <a:xfrm rot="817533">
            <a:off x="5108441" y="4107682"/>
            <a:ext cx="4114800" cy="2458192"/>
          </a:xfrm>
          <a:prstGeom prst="rect">
            <a:avLst/>
          </a:prstGeom>
          <a:noFill/>
        </p:spPr>
      </p:pic>
      <p:pic>
        <p:nvPicPr>
          <p:cNvPr id="1032" name="Picture 8" descr="http://www.theencouragingword.org/Websites/tew2012/Images/monthlyoffers/empowered_by_the_holy_spirit.jpeg"/>
          <p:cNvPicPr>
            <a:picLocks noChangeAspect="1" noChangeArrowheads="1"/>
          </p:cNvPicPr>
          <p:nvPr/>
        </p:nvPicPr>
        <p:blipFill>
          <a:blip r:embed="rId7" cstate="print"/>
          <a:srcRect/>
          <a:stretch>
            <a:fillRect/>
          </a:stretch>
        </p:blipFill>
        <p:spPr bwMode="auto">
          <a:xfrm>
            <a:off x="457200" y="2286000"/>
            <a:ext cx="8120061" cy="2362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to="" calcmode="lin" valueType="num">
                                      <p:cBhvr>
                                        <p:cTn id="12" dur="1" fill="hold"/>
                                        <p:tgtEl>
                                          <p:spTgt spid="102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to="" calcmode="lin" valueType="num">
                                      <p:cBhvr>
                                        <p:cTn id="17" dur="1" fill="hold"/>
                                        <p:tgtEl>
                                          <p:spTgt spid="103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to="" calcmode="lin" valueType="num">
                                      <p:cBhvr>
                                        <p:cTn id="22" dur="1" fill="hold"/>
                                        <p:tgtEl>
                                          <p:spTgt spid="102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1000" fill="hold"/>
                                        <p:tgtEl>
                                          <p:spTgt spid="1032"/>
                                        </p:tgtEl>
                                        <p:attrNameLst>
                                          <p:attrName>ppt_w</p:attrName>
                                        </p:attrNameLst>
                                      </p:cBhvr>
                                      <p:tavLst>
                                        <p:tav tm="0">
                                          <p:val>
                                            <p:strVal val="#ppt_w*0.70"/>
                                          </p:val>
                                        </p:tav>
                                        <p:tav tm="100000">
                                          <p:val>
                                            <p:strVal val="#ppt_w"/>
                                          </p:val>
                                        </p:tav>
                                      </p:tavLst>
                                    </p:anim>
                                    <p:anim calcmode="lin" valueType="num">
                                      <p:cBhvr>
                                        <p:cTn id="28" dur="1000" fill="hold"/>
                                        <p:tgtEl>
                                          <p:spTgt spid="1032"/>
                                        </p:tgtEl>
                                        <p:attrNameLst>
                                          <p:attrName>ppt_h</p:attrName>
                                        </p:attrNameLst>
                                      </p:cBhvr>
                                      <p:tavLst>
                                        <p:tav tm="0">
                                          <p:val>
                                            <p:strVal val="#ppt_h"/>
                                          </p:val>
                                        </p:tav>
                                        <p:tav tm="100000">
                                          <p:val>
                                            <p:strVal val="#ppt_h"/>
                                          </p:val>
                                        </p:tav>
                                      </p:tavLst>
                                    </p:anim>
                                    <p:animEffect transition="in" filter="fade">
                                      <p:cBhvr>
                                        <p:cTn id="29"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txBox="1">
            <a:spLocks/>
          </p:cNvSpPr>
          <p:nvPr/>
        </p:nvSpPr>
        <p:spPr>
          <a:xfrm>
            <a:off x="0" y="304800"/>
            <a:ext cx="9144000" cy="6324600"/>
          </a:xfrm>
          <a:prstGeom prst="rect">
            <a:avLst/>
          </a:prstGeom>
        </p:spPr>
        <p:txBody>
          <a:bodyPr vert="horz" lIns="91440" tIns="45720" rIns="91440" bIns="45720" rtlCol="0">
            <a:noAutofit/>
            <a:scene3d>
              <a:camera prst="orthographicFront"/>
              <a:lightRig rig="threePt" dir="t"/>
            </a:scene3d>
            <a:sp3d extrusionH="57150">
              <a:bevelT w="38100" h="38100" prst="convex"/>
            </a:sp3d>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rPr>
              <a:t>The Nature of the Church</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000" b="0" i="1" u="none" strike="noStrike" kern="1200" cap="none" spc="0" normalizeH="0" baseline="0" noProof="0" dirty="0" smtClean="0">
                <a:ln>
                  <a:noFill/>
                </a:ln>
                <a:solidFill>
                  <a:schemeClr val="tx1"/>
                </a:solidFill>
                <a:effectLst/>
                <a:uLnTx/>
                <a:uFillTx/>
                <a:latin typeface="+mn-lt"/>
                <a:ea typeface="+mn-ea"/>
                <a:cs typeface="+mn-cs"/>
              </a:rPr>
              <a:t>“The characteristics or inherent features of the Church”</a:t>
            </a:r>
            <a:endParaRPr kumimoji="0" lang="en-US" sz="3000" b="1" i="1"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p:txBody>
      </p:sp>
      <p:pic>
        <p:nvPicPr>
          <p:cNvPr id="6" name="Picture 2" descr="http://biblicalproof.files.wordpress.com/2013/06/what-the-church-is-and-is-not.jpg"/>
          <p:cNvPicPr>
            <a:picLocks noChangeAspect="1" noChangeArrowheads="1"/>
          </p:cNvPicPr>
          <p:nvPr/>
        </p:nvPicPr>
        <p:blipFill>
          <a:blip r:embed="rId2" cstate="print"/>
          <a:srcRect t="19611" r="131" b="22042"/>
          <a:stretch>
            <a:fillRect/>
          </a:stretch>
        </p:blipFill>
        <p:spPr bwMode="auto">
          <a:xfrm>
            <a:off x="0" y="1905000"/>
            <a:ext cx="9152467" cy="43353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sz="4000" dirty="0" smtClean="0">
                <a:solidFill>
                  <a:srgbClr val="FFFF00"/>
                </a:solidFill>
              </a:rPr>
              <a:t>  The Church is not Israel</a:t>
            </a:r>
          </a:p>
          <a:p>
            <a:r>
              <a:rPr lang="en-US" dirty="0" smtClean="0"/>
              <a:t> </a:t>
            </a:r>
            <a:r>
              <a:rPr lang="en-US" i="1" dirty="0" smtClean="0"/>
              <a:t>(I Corinthians 10:32) “Give none offence, neither to the Jews (Israel), nor to the Gentiles, nor to the church of God.”</a:t>
            </a:r>
            <a:endParaRPr lang="en-US" dirty="0" smtClean="0"/>
          </a:p>
          <a:p>
            <a:endParaRPr lang="en-US" dirty="0"/>
          </a:p>
          <a:p>
            <a:endParaRPr lang="en-US" dirty="0" smtClean="0"/>
          </a:p>
          <a:p>
            <a:endParaRPr lang="en-US" dirty="0"/>
          </a:p>
          <a:p>
            <a:endParaRPr lang="en-US" dirty="0" smtClean="0"/>
          </a:p>
          <a:p>
            <a:endParaRPr lang="en-US" dirty="0"/>
          </a:p>
          <a:p>
            <a:pPr>
              <a:buNone/>
            </a:pPr>
            <a:endParaRPr lang="en-US" dirty="0" smtClean="0"/>
          </a:p>
          <a:p>
            <a:r>
              <a:rPr lang="en-US" dirty="0"/>
              <a:t>Covenant theologians teach that the church has become God’s elect people, as Israel once was. </a:t>
            </a:r>
            <a:endParaRPr lang="en-US" dirty="0" smtClean="0"/>
          </a:p>
          <a:p>
            <a:endParaRPr lang="en-US" dirty="0" smtClean="0"/>
          </a:p>
          <a:p>
            <a:endParaRPr lang="en-US" dirty="0"/>
          </a:p>
        </p:txBody>
      </p:sp>
      <p:pic>
        <p:nvPicPr>
          <p:cNvPr id="4" name="Picture 4" descr="https://encrypted-tbn2.gstatic.com/images?q=tbn:ANd9GcTe_sFLk2KOk7IsBPvk3U00hbR-WW1HQhD2oaEdNk280QX_tKeHCmk9mp5k"/>
          <p:cNvPicPr>
            <a:picLocks noChangeAspect="1" noChangeArrowheads="1"/>
          </p:cNvPicPr>
          <p:nvPr/>
        </p:nvPicPr>
        <p:blipFill>
          <a:blip r:embed="rId2" cstate="print"/>
          <a:srcRect/>
          <a:stretch>
            <a:fillRect/>
          </a:stretch>
        </p:blipFill>
        <p:spPr bwMode="auto">
          <a:xfrm>
            <a:off x="1295400" y="2514600"/>
            <a:ext cx="6019800" cy="30099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417638"/>
          </a:xfrm>
        </p:spPr>
        <p:txBody>
          <a:bodyPr/>
          <a:lstStyle/>
          <a:p>
            <a:r>
              <a:rPr lang="en-US" dirty="0" smtClean="0">
                <a:solidFill>
                  <a:srgbClr val="FFFF00"/>
                </a:solidFill>
              </a:rPr>
              <a:t>The Church is the Body of Christ</a:t>
            </a:r>
            <a:endParaRPr lang="en-US" dirty="0">
              <a:solidFill>
                <a:srgbClr val="FFFF00"/>
              </a:solidFill>
            </a:endParaRPr>
          </a:p>
        </p:txBody>
      </p:sp>
      <p:sp>
        <p:nvSpPr>
          <p:cNvPr id="6" name="Content Placeholder 5"/>
          <p:cNvSpPr>
            <a:spLocks noGrp="1"/>
          </p:cNvSpPr>
          <p:nvPr>
            <p:ph idx="1"/>
          </p:nvPr>
        </p:nvSpPr>
        <p:spPr>
          <a:xfrm>
            <a:off x="152400" y="1371600"/>
            <a:ext cx="8839200" cy="4754563"/>
          </a:xfrm>
        </p:spPr>
        <p:txBody>
          <a:bodyPr/>
          <a:lstStyle/>
          <a:p>
            <a:r>
              <a:rPr lang="en-US" i="1" dirty="0" smtClean="0"/>
              <a:t> I Cor. 12:27 “Now ye are the body of Christ, and members in particular.</a:t>
            </a:r>
          </a:p>
          <a:p>
            <a:r>
              <a:rPr lang="en-US" i="1" dirty="0" smtClean="0"/>
              <a:t> Eph. 4:12 “For the perfecting of the saints, for the work of the ministry, for the edifying of the body of Christ.”</a:t>
            </a:r>
            <a:endParaRPr lang="en-US" i="1" dirty="0"/>
          </a:p>
        </p:txBody>
      </p:sp>
      <p:pic>
        <p:nvPicPr>
          <p:cNvPr id="63490" name="Picture 2" descr="http://ubdavid.org/advanced/new-life3/graphics/17_people-cross-body.jpg"/>
          <p:cNvPicPr>
            <a:picLocks noChangeAspect="1" noChangeArrowheads="1"/>
          </p:cNvPicPr>
          <p:nvPr/>
        </p:nvPicPr>
        <p:blipFill>
          <a:blip r:embed="rId2" cstate="print"/>
          <a:srcRect/>
          <a:stretch>
            <a:fillRect/>
          </a:stretch>
        </p:blipFill>
        <p:spPr bwMode="auto">
          <a:xfrm>
            <a:off x="2667000" y="3581400"/>
            <a:ext cx="6191248" cy="309562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bdavid.org/advanced/all-about-me/graphics/17_many-local-churches.jpg"/>
          <p:cNvPicPr>
            <a:picLocks noChangeAspect="1" noChangeArrowheads="1"/>
          </p:cNvPicPr>
          <p:nvPr/>
        </p:nvPicPr>
        <p:blipFill>
          <a:blip r:embed="rId2" cstate="print"/>
          <a:srcRect/>
          <a:stretch>
            <a:fillRect/>
          </a:stretch>
        </p:blipFill>
        <p:spPr bwMode="auto">
          <a:xfrm>
            <a:off x="-54429" y="1219200"/>
            <a:ext cx="9198429" cy="429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lerablog.org/wp-content/uploads/2013/08/review.jpg"/>
          <p:cNvPicPr>
            <a:picLocks noChangeAspect="1" noChangeArrowheads="1"/>
          </p:cNvPicPr>
          <p:nvPr/>
        </p:nvPicPr>
        <p:blipFill>
          <a:blip r:embed="rId2" cstate="print"/>
          <a:srcRect/>
          <a:stretch>
            <a:fillRect/>
          </a:stretch>
        </p:blipFill>
        <p:spPr bwMode="auto">
          <a:xfrm>
            <a:off x="1219200" y="762000"/>
            <a:ext cx="6572250" cy="5334001"/>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Christ is the head of the Church</a:t>
            </a:r>
            <a:endParaRPr lang="en-US" dirty="0">
              <a:solidFill>
                <a:srgbClr val="FFFF00"/>
              </a:solidFill>
            </a:endParaRPr>
          </a:p>
        </p:txBody>
      </p:sp>
      <p:sp>
        <p:nvSpPr>
          <p:cNvPr id="3" name="Content Placeholder 2"/>
          <p:cNvSpPr>
            <a:spLocks noGrp="1"/>
          </p:cNvSpPr>
          <p:nvPr>
            <p:ph idx="1"/>
          </p:nvPr>
        </p:nvSpPr>
        <p:spPr>
          <a:xfrm>
            <a:off x="152400" y="1524001"/>
            <a:ext cx="8839200" cy="1676400"/>
          </a:xfrm>
        </p:spPr>
        <p:txBody>
          <a:bodyPr/>
          <a:lstStyle/>
          <a:p>
            <a:pPr>
              <a:buNone/>
            </a:pPr>
            <a:r>
              <a:rPr lang="en-US" i="1" dirty="0" smtClean="0"/>
              <a:t>    Eph. 5:23 “For the husband is the head of the wife, even as Christ is the head of the church: and he is the </a:t>
            </a:r>
            <a:r>
              <a:rPr lang="en-US" i="1" dirty="0" err="1" smtClean="0"/>
              <a:t>saviour</a:t>
            </a:r>
            <a:r>
              <a:rPr lang="en-US" i="1" dirty="0" smtClean="0"/>
              <a:t> of the body.”</a:t>
            </a:r>
            <a:endParaRPr lang="en-US" i="1" dirty="0"/>
          </a:p>
        </p:txBody>
      </p:sp>
      <p:pic>
        <p:nvPicPr>
          <p:cNvPr id="67588" name="Picture 4" descr="http://photos1.blogger.com/blogger/2894/913/1600/Bible.0.jpg"/>
          <p:cNvPicPr>
            <a:picLocks noChangeAspect="1" noChangeArrowheads="1"/>
          </p:cNvPicPr>
          <p:nvPr/>
        </p:nvPicPr>
        <p:blipFill>
          <a:blip r:embed="rId2" cstate="print"/>
          <a:srcRect/>
          <a:stretch>
            <a:fillRect/>
          </a:stretch>
        </p:blipFill>
        <p:spPr bwMode="auto">
          <a:xfrm>
            <a:off x="2286000" y="3429000"/>
            <a:ext cx="4648200" cy="326630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Word of God is to be the Churches only rule of faith and practice!</a:t>
            </a:r>
            <a:endParaRPr lang="en-US" dirty="0">
              <a:solidFill>
                <a:srgbClr val="FFFF00"/>
              </a:solidFill>
            </a:endParaRPr>
          </a:p>
        </p:txBody>
      </p:sp>
      <p:pic>
        <p:nvPicPr>
          <p:cNvPr id="68611" name="Picture 3" descr="http://centralcitybaptist.com/wp-content/uploads/2012/06/Open-Bible-3.png"/>
          <p:cNvPicPr>
            <a:picLocks noChangeAspect="1" noChangeArrowheads="1"/>
          </p:cNvPicPr>
          <p:nvPr/>
        </p:nvPicPr>
        <p:blipFill>
          <a:blip r:embed="rId2" cstate="print"/>
          <a:srcRect/>
          <a:stretch>
            <a:fillRect/>
          </a:stretch>
        </p:blipFill>
        <p:spPr bwMode="auto">
          <a:xfrm>
            <a:off x="457200" y="3048000"/>
            <a:ext cx="7467600" cy="3994133"/>
          </a:xfrm>
          <a:prstGeom prst="rect">
            <a:avLst/>
          </a:prstGeom>
          <a:noFill/>
        </p:spPr>
      </p:pic>
      <p:pic>
        <p:nvPicPr>
          <p:cNvPr id="68609" name="Picture 1" descr="C:\Users\Dan White\Pictures\Bible pictures\Churches\scan0007 (2).jpg"/>
          <p:cNvPicPr>
            <a:picLocks noChangeAspect="1" noChangeArrowheads="1"/>
          </p:cNvPicPr>
          <p:nvPr/>
        </p:nvPicPr>
        <p:blipFill>
          <a:blip r:embed="rId3" cstate="print"/>
          <a:srcRect/>
          <a:stretch>
            <a:fillRect/>
          </a:stretch>
        </p:blipFill>
        <p:spPr bwMode="auto">
          <a:xfrm>
            <a:off x="2971800" y="1752600"/>
            <a:ext cx="2839212" cy="3721608"/>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09"/>
                                        </p:tgtEl>
                                        <p:attrNameLst>
                                          <p:attrName>style.visibility</p:attrName>
                                        </p:attrNameLst>
                                      </p:cBhvr>
                                      <p:to>
                                        <p:strVal val="visible"/>
                                      </p:to>
                                    </p:set>
                                    <p:animEffect transition="in" filter="fade">
                                      <p:cBhvr>
                                        <p:cTn id="7" dur="2000"/>
                                        <p:tgtEl>
                                          <p:spTgt spid="68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Church is the Pillar </a:t>
            </a:r>
            <a:br>
              <a:rPr lang="en-US" dirty="0" smtClean="0">
                <a:solidFill>
                  <a:srgbClr val="FFFF00"/>
                </a:solidFill>
              </a:rPr>
            </a:br>
            <a:r>
              <a:rPr lang="en-US" dirty="0" smtClean="0">
                <a:solidFill>
                  <a:srgbClr val="FFFF00"/>
                </a:solidFill>
              </a:rPr>
              <a:t>and Ground of the Truth</a:t>
            </a:r>
            <a:endParaRPr lang="en-US" dirty="0">
              <a:solidFill>
                <a:srgbClr val="FFFF00"/>
              </a:solidFill>
            </a:endParaRPr>
          </a:p>
        </p:txBody>
      </p:sp>
      <p:sp>
        <p:nvSpPr>
          <p:cNvPr id="3" name="Content Placeholder 2"/>
          <p:cNvSpPr>
            <a:spLocks noGrp="1"/>
          </p:cNvSpPr>
          <p:nvPr>
            <p:ph idx="1"/>
          </p:nvPr>
        </p:nvSpPr>
        <p:spPr>
          <a:xfrm>
            <a:off x="76200" y="1752600"/>
            <a:ext cx="9067800" cy="3962400"/>
          </a:xfrm>
        </p:spPr>
        <p:txBody>
          <a:bodyPr>
            <a:normAutofit fontScale="92500" lnSpcReduction="10000"/>
          </a:bodyPr>
          <a:lstStyle/>
          <a:p>
            <a:pPr>
              <a:buNone/>
            </a:pPr>
            <a:r>
              <a:rPr lang="en-US" i="1" dirty="0" smtClean="0"/>
              <a:t>   I Tim. 3:15 “But if I tarry long, that thou mayest know how thou </a:t>
            </a:r>
            <a:r>
              <a:rPr lang="en-US" i="1" dirty="0" err="1" smtClean="0"/>
              <a:t>oughtest</a:t>
            </a:r>
            <a:r>
              <a:rPr lang="en-US" i="1" dirty="0" smtClean="0"/>
              <a:t> to behave thyself in the house of God, which is the church of the living God, the pillar and ground of the truth.”</a:t>
            </a:r>
          </a:p>
          <a:p>
            <a:pPr>
              <a:buNone/>
            </a:pPr>
            <a:endParaRPr lang="en-US" i="1" dirty="0" smtClean="0"/>
          </a:p>
          <a:p>
            <a:pPr>
              <a:buFont typeface="Wingdings"/>
              <a:buChar char="Ø"/>
            </a:pPr>
            <a:r>
              <a:rPr lang="en-US" i="1" dirty="0" smtClean="0"/>
              <a:t> Pillar = base; post; support</a:t>
            </a:r>
          </a:p>
          <a:p>
            <a:pPr>
              <a:buNone/>
            </a:pPr>
            <a:endParaRPr lang="en-US" i="1" dirty="0" smtClean="0"/>
          </a:p>
          <a:p>
            <a:pPr>
              <a:buFont typeface="Wingdings"/>
              <a:buChar char="Ø"/>
            </a:pPr>
            <a:r>
              <a:rPr lang="en-US" i="1" dirty="0" smtClean="0"/>
              <a:t> Ground = support; basis</a:t>
            </a:r>
          </a:p>
        </p:txBody>
      </p:sp>
      <p:pic>
        <p:nvPicPr>
          <p:cNvPr id="1028" name="Picture 4" descr="http://holybible.ucoz.org/bible3.gif"/>
          <p:cNvPicPr>
            <a:picLocks noChangeAspect="1" noChangeArrowheads="1"/>
          </p:cNvPicPr>
          <p:nvPr/>
        </p:nvPicPr>
        <p:blipFill>
          <a:blip r:embed="rId2" cstate="print"/>
          <a:srcRect/>
          <a:stretch>
            <a:fillRect/>
          </a:stretch>
        </p:blipFill>
        <p:spPr bwMode="auto">
          <a:xfrm rot="17416402">
            <a:off x="5578905" y="4132713"/>
            <a:ext cx="3143250" cy="3524251"/>
          </a:xfrm>
          <a:prstGeom prst="rect">
            <a:avLst/>
          </a:prstGeom>
          <a:noFill/>
        </p:spPr>
      </p:pic>
      <p:pic>
        <p:nvPicPr>
          <p:cNvPr id="1026" name="Picture 2" descr="http://www.clker.com/cliparts/4/a/a/f/13393542111146411959ws%20piller%20gold.png"/>
          <p:cNvPicPr>
            <a:picLocks noChangeAspect="1" noChangeArrowheads="1"/>
          </p:cNvPicPr>
          <p:nvPr/>
        </p:nvPicPr>
        <p:blipFill>
          <a:blip r:embed="rId3" cstate="print"/>
          <a:srcRect/>
          <a:stretch>
            <a:fillRect/>
          </a:stretch>
        </p:blipFill>
        <p:spPr bwMode="auto">
          <a:xfrm>
            <a:off x="6553200" y="3124200"/>
            <a:ext cx="912767" cy="3276600"/>
          </a:xfrm>
          <a:prstGeom prst="rect">
            <a:avLst/>
          </a:prstGeom>
          <a:noFill/>
        </p:spPr>
      </p:pic>
      <p:pic>
        <p:nvPicPr>
          <p:cNvPr id="1030" name="Picture 6" descr="http://www.gunisigi.hho.edu.tr/wp-content/uploads/2014/01/World.jpg"/>
          <p:cNvPicPr>
            <a:picLocks noChangeAspect="1" noChangeArrowheads="1"/>
          </p:cNvPicPr>
          <p:nvPr/>
        </p:nvPicPr>
        <p:blipFill>
          <a:blip r:embed="rId4" cstate="print"/>
          <a:srcRect b="16393"/>
          <a:stretch>
            <a:fillRect/>
          </a:stretch>
        </p:blipFill>
        <p:spPr bwMode="auto">
          <a:xfrm>
            <a:off x="5943600" y="1524000"/>
            <a:ext cx="2057400" cy="1797471"/>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cvwrhVNGUG0/UMaliPjxmBI/AAAAAAAAXls/OWwTx9sjPFM/s640/croppedimage505329-preeminence-tv-slide.png"/>
          <p:cNvPicPr>
            <a:picLocks noChangeAspect="1" noChangeArrowheads="1"/>
          </p:cNvPicPr>
          <p:nvPr/>
        </p:nvPicPr>
        <p:blipFill>
          <a:blip r:embed="rId2" cstate="print"/>
          <a:srcRect/>
          <a:stretch>
            <a:fillRect/>
          </a:stretch>
        </p:blipFill>
        <p:spPr bwMode="auto">
          <a:xfrm>
            <a:off x="914400" y="1676400"/>
            <a:ext cx="7485663" cy="4876800"/>
          </a:xfrm>
          <a:prstGeom prst="rect">
            <a:avLst/>
          </a:prstGeom>
          <a:noFill/>
        </p:spPr>
      </p:pic>
      <p:sp>
        <p:nvSpPr>
          <p:cNvPr id="3" name="Title 1"/>
          <p:cNvSpPr txBox="1">
            <a:spLocks/>
          </p:cNvSpPr>
          <p:nvPr/>
        </p:nvSpPr>
        <p:spPr>
          <a:xfrm>
            <a:off x="457200" y="274638"/>
            <a:ext cx="8229600" cy="1143000"/>
          </a:xfrm>
          <a:prstGeom prst="rect">
            <a:avLst/>
          </a:prstGeom>
        </p:spPr>
        <p:txBody>
          <a:bodyP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FFFF00"/>
                </a:solidFill>
                <a:effectLst/>
                <a:uLnTx/>
                <a:uFillTx/>
                <a:latin typeface="+mj-lt"/>
                <a:ea typeface="+mj-ea"/>
                <a:cs typeface="+mj-cs"/>
              </a:rPr>
              <a:t>Jesus Christ alone is to have the Preeminence</a:t>
            </a:r>
            <a:r>
              <a:rPr kumimoji="0" lang="en-US" sz="4400" b="0" i="0" u="none" strike="noStrike" kern="1200" cap="none" spc="0" normalizeH="0" baseline="0" noProof="0" smtClean="0">
                <a:ln>
                  <a:noFill/>
                </a:ln>
                <a:solidFill>
                  <a:schemeClr val="tx1"/>
                </a:solidFill>
                <a:effectLst/>
                <a:uLnTx/>
                <a:uFillTx/>
                <a:latin typeface="+mj-lt"/>
                <a:ea typeface="+mj-ea"/>
                <a:cs typeface="+mj-cs"/>
              </a:rPr>
              <a:t> </a:t>
            </a:r>
            <a:r>
              <a:rPr kumimoji="0" lang="en-US" sz="4400" b="0" i="0" u="none" strike="noStrike" kern="1200" cap="none" spc="0" normalizeH="0" baseline="0" noProof="0" smtClean="0">
                <a:ln>
                  <a:noFill/>
                </a:ln>
                <a:solidFill>
                  <a:srgbClr val="FFFF00"/>
                </a:solidFill>
                <a:effectLst/>
                <a:uLnTx/>
                <a:uFillTx/>
                <a:latin typeface="+mj-lt"/>
                <a:ea typeface="+mj-ea"/>
                <a:cs typeface="+mj-cs"/>
              </a:rPr>
              <a:t>in His Church</a:t>
            </a:r>
            <a:endParaRPr kumimoji="0" lang="en-US" sz="4400" b="0" i="0" u="none" strike="noStrike" kern="1200" cap="none" spc="0" normalizeH="0" baseline="0" noProof="0" dirty="0">
              <a:ln>
                <a:noFill/>
              </a:ln>
              <a:solidFill>
                <a:srgbClr val="FFFF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wednesdaynightservice.com/wp-content/uploads/2011/12/purpose-of-the-church_t_nv1.jpg"/>
          <p:cNvPicPr>
            <a:picLocks noChangeAspect="1" noChangeArrowheads="1"/>
          </p:cNvPicPr>
          <p:nvPr/>
        </p:nvPicPr>
        <p:blipFill>
          <a:blip r:embed="rId2" cstate="print"/>
          <a:srcRect/>
          <a:stretch>
            <a:fillRect/>
          </a:stretch>
        </p:blipFill>
        <p:spPr bwMode="auto">
          <a:xfrm>
            <a:off x="0" y="0"/>
            <a:ext cx="9147705"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http://fscj-calendar.s3.amazonaws.com/events/9265/the-main-thing__medium.jpg"/>
          <p:cNvPicPr>
            <a:picLocks noChangeAspect="1" noChangeArrowheads="1"/>
          </p:cNvPicPr>
          <p:nvPr/>
        </p:nvPicPr>
        <p:blipFill>
          <a:blip r:embed="rId2" cstate="print">
            <a:lum contrast="30000"/>
          </a:blip>
          <a:srcRect l="6536" r="7190" b="15686"/>
          <a:stretch>
            <a:fillRect/>
          </a:stretch>
        </p:blipFill>
        <p:spPr bwMode="auto">
          <a:xfrm>
            <a:off x="914400" y="1066800"/>
            <a:ext cx="7485321" cy="4876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scene3d>
              <a:camera prst="orthographicFront"/>
              <a:lightRig rig="threePt" dir="t"/>
            </a:scene3d>
            <a:sp3d extrusionH="57150">
              <a:bevelT w="38100" h="38100" prst="convex"/>
            </a:sp3d>
          </a:bodyPr>
          <a:lstStyle/>
          <a:p>
            <a:r>
              <a:rPr lang="en-US" dirty="0">
                <a:solidFill>
                  <a:schemeClr val="bg2">
                    <a:lumMod val="20000"/>
                    <a:lumOff val="80000"/>
                  </a:schemeClr>
                </a:solidFill>
              </a:rPr>
              <a:t>The </a:t>
            </a:r>
            <a:r>
              <a:rPr lang="en-US" i="1" dirty="0" err="1">
                <a:solidFill>
                  <a:schemeClr val="bg2">
                    <a:lumMod val="20000"/>
                    <a:lumOff val="80000"/>
                  </a:schemeClr>
                </a:solidFill>
              </a:rPr>
              <a:t>ekklesia</a:t>
            </a:r>
            <a:r>
              <a:rPr lang="en-US" dirty="0">
                <a:solidFill>
                  <a:schemeClr val="bg2">
                    <a:lumMod val="20000"/>
                    <a:lumOff val="80000"/>
                  </a:schemeClr>
                </a:solidFill>
              </a:rPr>
              <a:t> </a:t>
            </a:r>
            <a:r>
              <a:rPr lang="en-US" dirty="0" smtClean="0">
                <a:solidFill>
                  <a:schemeClr val="bg2">
                    <a:lumMod val="20000"/>
                    <a:lumOff val="80000"/>
                  </a:schemeClr>
                </a:solidFill>
              </a:rPr>
              <a:t>(Church) of </a:t>
            </a:r>
            <a:r>
              <a:rPr lang="en-US" dirty="0">
                <a:solidFill>
                  <a:schemeClr val="bg2">
                    <a:lumMod val="20000"/>
                    <a:lumOff val="80000"/>
                  </a:schemeClr>
                </a:solidFill>
              </a:rPr>
              <a:t>the New Testament </a:t>
            </a:r>
            <a:r>
              <a:rPr lang="en-US" dirty="0" smtClean="0">
                <a:solidFill>
                  <a:schemeClr val="bg2">
                    <a:lumMod val="20000"/>
                    <a:lumOff val="80000"/>
                  </a:schemeClr>
                </a:solidFill>
              </a:rPr>
              <a:t>refers </a:t>
            </a:r>
            <a:r>
              <a:rPr lang="en-US" dirty="0">
                <a:solidFill>
                  <a:schemeClr val="bg2">
                    <a:lumMod val="20000"/>
                    <a:lumOff val="80000"/>
                  </a:schemeClr>
                </a:solidFill>
              </a:rPr>
              <a:t>to </a:t>
            </a:r>
            <a:r>
              <a:rPr lang="en-US" dirty="0" smtClean="0">
                <a:solidFill>
                  <a:schemeClr val="bg2">
                    <a:lumMod val="20000"/>
                    <a:lumOff val="80000"/>
                  </a:schemeClr>
                </a:solidFill>
              </a:rPr>
              <a:t>a organize band of </a:t>
            </a:r>
            <a:r>
              <a:rPr lang="en-US" dirty="0">
                <a:solidFill>
                  <a:schemeClr val="bg2">
                    <a:lumMod val="20000"/>
                    <a:lumOff val="80000"/>
                  </a:schemeClr>
                </a:solidFill>
              </a:rPr>
              <a:t>baptized believers who regularly </a:t>
            </a:r>
            <a:r>
              <a:rPr lang="en-US" dirty="0" smtClean="0">
                <a:solidFill>
                  <a:schemeClr val="bg2">
                    <a:lumMod val="20000"/>
                    <a:lumOff val="80000"/>
                  </a:schemeClr>
                </a:solidFill>
              </a:rPr>
              <a:t>assemble for Doctrine, Fellowship, Breaking of Bread, Prayers and Worship. The Church is led </a:t>
            </a:r>
            <a:r>
              <a:rPr lang="en-US" dirty="0">
                <a:solidFill>
                  <a:schemeClr val="bg2">
                    <a:lumMod val="20000"/>
                    <a:lumOff val="80000"/>
                  </a:schemeClr>
                </a:solidFill>
              </a:rPr>
              <a:t>by </a:t>
            </a:r>
            <a:r>
              <a:rPr lang="en-US" dirty="0" smtClean="0">
                <a:solidFill>
                  <a:schemeClr val="bg2">
                    <a:lumMod val="20000"/>
                    <a:lumOff val="80000"/>
                  </a:schemeClr>
                </a:solidFill>
              </a:rPr>
              <a:t>pastors, served by deacons</a:t>
            </a:r>
            <a:r>
              <a:rPr lang="en-US" dirty="0">
                <a:solidFill>
                  <a:schemeClr val="bg2">
                    <a:lumMod val="20000"/>
                    <a:lumOff val="80000"/>
                  </a:schemeClr>
                </a:solidFill>
              </a:rPr>
              <a:t>, </a:t>
            </a:r>
            <a:r>
              <a:rPr lang="en-US" dirty="0" smtClean="0">
                <a:solidFill>
                  <a:schemeClr val="bg2">
                    <a:lumMod val="20000"/>
                    <a:lumOff val="80000"/>
                  </a:schemeClr>
                </a:solidFill>
              </a:rPr>
              <a:t>and attended by members for </a:t>
            </a:r>
            <a:r>
              <a:rPr lang="en-US" dirty="0">
                <a:solidFill>
                  <a:schemeClr val="bg2">
                    <a:lumMod val="20000"/>
                    <a:lumOff val="80000"/>
                  </a:schemeClr>
                </a:solidFill>
              </a:rPr>
              <a:t>the </a:t>
            </a:r>
            <a:r>
              <a:rPr lang="en-US" dirty="0" smtClean="0">
                <a:solidFill>
                  <a:schemeClr val="bg2">
                    <a:lumMod val="20000"/>
                    <a:lumOff val="80000"/>
                  </a:schemeClr>
                </a:solidFill>
              </a:rPr>
              <a:t>following purposes.</a:t>
            </a:r>
            <a:endParaRPr lang="en-US" dirty="0">
              <a:solidFill>
                <a:schemeClr val="bg2">
                  <a:lumMod val="20000"/>
                  <a:lumOff val="8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0362"/>
          </a:xfrm>
        </p:spPr>
        <p:txBody>
          <a:bodyPr>
            <a:normAutofit/>
            <a:scene3d>
              <a:camera prst="orthographicFront"/>
              <a:lightRig rig="threePt" dir="t"/>
            </a:scene3d>
            <a:sp3d extrusionH="57150">
              <a:bevelT w="38100" h="38100" prst="convex"/>
            </a:sp3d>
          </a:bodyPr>
          <a:lstStyle/>
          <a:p>
            <a:r>
              <a:rPr lang="en-US" sz="5400" dirty="0" smtClean="0">
                <a:solidFill>
                  <a:srgbClr val="FFFF00"/>
                </a:solidFill>
                <a:effectLst>
                  <a:glow rad="63500">
                    <a:schemeClr val="accent2">
                      <a:satMod val="175000"/>
                      <a:alpha val="40000"/>
                    </a:schemeClr>
                  </a:glow>
                </a:effectLst>
              </a:rPr>
              <a:t>The purpose of the Church considered </a:t>
            </a:r>
            <a:r>
              <a:rPr lang="en-US" sz="5400" dirty="0">
                <a:solidFill>
                  <a:srgbClr val="FFFF00"/>
                </a:solidFill>
                <a:effectLst>
                  <a:glow rad="63500">
                    <a:schemeClr val="accent2">
                      <a:satMod val="175000"/>
                      <a:alpha val="40000"/>
                    </a:schemeClr>
                  </a:glow>
                </a:effectLst>
              </a:rPr>
              <a:t>from a negative </a:t>
            </a:r>
            <a:r>
              <a:rPr lang="en-US" sz="5400" dirty="0" smtClean="0">
                <a:solidFill>
                  <a:srgbClr val="FFFF00"/>
                </a:solidFill>
                <a:effectLst>
                  <a:glow rad="63500">
                    <a:schemeClr val="accent2">
                      <a:satMod val="175000"/>
                      <a:alpha val="40000"/>
                    </a:schemeClr>
                  </a:glow>
                </a:effectLst>
              </a:rPr>
              <a:t>viewpoint.</a:t>
            </a:r>
            <a:endParaRPr lang="en-US" sz="5400" dirty="0">
              <a:solidFill>
                <a:srgbClr val="FFFF00"/>
              </a:solidFill>
              <a:effectLst>
                <a:glow rad="63500">
                  <a:schemeClr val="accent2">
                    <a:satMod val="175000"/>
                    <a:alpha val="40000"/>
                  </a:schemeClr>
                </a:glow>
              </a:effectLst>
            </a:endParaRPr>
          </a:p>
        </p:txBody>
      </p:sp>
      <p:pic>
        <p:nvPicPr>
          <p:cNvPr id="90114" name="Picture 2" descr="http://addsomesocial.com/wp-content/uploads/2013/03/Negative-feedback-by-your-fans.png"/>
          <p:cNvPicPr>
            <a:picLocks noChangeAspect="1" noChangeArrowheads="1"/>
          </p:cNvPicPr>
          <p:nvPr/>
        </p:nvPicPr>
        <p:blipFill>
          <a:blip r:embed="rId2" cstate="print"/>
          <a:srcRect/>
          <a:stretch>
            <a:fillRect/>
          </a:stretch>
        </p:blipFill>
        <p:spPr bwMode="auto">
          <a:xfrm>
            <a:off x="6172200" y="4114799"/>
            <a:ext cx="2743200" cy="274320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normAutofit fontScale="90000"/>
          </a:bodyPr>
          <a:lstStyle/>
          <a:p>
            <a:r>
              <a:rPr lang="en-US" dirty="0" smtClean="0">
                <a:solidFill>
                  <a:srgbClr val="FFFF00"/>
                </a:solidFill>
              </a:rPr>
              <a:t>The main focus or purpose of the Church is not to </a:t>
            </a:r>
            <a:r>
              <a:rPr lang="en-US" u="sng" dirty="0" smtClean="0">
                <a:solidFill>
                  <a:srgbClr val="FFFF00"/>
                </a:solidFill>
              </a:rPr>
              <a:t>win souls</a:t>
            </a:r>
            <a:r>
              <a:rPr lang="en-US" dirty="0" smtClean="0">
                <a:solidFill>
                  <a:srgbClr val="FFFF00"/>
                </a:solidFill>
              </a:rPr>
              <a:t> resulting in the </a:t>
            </a:r>
            <a:r>
              <a:rPr lang="en-US" u="sng" dirty="0" smtClean="0">
                <a:solidFill>
                  <a:srgbClr val="FFFF00"/>
                </a:solidFill>
              </a:rPr>
              <a:t>saving</a:t>
            </a:r>
            <a:r>
              <a:rPr lang="en-US" dirty="0" smtClean="0">
                <a:solidFill>
                  <a:srgbClr val="FFFF00"/>
                </a:solidFill>
              </a:rPr>
              <a:t> of the world.</a:t>
            </a:r>
            <a:br>
              <a:rPr lang="en-US" dirty="0" smtClean="0">
                <a:solidFill>
                  <a:srgbClr val="FFFF00"/>
                </a:solidFill>
              </a:rPr>
            </a:br>
            <a:endParaRPr lang="en-US" dirty="0">
              <a:solidFill>
                <a:srgbClr val="FFFF00"/>
              </a:solidFill>
            </a:endParaRPr>
          </a:p>
        </p:txBody>
      </p:sp>
      <p:sp>
        <p:nvSpPr>
          <p:cNvPr id="4" name="Content Placeholder 2"/>
          <p:cNvSpPr>
            <a:spLocks noGrp="1"/>
          </p:cNvSpPr>
          <p:nvPr>
            <p:ph idx="1"/>
          </p:nvPr>
        </p:nvSpPr>
        <p:spPr>
          <a:xfrm>
            <a:off x="76200" y="2514600"/>
            <a:ext cx="8915400" cy="4343400"/>
          </a:xfrm>
        </p:spPr>
        <p:txBody>
          <a:bodyPr>
            <a:normAutofit/>
          </a:bodyPr>
          <a:lstStyle/>
          <a:p>
            <a:r>
              <a:rPr lang="en-US" dirty="0" smtClean="0"/>
              <a:t>Covenant theology teaches that the </a:t>
            </a:r>
            <a:r>
              <a:rPr lang="en-US" dirty="0"/>
              <a:t>leaven of </a:t>
            </a:r>
            <a:r>
              <a:rPr lang="en-US" i="1" dirty="0"/>
              <a:t>Matthew 13:33 </a:t>
            </a:r>
            <a:r>
              <a:rPr lang="en-US" dirty="0" smtClean="0"/>
              <a:t>as a </a:t>
            </a:r>
            <a:r>
              <a:rPr lang="en-US" dirty="0"/>
              <a:t>picture of the gospel permeating and purifying society, thus turning it into the golden age of the millennium. </a:t>
            </a:r>
            <a:endParaRPr lang="en-US" dirty="0" smtClean="0"/>
          </a:p>
          <a:p>
            <a:r>
              <a:rPr lang="en-US" dirty="0" smtClean="0"/>
              <a:t>To </a:t>
            </a:r>
            <a:r>
              <a:rPr lang="en-US" dirty="0"/>
              <a:t>the contrary</a:t>
            </a:r>
            <a:r>
              <a:rPr lang="en-US" dirty="0" smtClean="0"/>
              <a:t>, leaven always represents sin –       </a:t>
            </a:r>
            <a:r>
              <a:rPr lang="en-US" i="1" dirty="0" smtClean="0"/>
              <a:t>(I Cor. 5:5-8)</a:t>
            </a:r>
          </a:p>
          <a:p>
            <a:r>
              <a:rPr lang="en-US" dirty="0" smtClean="0"/>
              <a:t>The world is going to become much </a:t>
            </a:r>
            <a:r>
              <a:rPr lang="en-US" dirty="0"/>
              <a:t>worse before </a:t>
            </a:r>
            <a:r>
              <a:rPr lang="en-US" dirty="0" smtClean="0"/>
              <a:t>it gets better </a:t>
            </a:r>
            <a:r>
              <a:rPr lang="en-US" i="1" dirty="0" smtClean="0"/>
              <a:t>-  (II </a:t>
            </a:r>
            <a:r>
              <a:rPr lang="en-US" i="1" dirty="0"/>
              <a:t>Tim. 3:1-7; </a:t>
            </a:r>
            <a:r>
              <a:rPr lang="en-US" i="1" dirty="0" smtClean="0"/>
              <a:t>II </a:t>
            </a:r>
            <a:r>
              <a:rPr lang="en-US" i="1" dirty="0"/>
              <a:t>Pet. 3:1-5</a:t>
            </a:r>
            <a:r>
              <a:rPr lang="en-US" i="1" dirty="0" smtClean="0"/>
              <a:t>)</a:t>
            </a:r>
            <a:endParaRPr lang="en-US" i="1"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86200"/>
            <a:ext cx="9144000" cy="1828800"/>
          </a:xfrm>
        </p:spPr>
        <p:txBody>
          <a:bodyPr>
            <a:noAutofit/>
          </a:bodyPr>
          <a:lstStyle/>
          <a:p>
            <a:r>
              <a:rPr lang="en-US" dirty="0" smtClean="0"/>
              <a:t>The church is never going to fulfill the Great Commission and thus usher in the millennial Kingdom of Christ.</a:t>
            </a:r>
            <a:endParaRPr lang="en-US" dirty="0"/>
          </a:p>
        </p:txBody>
      </p:sp>
      <p:pic>
        <p:nvPicPr>
          <p:cNvPr id="51202" name="Picture 2" descr="https://encrypted-tbn3.gstatic.com/images?q=tbn:ANd9GcTwnl9K3ITIdjXkFsz_3xQxUnu2X9cLQDgI5k-uqG6RlIH1VEmA"/>
          <p:cNvPicPr>
            <a:picLocks noChangeAspect="1" noChangeArrowheads="1"/>
          </p:cNvPicPr>
          <p:nvPr/>
        </p:nvPicPr>
        <p:blipFill>
          <a:blip r:embed="rId3" cstate="print"/>
          <a:srcRect/>
          <a:stretch>
            <a:fillRect/>
          </a:stretch>
        </p:blipFill>
        <p:spPr bwMode="auto">
          <a:xfrm>
            <a:off x="1447800" y="0"/>
            <a:ext cx="5991836" cy="33528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bp.blogspot.com/-pSf8RVXw9TU/T0vCJ-65cyI/AAAAAAAAA8Q/x2vPwQsrE9M/s1600/Matthew1618.jpg"/>
          <p:cNvPicPr>
            <a:picLocks noChangeAspect="1" noChangeArrowheads="1"/>
          </p:cNvPicPr>
          <p:nvPr/>
        </p:nvPicPr>
        <p:blipFill>
          <a:blip r:embed="rId2" cstate="print"/>
          <a:srcRect/>
          <a:stretch>
            <a:fillRect/>
          </a:stretch>
        </p:blipFill>
        <p:spPr bwMode="auto">
          <a:xfrm>
            <a:off x="-9150" y="457200"/>
            <a:ext cx="9153150" cy="609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Ptr. Daniel White\Desktop\Bible pictures\kingdom\scan0015.jpg"/>
          <p:cNvPicPr>
            <a:picLocks noChangeAspect="1" noChangeArrowheads="1"/>
          </p:cNvPicPr>
          <p:nvPr/>
        </p:nvPicPr>
        <p:blipFill>
          <a:blip r:embed="rId3" cstate="print"/>
          <a:srcRect/>
          <a:stretch>
            <a:fillRect/>
          </a:stretch>
        </p:blipFill>
        <p:spPr bwMode="auto">
          <a:xfrm>
            <a:off x="1800208" y="3581400"/>
            <a:ext cx="5057792" cy="3276600"/>
          </a:xfrm>
          <a:prstGeom prst="rect">
            <a:avLst/>
          </a:prstGeom>
          <a:ln>
            <a:noFill/>
          </a:ln>
          <a:effectLst>
            <a:softEdge rad="112500"/>
          </a:effectLst>
        </p:spPr>
      </p:pic>
      <p:pic>
        <p:nvPicPr>
          <p:cNvPr id="32771" name="Picture 3" descr="C:\Users\Ptr. Daniel White\Desktop\Bible pictures\kingdom\scan0002.jpg"/>
          <p:cNvPicPr>
            <a:picLocks noChangeAspect="1" noChangeArrowheads="1"/>
          </p:cNvPicPr>
          <p:nvPr/>
        </p:nvPicPr>
        <p:blipFill>
          <a:blip r:embed="rId4" cstate="print"/>
          <a:srcRect/>
          <a:stretch>
            <a:fillRect/>
          </a:stretch>
        </p:blipFill>
        <p:spPr bwMode="auto">
          <a:xfrm>
            <a:off x="0" y="0"/>
            <a:ext cx="5575755" cy="3810000"/>
          </a:xfrm>
          <a:prstGeom prst="rect">
            <a:avLst/>
          </a:prstGeom>
          <a:ln>
            <a:noFill/>
          </a:ln>
          <a:effectLst>
            <a:softEdge rad="112500"/>
          </a:effectLst>
        </p:spPr>
      </p:pic>
      <p:pic>
        <p:nvPicPr>
          <p:cNvPr id="32772" name="Picture 4" descr="C:\Users\Ptr. Daniel White\Desktop\Bible pictures\kingdom\scan0019.jpg"/>
          <p:cNvPicPr>
            <a:picLocks noChangeAspect="1" noChangeArrowheads="1"/>
          </p:cNvPicPr>
          <p:nvPr/>
        </p:nvPicPr>
        <p:blipFill>
          <a:blip r:embed="rId5" cstate="print"/>
          <a:srcRect/>
          <a:stretch>
            <a:fillRect/>
          </a:stretch>
        </p:blipFill>
        <p:spPr bwMode="auto">
          <a:xfrm>
            <a:off x="0" y="3505200"/>
            <a:ext cx="2514600" cy="3352800"/>
          </a:xfrm>
          <a:prstGeom prst="rect">
            <a:avLst/>
          </a:prstGeom>
          <a:ln>
            <a:noFill/>
          </a:ln>
          <a:effectLst>
            <a:softEdge rad="112500"/>
          </a:effectLst>
        </p:spPr>
      </p:pic>
      <p:pic>
        <p:nvPicPr>
          <p:cNvPr id="32773" name="Picture 5" descr="C:\Users\Ptr. Daniel White\Desktop\Bible pictures\kingdom\scan0014.jpg"/>
          <p:cNvPicPr>
            <a:picLocks noChangeAspect="1" noChangeArrowheads="1"/>
          </p:cNvPicPr>
          <p:nvPr/>
        </p:nvPicPr>
        <p:blipFill>
          <a:blip r:embed="rId6" cstate="print"/>
          <a:srcRect l="3394" r="7209" b="1275"/>
          <a:stretch>
            <a:fillRect/>
          </a:stretch>
        </p:blipFill>
        <p:spPr bwMode="auto">
          <a:xfrm>
            <a:off x="4419600" y="0"/>
            <a:ext cx="4724400" cy="3810000"/>
          </a:xfrm>
          <a:prstGeom prst="rect">
            <a:avLst/>
          </a:prstGeom>
          <a:ln>
            <a:noFill/>
          </a:ln>
          <a:effectLst>
            <a:softEdge rad="112500"/>
          </a:effectLst>
        </p:spPr>
      </p:pic>
      <p:pic>
        <p:nvPicPr>
          <p:cNvPr id="32774" name="Picture 6" descr="C:\Users\Ptr. Daniel White\Desktop\Bible pictures\kingdom\scan0118.jpg"/>
          <p:cNvPicPr>
            <a:picLocks noChangeAspect="1" noChangeArrowheads="1"/>
          </p:cNvPicPr>
          <p:nvPr/>
        </p:nvPicPr>
        <p:blipFill>
          <a:blip r:embed="rId7" cstate="print"/>
          <a:srcRect/>
          <a:stretch>
            <a:fillRect/>
          </a:stretch>
        </p:blipFill>
        <p:spPr bwMode="auto">
          <a:xfrm>
            <a:off x="6477001" y="3342968"/>
            <a:ext cx="2667000" cy="3515032"/>
          </a:xfrm>
          <a:prstGeom prst="rect">
            <a:avLst/>
          </a:prstGeom>
          <a:ln>
            <a:noFill/>
          </a:ln>
          <a:effectLst>
            <a:softEdge rad="112500"/>
          </a:effectLst>
        </p:spPr>
      </p:pic>
      <p:pic>
        <p:nvPicPr>
          <p:cNvPr id="32775" name="Picture 7" descr="C:\Users\Ptr. Daniel White\Desktop\Bible pictures\kingdom\scan0016.jpg"/>
          <p:cNvPicPr>
            <a:picLocks noChangeAspect="1" noChangeArrowheads="1"/>
          </p:cNvPicPr>
          <p:nvPr/>
        </p:nvPicPr>
        <p:blipFill>
          <a:blip r:embed="rId8" cstate="print"/>
          <a:srcRect/>
          <a:stretch>
            <a:fillRect/>
          </a:stretch>
        </p:blipFill>
        <p:spPr bwMode="auto">
          <a:xfrm>
            <a:off x="7239000" y="0"/>
            <a:ext cx="1905000" cy="1891990"/>
          </a:xfrm>
          <a:prstGeom prst="rect">
            <a:avLst/>
          </a:prstGeom>
          <a:ln>
            <a:noFill/>
          </a:ln>
          <a:effectLst>
            <a:softEdge rad="112500"/>
          </a:effectLst>
        </p:spPr>
      </p:pic>
      <p:sp>
        <p:nvSpPr>
          <p:cNvPr id="8" name="Rectangle 7"/>
          <p:cNvSpPr/>
          <p:nvPr/>
        </p:nvSpPr>
        <p:spPr>
          <a:xfrm>
            <a:off x="838200" y="838200"/>
            <a:ext cx="7696200" cy="5661600"/>
          </a:xfrm>
          <a:prstGeom prst="rect">
            <a:avLst/>
          </a:prstGeom>
        </p:spPr>
        <p:txBody>
          <a:bodyPr wrap="square">
            <a:spAutoFit/>
          </a:bodyPr>
          <a:lstStyle/>
          <a:p>
            <a:pPr algn="ctr"/>
            <a:r>
              <a:rPr lang="en-US" sz="4400" i="1" dirty="0" smtClean="0">
                <a:effectLst>
                  <a:glow rad="101600">
                    <a:schemeClr val="bg1">
                      <a:alpha val="60000"/>
                    </a:schemeClr>
                  </a:glow>
                </a:effectLst>
              </a:rPr>
              <a:t>“And he shall judge among the nations, and shall rebuke many people: and they shall beat their swords into plowshares, and their spears into </a:t>
            </a:r>
            <a:r>
              <a:rPr lang="en-US" sz="4400" i="1" dirty="0" err="1" smtClean="0">
                <a:effectLst>
                  <a:glow rad="101600">
                    <a:schemeClr val="bg1">
                      <a:alpha val="60000"/>
                    </a:schemeClr>
                  </a:glow>
                </a:effectLst>
              </a:rPr>
              <a:t>pruninghooks</a:t>
            </a:r>
            <a:r>
              <a:rPr lang="en-US" sz="4400" i="1" dirty="0" smtClean="0">
                <a:effectLst>
                  <a:glow rad="101600">
                    <a:schemeClr val="bg1">
                      <a:alpha val="60000"/>
                    </a:schemeClr>
                  </a:glow>
                </a:effectLst>
              </a:rPr>
              <a:t>: nation shall not lift up sword against nation, neither shall they learn war any more.”  Isa. 2:4 </a:t>
            </a:r>
            <a:endParaRPr lang="en-US" sz="44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kingdom\8bcb0a7ca07a6b8a.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3" name="Rectangle 2"/>
          <p:cNvSpPr/>
          <p:nvPr/>
        </p:nvSpPr>
        <p:spPr>
          <a:xfrm>
            <a:off x="228600" y="457200"/>
            <a:ext cx="8458200" cy="6186309"/>
          </a:xfrm>
          <a:prstGeom prst="rect">
            <a:avLst/>
          </a:prstGeom>
        </p:spPr>
        <p:txBody>
          <a:bodyPr wrap="square">
            <a:spAutoFit/>
          </a:bodyPr>
          <a:lstStyle/>
          <a:p>
            <a:pPr algn="ctr"/>
            <a:r>
              <a:rPr lang="en-US" sz="4400" i="1" dirty="0" smtClean="0">
                <a:effectLst>
                  <a:glow rad="101600">
                    <a:schemeClr val="bg1">
                      <a:alpha val="60000"/>
                    </a:schemeClr>
                  </a:glow>
                </a:effectLst>
              </a:rPr>
              <a:t>“The wolf also shall dwell with the lamb, and the leopard shall lie down with the kid; and the calf and the young lion and the fatling together; and a little child shall lead them. And the cow and the bear shall feed; their young ones shall lie down together: and the lion shall eat straw like the ox.” Isa.11:6 </a:t>
            </a:r>
            <a:endParaRPr lang="en-US" sz="44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n White\Pictures\Bible pictures\kingdom\scan0039.jpg"/>
          <p:cNvPicPr>
            <a:picLocks noChangeAspect="1" noChangeArrowheads="1"/>
          </p:cNvPicPr>
          <p:nvPr/>
        </p:nvPicPr>
        <p:blipFill>
          <a:blip r:embed="rId2" cstate="print"/>
          <a:srcRect/>
          <a:stretch>
            <a:fillRect/>
          </a:stretch>
        </p:blipFill>
        <p:spPr bwMode="auto">
          <a:xfrm>
            <a:off x="1066800" y="-308715"/>
            <a:ext cx="6934200" cy="7166715"/>
          </a:xfrm>
          <a:prstGeom prst="rect">
            <a:avLst/>
          </a:prstGeom>
          <a:noFill/>
        </p:spPr>
      </p:pic>
      <p:sp>
        <p:nvSpPr>
          <p:cNvPr id="2" name="Title 1"/>
          <p:cNvSpPr>
            <a:spLocks noGrp="1"/>
          </p:cNvSpPr>
          <p:nvPr>
            <p:ph type="title"/>
          </p:nvPr>
        </p:nvSpPr>
        <p:spPr>
          <a:xfrm>
            <a:off x="1143000" y="304800"/>
            <a:ext cx="6781800" cy="2743200"/>
          </a:xfrm>
        </p:spPr>
        <p:txBody>
          <a:bodyPr>
            <a:normAutofit fontScale="90000"/>
          </a:bodyPr>
          <a:lstStyle/>
          <a:p>
            <a:r>
              <a:rPr lang="en-US" i="1" dirty="0" smtClean="0">
                <a:effectLst>
                  <a:glow rad="101600">
                    <a:schemeClr val="bg1">
                      <a:alpha val="60000"/>
                    </a:schemeClr>
                  </a:glow>
                </a:effectLst>
              </a:rPr>
              <a:t> “The wilderness and the solitary place shall be glad for them; and the desert shall rejoice, and blossom as the rose.” Isa. 35:1 </a:t>
            </a:r>
            <a:endParaRPr lang="en-US" i="1" dirty="0">
              <a:effectLst>
                <a:glow rad="101600">
                  <a:schemeClr val="bg1">
                    <a:alpha val="60000"/>
                  </a:schemeClr>
                </a:glow>
              </a:effectLst>
            </a:endParaRPr>
          </a:p>
        </p:txBody>
      </p:sp>
      <p:pic>
        <p:nvPicPr>
          <p:cNvPr id="2051" name="Picture 3" descr="C:\Users\Dan White\Pictures\Bible pictures\kingdom\scan0016.jpg"/>
          <p:cNvPicPr>
            <a:picLocks noChangeAspect="1" noChangeArrowheads="1"/>
          </p:cNvPicPr>
          <p:nvPr/>
        </p:nvPicPr>
        <p:blipFill>
          <a:blip r:embed="rId3" cstate="print"/>
          <a:srcRect/>
          <a:stretch>
            <a:fillRect/>
          </a:stretch>
        </p:blipFill>
        <p:spPr bwMode="auto">
          <a:xfrm>
            <a:off x="2743200" y="3225379"/>
            <a:ext cx="3657600" cy="36326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tr. Daniel White\Desktop\Bible pictures\kingdom\900195999_24f4213c3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Rectangle 2"/>
          <p:cNvSpPr/>
          <p:nvPr/>
        </p:nvSpPr>
        <p:spPr>
          <a:xfrm>
            <a:off x="533400" y="228600"/>
            <a:ext cx="5638800" cy="1938992"/>
          </a:xfrm>
          <a:prstGeom prst="rect">
            <a:avLst/>
          </a:prstGeom>
        </p:spPr>
        <p:txBody>
          <a:bodyPr wrap="square">
            <a:spAutoFit/>
          </a:bodyPr>
          <a:lstStyle/>
          <a:p>
            <a:pPr algn="ctr"/>
            <a:r>
              <a:rPr lang="en-US" sz="4000" i="1" dirty="0" smtClean="0">
                <a:effectLst>
                  <a:glow rad="101600">
                    <a:schemeClr val="bg1">
                      <a:alpha val="60000"/>
                    </a:schemeClr>
                  </a:glow>
                </a:effectLst>
              </a:rPr>
              <a:t>“Do ye not know that the saints shall judge the world?” I Cor. 6:2 </a:t>
            </a:r>
            <a:endParaRPr lang="en-US" sz="40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www.hymnary.org/page/fetch/WAR2003/620/low/562"/>
          <p:cNvPicPr>
            <a:picLocks noChangeAspect="1" noChangeArrowheads="1"/>
          </p:cNvPicPr>
          <p:nvPr/>
        </p:nvPicPr>
        <p:blipFill>
          <a:blip r:embed="rId2" cstate="print"/>
          <a:srcRect/>
          <a:stretch>
            <a:fillRect/>
          </a:stretch>
        </p:blipFill>
        <p:spPr bwMode="auto">
          <a:xfrm>
            <a:off x="2514600" y="0"/>
            <a:ext cx="4316631" cy="7198273"/>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thisweconfess.files.wordpress.com/2011/07/great-commission1.jpg"/>
          <p:cNvPicPr>
            <a:picLocks noChangeAspect="1" noChangeArrowheads="1"/>
          </p:cNvPicPr>
          <p:nvPr/>
        </p:nvPicPr>
        <p:blipFill>
          <a:blip r:embed="rId2" cstate="print"/>
          <a:srcRect/>
          <a:stretch>
            <a:fillRect/>
          </a:stretch>
        </p:blipFill>
        <p:spPr bwMode="auto">
          <a:xfrm>
            <a:off x="1066800" y="2590800"/>
            <a:ext cx="6830568" cy="4114800"/>
          </a:xfrm>
          <a:prstGeom prst="rect">
            <a:avLst/>
          </a:prstGeom>
          <a:noFill/>
        </p:spPr>
      </p:pic>
      <p:sp>
        <p:nvSpPr>
          <p:cNvPr id="3" name="Title 2"/>
          <p:cNvSpPr>
            <a:spLocks noGrp="1"/>
          </p:cNvSpPr>
          <p:nvPr>
            <p:ph type="title"/>
          </p:nvPr>
        </p:nvSpPr>
        <p:spPr>
          <a:xfrm>
            <a:off x="457200" y="152400"/>
            <a:ext cx="8229600" cy="2209800"/>
          </a:xfrm>
        </p:spPr>
        <p:txBody>
          <a:bodyPr>
            <a:normAutofit/>
            <a:scene3d>
              <a:camera prst="orthographicFront"/>
              <a:lightRig rig="threePt" dir="t"/>
            </a:scene3d>
            <a:sp3d extrusionH="57150">
              <a:bevelT w="38100" h="38100" prst="convex"/>
            </a:sp3d>
          </a:bodyPr>
          <a:lstStyle/>
          <a:p>
            <a:r>
              <a:rPr lang="en-US" dirty="0" smtClean="0">
                <a:solidFill>
                  <a:schemeClr val="bg2">
                    <a:lumMod val="20000"/>
                    <a:lumOff val="80000"/>
                  </a:schemeClr>
                </a:solidFill>
              </a:rPr>
              <a:t>Great Commission is the Mission of the Church but it is not the Main Purpose of the Church</a:t>
            </a:r>
            <a:endParaRPr lang="en-US" dirty="0">
              <a:solidFill>
                <a:schemeClr val="bg2">
                  <a:lumMod val="20000"/>
                  <a:lumOff val="80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pPr lvl="0"/>
            <a:r>
              <a:rPr lang="en-US" dirty="0" smtClean="0">
                <a:solidFill>
                  <a:srgbClr val="FFFF00"/>
                </a:solidFill>
              </a:rPr>
              <a:t>The main purpose of the church</a:t>
            </a:r>
            <a:br>
              <a:rPr lang="en-US" dirty="0" smtClean="0">
                <a:solidFill>
                  <a:srgbClr val="FFFF00"/>
                </a:solidFill>
              </a:rPr>
            </a:br>
            <a:r>
              <a:rPr lang="en-US" dirty="0" smtClean="0">
                <a:solidFill>
                  <a:srgbClr val="FFFF00"/>
                </a:solidFill>
              </a:rPr>
              <a:t> is not to </a:t>
            </a:r>
            <a:r>
              <a:rPr lang="en-US" u="sng" dirty="0" smtClean="0">
                <a:solidFill>
                  <a:srgbClr val="FFFF00"/>
                </a:solidFill>
              </a:rPr>
              <a:t>serve</a:t>
            </a:r>
            <a:r>
              <a:rPr lang="en-US" dirty="0" smtClean="0">
                <a:solidFill>
                  <a:srgbClr val="FFFF00"/>
                </a:solidFill>
              </a:rPr>
              <a:t> the world.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447800"/>
            <a:ext cx="9144000" cy="5410200"/>
          </a:xfrm>
        </p:spPr>
        <p:txBody>
          <a:bodyPr>
            <a:normAutofit fontScale="92500" lnSpcReduction="10000"/>
          </a:bodyPr>
          <a:lstStyle/>
          <a:p>
            <a:r>
              <a:rPr lang="en-US" dirty="0" smtClean="0"/>
              <a:t>Nowhere </a:t>
            </a:r>
            <a:r>
              <a:rPr lang="en-US" dirty="0"/>
              <a:t>in the New Testament is the </a:t>
            </a:r>
            <a:r>
              <a:rPr lang="en-US" dirty="0" smtClean="0"/>
              <a:t>Church </a:t>
            </a:r>
            <a:r>
              <a:rPr lang="en-US" dirty="0"/>
              <a:t>told to lobby for stronger pollution laws, </a:t>
            </a:r>
            <a:r>
              <a:rPr lang="en-US" dirty="0" smtClean="0"/>
              <a:t>march </a:t>
            </a:r>
            <a:r>
              <a:rPr lang="en-US" dirty="0"/>
              <a:t>for </a:t>
            </a:r>
            <a:r>
              <a:rPr lang="en-US" dirty="0" smtClean="0"/>
              <a:t>civil rights, </a:t>
            </a:r>
            <a:r>
              <a:rPr lang="en-US" dirty="0"/>
              <a:t>stage </a:t>
            </a:r>
            <a:r>
              <a:rPr lang="en-US" dirty="0" smtClean="0"/>
              <a:t>protest against the government and unrighteous laws, or seek to eradicate hunger and poverty, etc. – </a:t>
            </a:r>
            <a:r>
              <a:rPr lang="en-US" i="1" dirty="0" smtClean="0"/>
              <a:t>(Psalm 82:3)</a:t>
            </a:r>
          </a:p>
          <a:p>
            <a:r>
              <a:rPr lang="en-US" dirty="0" smtClean="0"/>
              <a:t>The Church should preach against the sins of society but this is not to be its main focus </a:t>
            </a:r>
            <a:r>
              <a:rPr lang="en-US" i="1" dirty="0" smtClean="0"/>
              <a:t>– (II Tim. 4:1-4)</a:t>
            </a:r>
          </a:p>
          <a:p>
            <a:r>
              <a:rPr lang="en-US" dirty="0" smtClean="0"/>
              <a:t>This </a:t>
            </a:r>
            <a:r>
              <a:rPr lang="en-US" dirty="0"/>
              <a:t>is not, of course, to say that individual believers cannot be involved in social </a:t>
            </a:r>
            <a:r>
              <a:rPr lang="en-US" dirty="0" smtClean="0"/>
              <a:t>action which are supported and encouraged by their Church. </a:t>
            </a:r>
          </a:p>
          <a:p>
            <a:r>
              <a:rPr lang="en-US" dirty="0" smtClean="0"/>
              <a:t>The Church and Believers should be Salt and Light – </a:t>
            </a:r>
            <a:r>
              <a:rPr lang="en-US" i="1" dirty="0" smtClean="0"/>
              <a:t>(Matt. 5:13-14)</a:t>
            </a:r>
            <a:endParaRPr lang="en-US" i="1"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The </a:t>
            </a:r>
            <a:r>
              <a:rPr lang="en-US" dirty="0" smtClean="0">
                <a:solidFill>
                  <a:srgbClr val="FFFF00"/>
                </a:solidFill>
              </a:rPr>
              <a:t>main purpose </a:t>
            </a:r>
            <a:r>
              <a:rPr lang="en-US" dirty="0">
                <a:solidFill>
                  <a:srgbClr val="FFFF00"/>
                </a:solidFill>
              </a:rPr>
              <a:t>of the </a:t>
            </a:r>
            <a:r>
              <a:rPr lang="en-US" dirty="0" smtClean="0">
                <a:solidFill>
                  <a:srgbClr val="FFFF00"/>
                </a:solidFill>
              </a:rPr>
              <a:t>Church </a:t>
            </a:r>
            <a:br>
              <a:rPr lang="en-US" dirty="0" smtClean="0">
                <a:solidFill>
                  <a:srgbClr val="FFFF00"/>
                </a:solidFill>
              </a:rPr>
            </a:br>
            <a:r>
              <a:rPr lang="en-US" dirty="0" smtClean="0">
                <a:solidFill>
                  <a:srgbClr val="FFFF00"/>
                </a:solidFill>
              </a:rPr>
              <a:t>is </a:t>
            </a:r>
            <a:r>
              <a:rPr lang="en-US" dirty="0">
                <a:solidFill>
                  <a:srgbClr val="FFFF00"/>
                </a:solidFill>
              </a:rPr>
              <a:t>not to </a:t>
            </a:r>
            <a:r>
              <a:rPr lang="en-US" u="sng" dirty="0">
                <a:solidFill>
                  <a:srgbClr val="FFFF00"/>
                </a:solidFill>
              </a:rPr>
              <a:t>fight</a:t>
            </a:r>
            <a:r>
              <a:rPr lang="en-US" dirty="0">
                <a:solidFill>
                  <a:srgbClr val="FFFF00"/>
                </a:solidFill>
              </a:rPr>
              <a:t> the </a:t>
            </a:r>
            <a:r>
              <a:rPr lang="en-US" dirty="0" smtClean="0">
                <a:solidFill>
                  <a:srgbClr val="FFFF00"/>
                </a:solidFill>
              </a:rPr>
              <a:t>world.</a:t>
            </a:r>
            <a:endParaRPr lang="en-US"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a:bodyPr>
          <a:lstStyle/>
          <a:p>
            <a:r>
              <a:rPr lang="en-US" dirty="0" smtClean="0"/>
              <a:t>There </a:t>
            </a:r>
            <a:r>
              <a:rPr lang="en-US" dirty="0"/>
              <a:t>are </a:t>
            </a:r>
            <a:r>
              <a:rPr lang="en-US" dirty="0" smtClean="0"/>
              <a:t>occasions </a:t>
            </a:r>
            <a:r>
              <a:rPr lang="en-US" dirty="0"/>
              <a:t>when local </a:t>
            </a:r>
            <a:r>
              <a:rPr lang="en-US" dirty="0" smtClean="0"/>
              <a:t>Churches </a:t>
            </a:r>
            <a:r>
              <a:rPr lang="en-US" dirty="0"/>
              <a:t>simply must stand up and thunder out against immorality and </a:t>
            </a:r>
            <a:r>
              <a:rPr lang="en-US" dirty="0" smtClean="0"/>
              <a:t>sin </a:t>
            </a:r>
            <a:r>
              <a:rPr lang="en-US" i="1" dirty="0" smtClean="0"/>
              <a:t>(Prophets).</a:t>
            </a:r>
            <a:endParaRPr lang="en-US" dirty="0" smtClean="0"/>
          </a:p>
          <a:p>
            <a:r>
              <a:rPr lang="en-US" dirty="0" smtClean="0"/>
              <a:t>The Church’s main ministry is </a:t>
            </a:r>
            <a:r>
              <a:rPr lang="en-US" dirty="0"/>
              <a:t>not to expend all its energies and resources fighting </a:t>
            </a:r>
            <a:r>
              <a:rPr lang="en-US" dirty="0" smtClean="0"/>
              <a:t>all the ills of the world –  </a:t>
            </a:r>
            <a:r>
              <a:rPr lang="en-US" i="1" dirty="0" smtClean="0"/>
              <a:t>(Eph. 6:10-18)</a:t>
            </a:r>
          </a:p>
          <a:p>
            <a:r>
              <a:rPr lang="en-US" i="1" dirty="0" smtClean="0"/>
              <a:t>I Tim. 6:12 “Fight the good fight of faith, lay hold on eternal life, whereunto thou art also called, and hast professed a good profession before many witnesses.”</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165735"/>
            <a:ext cx="9144000" cy="71894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main purpose </a:t>
            </a:r>
            <a:r>
              <a:rPr lang="en-US" dirty="0">
                <a:solidFill>
                  <a:srgbClr val="FFFF00"/>
                </a:solidFill>
              </a:rPr>
              <a:t>of the </a:t>
            </a:r>
            <a:r>
              <a:rPr lang="en-US" dirty="0" smtClean="0">
                <a:solidFill>
                  <a:srgbClr val="FFFF00"/>
                </a:solidFill>
              </a:rPr>
              <a:t>Church </a:t>
            </a:r>
            <a:br>
              <a:rPr lang="en-US" dirty="0" smtClean="0">
                <a:solidFill>
                  <a:srgbClr val="FFFF00"/>
                </a:solidFill>
              </a:rPr>
            </a:br>
            <a:r>
              <a:rPr lang="en-US" dirty="0" smtClean="0">
                <a:solidFill>
                  <a:srgbClr val="FFFF00"/>
                </a:solidFill>
              </a:rPr>
              <a:t>is </a:t>
            </a:r>
            <a:r>
              <a:rPr lang="en-US" dirty="0">
                <a:solidFill>
                  <a:srgbClr val="FFFF00"/>
                </a:solidFill>
              </a:rPr>
              <a:t>not to </a:t>
            </a:r>
            <a:r>
              <a:rPr lang="en-US" u="sng" dirty="0">
                <a:solidFill>
                  <a:srgbClr val="FFFF00"/>
                </a:solidFill>
              </a:rPr>
              <a:t>imitate</a:t>
            </a:r>
            <a:r>
              <a:rPr lang="en-US" dirty="0">
                <a:solidFill>
                  <a:srgbClr val="FFFF00"/>
                </a:solidFill>
              </a:rPr>
              <a:t> the </a:t>
            </a:r>
            <a:r>
              <a:rPr lang="en-US" dirty="0" smtClean="0">
                <a:solidFill>
                  <a:srgbClr val="FFFF00"/>
                </a:solidFill>
              </a:rPr>
              <a:t>world.</a:t>
            </a:r>
            <a:endParaRPr lang="en-US" dirty="0">
              <a:solidFill>
                <a:srgbClr val="FFFF00"/>
              </a:solidFill>
            </a:endParaRPr>
          </a:p>
        </p:txBody>
      </p:sp>
      <p:sp>
        <p:nvSpPr>
          <p:cNvPr id="3" name="Content Placeholder 2"/>
          <p:cNvSpPr>
            <a:spLocks noGrp="1"/>
          </p:cNvSpPr>
          <p:nvPr>
            <p:ph idx="1"/>
          </p:nvPr>
        </p:nvSpPr>
        <p:spPr>
          <a:xfrm>
            <a:off x="152400" y="1828800"/>
            <a:ext cx="8991600" cy="4876800"/>
          </a:xfrm>
        </p:spPr>
        <p:txBody>
          <a:bodyPr/>
          <a:lstStyle/>
          <a:p>
            <a:r>
              <a:rPr lang="en-US" dirty="0" smtClean="0"/>
              <a:t>The idea that the Church must become like the world to reach the world is </a:t>
            </a:r>
            <a:r>
              <a:rPr lang="en-US" u="sng" dirty="0" smtClean="0"/>
              <a:t>WRONG</a:t>
            </a:r>
            <a:r>
              <a:rPr lang="en-US" dirty="0" smtClean="0"/>
              <a:t>!</a:t>
            </a:r>
          </a:p>
          <a:p>
            <a:r>
              <a:rPr lang="en-US" i="1" dirty="0" smtClean="0"/>
              <a:t>I John 2:15 “Love not the world, neither the things that are in the world. If any man love the world, the love of the Father is not in him.”</a:t>
            </a:r>
          </a:p>
          <a:p>
            <a:r>
              <a:rPr lang="en-US" i="1" dirty="0" smtClean="0"/>
              <a:t>John 15:19 “If ye were of the world, the world would love his own: but because ye are not of the world, but I have chosen you out of the world, therefore the world </a:t>
            </a:r>
            <a:r>
              <a:rPr lang="en-US" i="1" dirty="0" err="1" smtClean="0"/>
              <a:t>hateth</a:t>
            </a:r>
            <a:r>
              <a:rPr lang="en-US" i="1" dirty="0" smtClean="0"/>
              <a:t> you.”</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133600"/>
          </a:xfrm>
        </p:spPr>
        <p:txBody>
          <a:bodyPr/>
          <a:lstStyle/>
          <a:p>
            <a:r>
              <a:rPr lang="en-US" i="1" dirty="0" smtClean="0"/>
              <a:t> II Cor. 6:17 “Wherefore come out from among them, and be ye separate, saith the Lord, and touch not the unclean thing; and I will receive you.”</a:t>
            </a:r>
            <a:endParaRPr lang="en-US" i="1" dirty="0"/>
          </a:p>
        </p:txBody>
      </p:sp>
      <p:pic>
        <p:nvPicPr>
          <p:cNvPr id="83970" name="Picture 2" descr="http://i2.cdn.turner.com/cnn/2011/images/08/17/t1larg.concert.gif"/>
          <p:cNvPicPr>
            <a:picLocks noChangeAspect="1" noChangeArrowheads="1"/>
          </p:cNvPicPr>
          <p:nvPr/>
        </p:nvPicPr>
        <p:blipFill>
          <a:blip r:embed="rId2" cstate="print"/>
          <a:srcRect/>
          <a:stretch>
            <a:fillRect/>
          </a:stretch>
        </p:blipFill>
        <p:spPr bwMode="auto">
          <a:xfrm rot="321723">
            <a:off x="4685398" y="2103067"/>
            <a:ext cx="4353702" cy="2448958"/>
          </a:xfrm>
          <a:prstGeom prst="rect">
            <a:avLst/>
          </a:prstGeom>
          <a:noFill/>
        </p:spPr>
      </p:pic>
      <p:pic>
        <p:nvPicPr>
          <p:cNvPr id="83974" name="Picture 6" descr="http://cdn3.whatculture.com/wp-content/uploads/2013/02/bond.jpg"/>
          <p:cNvPicPr>
            <a:picLocks noChangeAspect="1" noChangeArrowheads="1"/>
          </p:cNvPicPr>
          <p:nvPr/>
        </p:nvPicPr>
        <p:blipFill>
          <a:blip r:embed="rId3" cstate="print"/>
          <a:srcRect/>
          <a:stretch>
            <a:fillRect/>
          </a:stretch>
        </p:blipFill>
        <p:spPr bwMode="auto">
          <a:xfrm>
            <a:off x="1600200" y="4000500"/>
            <a:ext cx="5715000" cy="2857500"/>
          </a:xfrm>
          <a:prstGeom prst="rect">
            <a:avLst/>
          </a:prstGeom>
          <a:noFill/>
        </p:spPr>
      </p:pic>
      <p:pic>
        <p:nvPicPr>
          <p:cNvPr id="83972" name="Picture 4" descr="http://www.orlandofuntickets.com/Blog/uploaded_images/rock-the-universe-christian-concert-universal-studios-orlando-707826.jpg"/>
          <p:cNvPicPr>
            <a:picLocks noChangeAspect="1" noChangeArrowheads="1"/>
          </p:cNvPicPr>
          <p:nvPr/>
        </p:nvPicPr>
        <p:blipFill>
          <a:blip r:embed="rId4" cstate="print"/>
          <a:srcRect/>
          <a:stretch>
            <a:fillRect/>
          </a:stretch>
        </p:blipFill>
        <p:spPr bwMode="auto">
          <a:xfrm rot="21117441">
            <a:off x="397370" y="1948066"/>
            <a:ext cx="3549415" cy="2662061"/>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ysteryoftheinquity.files.wordpress.com/2012/05/587059014cba9930ea748dc6180c81b371cebcb427592.jpg"/>
          <p:cNvPicPr>
            <a:picLocks noChangeAspect="1" noChangeArrowheads="1"/>
          </p:cNvPicPr>
          <p:nvPr/>
        </p:nvPicPr>
        <p:blipFill>
          <a:blip r:embed="rId2" cstate="print"/>
          <a:srcRect/>
          <a:stretch>
            <a:fillRect/>
          </a:stretch>
        </p:blipFill>
        <p:spPr bwMode="auto">
          <a:xfrm>
            <a:off x="-304800" y="0"/>
            <a:ext cx="9601198" cy="6858000"/>
          </a:xfrm>
          <a:prstGeom prst="rect">
            <a:avLst/>
          </a:prstGeom>
          <a:noFill/>
        </p:spPr>
      </p:pic>
      <p:sp>
        <p:nvSpPr>
          <p:cNvPr id="3" name="Title 2"/>
          <p:cNvSpPr>
            <a:spLocks noGrp="1"/>
          </p:cNvSpPr>
          <p:nvPr>
            <p:ph type="title"/>
          </p:nvPr>
        </p:nvSpPr>
        <p:spPr>
          <a:xfrm>
            <a:off x="457200" y="1600200"/>
            <a:ext cx="8229600" cy="2590800"/>
          </a:xfrm>
        </p:spPr>
        <p:txBody>
          <a:bodyPr>
            <a:normAutofit/>
          </a:bodyPr>
          <a:lstStyle/>
          <a:p>
            <a:r>
              <a:rPr lang="en-US" sz="5400" b="1" i="1" dirty="0" smtClean="0">
                <a:effectLst>
                  <a:glow rad="101600">
                    <a:schemeClr val="bg1">
                      <a:alpha val="60000"/>
                    </a:schemeClr>
                  </a:glow>
                </a:effectLst>
                <a:latin typeface="Agency FB" pitchFamily="34" charset="0"/>
              </a:rPr>
              <a:t>“…and the gates of hell shall </a:t>
            </a:r>
            <a:br>
              <a:rPr lang="en-US" sz="5400" b="1" i="1" dirty="0" smtClean="0">
                <a:effectLst>
                  <a:glow rad="101600">
                    <a:schemeClr val="bg1">
                      <a:alpha val="60000"/>
                    </a:schemeClr>
                  </a:glow>
                </a:effectLst>
                <a:latin typeface="Agency FB" pitchFamily="34" charset="0"/>
              </a:rPr>
            </a:br>
            <a:r>
              <a:rPr lang="en-US" sz="5400" b="1" i="1" dirty="0" smtClean="0">
                <a:effectLst>
                  <a:glow rad="101600">
                    <a:schemeClr val="bg1">
                      <a:alpha val="60000"/>
                    </a:schemeClr>
                  </a:glow>
                </a:effectLst>
                <a:latin typeface="Agency FB" pitchFamily="34" charset="0"/>
              </a:rPr>
              <a:t>not prevail against it.”</a:t>
            </a:r>
            <a:endParaRPr lang="en-US" sz="5400" b="1" i="1" dirty="0">
              <a:effectLst>
                <a:glow rad="101600">
                  <a:schemeClr val="bg1">
                    <a:alpha val="60000"/>
                  </a:schemeClr>
                </a:glow>
              </a:effectLst>
              <a:latin typeface="Agency FB"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The </a:t>
            </a:r>
            <a:r>
              <a:rPr lang="en-US" dirty="0" smtClean="0">
                <a:solidFill>
                  <a:srgbClr val="FFFF00"/>
                </a:solidFill>
              </a:rPr>
              <a:t>main purpose </a:t>
            </a:r>
            <a:r>
              <a:rPr lang="en-US" dirty="0">
                <a:solidFill>
                  <a:srgbClr val="FFFF00"/>
                </a:solidFill>
              </a:rPr>
              <a:t>of the </a:t>
            </a:r>
            <a:r>
              <a:rPr lang="en-US" dirty="0" smtClean="0">
                <a:solidFill>
                  <a:srgbClr val="FFFF00"/>
                </a:solidFill>
              </a:rPr>
              <a:t>Church </a:t>
            </a:r>
            <a:r>
              <a:rPr lang="en-US" dirty="0">
                <a:solidFill>
                  <a:srgbClr val="FFFF00"/>
                </a:solidFill>
              </a:rPr>
              <a:t>is not to </a:t>
            </a:r>
            <a:r>
              <a:rPr lang="en-US" u="sng" dirty="0">
                <a:solidFill>
                  <a:srgbClr val="FFFF00"/>
                </a:solidFill>
              </a:rPr>
              <a:t>isolate</a:t>
            </a:r>
            <a:r>
              <a:rPr lang="en-US" dirty="0">
                <a:solidFill>
                  <a:srgbClr val="FFFF00"/>
                </a:solidFill>
              </a:rPr>
              <a:t> itself from the </a:t>
            </a:r>
            <a:r>
              <a:rPr lang="en-US" dirty="0" smtClean="0">
                <a:solidFill>
                  <a:srgbClr val="FFFF00"/>
                </a:solidFill>
              </a:rPr>
              <a:t>world.</a:t>
            </a:r>
            <a:endParaRPr lang="en-US" dirty="0">
              <a:solidFill>
                <a:srgbClr val="FFFF00"/>
              </a:solidFill>
            </a:endParaRPr>
          </a:p>
        </p:txBody>
      </p:sp>
      <p:pic>
        <p:nvPicPr>
          <p:cNvPr id="87042" name="Picture 2" descr="http://media.pennlive.com/midstate_impact/photo/aptopix-amish-attacks-lave-1jpg-9eff303da6a1a729.jpg"/>
          <p:cNvPicPr>
            <a:picLocks noChangeAspect="1" noChangeArrowheads="1"/>
          </p:cNvPicPr>
          <p:nvPr/>
        </p:nvPicPr>
        <p:blipFill>
          <a:blip r:embed="rId2" cstate="print"/>
          <a:srcRect/>
          <a:stretch>
            <a:fillRect/>
          </a:stretch>
        </p:blipFill>
        <p:spPr bwMode="auto">
          <a:xfrm>
            <a:off x="0" y="2057400"/>
            <a:ext cx="5486400" cy="3618827"/>
          </a:xfrm>
          <a:prstGeom prst="rect">
            <a:avLst/>
          </a:prstGeom>
          <a:noFill/>
        </p:spPr>
      </p:pic>
      <p:pic>
        <p:nvPicPr>
          <p:cNvPr id="87044" name="Picture 4" descr="http://www.femonite.com/wp-content/uploads/2012/04/amishwomen.jpg"/>
          <p:cNvPicPr>
            <a:picLocks noChangeAspect="1" noChangeArrowheads="1"/>
          </p:cNvPicPr>
          <p:nvPr/>
        </p:nvPicPr>
        <p:blipFill>
          <a:blip r:embed="rId3" cstate="print"/>
          <a:srcRect/>
          <a:stretch>
            <a:fillRect/>
          </a:stretch>
        </p:blipFill>
        <p:spPr bwMode="auto">
          <a:xfrm>
            <a:off x="4953000" y="3714750"/>
            <a:ext cx="4191000" cy="314325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1.bp.blogspot.com/-n1buEj0vtsQ/UAYN6EcgglI/AAAAAAAABCs/9kHCegNxw5M/s1600/jesus-in-gethsemane.jpeg"/>
          <p:cNvPicPr>
            <a:picLocks noChangeAspect="1" noChangeArrowheads="1"/>
          </p:cNvPicPr>
          <p:nvPr/>
        </p:nvPicPr>
        <p:blipFill>
          <a:blip r:embed="rId2" cstate="print">
            <a:lum bright="-20000"/>
          </a:blip>
          <a:srcRect/>
          <a:stretch>
            <a:fillRect/>
          </a:stretch>
        </p:blipFill>
        <p:spPr bwMode="auto">
          <a:xfrm>
            <a:off x="-1005260" y="0"/>
            <a:ext cx="10149260" cy="6858000"/>
          </a:xfrm>
          <a:prstGeom prst="rect">
            <a:avLst/>
          </a:prstGeom>
          <a:noFill/>
        </p:spPr>
      </p:pic>
      <p:sp>
        <p:nvSpPr>
          <p:cNvPr id="2" name="Rectangle 1"/>
          <p:cNvSpPr/>
          <p:nvPr/>
        </p:nvSpPr>
        <p:spPr>
          <a:xfrm>
            <a:off x="0" y="304800"/>
            <a:ext cx="8305800" cy="6001643"/>
          </a:xfrm>
          <a:prstGeom prst="rect">
            <a:avLst/>
          </a:prstGeom>
        </p:spPr>
        <p:txBody>
          <a:bodyPr wrap="square">
            <a:spAutoFit/>
          </a:bodyPr>
          <a:lstStyle/>
          <a:p>
            <a:pPr algn="ctr"/>
            <a:r>
              <a:rPr lang="en-US" sz="3200" i="1" dirty="0" smtClean="0">
                <a:effectLst>
                  <a:glow rad="101600">
                    <a:schemeClr val="bg1">
                      <a:alpha val="60000"/>
                    </a:schemeClr>
                  </a:glow>
                </a:effectLst>
              </a:rPr>
              <a:t>“I have given them thy word; and the world hath hated them, because they are not of the world, even as I am not of the world. I pray not that thou </a:t>
            </a:r>
            <a:r>
              <a:rPr lang="en-US" sz="3200" i="1" dirty="0" err="1" smtClean="0">
                <a:effectLst>
                  <a:glow rad="101600">
                    <a:schemeClr val="bg1">
                      <a:alpha val="60000"/>
                    </a:schemeClr>
                  </a:glow>
                </a:effectLst>
              </a:rPr>
              <a:t>shouldest</a:t>
            </a:r>
            <a:r>
              <a:rPr lang="en-US" sz="3200" i="1" dirty="0" smtClean="0">
                <a:effectLst>
                  <a:glow rad="101600">
                    <a:schemeClr val="bg1">
                      <a:alpha val="60000"/>
                    </a:schemeClr>
                  </a:glow>
                </a:effectLst>
              </a:rPr>
              <a:t> take them out of the world, but that thou </a:t>
            </a:r>
            <a:r>
              <a:rPr lang="en-US" sz="3200" i="1" dirty="0" err="1" smtClean="0">
                <a:effectLst>
                  <a:glow rad="101600">
                    <a:schemeClr val="bg1">
                      <a:alpha val="60000"/>
                    </a:schemeClr>
                  </a:glow>
                </a:effectLst>
              </a:rPr>
              <a:t>shouldest</a:t>
            </a:r>
            <a:r>
              <a:rPr lang="en-US" sz="3200" i="1" dirty="0" smtClean="0">
                <a:effectLst>
                  <a:glow rad="101600">
                    <a:schemeClr val="bg1">
                      <a:alpha val="60000"/>
                    </a:schemeClr>
                  </a:glow>
                </a:effectLst>
              </a:rPr>
              <a:t> keep them from the evil. They are not of the world, even as I am not of the world. Sanctify them through thy truth: thy word is truth. As thou hast sent me into the world, even so have I also sent them into the world. And for their sakes I sanctify myself, that they also might be sanctified through the truth.” </a:t>
            </a:r>
          </a:p>
          <a:p>
            <a:pPr algn="ctr"/>
            <a:r>
              <a:rPr lang="en-US" sz="3200" i="1" dirty="0" smtClean="0">
                <a:effectLst>
                  <a:glow rad="101600">
                    <a:schemeClr val="bg1">
                      <a:alpha val="60000"/>
                    </a:schemeClr>
                  </a:glow>
                </a:effectLst>
              </a:rPr>
              <a:t>(John 17:14-19) </a:t>
            </a:r>
            <a:endParaRPr lang="en-US" sz="32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15400" cy="6019800"/>
          </a:xfrm>
        </p:spPr>
        <p:txBody>
          <a:bodyPr>
            <a:normAutofit/>
            <a:scene3d>
              <a:camera prst="orthographicFront"/>
              <a:lightRig rig="threePt" dir="t"/>
            </a:scene3d>
            <a:sp3d extrusionH="57150">
              <a:bevelT w="38100" h="38100" prst="convex"/>
            </a:sp3d>
          </a:bodyPr>
          <a:lstStyle/>
          <a:p>
            <a:r>
              <a:rPr lang="en-US" sz="5400" dirty="0" smtClean="0">
                <a:solidFill>
                  <a:srgbClr val="FFFF00"/>
                </a:solidFill>
                <a:effectLst>
                  <a:glow rad="63500">
                    <a:schemeClr val="accent2">
                      <a:satMod val="175000"/>
                      <a:alpha val="40000"/>
                    </a:schemeClr>
                  </a:glow>
                </a:effectLst>
              </a:rPr>
              <a:t>The purpose of the Church considered </a:t>
            </a:r>
            <a:r>
              <a:rPr lang="en-US" sz="5400" dirty="0">
                <a:solidFill>
                  <a:srgbClr val="FFFF00"/>
                </a:solidFill>
                <a:effectLst>
                  <a:glow rad="63500">
                    <a:schemeClr val="accent2">
                      <a:satMod val="175000"/>
                      <a:alpha val="40000"/>
                    </a:schemeClr>
                  </a:glow>
                </a:effectLst>
              </a:rPr>
              <a:t>from a positive </a:t>
            </a:r>
            <a:r>
              <a:rPr lang="en-US" sz="5400" dirty="0" smtClean="0">
                <a:solidFill>
                  <a:srgbClr val="FFFF00"/>
                </a:solidFill>
                <a:effectLst>
                  <a:glow rad="63500">
                    <a:schemeClr val="accent2">
                      <a:satMod val="175000"/>
                      <a:alpha val="40000"/>
                    </a:schemeClr>
                  </a:glow>
                </a:effectLst>
              </a:rPr>
              <a:t>viewpoint.</a:t>
            </a:r>
            <a:endParaRPr lang="en-US" sz="5400" dirty="0">
              <a:solidFill>
                <a:srgbClr val="FFFF00"/>
              </a:solidFill>
              <a:effectLst>
                <a:glow rad="63500">
                  <a:schemeClr val="accent2">
                    <a:satMod val="175000"/>
                    <a:alpha val="40000"/>
                  </a:schemeClr>
                </a:glow>
              </a:effectLst>
            </a:endParaRPr>
          </a:p>
        </p:txBody>
      </p:sp>
      <p:sp>
        <p:nvSpPr>
          <p:cNvPr id="78850" name="AutoShape 2" descr="data:image/jpeg;base64,/9j/4AAQSkZJRgABAQAAAQABAAD/2wCEAAkGBxQQEhUUExAUFhMXFRkbGRYYGBccGxkiFhUYGBUXGhwaHSggGholHBcWIjEiJSkrLi4uGyA0RDMsNygtLisBCgoKDg0OGxAQGzQkICYsLCwsNzUsLCwsLCwuLC0sLCwsLCwsLSwvLCwtLCwsLCwsLCwsLCwsLCwsLCwvLCwsLP/AABEIAOEA4QMBEQACEQEDEQH/xAAcAAEAAgMBAQEAAAAAAAAAAAAABwgEBQYDAgH/xABPEAABAwIBCQQECgcFBQkAAAABAAIDBBEFBgcSITFBUWFxEyIygRRSkaEIIzNCYnKCkrGyFUNTc6LBwiSTw9HSF2ODs9MWJTREVFVko/D/xAAbAQEAAQUBAAAAAAAAAAAAAAAAAwECBAUHBv/EAD8RAAIBAgIGCAQDBQgDAAAAAAABAgMEETEFBiFBUXESE2GBkaHB0SIyseEUQvAzQ1KCohUWI1NiktLiJHLx/9oADAMBAAIRAxEAPwCcUAQBAEAQBAaHKLLOhw/VU1TGPtfQ1ufr2HQYC4A8SLIDVYZnTwqoeGNrWtcdnaNfGPvPaGj2oDsmm4uDcFAfqAIAgCAIAgCAIAgCAIAgCAIAgCAIAgCAIAgCAIAgCAjnPFnAOFwiGAj0uYXB1HsmawZLbySCGg6rgndYgVnllfK8uc5z5HuuSSXOcSdpJ1kkqjaSxYPusoZYSGyxSRki4D2uaSONnDYrKdanVWMJJ8niMCRM0ucqTD5W09TIXUbyBdxJMBOoObf9Xxbu2jXcOkBZYG+sbEB+oAgCAIAgCAIAgCAIAgCAIAgCAIAgCAIAgCAIAgPl7w0Ek2AFyeFtpQFOstcfdiNbPUuJs950Afmsbqjby7oF+dzvQEpZk8kWsi9OlYDI8kQ3HgaO6Xi+xzjcX4D6RXh9ZdJSlU/C03sXzdr4cl9eRNTjvJBynyfhxCB0Mzbg+F3zmO3Padx/HYvPWV7VtKqqU3zW5rgyRrFYMq9jeFvo55IJR343Fp4He1w5EEEciupW1xC4pRqwyax/XLIxmsHgWKzD5TmsoOwkdeWlIZzMZB7I+VnM6NHFTlCS0AQBAEAQBAEAQBAEAQBAEAQBAEAQBAEAQBAEAQHKZ1MS9GwmreL3MXZi2345wiuOmnfyQFTKaAyPaxou5zg0Dm42HvKtnNQi5PJbQW3w2ibTxRxMHcjY1jejWgD8FyGtVlVqSqSzbb8TKyMlRghfP7gwa+CqaPEDE88296M9baY+yF7XVW6xjOg93xL6P08SKqt5pcxOLmnxWNl+5Ox8Z16r202G3HSYB9or15EWgQBAEAQBAEAQBAEAQBAEAQBAEAQBAEAQBAEAQBARr8IKfRwq3r1EbfYHP/oQEB5CU/aYjSN/+RGfuvDiPYFgaUn0LOq/9L81gXRzRahcqMgIDiM8dGJcLmNrmN0bxy74YT917lvNXavQv4rimvLH6pFs18JAmTFZ2FZTS3t2c8TvuyNJ9wXSDHLoIDT49lRSUAvU1UUWq+iTd55hgu53kEBHmNZ+aSO4pqaacje4iNh5gnSd7WhAcdiOfiueT2UFPE3dcPe4eZcB/CgNBPnbxZ5P9tsODYoRb+C/vQGN/tPxX/3CT2M/0oD3izsYu3ZXk9Y4T+LEBvKDPriDCO0jp5RvuxzXHoWusPYgOvwbP5Tv1VNHLFr8UbmyDqQQ0jyugJDyey0oa+wpquN7j+rJ0ZNW3uPs7ztZAb9AEAQBAEAQBAEAQBAEAQBARf8ACIjvhbDwqoyf7uUfzCAg7N5KG4nSE/t2D7x0R7yFrtLxcrKql/C/LaXQ+ZFo1ywyAgOfzgMvhtZf9g8+wXH4LYaJeF7S/wDZFJZMq0uqGMSTlXnlrqu7ID6LFs+LN5D1k2j7Ib5oCOZZXPcXOcXOJuSSSSTtJJ2lAdDg2QlfV2MdJIGn577Mb1BfbSHS61txpezt9k6ix4La/L1LlBs7DD8yVQ75arhj5Ma6Q+d9ELT1da6C/Z02+eC9y/qmb2nzI04HfrJnH6LWN/HSWBPWuu/lppc237FeqRkf7FaL9vVfei/6ai/vVd/wx8H/AMh1aPGfMlTEdyrnafpBjvwAUkda7j81OL8V7jqkaSvzIzAfE1kTzwexzPe0vWdS1spP9pTa5NP64FOq7TkcYzd4jS3LqVz2j50VpB1s3vAdQFt7fTdlX2KeD7dn12eZY4NHLkFp3gg9CCP5raJ47UWneZJ52q+hs10npMI+ZMSSB9GTxDzuBwVQTlkVnLosUsxj+yqD+okIDjq16B2Sb9muwvYIDs0AQBAEAQBAEAQBAEAQHDZ66My4PU2Fyzs3/dlbpH7pcgKxYLWdhUQynZHLG/7jw7+ShuaXW0Z0+Ka8VgVWZbcG+zYuQmUfqFDmc5VQI8Lq3HfFo/3jgwe9y2ehoOd9SS44+G30KS+VlYWi+obV1HHAxiRsks0lTVWkqSaeI69Ei8rh9X5n2tf0V5u/1koUMYUfjl/Su/f3bO0kjTbzJcydyJoqCxhp2l4/Wv77+tz4fsgBeQvNK3V1+0ns4LYvv34kqikdEtcVCAIAgCAIAgNNj2StJXD+0U7Hu9cDReOj22d5Xss210jc2r/wptLhmvB7CjSeZE2VeZ2aG76J5mZ+yfYSDodTX7/VPIr1thrPSqfDcrovisvdefcRunwIxljfE8tc1zHtOsEFrmkcQdYK9RGcZpSi8UyIlzN1nmkg0YMRLpIdQbPrMjPr75G8/Ft8W64E+UlUyZjZI3tfG4Xa5pBBB2EEbUB7IAgCAIAgCAIAgCAwsbw8VVPNA7wyxPYTw02lt/K6ApbUQOje5jxZzXFrhwLTYj2hAWdzc4marDaaQ30uz0HX3mImMnz0b+a5bpi3VC9qQWWOPjt9TJi8UdItaVI3z64mIqFkN+9NKNX0Y+84/e7P2r0uq9u53Tqborzez6YllR7CIcgqD0jEaWP/AHzXHpH8Y7+FpXr9K1ups6k/9LXe9i82RRWLLTLlZkBAEAQBAEAQBAEAQBAc1lhkTTYmz41ujMBZszQNMW2A+s3keJtbatno/Steyl8DxjvTy+z7fHEpKKZX3K7JOowyXQmbdp8Eo8DxyO4je06x0sT0Kw0jRvafSpvbvW9friQSi0brNtnGmwiQNdeSkce/FfW2+18d9juWx2w21EZ5aWfwnE4quFk8EgkikF2uG/iDvBBuCDrBBCAzEAQBAEAQBAEAQH451gSdgQFI62oMsj5Dte9zj1cST+KAstmwpuywulbxjLv7x7n/ANS5hpup07+q+3DwSXoZEPlR1K1RcQr8IKIiWkdfUY5ABza5pJ/iHsXttU5Lq6se1evsRVdxp8xZb+kjpC59Hk0eR0mXP3dIeazNZ+l+C2fxLHz9cClPMsEuekwQBAEAQBAEAQBAEAQBAYOM4TFWROhnjD43bQd3BwO5w4hT29zUt6iqUng1+vANY5lccvcjJcLmsbvgeT2cttv0XcHj37enSNFaUp31PFbJLNeq7DHlHom2zT5wXYVN2cpJo5Xd9us9mdnatHsuBtA4gLalpaGGVr2hzXBzXAEOBuCCLggjaCEB9oAgCAIAgCAIDl85OUseG0Esjz33tMcTd7nvBA8hrceQ42QFREBbPJukMFJTRHayCJp6tjaD7wVyS8qKrcVJrfJvzMpZGyWMCLM/9KDS08ltbZy2/wC8jJP/ACwvVaqVMK9SHGOPg/uR1ciOs1FT2eK0xvqc5zT9uN7R7yF6PTsOnYVFyfg0WQ+YswuZE4QBAEAQBAEAQBAEAQBAEBrsfwaKugfBM27Hjbvafmvadzgf/wBZZFpdVLWqqtN7V59j7GGsVgVhypwCTD6l9PLtbra62p7T4XjkfcQRuXUbG8p3dFVYb8+x71+uZjNYPAl7MDluXf8Ad077kAup3HgNb4fLW4ctIbgFllCb0AQBAEAQBAfE0rWNLnODWtBJcTYAAXJJ3ABAVQzo5ZnFqwvaT6PHdsLdey/eeR6ziAegaNyA3OZrI/0qb0uZvxELu4Dse8ax1a3Ueujt1rzWsWk+opdRTfxSz7I/fLlj2ElOOO0nteAJggOHzzU+nhUp9R8bv/sDPweVvNXJ9G/iuKa8sfQtn8pAuTNT2VZTSXsGTxOPQSNJ9y9/e0+st6kOMWvIgWZbJckMoIUCAIAgCAIAgCAIAgCAIAgOKzqZJfpClLo23qIQXR22uHz4/MC45gcSt3oPSX4SvhJ/BLY+zg+7f2Fs44ortRVb4JGSxuLZGODmuG0FpuD7QukmOXByLyhZiVHDUtsC9vfaPmvbqkb0BBtxFjvQG7QBAEAQHBZU528PoHmPTfPIDZzYQ1waRtDnEht91gSRyQEZZyM74xGm9GpopImvPxrnFt3NGxg0b6iduvYLbCUBEyAk7C87ppYY4IMPjZHG2wBkcTxLiQ0XJNyeZK8xX1aVepKrVqttvh99xIqmG4/Jc9dYfDT0w6iQ/wBYSOqtrvnLy9h1rMd+eXEDsZTDpG7+bypFqvZLfLxXsOsZqsZzlV9XC+GSSPs3izgI2i4ve19yy7fQVnb1FUgnistrKObawOQBW4LCXcmc87tIMroWlp1drECCObmEnS52I6FePvdVo4OVtLbwfo/fxJVU4kwUlZHLG2WN7XRuF2vB1EHfdePqUp05uE1g1uJT2BuowfqAIAgCAIAgPlrgdhB6KrTWYPpUAQBAEAQFcc7mTnoVc5zG2hnvIzgCT8a3ydr5BwC6RoC+/E2qjL5o7Hy3Pw2c0yCawZ1Xwdco+zqJaJ7u5MO0jH02DvgfWYL/APDC3hYWCQBAEBB2e/OM9j3YfSSFttVRI069Y+Radwse8R03OBAhbDsPlqZGxwxukkdsa0XPXkOJOoKKtWp0YOdR4JcQlidTHmuxQ/8AlLczLD/rutW9YNHr95/TL2L+hIy4s0WJHbHE3rI3+m6hlrLYrJt9xXq5GSzMzXnbJTDq9/8AKMqJ60Wa3S8F7jq2ZUGZOrPjqaZvDR7R34sCilrXbflhLyXqyvVPiZkeY+TVpV7BxtE4/wBQUL1shupPx+w6rtMmLMcPnYgT0ht+MhUctbXupf1f9R1XaZD8yEOjqrZdO20saR929/eo1rZV6W2msOb+v2K9UuJGOWOSU+FyiOaxa65jkb4XgbduxwuLjdfeLFen0dpKjfU+lTzWa3r7cGRyi0aZ1U8sEZe4xtJIYXHRBO0gbASs1U4KTmlte/eWm5ySytqMNla+J7jHfvwknQeN+rYHcHDWPaDhX+jaF5Bxmtu5719uwujJos/QVbZ4mSsN2SMa9p5OAcPcVy+rTlSnKnLNNp9xkHuowEAQH4SgK1ZfZcTYjM8Nkc2lBIjjBIDgDqe8fOcduvZe3G/TNFaJpWdNNrGe98Oxdi8yCUsTQYLjU9HIJKeV0bxwOp1tzhscORWwubWjcw6FWOK/WXAtTayLNZG4+MQo4qjR0XOBD28HNJa4DlcXHIhcx0jZu0uJUccUsuTy+/aZEXisTdrBKhAEAQHCZ5cF9Jw90gHfp3CQfV8Mg6aJ0vsBb7V266m8UHlPZ37vPZ3lk1iiBsncVdR1UNQ294pGusN4B7zfMXHmujEBc+CUPa1zTdrgCDxBFwfYgPtAa7KPE/RKWeotfsonvA4lrSQPM2CAplUzule573Fz3uLnOO0lxu4nmSSgLIZsslGYfSMJaPSJWh0rraxfWI+jQbczcrmemtIyu7hpP4IvBe/f9DIhHBHYLTlwQBAEAQBAEBwWeumY/DHucBpMkjczqXaB/hc5b/Vuco3ySyaafhj9UWVPlK7ropAelPC6RzWMaXPc4Na0bSXGwA5klWznGEXKTwS2sFsMnaA01LBC43dHCxhI4taA63K91ya8rKtcTqLJyb8WZSWCwNisYBAEB8Ss0gQdhBHtFlWLweIKlYzhklJPJBKLPjcWnnwI5EWI5ELrtvXhXpRqwyax/XIxmsNhhKYoWVzT4S+lw2JsjS17y6QtO0aZ7oPA6Iabc1zTT1zGveycNqWC8M/MyILCJ2C0xcEAQBAeNZTNljfG8XY9jmuHEOBBHsKvp1HTmpxzTTXcCo9dSmGR8bvEx7mnq1xB94XXqVRVIKayaT8TFLV5ocS9JwilcdrGGI/8FxY3+FrT5q8HYoDk86zC7CKwN29jfyDml3uBQFS4iA4Ei4uLjiL6wqSxweALgMcCAQbgi4PXYuOtNPBmWfSoUCAIVPlzwNpA6qqTeRQx5MRhb4pox1e0fiVIqFWWUX4MGHLlNRMNnV1K08DNED+ZTRsLqWVKT/lfsUxRiVGXOHRgk18BA9V4edXJlyVNDRF7N4KlLvWH1HSXEhvOjl+MSLYYA4U0btK7tRkdrAdbc0Amw269fAez0JoZ2SdSr872clw58fIinPHYjVZt8k/0nVaD9IQMaXSObqIuCGNBIIuXe4OWVpjSP4Gh0o/M3gvXy88C2EcWTpkzkJRYe7ThhJltbtJDpOG423N36wAvCXumLq7XRqS+Hgti+/eTqKWR0y1hUIAgCAIDQ5S5H0mI2NRCC8CwkaS14HDSG0azqNxrWfZaTubP9lLZwzXh7FHFPM1WB5scPpHiQROle03aZXaQB3ENADSeoKy7rT97cRcHLop54LDz2sooJHZrSlwQBAEAQBAVjzoUgixSqaBYGQP/ALxjZD73FdP0JUdSwpN8MPBtehjz+ZkwfBwqtKgnjJ8FSSOQfGz+bStqWktIDExaiZUQSwyfJyRvY7dqe0tdr3aigKWVcOg97A5rw1xGk3W11jbSaeB2hAWFzOY++soQyTx07hHpes0NBYTzA7vkDvXOdYrONvddKOU/i5Pf7mRB4o7taEuNflDVPhpZ5Ym3kZDI5gte5awlurfrGxZFpThUrwhPJySfJsPIqzXY1UTuLpaiV5JudJ7jt5XsByC6pStaNJJQgl3Ixm2zBJusgofiAIAgCA7vNfl1+jZDFKAaaVwLiANJh1DTuNbm2tdp6jXcHQ6b0R+Nh1kPnitnBrh2Pg/HsvhLAsQxwIBBBBFwRsN9hC50008GTn0qAIAgCAIAgCAIAgCAIAgCArznvjtiZPrQxn8W/wBK6JqzLGxS4SZDU+Y7L4M0h/t7d39nP/OB/l7F6AjJyQEa5+cozSYf2LHWkqnGPnoAXmI63a08nlAV0wPCpKyojgiF3yOsL7Bvc48gASeQUFzcQt6Uqs8kv145FUsXgWfyUydiw6nbBCDa93OO17iAC4+wC24ALl19fVLys6tTuXBcDISwWBuFhlQgOXqM3mGyPMjqJmkdtnPa37rXBo9i2kNN38YdBVHh3N+LWJTox4HtHkLhzdlBB5tv+Ksel75/vX4jox4GQzJKgGzD6X+5jP4tUb0leP8Aey/3P3HRXAzIsHp2eGmhb0jYPwChldV5Zzb72VwRksp2N2MaOgAUTnJ5sGrylyYpsQjMc8TSSDoyAAPYdxa7b5bDvBWXZ6Qr2k1KlLmtz5r9Mo0nmVhxzDHUlRLA/wAUby0njY6nDkRY+a6hbV43FGNWOTWP65GO1g8CfszeKmow1gcSXQvdFc8GgOZ5Br2t+yuf6xW6o3rayklL0fmse8ng8YncrRFwQBAEAQBAEAQEP56spailqYI6epkivDpODHEXu9waT90r2OrdjQr0JzqwUviwWPL7kdSTWRHf/bnEf/Xz/fK9F/ZNl/lR8CPpy4lhMgKiSXD6Z8r3PkdHpOc43Ju4kXPSy55pWEIXlSMFgk8MCeOSOgWvKhAV8z5OviXSCMe95/muhasL/wAL+Z+hDUzOt+DMO9XnlT/jMvREZOiAgL4Ssh9IpG7hFIR1LwD+UIDQZh4g7EXk7W0zyOpkibf2OPtXm9aZNWaS3yX0bJKeZPy5+TBAEAQBAEAQBAfE0rWNLnODWtBJcTYAAXJJOwAKsYuTUYrFsFV8ssVbWV1ROzwPkOjza2zWnkSADbmuraOt3b2sKUs0tvPNmNJ4vEmbMXSOZhznnZJO9zejWsZ+ZjvYvF60VVK8UVuik+e1/Romp5EirzheEAQBAEAQBAEBXHPHiInxOUA3ETWRg/VGk72Oc4eS6Rq9Q6qxi3+Zt+i8kiCo/iOIW8LC2eTdEaekp4jtjgjaerWAO991yS8q9bcVKi3yb8zKWxGyWMAgK2Z3qntMVqNepvZtHlE2/vJXS9X4dCwh24vzfoQVPmJO+DXSWpquW3jmYy/7tml/ie9bksJjQEOfCQwYyU9PVNFxE9zH8hKAWuPIOZb7YQEQ5AZQ/o6tjmdfs9bJLeq/UTzsbOtv0VrtK2X4y1lTWea5r3y7y6LwZZ+nnbI1r2ODmOALXNNwQRcEHeFy6cJQk4yWDWZkHorQEBzGV2XVLhha2YvdI4XEcYBda9tI3IAFwd+5bTR+iLi9TlTwSW95epSUkjl5M9lJupqk9RGP6ytotVLnfOPn7FnWIxJs98Q8NDIesjR+DSpo6p1PzVV4P3Q61cDEfnyO7DgOs5P+GFKtUlvrf0/9inW9hg1ueypcLRUsLDxcXP8AYO7rU9LVSgn8c2/Be461nHZQZbVtc3QnqSY737Noa1urWLhoGlr43W5tNFWlrLpUobeO1vzy7ixybzPHJLJmbEpxFELDUXyEd2NvrHntsN5Ul/f0rOk6lTuW9v8AWb3CMW2WfwrD2U0McMYsyNga3yG08ztPMrltetOtUlUnm3iZC2GWogEAQBAEAQBAa7KHFmUVNLUP8MbCbesdjWjmXEDzWTaW0rmtGlHNv/6+5BvBYlUaupdLI+R5u97nOceJcSSfaV1inCNOChHJLBdxim6yCwj0yvp4rXb2gc/VcaMffffqBbqQsLSlz+HtJ1N+GC5vYvcuisWWlXKzJCFD8JsgKl5QV/pNVPNrtJM94vwc8lo8hYLrlpR6mhCnwSXgjGbxeJZPMVh3Y4RE4ixmfJIfN2g0+bWNKyChICA1GV7Kd1FUCqF6fsXmTjYC92/SBAI52QFNCgLD5lKaaPDR2tw10rnRA7mEN1gbgXB5HG99651rJUpTvX0M0kpc9v0WC8ienkd6tAXhAQ5nbyFq6mr9Jp4zKx7GhzQRpMLBbYSLtIsdW+/K/stAaXtqNv1NZ9FpvDg0/UinFt4o4pmbXE3bKJ3m+Ifi9bt6d0ev3nk/Ys6EjJhzU4m7bTNb1li/pcVFLWLR6ynj/K/VFerkZkeZ3EDtNOOsh/k0qF6z2S/i8PuV6tnuMy1f+2pPvy/9JWf3ps/4ZeC/5Dq2cZlJk5UYfJ2dRHok62uBu14G9rht6bRfYFurO+o3cOnRePHiuaLHFrM7vMflOYZzRP8Ak5iXMPqvDdYvwc0e0DiVodZrBVKX4mOcdj5fZ+XIkpy3E6LwhKEAQBAEAQBAEBAueTLIVcopIXXhhd33DZI8atXFrdY5kngCvfau6LdCn19RfFLLsXu/p3kNSWOwjRemIyb8xOThjikrHt70vcj+o09932nAD7HNeH1ovunUjbRyjtfPcu5fUmprZiSsvJkgQHM5x8Y9Dw6ofez3M7NnHSk7oI5gEu+ytnoe2/EXkI7k8XyW3zy7ykngistNTule1jG6T3uDWgby42aPMldRMYujgmHNpaeGBvhiiYwc9BobfztdAZqAjbP/AIgYcKLB+unjjPQaUv8AhAeaAr3kphgq6yngPhklaHfVvd/nogrEv67t7adVZpPDnu8ysVi8C1rGBoAAAAFgBsAGwDkuTttvFmSfSoAgCAIAgCAIDgs9dIx+GPe4DSjkjcw77ucGOH3XO1chwW/1bqTjfKKyaePhj9UWVPlIIycqhDV08hdohk8bieAa8Ek8rXXvLyn1lvUgljjFryIVmWwgmbI0PY5rmOALXNIIIOwgjUQuTShKEnGSwazMk9FaAgCAIAgPwm2s7EBD2czOeC11LQvve4knadVthbGd9/X9nFey0LoBpqvcrlH1ft48CKc9yIcXsiI6LIXJZ+J1LYhcRN70sg+a3lu0jsA89gK12lNIQsqDqP5sori/Zby6McWWepaZsTGxsaGsY0Na0bAGiwA8ly+pOVSTnJ4t7WZB6qwBAQbn2yg7WeOkYe7CNOT67x3R9ln5zwXutV7LoUpXEs5bFyXu/oRVHuMDMZk96XiTZHNvFTDtTcatLZCOR0u8PqFeqIiz6AICNvhAUBlwovH6meOQ9DpRf4gPkgK95KYmKSsp5z4Y5Wl2/u3s/wA9ElYl/Qde2nSWbTw57vMrF4PEtax4cAQQQRcEbCDsIXJ2mngzJPpUAQBAecszWeJzW9SB+KujCUsliDW1GU1HH462maeBmjv7L3WTCwup/LTk/wCV+xTFGsqs4eGx+KujP1Q9/wCRpWVDQl/PKk+/BfVodOPE1dVndw1nhfLJ9SMj85asqGrV9LNJc37YlvWRItzi5fvxQtjYwx0zDpBpN3OdYgOdbULAkADZc6zu9VojQ0bFOcnjN7OxLgvcjnPE4lbssOkySy3qsNNopNKInXC+5YeJAv3TzFud1rb/AETb3q/xFhLis/v39xdGTRLuAZ3qKewnD6d+rxDSZc8HNF/vALx93q1dUttLCa8H4P0bJVUTO3oMXgqBeGoikH0Htd+BWkq21ak8KkGuaaL8UzNsoCuBi1uIxQi8s0cY4ve1o95UtOhUqvCEW+SbKHHY9nXoKa4je6ofwjHd83usLc26S3Nrq7eVts10F25+C2+OBa5pES5X5xKvEbsLuyg/ZRk6/ru2v6ahyXrtH6EtrP4kulLi/Rbvr2kUptnHrcFhtsmcnp8QmEMDLn5zj4WDe5x3D3lYl7e0rSk6lV8uLfBFUmyymSWTUWG04hiFzte8jW929x4DgNw9p5nf39S9rOpPuW5L9ZmRFYLA3awioQGoyrx5mH0slQ+x0R3W+u4+BnmdvAAncsyws53deNKO/PsW9/reUbwWJViuq3zyPlkdpPe4uceJcbldUpU40oKEFgksEYzeJaLM7kr+jsPbpttPPaSS+1tx8Ww7+63aNxc5SA7pAEBiYth7KqGSCQXjlY5jujhY24HgUBT3KrJ+XDqmSmmHeYdTrantPge3kR7NY2goCQc02cF8b4qGo70bnBkMnzmFxs2M8WE2A9W9tlreT09oWM4yuqWxrbJbnxfPjx55ywnuZNy8OShAQ9n3xmoifBCx744XMLiWkjTcHWLTbaGjRNtne5Bex1XtaE4zqySck8Nu5ce/0I6jZDhK9mQn4gPSGBzzZjHOPBoJ/BWynGKxk8AfBCuB0eQuShxSoMQmZGGt0nE3LiLgHQbsJuRtI2rW6U0irGl1ji5Y7Fwx7X9mXRj0mdHlnmonpLyUulUQ8LfGt6tHjHNuvlvWt0drFRr/AAV/gl/S+/d3+JdKm1kRyRbUdq9JmRn4gCA9BO4C2m63C5srehHHHAHmrgEAQHc5GZs6mvLXyAwU+3TcO84fQadZ+sbDrsWi0jp63tU4w+KfBZLm/TPkXxg2Txk7k/BQRCKnj0W7Sdrnn1nO3n3DdYLwV3e1rup1lV4vyXYkTpJZG0WKAgPl7gASSAALknYLbSeSqk28ECuWdHLL9JVGhGT6NCSGfTOx0pHPdfYOFyukaD0X+Do9Kfzyz7Oz37eSIJyxZsMymRhxCrE0rf7NTuDnXGp79scfOxs523UAD4gt2WFnUAQBAEBCPwl5GhtE3QbpOMx07DSAYIxo322Jfe3IICO80uGioxODS8Md5bc4xdnsfonyWm0/XdGxnhv+Hxz8sS+CxkWUXNCcIDBxfB4KtnZ1ELJWXuA4bDxB2g8wp7e5q28unSk4vsDSeZrKfIbDmbKCA/WYHfmusqelr2WdWXjh9CnRXA2VNgtNF8nSwM+rGxv4BYs7qvP55t822VwRnNFtmpQN4lSJc/WCxCGKqa0NmMojcQANMOY9wLuJGhqPPovXarXVR1JUG8Y4YrseKWzniRVFsxOAzWVDo8UpS3e8tPMOY4G/tv5L0GnIKdhUx4Y+DRHD5kWaXMTIOdykyJo8QuZoB2h/Ws7r+pI8X2gVsbPSt1abKctnB7V9u7Ao4p5kdYxmSeLmlq2kbmzNIP32Xv8AdC9Hb61xeytT717P3I3S4HLVmavE4zqpmyDiySO3sc4H3La09YbCa2zw5p+iaLerkYJze4le3oMv8P8Amp/7asP81eZToS4GXS5rsTef/C6A4ukjAHkHE+5RT1gsIr58eSfsV6EjpcJzJzO11NVGwerGC8+12iAfatZca10lsowb57Ppj6FypcSQ8m83tDQkOZD2kg/WS2e4cwLaLTzABXnbzTV3dbJSwXBbF7vvZeoJHVrUlwQBAEBCOdnOH2+lR0j/AIrZLK0/Kf7tp9TifnbNni9xoHQvVYXFdfF+VcO19vDhzyinPciP8lcnpsSqWU8DbucdbvmsaPE93Bo95IG0hesIi2+S+ARYdTR00I7jBrJ2vJ1ue7mT/lsAQG1QBAEAQERfCOwoyUcFQBfsZS13JswGs8tJjB9pAQzkFjwoK6Gd1+zBLZLeq8FrjztcOtyWv0rZu7tZUlnmua2+eRdF4PEtDTztka17HBzHAFrmm4IIuCCNoXLZwlCTjJYNZmQeitAQqayuyhpIPlauBh4OkYD7L3WVSsrir8lOT7mUxSOfrc6OGRXHpReRuZHIfYS0NPtWwp6v38/yYc2vfHyLenE5+tz2Uzb9lSzvP0yxgPmC4+5bClqpXf7SaXLF+xb1iI2y5y3mxV7dNojiZfQiaSbE7XOPznbr2Fhu1m/pdGaJpWEX0XjJ5v0XBfrgRyk5G+zI4A6es9JIPZU4Ovc572lrW87Al3KzeKwNZbyNK26lfNP6Lbj6eJdTW3En5c/JggCAIAgCAIAgCAIDyqqlkTHPke1jGi7nOIAA4knYr4QlUkowWLeQIMzj5zjVh1PRlzKc6nyaw6UeqN7WH2nfYXB91ofQCt2q1xtnuW6Pu/JeZDOeOxHB4Dgs1dOyCnjL5HHZuA3ucdzRvK9ORlqM3uRMWEU+gyzpn2MsttbiNgHBgubDqdpQHVIAgCAIAgMLGsLjrIJKeZulHI0tcOuwjgQbEHcQEBUrLbJGfCqgwzC7Tcxygd2Ro3jgRcXbuPIgkBk5lrW0A0YJyI737NwDma9tg7w69fdstdeaKtbt9KrHbxWx+WfeXKTWRl1ucnEpb3rHNB3Maxluha0H3qKnoKwp5U8ebb+rwK9ORoK3Fp5/laiaT68j3fmJWwp21Gl+zglySX0LcWYSmKGfQYLUVHyNLNL+7je/8oKAzMXyRraSJstRRyxxuNg5zdQO4O9Unde10BpEBPGbvOFh/YspixtG5osGuPxbjvd2h+cdp07bdpXgtL6FvesdbHrE/Fd3t4InjNZEmNNxcG4O9eYawLz9QBAEAQBAEAQBAcVlZnLo6G7Wv7eYXHZxkEA6/G/Y3WLWFyOC3dhoG6usJNdCPF+i3+S7S2U0iEcrcs6rE3fHPtGDdsTdTG87fOdzN9+zYvcWGi7eyj/hrbvbzfsuxEMpNn7kXkXVYrLoQMswHvzO1MZ1O93Bo1+VyNiWlm8hsiqfCYezhGlI75SZwGm8/wBLRuaNnM3JA6VAEAQBAEAQBAYWMYTDWRGKohZLGdrXD3g7WnmLEICLsZzCUsjiaeqlgufC5olaOQ1tdbqSgPygzBUjQO2rKh536AZGD5EPPvQHS0GaPCobH0TtCN8kkjvdpBvuQHSYfkxR0+uGip4zxbEwHzIFygNsgPKpp2SscyRjXscCHNcAWuB2gg6iOSAhvLnMe15dLhzwx2007z3T+7ftb0dca9oCAhTGcGno5DFUQPieNzha/MHY4cxcIDOyfywrKCwgqHNZf5M95m257rrgX4ixWBd6Mtbr9rBN8cn4r1LlJrIkTBs9p1CqpL8Xwu/of/qXnbjVRZ0Knc/dexeqvE7DD86WGzWvUmMndIx4t1IBb71pqur9/T/Jjya+mfkXqcTeU+VNFJ4K6mPLtY7+y91gz0fdw+alL/ayuKMwYrBt9Iit+8Z/mofw9b+B+DK4mLUZTUcfjraZvWaP8NJSwsLqfy05P+V+xTFGmr85mGw6jVh54Rte73gaPvWbS0Df1P3eHNpffyKOcTkcYz2sFxS0jifWmcABw7jL3H2gtvb6qSe2vU7l7v2Za6vAjzKHLuurrtlqCIz+qj7jLcCBrcPrEr0Vpoi0tcHCG3i9r+3dgRubZo8PoJah4jhifJI7YxjS4nyC2ZaTDkRmOe4tlxF+g3b6Ow948nvGpo5Nude0ICb8Nw6KmjbFBEyONuxjAABx2bydZO0lAZSAIAgCAIAgCAIAgCAIAgCAIAgCAw8UwuGqYY54Y5WH5r2hw6i+w8wgIvyjzE0st3Uk76d3qOvIzoLkPHUl3RARzjOZzFKc92Fk7fWieD/C/RdfoCgONxHBamm+Xppov3kb2/mAQGAgCAIDLoMLnqDaGCWU8I2Of+UFAdfg+aTFKm39m7Fp+dM4Nt1aLv8A4UBImTuYWFlnVlU6U/s4hoN5guN3OHTRQEpYFgFNQs7Omp2RN36I1utsLnHvOPMklAbNAEAQBAEAQBAEAQBAEAQBAEAQBAEAQBAEAQHzJsPRAQznC+f0/mgIRn+V80BLmbz5iAnSk8DeiA9kAQBAEAQBAEAQBAEAQ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8852" name="Picture 4" descr="http://www.jimandjerolynbogear.com/wp-content/uploads/2013/06/positive-attitude.png"/>
          <p:cNvPicPr>
            <a:picLocks noChangeAspect="1" noChangeArrowheads="1"/>
          </p:cNvPicPr>
          <p:nvPr/>
        </p:nvPicPr>
        <p:blipFill>
          <a:blip r:embed="rId2" cstate="print"/>
          <a:srcRect/>
          <a:stretch>
            <a:fillRect/>
          </a:stretch>
        </p:blipFill>
        <p:spPr bwMode="auto">
          <a:xfrm>
            <a:off x="6172200" y="3886199"/>
            <a:ext cx="2971800" cy="2971801"/>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Passion of the Apostle Paul</a:t>
            </a:r>
            <a:br>
              <a:rPr lang="en-US" dirty="0" smtClean="0">
                <a:solidFill>
                  <a:srgbClr val="FFFF00"/>
                </a:solidFill>
              </a:rPr>
            </a:br>
            <a:r>
              <a:rPr lang="en-US" sz="4000" i="1" dirty="0" smtClean="0">
                <a:solidFill>
                  <a:srgbClr val="FFFF00"/>
                </a:solidFill>
              </a:rPr>
              <a:t>“Planting Local Churches”</a:t>
            </a:r>
            <a:endParaRPr lang="en-US" sz="4000" i="1" dirty="0">
              <a:solidFill>
                <a:srgbClr val="FFFF00"/>
              </a:solidFill>
            </a:endParaRPr>
          </a:p>
        </p:txBody>
      </p:sp>
      <p:sp>
        <p:nvSpPr>
          <p:cNvPr id="3" name="Content Placeholder 2"/>
          <p:cNvSpPr>
            <a:spLocks noGrp="1"/>
          </p:cNvSpPr>
          <p:nvPr>
            <p:ph idx="1"/>
          </p:nvPr>
        </p:nvSpPr>
        <p:spPr>
          <a:xfrm>
            <a:off x="0" y="2209800"/>
            <a:ext cx="5105400" cy="4648200"/>
          </a:xfrm>
        </p:spPr>
        <p:txBody>
          <a:bodyPr/>
          <a:lstStyle/>
          <a:p>
            <a:r>
              <a:rPr lang="en-US" dirty="0"/>
              <a:t>The driving force behind his evil actions prior to conversion was to destroy every single local church </a:t>
            </a:r>
            <a:r>
              <a:rPr lang="en-US" dirty="0" smtClean="0"/>
              <a:t> </a:t>
            </a:r>
            <a:r>
              <a:rPr lang="en-US" i="1" dirty="0" smtClean="0"/>
              <a:t>(</a:t>
            </a:r>
            <a:r>
              <a:rPr lang="en-US" i="1" dirty="0"/>
              <a:t>Acts 8:3</a:t>
            </a:r>
            <a:r>
              <a:rPr lang="en-US" i="1" dirty="0" smtClean="0"/>
              <a:t>)</a:t>
            </a:r>
          </a:p>
          <a:p>
            <a:r>
              <a:rPr lang="en-US" dirty="0"/>
              <a:t>The burning purpose after his salvation was to start local churches </a:t>
            </a:r>
            <a:r>
              <a:rPr lang="en-US" i="1" dirty="0"/>
              <a:t>(Acts 14:23</a:t>
            </a:r>
            <a:r>
              <a:rPr lang="en-US" i="1" dirty="0" smtClean="0"/>
              <a:t>)</a:t>
            </a:r>
            <a:endParaRPr lang="en-US" i="1" dirty="0"/>
          </a:p>
        </p:txBody>
      </p:sp>
      <p:pic>
        <p:nvPicPr>
          <p:cNvPr id="35842" name="Picture 2" descr="http://4.bp.blogspot.com/-THJ1WAzhRpk/UZkobFxnfnI/AAAAAAAARyw/oNXM4MU8mrE/s1600/st-paul-conversion.jpg"/>
          <p:cNvPicPr>
            <a:picLocks noChangeAspect="1" noChangeArrowheads="1"/>
          </p:cNvPicPr>
          <p:nvPr/>
        </p:nvPicPr>
        <p:blipFill>
          <a:blip r:embed="rId2" cstate="print"/>
          <a:srcRect/>
          <a:stretch>
            <a:fillRect/>
          </a:stretch>
        </p:blipFill>
        <p:spPr bwMode="auto">
          <a:xfrm>
            <a:off x="5438682" y="2133600"/>
            <a:ext cx="3705318" cy="45815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5842"/>
                                        </p:tgtEl>
                                        <p:attrNameLst>
                                          <p:attrName>style.visibility</p:attrName>
                                        </p:attrNameLst>
                                      </p:cBhvr>
                                      <p:to>
                                        <p:strVal val="visible"/>
                                      </p:to>
                                    </p:set>
                                    <p:anim to="" calcmode="lin" valueType="num">
                                      <p:cBhvr>
                                        <p:cTn id="17" dur="1" fill="hold"/>
                                        <p:tgtEl>
                                          <p:spTgt spid="3584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smtClean="0"/>
              <a:t>The </a:t>
            </a:r>
            <a:r>
              <a:rPr lang="en-US" dirty="0"/>
              <a:t>reason for his second missionary trip was to establish </a:t>
            </a:r>
            <a:r>
              <a:rPr lang="en-US" dirty="0" smtClean="0"/>
              <a:t>the Churches he started on his first missionary trip </a:t>
            </a:r>
            <a:r>
              <a:rPr lang="en-US" i="1" dirty="0" smtClean="0"/>
              <a:t>(Acts </a:t>
            </a:r>
            <a:r>
              <a:rPr lang="en-US" i="1" dirty="0"/>
              <a:t>15:36, 41; </a:t>
            </a:r>
            <a:r>
              <a:rPr lang="en-US" i="1" dirty="0" smtClean="0"/>
              <a:t>16:5)</a:t>
            </a:r>
          </a:p>
          <a:p>
            <a:r>
              <a:rPr lang="en-US" dirty="0"/>
              <a:t>H</a:t>
            </a:r>
            <a:r>
              <a:rPr lang="en-US" dirty="0" smtClean="0"/>
              <a:t>is </a:t>
            </a:r>
            <a:r>
              <a:rPr lang="en-US" dirty="0"/>
              <a:t>heaviest </a:t>
            </a:r>
            <a:r>
              <a:rPr lang="en-US" dirty="0" smtClean="0"/>
              <a:t>burden </a:t>
            </a:r>
            <a:r>
              <a:rPr lang="en-US" dirty="0"/>
              <a:t>was for the welfare of those local churches </a:t>
            </a:r>
            <a:r>
              <a:rPr lang="en-US" i="1" dirty="0" smtClean="0"/>
              <a:t>(II Cor</a:t>
            </a:r>
            <a:r>
              <a:rPr lang="en-US" i="1" dirty="0"/>
              <a:t>. 11:28</a:t>
            </a:r>
            <a:r>
              <a:rPr lang="en-US" i="1" dirty="0" smtClean="0"/>
              <a:t>)</a:t>
            </a:r>
          </a:p>
          <a:p>
            <a:r>
              <a:rPr lang="en-US" dirty="0"/>
              <a:t>Of his thirteen known New Testament epistles, nine are directly written to local churches, and three to pastors of local churches. </a:t>
            </a:r>
            <a:endParaRPr lang="en-US" dirty="0" smtClean="0"/>
          </a:p>
          <a:p>
            <a:r>
              <a:rPr lang="en-US" dirty="0"/>
              <a:t>In </a:t>
            </a:r>
            <a:r>
              <a:rPr lang="en-US" dirty="0" smtClean="0"/>
              <a:t>his </a:t>
            </a:r>
            <a:r>
              <a:rPr lang="en-US" dirty="0"/>
              <a:t>epistles he </a:t>
            </a:r>
            <a:r>
              <a:rPr lang="en-US" dirty="0" smtClean="0"/>
              <a:t>gave </a:t>
            </a:r>
            <a:r>
              <a:rPr lang="en-US" dirty="0"/>
              <a:t>detailed instruction concerning the worship services </a:t>
            </a:r>
            <a:r>
              <a:rPr lang="en-US" i="1" dirty="0" smtClean="0"/>
              <a:t>(I </a:t>
            </a:r>
            <a:r>
              <a:rPr lang="en-US" i="1" dirty="0"/>
              <a:t>Cor. 11:1-16), </a:t>
            </a:r>
            <a:r>
              <a:rPr lang="en-US" dirty="0"/>
              <a:t>communion </a:t>
            </a:r>
            <a:r>
              <a:rPr lang="en-US" i="1" dirty="0" smtClean="0"/>
              <a:t>(I </a:t>
            </a:r>
            <a:r>
              <a:rPr lang="en-US" i="1" dirty="0"/>
              <a:t>Cor. 11:17-34), </a:t>
            </a:r>
            <a:r>
              <a:rPr lang="en-US" dirty="0" smtClean="0"/>
              <a:t>use of spiritual gifts   </a:t>
            </a:r>
            <a:r>
              <a:rPr lang="en-US" i="1" dirty="0" smtClean="0"/>
              <a:t>(I </a:t>
            </a:r>
            <a:r>
              <a:rPr lang="en-US" i="1" dirty="0"/>
              <a:t>Cor. 12), </a:t>
            </a:r>
            <a:r>
              <a:rPr lang="en-US" dirty="0" smtClean="0"/>
              <a:t>the responsibilities of pastors, deacons and church members </a:t>
            </a:r>
            <a:r>
              <a:rPr lang="en-US" i="1" dirty="0" smtClean="0"/>
              <a:t>(I Tim</a:t>
            </a:r>
            <a:r>
              <a:rPr lang="en-US" i="1" dirty="0"/>
              <a:t>. 3; Titus 1) </a:t>
            </a:r>
            <a:r>
              <a:rPr lang="en-US" i="1" dirty="0" smtClean="0"/>
              <a:t>ect. </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a:scene3d>
              <a:camera prst="orthographicFront"/>
              <a:lightRig rig="threePt" dir="t"/>
            </a:scene3d>
            <a:sp3d extrusionH="57150">
              <a:bevelT w="38100" h="38100" prst="convex"/>
            </a:sp3d>
          </a:bodyPr>
          <a:lstStyle/>
          <a:p>
            <a:r>
              <a:rPr lang="en-US" sz="5400" dirty="0">
                <a:solidFill>
                  <a:schemeClr val="accent6">
                    <a:lumMod val="40000"/>
                    <a:lumOff val="60000"/>
                  </a:schemeClr>
                </a:solidFill>
                <a:effectLst>
                  <a:glow rad="63500">
                    <a:schemeClr val="accent6">
                      <a:satMod val="175000"/>
                      <a:alpha val="40000"/>
                    </a:schemeClr>
                  </a:glow>
                </a:effectLst>
              </a:rPr>
              <a:t>The facts are that Christ has literally loaded down </a:t>
            </a:r>
            <a:r>
              <a:rPr lang="en-US" sz="5400" dirty="0" smtClean="0">
                <a:solidFill>
                  <a:schemeClr val="accent6">
                    <a:lumMod val="40000"/>
                    <a:lumOff val="60000"/>
                  </a:schemeClr>
                </a:solidFill>
                <a:effectLst>
                  <a:glow rad="63500">
                    <a:schemeClr val="accent6">
                      <a:satMod val="175000"/>
                      <a:alpha val="40000"/>
                    </a:schemeClr>
                  </a:glow>
                </a:effectLst>
              </a:rPr>
              <a:t>His Church </a:t>
            </a:r>
            <a:r>
              <a:rPr lang="en-US" sz="5400" dirty="0">
                <a:solidFill>
                  <a:schemeClr val="accent6">
                    <a:lumMod val="40000"/>
                    <a:lumOff val="60000"/>
                  </a:schemeClr>
                </a:solidFill>
                <a:effectLst>
                  <a:glow rad="63500">
                    <a:schemeClr val="accent6">
                      <a:satMod val="175000"/>
                      <a:alpha val="40000"/>
                    </a:schemeClr>
                  </a:glow>
                </a:effectLst>
              </a:rPr>
              <a:t>with </a:t>
            </a:r>
            <a:r>
              <a:rPr lang="en-US" sz="5400" dirty="0" smtClean="0">
                <a:solidFill>
                  <a:schemeClr val="accent6">
                    <a:lumMod val="40000"/>
                    <a:lumOff val="60000"/>
                  </a:schemeClr>
                </a:solidFill>
                <a:effectLst>
                  <a:glow rad="63500">
                    <a:schemeClr val="accent6">
                      <a:satMod val="175000"/>
                      <a:alpha val="40000"/>
                    </a:schemeClr>
                  </a:glow>
                </a:effectLst>
              </a:rPr>
              <a:t>many </a:t>
            </a:r>
            <a:r>
              <a:rPr lang="en-US" sz="5400" dirty="0">
                <a:solidFill>
                  <a:schemeClr val="accent6">
                    <a:lumMod val="40000"/>
                    <a:lumOff val="60000"/>
                  </a:schemeClr>
                </a:solidFill>
                <a:effectLst>
                  <a:glow rad="63500">
                    <a:schemeClr val="accent6">
                      <a:satMod val="175000"/>
                      <a:alpha val="40000"/>
                    </a:schemeClr>
                  </a:glow>
                </a:effectLst>
              </a:rPr>
              <a:t>responsibilities and tasks.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2286000"/>
          </a:xfrm>
        </p:spPr>
        <p:txBody>
          <a:bodyPr>
            <a:normAutofit fontScale="90000"/>
          </a:bodyPr>
          <a:lstStyle/>
          <a:p>
            <a:pPr lvl="0"/>
            <a:r>
              <a:rPr lang="en-US" dirty="0" smtClean="0">
                <a:solidFill>
                  <a:srgbClr val="FFFF00"/>
                </a:solidFill>
              </a:rPr>
              <a:t>The church is </a:t>
            </a:r>
            <a:r>
              <a:rPr lang="en-US" dirty="0">
                <a:solidFill>
                  <a:srgbClr val="FFFF00"/>
                </a:solidFill>
              </a:rPr>
              <a:t>to love </a:t>
            </a:r>
            <a:r>
              <a:rPr lang="en-US" dirty="0" smtClean="0">
                <a:solidFill>
                  <a:srgbClr val="FFFF00"/>
                </a:solidFill>
              </a:rPr>
              <a:t>the Lord </a:t>
            </a:r>
            <a:br>
              <a:rPr lang="en-US" dirty="0" smtClean="0">
                <a:solidFill>
                  <a:srgbClr val="FFFF00"/>
                </a:solidFill>
              </a:rPr>
            </a:br>
            <a:r>
              <a:rPr lang="en-US" dirty="0" smtClean="0">
                <a:solidFill>
                  <a:srgbClr val="FFFF00"/>
                </a:solidFill>
              </a:rPr>
              <a:t>with all it’s heart</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smtClean="0">
                <a:solidFill>
                  <a:srgbClr val="FFFF00"/>
                </a:solidFill>
              </a:rPr>
              <a:t> </a:t>
            </a:r>
            <a:r>
              <a:rPr lang="en-US" dirty="0">
                <a:solidFill>
                  <a:srgbClr val="FFFF00"/>
                </a:solidFill>
              </a:rPr>
              <a:t/>
            </a:r>
            <a:br>
              <a:rPr lang="en-US" dirty="0">
                <a:solidFill>
                  <a:srgbClr val="FFFF00"/>
                </a:solidFill>
              </a:rPr>
            </a:br>
            <a:r>
              <a:rPr lang="en-US" dirty="0">
                <a:solidFill>
                  <a:srgbClr val="FFFF00"/>
                </a:solidFill>
              </a:rPr>
              <a:t/>
            </a: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a:xfrm>
            <a:off x="457200" y="1066800"/>
            <a:ext cx="8229600" cy="3352801"/>
          </a:xfrm>
        </p:spPr>
        <p:txBody>
          <a:bodyPr/>
          <a:lstStyle/>
          <a:p>
            <a:pPr>
              <a:buNone/>
            </a:pPr>
            <a:r>
              <a:rPr lang="en-US" i="1" dirty="0" smtClean="0"/>
              <a:t>  “Jesus said unto him, Thou shalt love the Lord thy God with all thy heart, and with all thy soul, and with all thy mind. This is the first and great commandment.” (Matt. 22:37-38) </a:t>
            </a:r>
          </a:p>
          <a:p>
            <a:pPr>
              <a:buNone/>
            </a:pPr>
            <a:r>
              <a:rPr lang="en-US" i="1" dirty="0" smtClean="0"/>
              <a:t> "Nevertheless I have somewhat against thee, because thou hast left thy first love" (Rev. 2:4)</a:t>
            </a:r>
            <a:endParaRPr lang="en-US" i="1" dirty="0"/>
          </a:p>
        </p:txBody>
      </p:sp>
      <p:pic>
        <p:nvPicPr>
          <p:cNvPr id="90114" name="Picture 2" descr="http://3.bp.blogspot.com/_chDeJ5HyUOM/TR7FQnNPGvI/AAAAAAAADRI/mIcIaD1yuoc/s1600/love%2BThe%2BLord%2Byour%2BGod%2Bwith%2BALL%2Bof%2Byour%2Bheart.jpg"/>
          <p:cNvPicPr>
            <a:picLocks noChangeAspect="1" noChangeArrowheads="1"/>
          </p:cNvPicPr>
          <p:nvPr/>
        </p:nvPicPr>
        <p:blipFill>
          <a:blip r:embed="rId2" cstate="print"/>
          <a:srcRect/>
          <a:stretch>
            <a:fillRect/>
          </a:stretch>
        </p:blipFill>
        <p:spPr bwMode="auto">
          <a:xfrm>
            <a:off x="2743200" y="4289145"/>
            <a:ext cx="3733800" cy="256885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731838"/>
          </a:xfrm>
        </p:spPr>
        <p:txBody>
          <a:bodyPr>
            <a:normAutofit fontScale="90000"/>
          </a:bodyPr>
          <a:lstStyle/>
          <a:p>
            <a:r>
              <a:rPr lang="en-US" dirty="0" smtClean="0">
                <a:solidFill>
                  <a:srgbClr val="FFFF00"/>
                </a:solidFill>
              </a:rPr>
              <a:t>The church is to display God’s wisdom </a:t>
            </a:r>
            <a:br>
              <a:rPr lang="en-US" dirty="0" smtClean="0">
                <a:solidFill>
                  <a:srgbClr val="FFFF00"/>
                </a:solidFill>
              </a:rPr>
            </a:br>
            <a:r>
              <a:rPr lang="en-US" dirty="0" smtClean="0">
                <a:solidFill>
                  <a:srgbClr val="FFFF00"/>
                </a:solidFill>
              </a:rPr>
              <a:t> to angels and His grace to the lost </a:t>
            </a:r>
            <a:r>
              <a:rPr lang="en-US" dirty="0" smtClean="0"/>
              <a:t> </a:t>
            </a:r>
            <a:br>
              <a:rPr lang="en-US" dirty="0" smtClean="0"/>
            </a:br>
            <a:r>
              <a:rPr lang="en-US" sz="4000" i="1" dirty="0" smtClean="0">
                <a:solidFill>
                  <a:srgbClr val="FFFF00"/>
                </a:solidFill>
              </a:rPr>
              <a:t>(Eph. 2:7; 3:10; I Pet. 2:9) </a:t>
            </a:r>
            <a:endParaRPr lang="en-US" sz="4000" i="1" dirty="0">
              <a:solidFill>
                <a:srgbClr val="FFFF00"/>
              </a:solidFill>
            </a:endParaRPr>
          </a:p>
        </p:txBody>
      </p:sp>
      <p:sp>
        <p:nvSpPr>
          <p:cNvPr id="3" name="Content Placeholder 2"/>
          <p:cNvSpPr>
            <a:spLocks noGrp="1"/>
          </p:cNvSpPr>
          <p:nvPr>
            <p:ph idx="1"/>
          </p:nvPr>
        </p:nvSpPr>
        <p:spPr>
          <a:xfrm>
            <a:off x="0" y="3352800"/>
            <a:ext cx="8686800" cy="2773363"/>
          </a:xfrm>
        </p:spPr>
        <p:txBody>
          <a:bodyPr/>
          <a:lstStyle/>
          <a:p>
            <a:pPr lvl="0">
              <a:buNone/>
            </a:pPr>
            <a:endParaRPr lang="en-US" dirty="0"/>
          </a:p>
          <a:p>
            <a:endParaRPr lang="en-US" dirty="0"/>
          </a:p>
        </p:txBody>
      </p:sp>
      <p:pic>
        <p:nvPicPr>
          <p:cNvPr id="93186" name="Picture 2" descr="http://www.new-life-church.co.uk/wp-content/uploads/2013/06/testimony.png"/>
          <p:cNvPicPr>
            <a:picLocks noChangeAspect="1" noChangeArrowheads="1"/>
          </p:cNvPicPr>
          <p:nvPr/>
        </p:nvPicPr>
        <p:blipFill>
          <a:blip r:embed="rId2" cstate="print"/>
          <a:srcRect r="34580"/>
          <a:stretch>
            <a:fillRect/>
          </a:stretch>
        </p:blipFill>
        <p:spPr bwMode="auto">
          <a:xfrm>
            <a:off x="838200" y="2819400"/>
            <a:ext cx="7496175" cy="3590926"/>
          </a:xfrm>
          <a:prstGeom prst="rect">
            <a:avLst/>
          </a:prstGeom>
          <a:noFill/>
        </p:spPr>
      </p:pic>
      <p:pic>
        <p:nvPicPr>
          <p:cNvPr id="93190" name="Picture 6" descr="http://www.faithmusicmissions.org/Resources/AlbumArtWork/95229-L.jpg"/>
          <p:cNvPicPr>
            <a:picLocks noChangeAspect="1" noChangeArrowheads="1"/>
          </p:cNvPicPr>
          <p:nvPr/>
        </p:nvPicPr>
        <p:blipFill>
          <a:blip r:embed="rId3" cstate="print"/>
          <a:srcRect r="-800" b="44000"/>
          <a:stretch>
            <a:fillRect/>
          </a:stretch>
        </p:blipFill>
        <p:spPr bwMode="auto">
          <a:xfrm>
            <a:off x="1066800" y="2802466"/>
            <a:ext cx="3276600" cy="182033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190"/>
                                        </p:tgtEl>
                                        <p:attrNameLst>
                                          <p:attrName>style.visibility</p:attrName>
                                        </p:attrNameLst>
                                      </p:cBhvr>
                                      <p:to>
                                        <p:strVal val="visible"/>
                                      </p:to>
                                    </p:set>
                                    <p:animEffect transition="in" filter="fade">
                                      <p:cBhvr>
                                        <p:cTn id="7" dur="2000"/>
                                        <p:tgtEl>
                                          <p:spTgt spid="93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74638"/>
            <a:ext cx="4419600" cy="6583362"/>
          </a:xfrm>
        </p:spPr>
        <p:txBody>
          <a:bodyPr>
            <a:noAutofit/>
          </a:bodyPr>
          <a:lstStyle/>
          <a:p>
            <a:r>
              <a:rPr lang="en-US" sz="3200" i="1" dirty="0" smtClean="0"/>
              <a:t>I Peter 1:12 </a:t>
            </a:r>
            <a:br>
              <a:rPr lang="en-US" sz="3200" i="1" dirty="0" smtClean="0"/>
            </a:br>
            <a:r>
              <a:rPr lang="en-US" sz="3200" i="1" dirty="0" smtClean="0"/>
              <a:t>“Unto whom it was revealed, that not unto themselves, but unto us they did minister the things, which are now reported unto you by them that have preached the gospel unto you with the Holy Ghost sent down from heaven; which things the angels desire to look into.” </a:t>
            </a:r>
            <a:br>
              <a:rPr lang="en-US" sz="3200" i="1" dirty="0" smtClean="0"/>
            </a:br>
            <a:endParaRPr lang="en-US" sz="3200" i="1" dirty="0"/>
          </a:p>
        </p:txBody>
      </p:sp>
      <p:pic>
        <p:nvPicPr>
          <p:cNvPr id="130050" name="Picture 2" descr="http://media-cache-cd0.pinimg.com/236x/7f/4a/1d/7f4a1dd116ee1c0467c49e5c922b91ce.jpg"/>
          <p:cNvPicPr>
            <a:picLocks noChangeAspect="1" noChangeArrowheads="1"/>
          </p:cNvPicPr>
          <p:nvPr/>
        </p:nvPicPr>
        <p:blipFill>
          <a:blip r:embed="rId2" cstate="print"/>
          <a:srcRect/>
          <a:stretch>
            <a:fillRect/>
          </a:stretch>
        </p:blipFill>
        <p:spPr bwMode="auto">
          <a:xfrm>
            <a:off x="457200" y="1371600"/>
            <a:ext cx="3568699" cy="26765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2.bp.blogspot.com/-PDS7-Hirtbc/UcpNgs6EDHI/AAAAAAAABcg/o5H8LIjGel4/s1600/Revelation+8+2.jpg"/>
          <p:cNvPicPr>
            <a:picLocks noChangeAspect="1" noChangeArrowheads="1"/>
          </p:cNvPicPr>
          <p:nvPr/>
        </p:nvPicPr>
        <p:blipFill>
          <a:blip r:embed="rId2" cstate="print"/>
          <a:srcRect/>
          <a:stretch>
            <a:fillRect/>
          </a:stretch>
        </p:blipFill>
        <p:spPr bwMode="auto">
          <a:xfrm>
            <a:off x="0" y="-304800"/>
            <a:ext cx="9144000" cy="7331313"/>
          </a:xfrm>
          <a:prstGeom prst="rect">
            <a:avLst/>
          </a:prstGeom>
          <a:noFill/>
        </p:spPr>
      </p:pic>
      <p:sp>
        <p:nvSpPr>
          <p:cNvPr id="2" name="Title 1"/>
          <p:cNvSpPr>
            <a:spLocks noGrp="1"/>
          </p:cNvSpPr>
          <p:nvPr>
            <p:ph type="title"/>
          </p:nvPr>
        </p:nvSpPr>
        <p:spPr>
          <a:xfrm>
            <a:off x="457200" y="0"/>
            <a:ext cx="8229600" cy="2895600"/>
          </a:xfrm>
        </p:spPr>
        <p:txBody>
          <a:bodyPr>
            <a:normAutofit fontScale="90000"/>
          </a:bodyPr>
          <a:lstStyle/>
          <a:p>
            <a:r>
              <a:rPr lang="en-US" i="1" dirty="0" smtClean="0">
                <a:effectLst>
                  <a:glow rad="101600">
                    <a:schemeClr val="bg1">
                      <a:alpha val="60000"/>
                    </a:schemeClr>
                  </a:glow>
                </a:effectLst>
              </a:rPr>
              <a:t>Ephesians 2:7</a:t>
            </a:r>
            <a:br>
              <a:rPr lang="en-US" i="1" dirty="0" smtClean="0">
                <a:effectLst>
                  <a:glow rad="101600">
                    <a:schemeClr val="bg1">
                      <a:alpha val="60000"/>
                    </a:schemeClr>
                  </a:glow>
                </a:effectLst>
              </a:rPr>
            </a:br>
            <a:r>
              <a:rPr lang="en-US" i="1" dirty="0" smtClean="0">
                <a:effectLst>
                  <a:glow rad="101600">
                    <a:schemeClr val="bg1">
                      <a:alpha val="60000"/>
                    </a:schemeClr>
                  </a:glow>
                </a:effectLst>
              </a:rPr>
              <a:t>“That in the ages to come he might </a:t>
            </a:r>
            <a:r>
              <a:rPr lang="en-US" i="1" dirty="0" err="1" smtClean="0">
                <a:effectLst>
                  <a:glow rad="101600">
                    <a:schemeClr val="bg1">
                      <a:alpha val="60000"/>
                    </a:schemeClr>
                  </a:glow>
                </a:effectLst>
              </a:rPr>
              <a:t>shew</a:t>
            </a:r>
            <a:r>
              <a:rPr lang="en-US" i="1" dirty="0" smtClean="0">
                <a:effectLst>
                  <a:glow rad="101600">
                    <a:schemeClr val="bg1">
                      <a:alpha val="60000"/>
                    </a:schemeClr>
                  </a:glow>
                </a:effectLst>
              </a:rPr>
              <a:t> the exceeding riches of his grace in his kindness toward us through Christ Jesus.”</a:t>
            </a:r>
            <a:endParaRPr lang="en-US"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hisloveisreal.files.wordpress.com/2011/07/armor-of-god1.gif"/>
          <p:cNvPicPr>
            <a:picLocks noChangeAspect="1" noChangeArrowheads="1" noCrop="1"/>
          </p:cNvPicPr>
          <p:nvPr/>
        </p:nvPicPr>
        <p:blipFill>
          <a:blip r:embed="rId2" cstate="print"/>
          <a:srcRect/>
          <a:stretch>
            <a:fillRect/>
          </a:stretch>
        </p:blipFill>
        <p:spPr bwMode="auto">
          <a:xfrm>
            <a:off x="1447800" y="152400"/>
            <a:ext cx="6745108" cy="644665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200400"/>
          </a:xfrm>
        </p:spPr>
        <p:txBody>
          <a:bodyPr>
            <a:normAutofit fontScale="90000"/>
          </a:bodyPr>
          <a:lstStyle/>
          <a:p>
            <a:r>
              <a:rPr lang="en-US" i="1" dirty="0" smtClean="0"/>
              <a:t>Ephesians 3:10</a:t>
            </a:r>
            <a:br>
              <a:rPr lang="en-US" i="1" dirty="0" smtClean="0"/>
            </a:br>
            <a:r>
              <a:rPr lang="en-US" i="1" dirty="0" smtClean="0"/>
              <a:t>“To the intent that now unto the principalities and powers in heavenly places might be known by the church the manifold wisdom of God.”</a:t>
            </a:r>
            <a:endParaRPr lang="en-US" i="1" dirty="0"/>
          </a:p>
        </p:txBody>
      </p:sp>
      <p:pic>
        <p:nvPicPr>
          <p:cNvPr id="128002" name="Picture 2" descr="http://www.divinerevelations.info/adelaida/GodThrone.jpg"/>
          <p:cNvPicPr>
            <a:picLocks noChangeAspect="1" noChangeArrowheads="1"/>
          </p:cNvPicPr>
          <p:nvPr/>
        </p:nvPicPr>
        <p:blipFill>
          <a:blip r:embed="rId2" cstate="print"/>
          <a:srcRect/>
          <a:stretch>
            <a:fillRect/>
          </a:stretch>
        </p:blipFill>
        <p:spPr bwMode="auto">
          <a:xfrm>
            <a:off x="4343400" y="3505200"/>
            <a:ext cx="4429125" cy="312727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4.bp.blogspot.com/-pCb8mCJn1qc/UOSvjJy4l5I/AAAAAAAABMc/Uye0NfT1h88/s1600/James%2BLiving%2BOut%2BOur%2BFaith.jpg"/>
          <p:cNvPicPr>
            <a:picLocks noChangeAspect="1" noChangeArrowheads="1"/>
          </p:cNvPicPr>
          <p:nvPr/>
        </p:nvPicPr>
        <p:blipFill>
          <a:blip r:embed="rId2" cstate="print"/>
          <a:srcRect/>
          <a:stretch>
            <a:fillRect/>
          </a:stretch>
        </p:blipFill>
        <p:spPr bwMode="auto">
          <a:xfrm>
            <a:off x="0" y="228600"/>
            <a:ext cx="8957746" cy="6715587"/>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981200"/>
          </a:xfrm>
        </p:spPr>
        <p:txBody>
          <a:bodyPr>
            <a:normAutofit fontScale="90000"/>
          </a:bodyPr>
          <a:lstStyle/>
          <a:p>
            <a:r>
              <a:rPr lang="en-US" dirty="0" smtClean="0">
                <a:solidFill>
                  <a:srgbClr val="FFFF00"/>
                </a:solidFill>
              </a:rPr>
              <a:t>The church is </a:t>
            </a:r>
            <a:r>
              <a:rPr lang="en-US" dirty="0">
                <a:solidFill>
                  <a:srgbClr val="FFFF00"/>
                </a:solidFill>
              </a:rPr>
              <a:t>to evangelize the world </a:t>
            </a:r>
            <a:r>
              <a:rPr lang="en-US" dirty="0" smtClean="0">
                <a:solidFill>
                  <a:srgbClr val="FFFF00"/>
                </a:solidFill>
              </a:rPr>
              <a:t/>
            </a:r>
            <a:br>
              <a:rPr lang="en-US" dirty="0" smtClean="0">
                <a:solidFill>
                  <a:srgbClr val="FFFF00"/>
                </a:solidFill>
              </a:rPr>
            </a:br>
            <a:r>
              <a:rPr lang="en-US" sz="3600" i="1" dirty="0" smtClean="0">
                <a:solidFill>
                  <a:srgbClr val="FFFF00"/>
                </a:solidFill>
              </a:rPr>
              <a:t>(Matt</a:t>
            </a:r>
            <a:r>
              <a:rPr lang="en-US" sz="3600" i="1" dirty="0">
                <a:solidFill>
                  <a:srgbClr val="FFFF00"/>
                </a:solidFill>
              </a:rPr>
              <a:t>. 28:19, 20; </a:t>
            </a:r>
            <a:r>
              <a:rPr lang="en-US" sz="3600" i="1" dirty="0" smtClean="0">
                <a:solidFill>
                  <a:srgbClr val="FFFF00"/>
                </a:solidFill>
              </a:rPr>
              <a:t>Mark </a:t>
            </a:r>
            <a:r>
              <a:rPr lang="en-US" sz="3600" i="1" dirty="0">
                <a:solidFill>
                  <a:srgbClr val="FFFF00"/>
                </a:solidFill>
              </a:rPr>
              <a:t>16:15; </a:t>
            </a:r>
            <a:r>
              <a:rPr lang="en-US" sz="3600" i="1" dirty="0" smtClean="0">
                <a:solidFill>
                  <a:srgbClr val="FFFF00"/>
                </a:solidFill>
              </a:rPr>
              <a:t>Luke </a:t>
            </a:r>
            <a:r>
              <a:rPr lang="en-US" sz="3600" i="1" dirty="0">
                <a:solidFill>
                  <a:srgbClr val="FFFF00"/>
                </a:solidFill>
              </a:rPr>
              <a:t>24:47</a:t>
            </a:r>
            <a:r>
              <a:rPr lang="en-US" sz="3600" i="1" dirty="0" smtClean="0">
                <a:solidFill>
                  <a:srgbClr val="FFFF00"/>
                </a:solidFill>
              </a:rPr>
              <a:t>;      John </a:t>
            </a:r>
            <a:r>
              <a:rPr lang="en-US" sz="3600" i="1" dirty="0">
                <a:solidFill>
                  <a:srgbClr val="FFFF00"/>
                </a:solidFill>
              </a:rPr>
              <a:t>20:21; Acts 1:8</a:t>
            </a:r>
            <a:r>
              <a:rPr lang="en-US" sz="3600" i="1" dirty="0" smtClean="0">
                <a:solidFill>
                  <a:srgbClr val="FFFF00"/>
                </a:solidFill>
              </a:rPr>
              <a:t>)</a:t>
            </a:r>
            <a:endParaRPr lang="en-US" sz="3600" i="1" dirty="0">
              <a:solidFill>
                <a:srgbClr val="FFFF00"/>
              </a:solidFill>
            </a:endParaRPr>
          </a:p>
        </p:txBody>
      </p:sp>
      <p:pic>
        <p:nvPicPr>
          <p:cNvPr id="94210" name="Picture 2" descr="http://theantiochprocess.files.wordpress.com/2011/03/missions.jpg"/>
          <p:cNvPicPr>
            <a:picLocks noChangeAspect="1" noChangeArrowheads="1"/>
          </p:cNvPicPr>
          <p:nvPr/>
        </p:nvPicPr>
        <p:blipFill>
          <a:blip r:embed="rId2" cstate="print"/>
          <a:srcRect/>
          <a:stretch>
            <a:fillRect/>
          </a:stretch>
        </p:blipFill>
        <p:spPr bwMode="auto">
          <a:xfrm>
            <a:off x="838200" y="2362200"/>
            <a:ext cx="7543081" cy="4335574"/>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normAutofit fontScale="90000"/>
          </a:bodyPr>
          <a:lstStyle/>
          <a:p>
            <a:pPr lvl="0"/>
            <a:r>
              <a:rPr lang="en-US" dirty="0" smtClean="0">
                <a:solidFill>
                  <a:srgbClr val="FFFF00"/>
                </a:solidFill>
              </a:rPr>
              <a:t>The church is to baptize </a:t>
            </a:r>
            <a:r>
              <a:rPr lang="en-US" dirty="0">
                <a:solidFill>
                  <a:srgbClr val="FFFF00"/>
                </a:solidFill>
              </a:rPr>
              <a:t>believers </a:t>
            </a:r>
            <a:r>
              <a:rPr lang="en-US" dirty="0" smtClean="0">
                <a:solidFill>
                  <a:srgbClr val="FFFF00"/>
                </a:solidFill>
              </a:rPr>
              <a:t/>
            </a:r>
            <a:br>
              <a:rPr lang="en-US" dirty="0" smtClean="0">
                <a:solidFill>
                  <a:srgbClr val="FFFF00"/>
                </a:solidFill>
              </a:rPr>
            </a:br>
            <a:r>
              <a:rPr lang="en-US" sz="4000" i="1" dirty="0" smtClean="0">
                <a:solidFill>
                  <a:srgbClr val="FFFF00"/>
                </a:solidFill>
              </a:rPr>
              <a:t>(Matt. </a:t>
            </a:r>
            <a:r>
              <a:rPr lang="en-US" sz="4000" i="1" dirty="0">
                <a:solidFill>
                  <a:srgbClr val="FFFF00"/>
                </a:solidFill>
              </a:rPr>
              <a:t>28:19</a:t>
            </a:r>
            <a:r>
              <a:rPr lang="en-US" sz="4000" i="1" dirty="0" smtClean="0">
                <a:solidFill>
                  <a:srgbClr val="FFFF00"/>
                </a:solidFill>
              </a:rPr>
              <a:t>) </a:t>
            </a:r>
            <a:r>
              <a:rPr lang="en-US" dirty="0">
                <a:solidFill>
                  <a:srgbClr val="FFFF00"/>
                </a:solidFill>
              </a:rPr>
              <a:t/>
            </a:r>
            <a:br>
              <a:rPr lang="en-US" dirty="0">
                <a:solidFill>
                  <a:srgbClr val="FFFF00"/>
                </a:solidFill>
              </a:rPr>
            </a:br>
            <a:endParaRPr lang="en-US" dirty="0">
              <a:solidFill>
                <a:srgbClr val="FFFF00"/>
              </a:solidFill>
            </a:endParaRPr>
          </a:p>
        </p:txBody>
      </p:sp>
      <p:pic>
        <p:nvPicPr>
          <p:cNvPr id="96258" name="Picture 2" descr="http://baptistbulletin.org/wp-content/uploads/2012/10/Baptism1_IN.jpg"/>
          <p:cNvPicPr>
            <a:picLocks noChangeAspect="1" noChangeArrowheads="1"/>
          </p:cNvPicPr>
          <p:nvPr/>
        </p:nvPicPr>
        <p:blipFill>
          <a:blip r:embed="rId2" cstate="print"/>
          <a:srcRect/>
          <a:stretch>
            <a:fillRect/>
          </a:stretch>
        </p:blipFill>
        <p:spPr bwMode="auto">
          <a:xfrm>
            <a:off x="6781800" y="5257800"/>
            <a:ext cx="2057400" cy="1393155"/>
          </a:xfrm>
          <a:prstGeom prst="rect">
            <a:avLst/>
          </a:prstGeom>
          <a:ln>
            <a:noFill/>
          </a:ln>
          <a:effectLst>
            <a:softEdge rad="112500"/>
          </a:effectLst>
        </p:spPr>
      </p:pic>
      <p:pic>
        <p:nvPicPr>
          <p:cNvPr id="96260" name="Picture 4" descr="http://www.fpctopeka.org/wp-content/uploads/2012/05/water-baptism1.png"/>
          <p:cNvPicPr>
            <a:picLocks noChangeAspect="1" noChangeArrowheads="1"/>
          </p:cNvPicPr>
          <p:nvPr/>
        </p:nvPicPr>
        <p:blipFill>
          <a:blip r:embed="rId3" cstate="print"/>
          <a:srcRect/>
          <a:stretch>
            <a:fillRect/>
          </a:stretch>
        </p:blipFill>
        <p:spPr bwMode="auto">
          <a:xfrm>
            <a:off x="685800" y="990600"/>
            <a:ext cx="7934325" cy="5267326"/>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00" name="Picture 20" descr="http://mrayton.files.wordpress.com/2012/07/preach-the-word.jpg"/>
          <p:cNvPicPr>
            <a:picLocks noChangeAspect="1" noChangeArrowheads="1"/>
          </p:cNvPicPr>
          <p:nvPr/>
        </p:nvPicPr>
        <p:blipFill>
          <a:blip r:embed="rId2" cstate="print">
            <a:lum bright="-10000" contrast="40000"/>
          </a:blip>
          <a:srcRect/>
          <a:stretch>
            <a:fillRect/>
          </a:stretch>
        </p:blipFill>
        <p:spPr bwMode="auto">
          <a:xfrm>
            <a:off x="2819400" y="2362200"/>
            <a:ext cx="3962400" cy="2930525"/>
          </a:xfrm>
          <a:prstGeom prst="ellipse">
            <a:avLst/>
          </a:prstGeom>
          <a:ln>
            <a:noFill/>
          </a:ln>
          <a:effectLst>
            <a:softEdge rad="112500"/>
          </a:effectLst>
        </p:spPr>
      </p:pic>
      <p:pic>
        <p:nvPicPr>
          <p:cNvPr id="97284" name="Picture 4" descr="http://www.siyandasolutions.com/church/wp-content/uploads/2011/05/Junior-Church-Logo.jpg"/>
          <p:cNvPicPr>
            <a:picLocks noChangeAspect="1" noChangeArrowheads="1"/>
          </p:cNvPicPr>
          <p:nvPr/>
        </p:nvPicPr>
        <p:blipFill>
          <a:blip r:embed="rId3" cstate="print"/>
          <a:srcRect/>
          <a:stretch>
            <a:fillRect/>
          </a:stretch>
        </p:blipFill>
        <p:spPr bwMode="auto">
          <a:xfrm rot="626822">
            <a:off x="6052356" y="2001314"/>
            <a:ext cx="2930380" cy="2046615"/>
          </a:xfrm>
          <a:prstGeom prst="rect">
            <a:avLst/>
          </a:prstGeom>
          <a:noFill/>
        </p:spPr>
      </p:pic>
      <p:sp>
        <p:nvSpPr>
          <p:cNvPr id="2" name="Title 1"/>
          <p:cNvSpPr>
            <a:spLocks noGrp="1"/>
          </p:cNvSpPr>
          <p:nvPr>
            <p:ph type="title"/>
          </p:nvPr>
        </p:nvSpPr>
        <p:spPr>
          <a:xfrm>
            <a:off x="457200" y="0"/>
            <a:ext cx="8229600" cy="2362200"/>
          </a:xfrm>
        </p:spPr>
        <p:txBody>
          <a:bodyPr>
            <a:normAutofit fontScale="90000"/>
          </a:bodyPr>
          <a:lstStyle/>
          <a:p>
            <a:pPr lvl="0"/>
            <a:r>
              <a:rPr lang="en-US" sz="4000" dirty="0" smtClean="0">
                <a:solidFill>
                  <a:srgbClr val="FFFF00"/>
                </a:solidFill>
              </a:rPr>
              <a:t>The church is </a:t>
            </a:r>
            <a:r>
              <a:rPr lang="en-US" sz="4000" dirty="0">
                <a:solidFill>
                  <a:srgbClr val="FFFF00"/>
                </a:solidFill>
              </a:rPr>
              <a:t>to instruct believers </a:t>
            </a:r>
            <a:r>
              <a:rPr lang="en-US" dirty="0" smtClean="0">
                <a:solidFill>
                  <a:srgbClr val="FFFF00"/>
                </a:solidFill>
              </a:rPr>
              <a:t/>
            </a:r>
            <a:br>
              <a:rPr lang="en-US" dirty="0" smtClean="0">
                <a:solidFill>
                  <a:srgbClr val="FFFF00"/>
                </a:solidFill>
              </a:rPr>
            </a:br>
            <a:r>
              <a:rPr lang="en-US" sz="3600" i="1" dirty="0" smtClean="0">
                <a:solidFill>
                  <a:srgbClr val="FFFF00"/>
                </a:solidFill>
              </a:rPr>
              <a:t>(Matt</a:t>
            </a:r>
            <a:r>
              <a:rPr lang="en-US" sz="3600" i="1" dirty="0">
                <a:solidFill>
                  <a:srgbClr val="FFFF00"/>
                </a:solidFill>
              </a:rPr>
              <a:t>. 28:19; Phil. </a:t>
            </a:r>
            <a:r>
              <a:rPr lang="en-US" sz="3600" i="1" dirty="0" smtClean="0">
                <a:solidFill>
                  <a:srgbClr val="FFFF00"/>
                </a:solidFill>
              </a:rPr>
              <a:t>4:8-9; I </a:t>
            </a:r>
            <a:r>
              <a:rPr lang="en-US" sz="3600" i="1" dirty="0">
                <a:solidFill>
                  <a:srgbClr val="FFFF00"/>
                </a:solidFill>
              </a:rPr>
              <a:t>Tim. 4:6; </a:t>
            </a:r>
            <a:r>
              <a:rPr lang="en-US" sz="3600" i="1" dirty="0" smtClean="0">
                <a:solidFill>
                  <a:srgbClr val="FFFF00"/>
                </a:solidFill>
              </a:rPr>
              <a:t/>
            </a:r>
            <a:br>
              <a:rPr lang="en-US" sz="3600" i="1" dirty="0" smtClean="0">
                <a:solidFill>
                  <a:srgbClr val="FFFF00"/>
                </a:solidFill>
              </a:rPr>
            </a:br>
            <a:r>
              <a:rPr lang="en-US" sz="3600" i="1" dirty="0" smtClean="0">
                <a:solidFill>
                  <a:srgbClr val="FFFF00"/>
                </a:solidFill>
              </a:rPr>
              <a:t>5:17</a:t>
            </a:r>
            <a:r>
              <a:rPr lang="en-US" sz="3600" i="1" dirty="0">
                <a:solidFill>
                  <a:srgbClr val="FFFF00"/>
                </a:solidFill>
              </a:rPr>
              <a:t>; </a:t>
            </a:r>
            <a:r>
              <a:rPr lang="en-US" sz="3600" i="1" dirty="0" smtClean="0">
                <a:solidFill>
                  <a:srgbClr val="FFFF00"/>
                </a:solidFill>
              </a:rPr>
              <a:t>II </a:t>
            </a:r>
            <a:r>
              <a:rPr lang="en-US" sz="3600" i="1" dirty="0">
                <a:solidFill>
                  <a:srgbClr val="FFFF00"/>
                </a:solidFill>
              </a:rPr>
              <a:t>Tim. 2:2, </a:t>
            </a:r>
            <a:r>
              <a:rPr lang="en-US" sz="3600" i="1" dirty="0" smtClean="0">
                <a:solidFill>
                  <a:srgbClr val="FFFF00"/>
                </a:solidFill>
              </a:rPr>
              <a:t>24-25) </a:t>
            </a:r>
            <a:r>
              <a:rPr lang="en-US" dirty="0">
                <a:solidFill>
                  <a:srgbClr val="FFFF00"/>
                </a:solidFill>
              </a:rPr>
              <a:t/>
            </a:r>
            <a:br>
              <a:rPr lang="en-US" dirty="0">
                <a:solidFill>
                  <a:srgbClr val="FFFF00"/>
                </a:solidFill>
              </a:rPr>
            </a:br>
            <a:endParaRPr lang="en-US" dirty="0">
              <a:solidFill>
                <a:srgbClr val="FFFF00"/>
              </a:solidFill>
            </a:endParaRPr>
          </a:p>
        </p:txBody>
      </p:sp>
      <p:pic>
        <p:nvPicPr>
          <p:cNvPr id="97282" name="Picture 2" descr="http://www.faithchristianhenderson.org/home/180013580/180013580/Images/Childrens%20Sunday%20School.jpg"/>
          <p:cNvPicPr>
            <a:picLocks noChangeAspect="1" noChangeArrowheads="1"/>
          </p:cNvPicPr>
          <p:nvPr/>
        </p:nvPicPr>
        <p:blipFill>
          <a:blip r:embed="rId4" cstate="print"/>
          <a:srcRect/>
          <a:stretch>
            <a:fillRect/>
          </a:stretch>
        </p:blipFill>
        <p:spPr bwMode="auto">
          <a:xfrm rot="21067092">
            <a:off x="134519" y="1793644"/>
            <a:ext cx="2958382" cy="1972254"/>
          </a:xfrm>
          <a:prstGeom prst="rect">
            <a:avLst/>
          </a:prstGeom>
          <a:noFill/>
        </p:spPr>
      </p:pic>
      <p:sp>
        <p:nvSpPr>
          <p:cNvPr id="97286" name="AutoShape 6" descr="data:image/jpeg;base64,/9j/4AAQSkZJRgABAQAAAQABAAD/2wCEAAkGBxQTERUUExMVExQWGBsYGBcXFh8fGxkbHBcXFxgdHxwYICgiGh4lGx0VITEhJSkrLi4uHB8zODMtNygtLisBCgoKDg0OGxAQGysmICQsLzIvNzctLC8zLCwvLS8sNCwuNDAsNCw0LC8sLywsNCwvLywtLCwsLCwsLSwsLCwsLP/AABEIAKsBJgMBIgACEQEDEQH/xAAcAAEAAwEBAQEBAAAAAAAAAAAABQYHBAMIAgH/xABVEAACAQMCAwQFBQsHCAgHAAABAgMABBEFEgYhMQcTQVEiMmFxgRRCUpGhIyQ0NWJydIKSsbMVMzZDc6KyCBZjg8HC0fAlU1R1k6O04SZERVWElNP/xAAaAQEAAwEBAQAAAAAAAAAAAAAAAgMEAQUG/8QAMhEAAgECBAELBAEFAAAAAAAAAAECAxEEITFBURITMmFxgZGhseHwBSJS0cEUFSNCYv/aAAwDAQACEQMRAD8A3GlKUApSlAK/MsYZSrDIIIIPiDyIr9UoDJuyhGtdW1Sxkkdyux4t7lj3YLEet47ZYs1qGpXqwwyTPySJGdvcqlj9grNOMvvPiPTrvOI7pTbSYHVvVXJ97xH9Spjtr1IxaU8aZ7y5dLdAOpLHcw+Kqw+NAdPZHxA17pkckjBpVd45CPMMWX+4yV69rGq/J9JunyQzJ3a4ODukITkfYCT8KrHZXafyfqV/pmSV2x3EWfEbVWQ597IP1TTtk++rvTdNHMTTd7KAeYRfRz+yZz+rQFt7M9Ja20y3VyzSuglkLEltzgNg5+iNq/q1aKrXGHExtO5hgiE93csUgizheQyzufBFHM+J6eZFfutF4gK94upWyyde4WBe7/NDspfHtP2UBotKoHZ5x7JdTS2V9D8nv4c7lHquBjJGScHmDyJBB3A46ePH/El3aapp8cDO8VxuVrdUj9NlPL03XK53KCdwAC588gaLSsu4pttct7aS8GowkxL3j2yW692FHNwruCzYGeuCfMV2aTqWp6rawzW8yachQbnMIkaWTo+xXOEiByASdxOfAAkDRaVnnZzxBete3mn37pNLbbWWVVC7lbB5hQB0KEcs9c5qQ434qmiuLewslRry5yQZPUijGd0jAczyD4H5J68gQLnSs11201iwha7XURfCEb5oJLdIwyDm5Vk5qQMnHsPXobHqOv8Ae6PLe2zmMm1eeM4UlWWMvghgVJDAqevjQFnpWWcG6rq2p2EDR3C2xG/vbp4EZpH71tqxx4CbVTAZyOZ5DoTXrpGu6jZ6vFp99Ml5FcozRTCNUZSqscFUAHVSCOfrKc9RQHj25Zl+Q2kDMLqebC7CQRHja5bb83cUPPwVj4GtUFR0ehwC5a67sG4ZQhkYkkKOiqGJCDrnaBnxzVHvtcv7/UriysJ47OG02iWcxiR2dgeQVuWMgjw9UnPMCgNJpVS4Y07VILgrd3kd5bGM7X7oRyLJuXAIXkVK7ueSc+XjbaAUpSgFKUoBSlKAUpSgFKUoBSlKAUpSgFKUoBSlKAzvt00wyaWZkyJLWRJlI64zsb6t279WorVNRGp6po0ag92sIv5B4AkAxg+0OoGPy603WdPW4t5oH9WWN4z7mUr/ALayL/J70WRXu55gd0e21Td1XaS8i+4Hu+lAWDjofJda0y9GQspazlPh6ee6z+s7H9QVx8N/fvE95ccmjsYxAn5LnKH7flP11YO2DSjPpUxT+cgK3CEdQYzliPbsL1G9hOnMmnNcS5Mt1M8rEjBIB2DP6wdv1qA5ruTPFsIk+bZnus+Z7wnHtx3n1VqFUDtN4XnleDULED5baHkp/rY+pTwzjLcsjIdx1IrksO2Wzxsuori1uByaFoiTu8lxz6/SC0Bx8c24j4k0qZOUkgZHx4qMrn9l2HuArq7Qvx5ov58v+5Xrw7pk2oaoNVuIZLaCGPu7SGUYkOdwaR1zhfWfA8fR8FBPJ2iXCjXdHBPqs272d4yomfLLAj4UBcu0L8VX36NN/DauPso/E9n/AGX+81dPaNIF0q9zyzbyKPeylVHxYgfGuLsilDaPaY+ajKQeoKyOp+0UBB8K/wBJ9V/sof4cNQeotey8U3Isvk4lhtlA+U79mwrCWx3Yzu3Se7rUtwlcqeKNTH0okAPgTGsKuM+YOfqNenG1rPYapHq0ELXELRdzdRxjLhc+uB48gns9DmRuyAOu+suIJYpInbSdsiMjY7/OGUqfDyNf200CWw4bubWZkZ47W7yYySuGWZxgsAfneVeh7XtOZQITPcSnpBFA5kJ8uYC/UaleKbl20W6eZBDI9nKWjznYzxNhM/OYEhc+JoCP7EvxHaf67/1EtRfGX9JNJ/Ml/wAL1J9iR/6Fth4qZQR4g9/If3EH41D8a3CjiTSsnG1Gz5DvO8RPrYYFAalWX8T8K39pqEmpaWVl70Dv7VzjfgAErnAPTd1DA5xkNitQqiXfajaW1zNb3oktmjchHMblJV8Cu0E+w8seR58gO3gTj2HUd8exre6i/nbeT1lwcEjpuAbkcgEHqBkZt1ZVwYjX+tzapFC8NoIe6R3XabhsKN2PFcDr+SnjkDVaAUpSgFKUoBSlKAUpSgFKUoBSlKAUpSgFKV+ZHCgkkAAZJJwAB1JPhQH6pVGve1bT1YpE8t269Vtomf6mOFPvBxXM/aVIwzFpdy3l3jxR/vY4qEqkIdJpd51Rb0RoVKzkcfXx/wDpaL+dej/diNfv/Pq+/wDt0P8A+4f/AONVf1dD814kubnwNDpVFs+P23BLiGGGRvVjW63Ow9gMa58ema/j9opQnvNOuiATziMcgPtA3qeftAPspHFUW7KSDpyWxe6/mKzHiLtntoFQRW88krfMlBhC9PWZwfsBHLmRU/wbx0t43dSwtazkEqhcOrgcztdcZYDmVIBxkjIBI0pNq60K27OzLhVX7ROLG0y1FwIPlA7xUZe82bQwYhs7WzzAGMeNWis47fvxO/8Aax/vNcOniO1aWFVkvtKuraFsYlU94gDY2knaoHXpnPsNaDpGpxXMKTwOJIpBlWHj4HkeYIOQQeYIINcMPdfycvyjb3HyYd5v9XZ3Q3Zz4YzVL/ye7eRdLcuGCPO7RbvFNqKSPZuDD3g0Bd4eJrVrxrJZgblF3tHg8hgH1sbScEHGc/bUPxlxo1jd2VuLcSi8k7sP3u3Yd8aHI2HI9NT1HjSyu9MOrypGg/lIJiQ92+dgVTncRs5qU5jmeQqudrP410L9Jb+Ja0BqIFf2qPd9rOlRytE1ycqxVmWJyoIODzC8xnxGRVxsbyOaNZInWSNxlWU5BHsIoCsaDxi9xqd1Ym2EYthky97u3ZK7PQ2DGVOepxjHOrdWZ8Hf0k1b8yH/AAR1fdb1mC0iM1zKsUY+c3ifIAc2PXkATQHfX8IqnWvabYNKkbPLD3hxG80Loj+5mGPLmcVcqAVA8YcW22nQ97cMeZwiKMu56kKPZ4k4A5c+YqerIeJGWTiyzjuP5tIQYlb1S+JWU4PLO8Dn5oooDrPaxcIyPPo91DbuwUSsTy3EBSQ0YUZyORYewmtTr8SxBlKsAykYIIyCD1BB6iqz2h8Yx6baNKcNMwIhj+k3TJ8kGQSfcOpFAWmlUrgbju2uktrcSyPcmFd+6JwCyxgudxUKeYPjzqZ0fiy2ubma2iZjNBkSqY2AUhtvrMMHn0wefWgJylRfEevwWMPf3DFIgwUsEZsE9MhQSB4Z91dmnXqTRRyxklJFV1JBBKsAVODzGQR1oDoqocd8ZSafJaIlsJ/lUndAmXZtbKBc+g2c7j9VSfEnF9nYgfKrhYieYXmzkdMhEBbHtxisv4042s9QutKW1lLtHfRFlKMpALoAfSGDz8jQG2UqEuuKbaO8js5GZZ5RmMGNtrDBPJ8bfA+PWpugFKrzcZWvyuS0UyPcRDc6JE7YGFOcgYI9JPrpQFhpSlAKiuK/wG6/R5f4bVK1FcV/gN1+jy/w2oD5o4YWSG0WVL/5KJZGTa0W5CwA5k89vLzFd0mj6nP6UeoRyr5xXBA+pQBXJp95DFpcDTwfKE+UONu8rg7evL1uWeRq18J63bScraykiB6usSBfi+7n7utePWnOLlNR3edo2/Zqgk7Jv1KhNwlqvizv/wDkf8Wr96Xw9qkUySGJpAjZ2tcLtOOmfT88GtZpWT+41GrOMfD3LOYjxZll/wAM6nPLJIyohkcNjvF9HGNuCCSNoAx7qsV9o2puYXS5WFu7CyjexUsrMN4UKQdwxnkOdXGum9TAQeIX/n/bR4upUjdpWissuO2Z2NCKu1uZpxDw7cSG1S6vGmWa6ih2rGFC95uBYY6kD2V+rQ3NtcTW0jffVpIGjfwYcnibkeYPo5HirYPjVj4m/nNP/wC8bb97V6dr1uItXtJR/XwPG3vjYsD7/SUfAV7n0eq3BX0btw9DDi4cNjXtH1Bbi3inT1ZY1kHsDKGx7xmqJ2/fid/7WP8AeameyqUtpkQJzsknT4LcShR8FwKhu338Tv8A2sf7zWhqzsRTuR3EnBt/c2cDpd/K4kSNzYyKI0kAVTt3wlS3TkG8ccxVt7O+LIL63xFH8neDEclvjHdYGAAAB6PIgch0IwMVNaNIFtIWYhVEKEknAACAkknoKyrsslFxxBqdzbj71IYZHqs7SIVbH5W2Vs9eftrh0l9GH/xbe/oS/vta5e2a2Emo6LGSwV53UlSQcGS2BwykFTjPMcxXXo39Lb39CX99rXn2s/jXQv0lv4lrQGhS6JbtB8nMERgxt7rYNmPYB094rOuyWJrPUNS0zcWhhZZYgT6obn9ZVo8+0E+NajcTqis7sFRQWZmOAoAySSegArOOypDc3mo6pgiK5kEcBIILRx5Xdg+Bwg94YeFAfzg7+kmrfmQ/4I6i+K9at34jijvJkjtrKLeFkPoGZgGGfM4aMj8z31KcHf0k1b8yH/BHXFBaxpxZcLcKjC6tVaEOoOSBEuBnln7lL9VASXHnFmlXenXMJu7eRjE5jG7n3iqTGRy67sfu8am+yrU2uNItJHJLbChJOSe7dogSfEkKDmp3+RLb/s8P/hL/AMK6bNI1QCIIE54CABepzjHLrmgPaqX2kcBrqUaMj9zdw84ZRnzztbHPGQCCOanmPEG6VzwX0bvJGrqXiIEig81LKHXI8ipBB9/kaAzLhDtCuILldO1hO6n5LHP82TPJd2ORyeQdeWeRAINTfbd+JLr/AFP/AKiKq5/lGpG1pargNcGfEYAy5QowcADmQW7n47anO15XHD0wkOXC24Y+bd9Du+3NAWrhD8AtP0eH+EtUrs9H/Tmtfnxf79XXhD8AtP0eH+EtUns+cDXdZUnmWiIHiQN2T9o+sUBIduX4kuffF/GjqX1PXFsdI+UkA91boVXwLFVVF5dAWKioTt2nVdGmDMAXeJVBPrESq5A8ztVj7ga/HabZvLw64QElYoZCB9FDGzn4KC3woCQ7NNCVbWO8mAlvbpRNLMw9P7oAyoCfUVU2LtGBy6eAgO1uwiF9pEwjUStexqzgYZlDxkAkdcHpnpVu7ONYjutMtZI2B2xJG4HzXRQrgjw5jI9hB8aq/a9KPlejLkbjfIcZ54DxgnHlkigJLtf0F57MXEHK6sm+URMBzwuC4HwAbHiUAqY0ri+GXSxqB5RiIyOB81lBDp7TuBUefLzqxEV8965olxDfPoUXo2l7cR3CH6MXpNIB7F2f+UPpUBoPYzpjm3m1CcffF/IZT15RgtsAz0GSxHsK+Qr+VoFrbrGixooVEUKqjoFUAAD3AClAetKUoBUVxX+A3X6PL/DapWoriv8AAbr9Hl/htQHzloerR22mwPLAs6m4cYbHonGdwyCM/wDOasundoFpJhQJVY8gndkn4CPNVbSprVdLhN3HJInfvgIcc9vj6SnGM9DU9p3G2mxLiJDCPJYsZ95Xr9deJXpKbl9km7vTTXv9DXCTVs0XO3m3qGAYA+DKVP1HmPjXpUbpOri49JIplTweRQob80E7j78Y9tSVeTKLi7M0J3P3AMsvvH769b9sufZyr0gtGDKeRwQTzryvIyHY4OM9a0OE40Xdb/wTs0it8Tfzmn/942372ro7ZpQ+qWMY6xRSSt7FY7R9qGuHjO6SL5FLIdqR30DscZwq72Y4HM4ANQWt30t7eS3AUia7K29rEfWVPVUt9H6beA517/0Zf4k9k7nmYt524mv9kSn+SYWIx3jTSfB55GX6xg138d8JrqVsLd5XiQOHJQAlsBgBz8MnPwFS2i6ctvbwwJ6sUaxj2hVC595xmu2tbdyBmdx2RCVRHcanfzRLgCMyDbgdOTAgeHhV54d0C3soRDbRiOMHJ8SzHqzE82PIcz5AdAKk6VwFWs+DRHqsupd+5eVO7aMqNoXagAB6/MU/XXnxpwSL+a2m+UyQNbEtGY1UkMSjbvS/MXlVtpQFMm4B7/Avb66vIwQe5ZlSJiDkbliVS2Dg8zVvt4FjRURVRFAVVUAKoAwAAOQAHhXFq2vW1sAbi4ihz07xwpPuBOTXVZXscyB4pElQ9GRgyn3FeVAV/RuDxBqNzfCd3a5GGjKgKACuzBHPKhce3Jr14x4Nt9RRBLvjkiO6KaI7ZIzkHkcHlkDl7OWDzqxUoCgns/uZB3dxrF5LD02KFRmHk0gyWz4561d7K1SKNIoxtSNVRV8lUBVH1AV70oBVF4n7NkubtryK7ubS4ZQrNE2AQoCjpgjkBkZxy6VeqUBReHezOCC5F1cTz31yvqSXDZCYzggc+YycZJx1GDzq167pEV3byW867o5BhgDg9QQQfAggEe0Cu+lAVThfg97NkBvrmeGJdsUMm0KoxtXJUAvheQB5Dly5DHhxH2fRXF18shnms7rG1pIWA3jAA3KevIAdR0Gc4FXKlAUHUOzJbiGRLq8uLmVwqrLJt+5Krq7CNQMKXKqGPMkAfG56bZd1BHCzd5sjWMswGWCqFyR0ycc666UBnTdlKRTvNYXtzYd4ctHEQU9wBxy64BzjPLHSva77LYXML/KZ2uIpRMbiUiSR2UgopJ6Ip6KMf7av9KA87mdY0Z3YIiAszMcBVAySSegArPOztWv7651d1Ijf73swf+pRvSf9Zh8CXHSrnxDoUV7D3M+8xEgsiuV34OQGK4JXPhmpC2gWNFRFCIoCqqjAUAYAAHQAeFAelKUoBSs61rtQAd0s4O/2sVM0j7IiVODtwGaQA5GcAcjgmqxd8ZanL1uY4B5QQD/FMXP1Yq6GHqTzSK5VYx1ZtlRPFhxY3X6PL/DasG1fWHXnc6hdnPzTO4B9yRYH2VV9Xnt3jcpDO7beUrbyBz65dj+6pSw7jq0cVVPRMmeH7O2k0qM3bMkSTscr5n0RnAJx7sVbdA0SwUB7ZIXPUOG7wg+9idvwxWbpq8P8kG23fdu93bcHmMjnnGPtqP0jh2WYgrLbp4jdOgP1KSw+qvBqYdyUnKbirvsNsZ2tZXyN5xQCqBo3BbDBmv3YfQikIH7RPMfAVddPt44QAmABg82yTjzZiSfjXk1KcIuylfuNUZN6qx/NVcidyCRzA5exQK6dOmdkk3MWAAAyc8yf/avO47lizNJsYnOdwK/V1rkbWrWFCjXUGS244kGcYAHLr516U6ilCTjnkerVxNJ0LJ52SIXtCse/itYA20y3kUe7GcbxIuceOM1ofBXZ1HZTG5mmN1c4Kq5UKsanqETJwSORbPTyyc5NxpxHZTpFEJO9AlDOFVsbRHIOuBnmV6GufR5YmH3rczx48I7iRSPgTXpfSsPN0LaZ6PI+axNSKnc+maV86Pxpc2owuqzZHzZAkx9x3KW+sj31+ou3e9VWUxQSn5khRk+LKHIPuBFbJ03DJlcZKWh9E1B69xhZWeflF1FGw+Zuy/7C5b7K+ZNf7SNSu8iS6dEPzIvua48jswWH5xNVOqyR9Aa/29wJlbS3eY9N8p2L7wBlmHsO2s61jtR1W8JRZmiB/q7ZSvv9IZk/vVRKt3CVpqaHNqrojEE7wAh9v3Tr+rzqurU5Eb5d7sSirsqs8jMxLksxPMsSST45J55r303VJrd98E0kLfSjcqfjtPMeythu7WIxZ1QWe88ty5U/BmIYn82o/QW0hSRB3JkB9EzZyT4YMo/w1iX1C8W+Q32ZrxLeZz1OLQ+2rUYNonCXSdfTXY5HTkyYHxKmtG0Dtv0+bAnElo/LO4b0yfAMnP4lQKznjAao6le5iaH/AEKiQ4/XG74qorMnQgkEEEHBB6g+NaqFbnY3y7ncrnHks+1dM1WC4TfBNHMvnG4YfHB5H2V2V8R2d5JE4eKR43HRkYqw+K86vmg9smpW+A8iXKDHKZctjx9NcNn2tmryB9QUrJ9A7drOXAuopLVvFh90T61Ab+6ffWjaNxBa3S5triKYeIRwSPevVfiKAkqUpQClKUApSlAKUpQClKUApSlAZ7qvZfHktZy/JwST3TpviGTk7MFWjyfDJA8AKrV5wVqMf/y8c484Zhn6pgmPdk1s9KuhiKkFZMrlSjLVHz7d6dOjAy2N0rDo3ydnwPzogwHTzrhn1OJeUjFPDEiMv2OBX0hXBeaRHJ1Mqf2c0iD6o2APxFXLGzWyIPDxPmmez09+e6FT+TIF+wHH2VzHhyzbms/1SoR+6voO84KDnK3dwvkGSCQf+bCzH66gbvswdjkXVsT/AKXSrR/tVFqLxEXrBHVSa0kzFzwpb+FwfrWn+acH/aPtWr3r+hm3n+So1ndXWzvBDFo0GdvMZLFgq9PPPMcudUDUeI7mFik1hZwPjo+nRKw9uHT/AGVHnqf4eZ3kS/I9RwtbDrcH9pBXhPZ6dD6ztKfJWz9qYH21WLmcuxZgoJ+iiqPgqAAfAV5UdaO0F6jm3vJli/zhji/BrdEPTe/Nv+fiaibzU5ZCSznnyOAACPI7cZ+NcdKrlVlLK5NQSFKUqskK/qn4+yv5SgLno/GVvbp6FhGJR0cMT7+bgsPdmuTVOPbybIEghU+EQx/eOW+2qvSs6wtLlcq1315+pPnJWtc/csrMSzEsx6knJPxNfile9lZSTOEijeVz0VFLMfgoJrQQP3DqUyIUWaRUPVVdgp+AOK5auEfZ7cIA15Lb2CHn98SjvCPHbEm5yfYQK/WdHtvC51OQef3vAfqzKcfD/hxJLQFQhiZ2CqpZjyAAySfYB1q02fZ5eFBJOsdlEf6y7kEQ921vTPwWvSbtDuVUpaRwWCHkRbRBXI8N0rZcn2gioO2s7u+lOxJ7uU4yQGkb2bjzwPaa6Cf+R6Rbfzlxcag4+bAncxZHg0kmXYe1V/8AfU+DdQjt4RPDoaImxDHNDMru5cBu7VpgsjtzAIQsNwYZyDWc2XZXOMG9uILIeKs3eS48xHFnP7QrTuHLpYYoYLZ7q4MAYJLLEHjBbIB27gyBVJUYYYBIwasjSnJXSIucVqy9abxVbSymAv3NyMA282El5ruGFJ9MY8UJFTdZTqETRokdxbgwRmPuxgyxSTu2Jbm6YBWITJkKsApO7LE7dv4h1qSB0a1u98EkpSKIxKyXJTlKLeG2h3RxgjHe7yM5JByGaDVjqaehrNKjtC1dbmPcFeN1O2SKQYeN8AlWHuKkEciCCORqRrh0UpSgFKUoBSlKAUpSgFKUoBSlKAUr8SyBQWY4A5k1w3GrJsHdsHd+SKDzyfMeAHU58qrnVhDpMnGnKWiM84q4Ns7i+mvZy0iqF375e6hjCKqc3GGJ5eBHXoao3GPFMMBxY34vISfTsrqNp415fMlmXmnTkCCPM55btc6EGgSNXeN0O5ZEPpB8EEn6WQWBB8DWb8QcN20k3czLp93OckCKRbe6Y46kIQGOM8iD09ldoUptcqcs3tol2e7OVZxTtFZcePzsMq/lTS7j+ftJbNz1ktH3IT7YZj6K+xXr+f5kib8Avba88oy3cznz+5zYBx+Sxqwav2ZwZxFcyWz+Ed7HgE+OJohjHvQVVtX4Dv7dd5tzLF/1sBEqY88x52j87FWyhKOqK1JPQidV0a4tm23EEsLc8CRCuceRIww9orgqf0njO9t17tLhmiwAYZQJIiPLZKCoHuArv/l7T7j8KsO4Y9ZbF9nu+4y7k+orUSRUaVbTwnBPzsdQglPhDcfe8uT0UbyY3PhycV4L2f6kZe6FlPv89noe/vPUx7d1AVmla3oHYRdyYa6mjtl5Hav3R/aDjCj3hmq56f2caZaHAha8lU8zKTJj3xQjaB/aBR7aA+f9K0ie5bZbwyTNyyI0LYz54HIe01b4uzCWIBr+5t7BSCdrvvmI/JijyW9wOa0TVuKGINvbnGBjuLRSzqQcYEVi3ofG6H5tQDdn+pXe77itrGxJZriRVLZ8TFbjr/a7z+V1oCqyXmjWpxFbz6jIPnzt3UOR4rGnpsM/Ncj/AI8V72hXrIY4XSyhP9VaIIl+tfTOfaxq7RdmWm24PyrUHuH+hbqAM+RPpZ+tal9E4Zto8fJNMEh/669O/Pt2HCA+1QatjQm87FcqsVuY/pHD15etmCCack83Ckrnx3OfRHxNW2y7LinO+vILbzjj+7SjzBCeivv3GtcOi3Ewxc3TbOndxDauPLkAP7pruseH7eL1YlJ829I/byHwxVqowXSd+wqliOCM/wBF4Uskx8m0+S8bwlu29D/w0whHvOat8Ok3bqEedbeIdIbdQqgeXo4H76sUsgVSzEKo6knAHxPSuZb8N/NI83kUXCn2iSQqjfqsT7K65wpq9ku33KuVOeRxWXDFtHz7vefOT0vs9X7Kl1XAwBgDwHQVzSxTBS0kkNsg6nO4489z7Qh/VcVX5NfsGYpGJ9VlGAViQyp15E4At194C1lnj4N/beT6iyOGlvkTv8qRk4QmVgcERKXwfJmX0U/WIqLm4aeSX5RDGunzYI+UKwMhBwSHjT7jIDges7dByrqiGrT4CQ22nR9AZW76UDwISMhF9xc4r0HZ5HLzvrm5vicZV5DHFkeIih2j6yaplUr1MrKK8X+i+FGEc9SS01sXoIcSd9arucYwzQyFd2F5AnvSDj6IHhViqA4W4TisQRHJLJ6Cxr3rKdkakkIoRVAGSSSQST1JwKn6sWmZMUpSugUpSgFKUoBSlKAUpSgFKUoBWTL2jiS7mt4RZae8cjRvJdkliVJVtqxgITuHQyVrNYj2gdjdzc3U11bzxOZXLmJ1KEewMNwY+07a44pu7R27Whcm0Dvhm7vLi9BHqh+5gI9kcGCw/OZqkdP06GBdsEUcK+UaBc+/A5+8186zafq2knJW5tVzkspzESeXMrmNj0658KsOids9ymBcxRzjl6S/c39pOAVPuCiroyijNUpze5uTAEEEAg9QRkH3g8jUa+gQbt0Ye3f6cDlP7vq49gAqu6L2o6fcYBlNux+bMMD9sZX6yKuUEyuoZGV1PRlIIPuI5Groy4MoalHUrGtcHfKM97Fa3+fF17i49gEkZGfiTWf652Z2wPoyXFg30bmPvIifALLGAQPaVNbVXqlwwGOo8jzH21xpPVfx7eRONVr589T5l1Ps5v4lLpELqMf1lswlH7K+mPioraP8nyELpj82L9+4dSfUIC4XHzeXP3sasU2hWjtuCNbyeEkDFCPgvL7K5bi0vIyRBdq+7ALyRASADOPTAO/qeo8ahzSej8fYu55WzLXqAJU5ZEUdWfmMe0ZA+JJ91UrVb7TR6M0kl8RyEecxdcgd2myBseZBNfz/ADY7w7rqeW4byJIUe7mSPhipey0+KL+bjVPaBz+vqamqVNau/kVyrvZEXBrF2yBLOzjtIhyBYAYHhhQAB+ya834ekm53d1JL+QvJfq6fUBU3Ldop2lst12KCz489q5b7K/qd63qRYH0pGx8QF3H4NtpPEU6XCPr+yCVSpxZzWOjwRfzcSg/SIy31tk103FyiY3uq55DcQMnyGep9gqO1jUba2H37fJHyzsU7CR7FUmUn81/hXNZ6zI5P8n6ZM+eRnnAgRh57pB3ko/VPvrJLG8roRcvJeZbHDP8A2diXWd25Rwu3tcbAPeGG/HtCEV437iJd91dRWyewqPhvlzu+Coa8Rw5qNx+E362yHOYrKPB9n3aXJBA+ioqR0zgSxhfvO4E0vjLOxlkyPHdKTg+7FVt4ieslHs9y2NKnHa5W7biC3dgbGzuNQcZ2y7SIwQcHE9yRt5/QJHsqTXTtWuPXmt9PQ49GFe+lx4gvJhAfaFNXQCjMAMk4A6k1FYaF7yzfXmWXeiKnbdndnuD3He30gzhrqQyAZ64j5Rgfq1Y5Hht4skxwxIPYqgfuHuqtanxsCzRWMfyqUD0nziGMebOcAj4ge2qjtku5eedSnB6AlbOD3nl3nwxuH0qvStkjdSwMpfdUyXn7drt1XLja8Um7k7u13Rx5K/KXjJDMATtjU4G7AY5bpj1TkVN6HdtJGS5Virum9BhX2sV3Ac8eRGTzBqF0ng701lu5TcSqMIg9GGMEY2qgwCMHHMYI6irUqgDAGAOQAoVYh0V9tP536vyXUf2lKUMopSlAKUpQClKUApSlAKUpQClKUApSlAfwiqnr/Ztpt3kyWqI5+fF9zbJ8Tt5MfzgattKAwnX+wJhlrO6DeSTjB/bQYP7IqhXnDeraWxfu7iADmZImJjwPFmjJXHsb6q+s6UB8x6J2xXkWBOkdyvmRsf8AaQbf7tX/AETtYsJ8CRntmPhIuV/bTIx7WxV41/gLT7zJmtYy5+eg2PnzLJgt8c1m2v8AYEpy1ndEeSTjI/bQch+qamptFUqUWaPZ3kcqh4pEkQ9GRgw+ta/gulPq5fw9AbgD5Ej0V/WIrGOFODb/AEvUY5bi0mlhG9W+TqJRJujdVBAPIbiDl8AYrWUl1WfHdW8FgnTfcP3su3HIiOIhVPsZzUKleosoR8yKw63ZJrDM3RVjHm53H9lSFPvDn3VC6jr1jC+ya6M0ucCGIl2zjO3u4Bnp4OD767F4CEv4fd3N7kekm/uoT/qocZ/WLVY9K0eC2XbbwRwr5RoFz78Dn8apcas+nPwy89S2MIR0RUrfUL6VdtlpotozzEl4wjAP9hFub2/NrpXg+5mOb3UZnGc91bAQRgY9UsMyOOvzhVypXYUKcc0ibbIbROFLO0529tHG308ZkPvkbLH4mpmlKtOClQ+v8S29oPur+mfVjXm7eWF8PecD21Sdd4guJsCZ2son9W3iG66lB6cvmA/lbfLDUNVDCVKuei+abv5cteucYQwN3UYa5uDyEMXM5/KIzt+0+yqVqt7Ncyd3cs0z/NsLU8h/bSjIXHj6xHI+jUpofCczpt2/yfbnqiHNxKP9JIfVH5I5cyNtXXR9Hhtk2QRrGvjjqfaSebH30NfOUMN0M5fN9F3Xf/RVdM4LeVQLtljhBytpB6MYPm7DnI3Tnnr41c7S1SJAkaKiDoqjAHwFe1KGCriJ1ek8uG3zr1FKUoUilKUApSlAKUpQClKUApSlAKUpQClKUApSlAKUpQClKUApSlAKUpQClKUApSlAKpXGfEMyiYW5CQwbRdXADM8RcqfQRVbf3cZ3yDkQrqQc5xbNSlKwyMpwyoxB8iFJHWoHhDh+3S3jk7oM7/dWaRmkPePzdgZCdpJ5nGM0OxdndFb0rhmdpG7lTAMnfeTkSTyeZjAJVAR87OSMekauWhcMwWuWRS0retNId0jHxyx6Z8hipmlDTWxdSpk8l69v60WyFKUoZRSlKAUpSgFKUoBSlKAUpSgFKUoBSlKA/9k="/>
          <p:cNvSpPr>
            <a:spLocks noChangeAspect="1" noChangeArrowheads="1"/>
          </p:cNvSpPr>
          <p:nvPr/>
        </p:nvSpPr>
        <p:spPr bwMode="auto">
          <a:xfrm>
            <a:off x="155575" y="-2560638"/>
            <a:ext cx="9144000" cy="533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8" name="AutoShape 8" descr="data:image/jpeg;base64,/9j/4AAQSkZJRgABAQAAAQABAAD/2wCEAAkGBxQTERUUExMVExQWGBsYGBcXFh8fGxkbHBcXFxgdHxwYICgiGh4lGx0VITEhJSkrLi4uHB8zODMtNygtLisBCgoKDg0OGxAQGysmICQsLzIvNzctLC8zLCwvLS8sNCwuNDAsNCw0LC8sLywsNCwvLywtLCwsLCwsLSwsLCwsLP/AABEIAKsBJgMBIgACEQEDEQH/xAAcAAEAAwEBAQEBAAAAAAAAAAAABQYHBAMIAgH/xABVEAACAQMCAwQFBQsHCAgHAAABAgMABBEFEgYhMQcTQVEiMmFxgRRCUpGhIyQ0NWJydIKSsbMVMzZDc6KyCBZjg8HC0fAlU1R1k6O04SZERVWElNP/xAAaAQEAAwEBAQAAAAAAAAAAAAAAAgMEAQUG/8QAMhEAAgECBAELBAEFAAAAAAAAAAECAxEEITFBURITMmFxgZGhseHwBSJS0cEUFSNCYv/aAAwDAQACEQMRAD8A3GlKUApSlAK/MsYZSrDIIIIPiDyIr9UoDJuyhGtdW1Sxkkdyux4t7lj3YLEet47ZYs1qGpXqwwyTPySJGdvcqlj9grNOMvvPiPTrvOI7pTbSYHVvVXJ97xH9Spjtr1IxaU8aZ7y5dLdAOpLHcw+Kqw+NAdPZHxA17pkckjBpVd45CPMMWX+4yV69rGq/J9JunyQzJ3a4ODukITkfYCT8KrHZXafyfqV/pmSV2x3EWfEbVWQ597IP1TTtk++rvTdNHMTTd7KAeYRfRz+yZz+rQFt7M9Ja20y3VyzSuglkLEltzgNg5+iNq/q1aKrXGHExtO5hgiE93csUgizheQyzufBFHM+J6eZFfutF4gK94upWyyde4WBe7/NDspfHtP2UBotKoHZ5x7JdTS2V9D8nv4c7lHquBjJGScHmDyJBB3A46ePH/El3aapp8cDO8VxuVrdUj9NlPL03XK53KCdwAC588gaLSsu4pttct7aS8GowkxL3j2yW692FHNwruCzYGeuCfMV2aTqWp6rawzW8yachQbnMIkaWTo+xXOEiByASdxOfAAkDRaVnnZzxBete3mn37pNLbbWWVVC7lbB5hQB0KEcs9c5qQ434qmiuLewslRry5yQZPUijGd0jAczyD4H5J68gQLnSs11201iwha7XURfCEb5oJLdIwyDm5Vk5qQMnHsPXobHqOv8Ae6PLe2zmMm1eeM4UlWWMvghgVJDAqevjQFnpWWcG6rq2p2EDR3C2xG/vbp4EZpH71tqxx4CbVTAZyOZ5DoTXrpGu6jZ6vFp99Ml5FcozRTCNUZSqscFUAHVSCOfrKc9RQHj25Zl+Q2kDMLqebC7CQRHja5bb83cUPPwVj4GtUFR0ehwC5a67sG4ZQhkYkkKOiqGJCDrnaBnxzVHvtcv7/UriysJ47OG02iWcxiR2dgeQVuWMgjw9UnPMCgNJpVS4Y07VILgrd3kd5bGM7X7oRyLJuXAIXkVK7ueSc+XjbaAUpSgFKUoBSlKAUpSgFKUoBSlKAUpSgFKUoBSlKAzvt00wyaWZkyJLWRJlI64zsb6t279WorVNRGp6po0ag92sIv5B4AkAxg+0OoGPy603WdPW4t5oH9WWN4z7mUr/ALayL/J70WRXu55gd0e21Td1XaS8i+4Hu+lAWDjofJda0y9GQspazlPh6ee6z+s7H9QVx8N/fvE95ccmjsYxAn5LnKH7flP11YO2DSjPpUxT+cgK3CEdQYzliPbsL1G9hOnMmnNcS5Mt1M8rEjBIB2DP6wdv1qA5ruTPFsIk+bZnus+Z7wnHtx3n1VqFUDtN4XnleDULED5baHkp/rY+pTwzjLcsjIdx1IrksO2Wzxsuori1uByaFoiTu8lxz6/SC0Bx8c24j4k0qZOUkgZHx4qMrn9l2HuArq7Qvx5ov58v+5Xrw7pk2oaoNVuIZLaCGPu7SGUYkOdwaR1zhfWfA8fR8FBPJ2iXCjXdHBPqs272d4yomfLLAj4UBcu0L8VX36NN/DauPso/E9n/AGX+81dPaNIF0q9zyzbyKPeylVHxYgfGuLsilDaPaY+ajKQeoKyOp+0UBB8K/wBJ9V/sof4cNQeotey8U3Isvk4lhtlA+U79mwrCWx3Yzu3Se7rUtwlcqeKNTH0okAPgTGsKuM+YOfqNenG1rPYapHq0ELXELRdzdRxjLhc+uB48gns9DmRuyAOu+suIJYpInbSdsiMjY7/OGUqfDyNf200CWw4bubWZkZ47W7yYySuGWZxgsAfneVeh7XtOZQITPcSnpBFA5kJ8uYC/UaleKbl20W6eZBDI9nKWjznYzxNhM/OYEhc+JoCP7EvxHaf67/1EtRfGX9JNJ/Ml/wAL1J9iR/6Fth4qZQR4g9/If3EH41D8a3CjiTSsnG1Gz5DvO8RPrYYFAalWX8T8K39pqEmpaWVl70Dv7VzjfgAErnAPTd1DA5xkNitQqiXfajaW1zNb3oktmjchHMblJV8Cu0E+w8seR58gO3gTj2HUd8exre6i/nbeT1lwcEjpuAbkcgEHqBkZt1ZVwYjX+tzapFC8NoIe6R3XabhsKN2PFcDr+SnjkDVaAUpSgFKUoBSlKAUpSgFKUoBSlKAUpSgFKV+ZHCgkkAAZJJwAB1JPhQH6pVGve1bT1YpE8t269Vtomf6mOFPvBxXM/aVIwzFpdy3l3jxR/vY4qEqkIdJpd51Rb0RoVKzkcfXx/wDpaL+dej/diNfv/Pq+/wDt0P8A+4f/AONVf1dD814kubnwNDpVFs+P23BLiGGGRvVjW63Ow9gMa58ema/j9opQnvNOuiATziMcgPtA3qeftAPspHFUW7KSDpyWxe6/mKzHiLtntoFQRW88krfMlBhC9PWZwfsBHLmRU/wbx0t43dSwtazkEqhcOrgcztdcZYDmVIBxkjIBI0pNq60K27OzLhVX7ROLG0y1FwIPlA7xUZe82bQwYhs7WzzAGMeNWis47fvxO/8Aax/vNcOniO1aWFVkvtKuraFsYlU94gDY2knaoHXpnPsNaDpGpxXMKTwOJIpBlWHj4HkeYIOQQeYIINcMPdfycvyjb3HyYd5v9XZ3Q3Zz4YzVL/ye7eRdLcuGCPO7RbvFNqKSPZuDD3g0Bd4eJrVrxrJZgblF3tHg8hgH1sbScEHGc/bUPxlxo1jd2VuLcSi8k7sP3u3Yd8aHI2HI9NT1HjSyu9MOrypGg/lIJiQ92+dgVTncRs5qU5jmeQqudrP410L9Jb+Ja0BqIFf2qPd9rOlRytE1ycqxVmWJyoIODzC8xnxGRVxsbyOaNZInWSNxlWU5BHsIoCsaDxi9xqd1Ym2EYthky97u3ZK7PQ2DGVOepxjHOrdWZ8Hf0k1b8yH/AAR1fdb1mC0iM1zKsUY+c3ifIAc2PXkATQHfX8IqnWvabYNKkbPLD3hxG80Loj+5mGPLmcVcqAVA8YcW22nQ97cMeZwiKMu56kKPZ4k4A5c+YqerIeJGWTiyzjuP5tIQYlb1S+JWU4PLO8Dn5oooDrPaxcIyPPo91DbuwUSsTy3EBSQ0YUZyORYewmtTr8SxBlKsAykYIIyCD1BB6iqz2h8Yx6baNKcNMwIhj+k3TJ8kGQSfcOpFAWmlUrgbju2uktrcSyPcmFd+6JwCyxgudxUKeYPjzqZ0fiy2ubma2iZjNBkSqY2AUhtvrMMHn0wefWgJylRfEevwWMPf3DFIgwUsEZsE9MhQSB4Z91dmnXqTRRyxklJFV1JBBKsAVODzGQR1oDoqocd8ZSafJaIlsJ/lUndAmXZtbKBc+g2c7j9VSfEnF9nYgfKrhYieYXmzkdMhEBbHtxisv4042s9QutKW1lLtHfRFlKMpALoAfSGDz8jQG2UqEuuKbaO8js5GZZ5RmMGNtrDBPJ8bfA+PWpugFKrzcZWvyuS0UyPcRDc6JE7YGFOcgYI9JPrpQFhpSlAKiuK/wG6/R5f4bVK1FcV/gN1+jy/w2oD5o4YWSG0WVL/5KJZGTa0W5CwA5k89vLzFd0mj6nP6UeoRyr5xXBA+pQBXJp95DFpcDTwfKE+UONu8rg7evL1uWeRq18J63bScraykiB6usSBfi+7n7utePWnOLlNR3edo2/Zqgk7Jv1KhNwlqvizv/wDkf8Wr96Xw9qkUySGJpAjZ2tcLtOOmfT88GtZpWT+41GrOMfD3LOYjxZll/wAM6nPLJIyohkcNjvF9HGNuCCSNoAx7qsV9o2puYXS5WFu7CyjexUsrMN4UKQdwxnkOdXGum9TAQeIX/n/bR4upUjdpWissuO2Z2NCKu1uZpxDw7cSG1S6vGmWa6ih2rGFC95uBYY6kD2V+rQ3NtcTW0jffVpIGjfwYcnibkeYPo5HirYPjVj4m/nNP/wC8bb97V6dr1uItXtJR/XwPG3vjYsD7/SUfAV7n0eq3BX0btw9DDi4cNjXtH1Bbi3inT1ZY1kHsDKGx7xmqJ2/fid/7WP8AeameyqUtpkQJzsknT4LcShR8FwKhu338Tv8A2sf7zWhqzsRTuR3EnBt/c2cDpd/K4kSNzYyKI0kAVTt3wlS3TkG8ccxVt7O+LIL63xFH8neDEclvjHdYGAAAB6PIgch0IwMVNaNIFtIWYhVEKEknAACAkknoKyrsslFxxBqdzbj71IYZHqs7SIVbH5W2Vs9eftrh0l9GH/xbe/oS/vta5e2a2Emo6LGSwV53UlSQcGS2BwykFTjPMcxXXo39Lb39CX99rXn2s/jXQv0lv4lrQGhS6JbtB8nMERgxt7rYNmPYB094rOuyWJrPUNS0zcWhhZZYgT6obn9ZVo8+0E+NajcTqis7sFRQWZmOAoAySSegArOOypDc3mo6pgiK5kEcBIILRx5Xdg+Bwg94YeFAfzg7+kmrfmQ/4I6i+K9at34jijvJkjtrKLeFkPoGZgGGfM4aMj8z31KcHf0k1b8yH/BHXFBaxpxZcLcKjC6tVaEOoOSBEuBnln7lL9VASXHnFmlXenXMJu7eRjE5jG7n3iqTGRy67sfu8am+yrU2uNItJHJLbChJOSe7dogSfEkKDmp3+RLb/s8P/hL/AMK6bNI1QCIIE54CABepzjHLrmgPaqX2kcBrqUaMj9zdw84ZRnzztbHPGQCCOanmPEG6VzwX0bvJGrqXiIEig81LKHXI8ipBB9/kaAzLhDtCuILldO1hO6n5LHP82TPJd2ORyeQdeWeRAINTfbd+JLr/AFP/AKiKq5/lGpG1pargNcGfEYAy5QowcADmQW7n47anO15XHD0wkOXC24Y+bd9Du+3NAWrhD8AtP0eH+EtUrs9H/Tmtfnxf79XXhD8AtP0eH+EtUns+cDXdZUnmWiIHiQN2T9o+sUBIduX4kuffF/GjqX1PXFsdI+UkA91boVXwLFVVF5dAWKioTt2nVdGmDMAXeJVBPrESq5A8ztVj7ga/HabZvLw64QElYoZCB9FDGzn4KC3woCQ7NNCVbWO8mAlvbpRNLMw9P7oAyoCfUVU2LtGBy6eAgO1uwiF9pEwjUStexqzgYZlDxkAkdcHpnpVu7ONYjutMtZI2B2xJG4HzXRQrgjw5jI9hB8aq/a9KPlejLkbjfIcZ54DxgnHlkigJLtf0F57MXEHK6sm+URMBzwuC4HwAbHiUAqY0ri+GXSxqB5RiIyOB81lBDp7TuBUefLzqxEV8965olxDfPoUXo2l7cR3CH6MXpNIB7F2f+UPpUBoPYzpjm3m1CcffF/IZT15RgtsAz0GSxHsK+Qr+VoFrbrGixooVEUKqjoFUAAD3AClAetKUoBUVxX+A3X6PL/DapWoriv8AAbr9Hl/htQHzloerR22mwPLAs6m4cYbHonGdwyCM/wDOasundoFpJhQJVY8gndkn4CPNVbSprVdLhN3HJInfvgIcc9vj6SnGM9DU9p3G2mxLiJDCPJYsZ95Xr9deJXpKbl9km7vTTXv9DXCTVs0XO3m3qGAYA+DKVP1HmPjXpUbpOri49JIplTweRQob80E7j78Y9tSVeTKLi7M0J3P3AMsvvH769b9sufZyr0gtGDKeRwQTzryvIyHY4OM9a0OE40Xdb/wTs0it8Tfzmn/942372ro7ZpQ+qWMY6xRSSt7FY7R9qGuHjO6SL5FLIdqR30DscZwq72Y4HM4ANQWt30t7eS3AUia7K29rEfWVPVUt9H6beA517/0Zf4k9k7nmYt524mv9kSn+SYWIx3jTSfB55GX6xg138d8JrqVsLd5XiQOHJQAlsBgBz8MnPwFS2i6ctvbwwJ6sUaxj2hVC595xmu2tbdyBmdx2RCVRHcanfzRLgCMyDbgdOTAgeHhV54d0C3soRDbRiOMHJ8SzHqzE82PIcz5AdAKk6VwFWs+DRHqsupd+5eVO7aMqNoXagAB6/MU/XXnxpwSL+a2m+UyQNbEtGY1UkMSjbvS/MXlVtpQFMm4B7/Avb66vIwQe5ZlSJiDkbliVS2Dg8zVvt4FjRURVRFAVVUAKoAwAAOQAHhXFq2vW1sAbi4ihz07xwpPuBOTXVZXscyB4pElQ9GRgyn3FeVAV/RuDxBqNzfCd3a5GGjKgKACuzBHPKhce3Jr14x4Nt9RRBLvjkiO6KaI7ZIzkHkcHlkDl7OWDzqxUoCgns/uZB3dxrF5LD02KFRmHk0gyWz4561d7K1SKNIoxtSNVRV8lUBVH1AV70oBVF4n7NkubtryK7ubS4ZQrNE2AQoCjpgjkBkZxy6VeqUBReHezOCC5F1cTz31yvqSXDZCYzggc+YycZJx1GDzq167pEV3byW867o5BhgDg9QQQfAggEe0Cu+lAVThfg97NkBvrmeGJdsUMm0KoxtXJUAvheQB5Dly5DHhxH2fRXF18shnms7rG1pIWA3jAA3KevIAdR0Gc4FXKlAUHUOzJbiGRLq8uLmVwqrLJt+5Krq7CNQMKXKqGPMkAfG56bZd1BHCzd5sjWMswGWCqFyR0ycc666UBnTdlKRTvNYXtzYd4ctHEQU9wBxy64BzjPLHSva77LYXML/KZ2uIpRMbiUiSR2UgopJ6Ip6KMf7av9KA87mdY0Z3YIiAszMcBVAySSegArPOztWv7651d1Ijf73swf+pRvSf9Zh8CXHSrnxDoUV7D3M+8xEgsiuV34OQGK4JXPhmpC2gWNFRFCIoCqqjAUAYAAHQAeFAelKUoBSs61rtQAd0s4O/2sVM0j7IiVODtwGaQA5GcAcjgmqxd8ZanL1uY4B5QQD/FMXP1Yq6GHqTzSK5VYx1ZtlRPFhxY3X6PL/DasG1fWHXnc6hdnPzTO4B9yRYH2VV9Xnt3jcpDO7beUrbyBz65dj+6pSw7jq0cVVPRMmeH7O2k0qM3bMkSTscr5n0RnAJx7sVbdA0SwUB7ZIXPUOG7wg+9idvwxWbpq8P8kG23fdu93bcHmMjnnGPtqP0jh2WYgrLbp4jdOgP1KSw+qvBqYdyUnKbirvsNsZ2tZXyN5xQCqBo3BbDBmv3YfQikIH7RPMfAVddPt44QAmABg82yTjzZiSfjXk1KcIuylfuNUZN6qx/NVcidyCRzA5exQK6dOmdkk3MWAAAyc8yf/avO47lizNJsYnOdwK/V1rkbWrWFCjXUGS244kGcYAHLr516U6ilCTjnkerVxNJ0LJ52SIXtCse/itYA20y3kUe7GcbxIuceOM1ofBXZ1HZTG5mmN1c4Kq5UKsanqETJwSORbPTyyc5NxpxHZTpFEJO9AlDOFVsbRHIOuBnmV6GufR5YmH3rczx48I7iRSPgTXpfSsPN0LaZ6PI+axNSKnc+maV86Pxpc2owuqzZHzZAkx9x3KW+sj31+ou3e9VWUxQSn5khRk+LKHIPuBFbJ03DJlcZKWh9E1B69xhZWeflF1FGw+Zuy/7C5b7K+ZNf7SNSu8iS6dEPzIvua48jswWH5xNVOqyR9Aa/29wJlbS3eY9N8p2L7wBlmHsO2s61jtR1W8JRZmiB/q7ZSvv9IZk/vVRKt3CVpqaHNqrojEE7wAh9v3Tr+rzqurU5Eb5d7sSirsqs8jMxLksxPMsSST45J55r303VJrd98E0kLfSjcqfjtPMeythu7WIxZ1QWe88ty5U/BmIYn82o/QW0hSRB3JkB9EzZyT4YMo/w1iX1C8W+Q32ZrxLeZz1OLQ+2rUYNonCXSdfTXY5HTkyYHxKmtG0Dtv0+bAnElo/LO4b0yfAMnP4lQKznjAao6le5iaH/AEKiQ4/XG74qorMnQgkEEEHBB6g+NaqFbnY3y7ncrnHks+1dM1WC4TfBNHMvnG4YfHB5H2V2V8R2d5JE4eKR43HRkYqw+K86vmg9smpW+A8iXKDHKZctjx9NcNn2tmryB9QUrJ9A7drOXAuopLVvFh90T61Ab+6ffWjaNxBa3S5triKYeIRwSPevVfiKAkqUpQClKUApSlAKUpQClKUApSlAZ7qvZfHktZy/JwST3TpviGTk7MFWjyfDJA8AKrV5wVqMf/y8c484Zhn6pgmPdk1s9KuhiKkFZMrlSjLVHz7d6dOjAy2N0rDo3ydnwPzogwHTzrhn1OJeUjFPDEiMv2OBX0hXBeaRHJ1Mqf2c0iD6o2APxFXLGzWyIPDxPmmez09+e6FT+TIF+wHH2VzHhyzbms/1SoR+6voO84KDnK3dwvkGSCQf+bCzH66gbvswdjkXVsT/AKXSrR/tVFqLxEXrBHVSa0kzFzwpb+FwfrWn+acH/aPtWr3r+hm3n+So1ndXWzvBDFo0GdvMZLFgq9PPPMcudUDUeI7mFik1hZwPjo+nRKw9uHT/AGVHnqf4eZ3kS/I9RwtbDrcH9pBXhPZ6dD6ztKfJWz9qYH21WLmcuxZgoJ+iiqPgqAAfAV5UdaO0F6jm3vJli/zhji/BrdEPTe/Nv+fiaibzU5ZCSznnyOAACPI7cZ+NcdKrlVlLK5NQSFKUqskK/qn4+yv5SgLno/GVvbp6FhGJR0cMT7+bgsPdmuTVOPbybIEghU+EQx/eOW+2qvSs6wtLlcq1315+pPnJWtc/csrMSzEsx6knJPxNfile9lZSTOEijeVz0VFLMfgoJrQQP3DqUyIUWaRUPVVdgp+AOK5auEfZ7cIA15Lb2CHn98SjvCPHbEm5yfYQK/WdHtvC51OQef3vAfqzKcfD/hxJLQFQhiZ2CqpZjyAAySfYB1q02fZ5eFBJOsdlEf6y7kEQ921vTPwWvSbtDuVUpaRwWCHkRbRBXI8N0rZcn2gioO2s7u+lOxJ7uU4yQGkb2bjzwPaa6Cf+R6Rbfzlxcag4+bAncxZHg0kmXYe1V/8AfU+DdQjt4RPDoaImxDHNDMru5cBu7VpgsjtzAIQsNwYZyDWc2XZXOMG9uILIeKs3eS48xHFnP7QrTuHLpYYoYLZ7q4MAYJLLEHjBbIB27gyBVJUYYYBIwasjSnJXSIucVqy9abxVbSymAv3NyMA282El5ruGFJ9MY8UJFTdZTqETRokdxbgwRmPuxgyxSTu2Jbm6YBWITJkKsApO7LE7dv4h1qSB0a1u98EkpSKIxKyXJTlKLeG2h3RxgjHe7yM5JByGaDVjqaehrNKjtC1dbmPcFeN1O2SKQYeN8AlWHuKkEciCCORqRrh0UpSgFKUoBSlKAUpSgFKUoBSlKAUr8SyBQWY4A5k1w3GrJsHdsHd+SKDzyfMeAHU58qrnVhDpMnGnKWiM84q4Ns7i+mvZy0iqF375e6hjCKqc3GGJ5eBHXoao3GPFMMBxY34vISfTsrqNp415fMlmXmnTkCCPM55btc6EGgSNXeN0O5ZEPpB8EEn6WQWBB8DWb8QcN20k3czLp93OckCKRbe6Y46kIQGOM8iD09ldoUptcqcs3tol2e7OVZxTtFZcePzsMq/lTS7j+ftJbNz1ktH3IT7YZj6K+xXr+f5kib8Avba88oy3cznz+5zYBx+Sxqwav2ZwZxFcyWz+Ed7HgE+OJohjHvQVVtX4Dv7dd5tzLF/1sBEqY88x52j87FWyhKOqK1JPQidV0a4tm23EEsLc8CRCuceRIww9orgqf0njO9t17tLhmiwAYZQJIiPLZKCoHuArv/l7T7j8KsO4Y9ZbF9nu+4y7k+orUSRUaVbTwnBPzsdQglPhDcfe8uT0UbyY3PhycV4L2f6kZe6FlPv89noe/vPUx7d1AVmla3oHYRdyYa6mjtl5Hav3R/aDjCj3hmq56f2caZaHAha8lU8zKTJj3xQjaB/aBR7aA+f9K0ie5bZbwyTNyyI0LYz54HIe01b4uzCWIBr+5t7BSCdrvvmI/JijyW9wOa0TVuKGINvbnGBjuLRSzqQcYEVi3ofG6H5tQDdn+pXe77itrGxJZriRVLZ8TFbjr/a7z+V1oCqyXmjWpxFbz6jIPnzt3UOR4rGnpsM/Ncj/AI8V72hXrIY4XSyhP9VaIIl+tfTOfaxq7RdmWm24PyrUHuH+hbqAM+RPpZ+tal9E4Zto8fJNMEh/669O/Pt2HCA+1QatjQm87FcqsVuY/pHD15etmCCack83Ckrnx3OfRHxNW2y7LinO+vILbzjj+7SjzBCeivv3GtcOi3Ewxc3TbOndxDauPLkAP7pruseH7eL1YlJ829I/byHwxVqowXSd+wqliOCM/wBF4Uskx8m0+S8bwlu29D/w0whHvOat8Ok3bqEedbeIdIbdQqgeXo4H76sUsgVSzEKo6knAHxPSuZb8N/NI83kUXCn2iSQqjfqsT7K65wpq9ku33KuVOeRxWXDFtHz7vefOT0vs9X7Kl1XAwBgDwHQVzSxTBS0kkNsg6nO4489z7Qh/VcVX5NfsGYpGJ9VlGAViQyp15E4At194C1lnj4N/beT6iyOGlvkTv8qRk4QmVgcERKXwfJmX0U/WIqLm4aeSX5RDGunzYI+UKwMhBwSHjT7jIDges7dByrqiGrT4CQ22nR9AZW76UDwISMhF9xc4r0HZ5HLzvrm5vicZV5DHFkeIih2j6yaplUr1MrKK8X+i+FGEc9SS01sXoIcSd9arucYwzQyFd2F5AnvSDj6IHhViqA4W4TisQRHJLJ6Cxr3rKdkakkIoRVAGSSSQST1JwKn6sWmZMUpSugUpSgFKUoBSlKAUpSgFKUoBWTL2jiS7mt4RZae8cjRvJdkliVJVtqxgITuHQyVrNYj2gdjdzc3U11bzxOZXLmJ1KEewMNwY+07a44pu7R27Whcm0Dvhm7vLi9BHqh+5gI9kcGCw/OZqkdP06GBdsEUcK+UaBc+/A5+8186zafq2knJW5tVzkspzESeXMrmNj0658KsOids9ymBcxRzjl6S/c39pOAVPuCiroyijNUpze5uTAEEEAg9QRkH3g8jUa+gQbt0Ye3f6cDlP7vq49gAqu6L2o6fcYBlNux+bMMD9sZX6yKuUEyuoZGV1PRlIIPuI5Groy4MoalHUrGtcHfKM97Fa3+fF17i49gEkZGfiTWf652Z2wPoyXFg30bmPvIifALLGAQPaVNbVXqlwwGOo8jzH21xpPVfx7eRONVr589T5l1Ps5v4lLpELqMf1lswlH7K+mPioraP8nyELpj82L9+4dSfUIC4XHzeXP3sasU2hWjtuCNbyeEkDFCPgvL7K5bi0vIyRBdq+7ALyRASADOPTAO/qeo8ahzSej8fYu55WzLXqAJU5ZEUdWfmMe0ZA+JJ91UrVb7TR6M0kl8RyEecxdcgd2myBseZBNfz/ADY7w7rqeW4byJIUe7mSPhipey0+KL+bjVPaBz+vqamqVNau/kVyrvZEXBrF2yBLOzjtIhyBYAYHhhQAB+ya834ekm53d1JL+QvJfq6fUBU3Ldop2lst12KCz489q5b7K/qd63qRYH0pGx8QF3H4NtpPEU6XCPr+yCVSpxZzWOjwRfzcSg/SIy31tk103FyiY3uq55DcQMnyGep9gqO1jUba2H37fJHyzsU7CR7FUmUn81/hXNZ6zI5P8n6ZM+eRnnAgRh57pB3ko/VPvrJLG8roRcvJeZbHDP8A2diXWd25Rwu3tcbAPeGG/HtCEV437iJd91dRWyewqPhvlzu+Coa8Rw5qNx+E362yHOYrKPB9n3aXJBA+ioqR0zgSxhfvO4E0vjLOxlkyPHdKTg+7FVt4ieslHs9y2NKnHa5W7biC3dgbGzuNQcZ2y7SIwQcHE9yRt5/QJHsqTXTtWuPXmt9PQ49GFe+lx4gvJhAfaFNXQCjMAMk4A6k1FYaF7yzfXmWXeiKnbdndnuD3He30gzhrqQyAZ64j5Rgfq1Y5Hht4skxwxIPYqgfuHuqtanxsCzRWMfyqUD0nziGMebOcAj4ge2qjtku5eedSnB6AlbOD3nl3nwxuH0qvStkjdSwMpfdUyXn7drt1XLja8Um7k7u13Rx5K/KXjJDMATtjU4G7AY5bpj1TkVN6HdtJGS5Virum9BhX2sV3Ac8eRGTzBqF0ng701lu5TcSqMIg9GGMEY2qgwCMHHMYI6irUqgDAGAOQAoVYh0V9tP536vyXUf2lKUMopSlAKUpQClKUApSlAKUpQClKUApSlAfwiqnr/Ztpt3kyWqI5+fF9zbJ8Tt5MfzgattKAwnX+wJhlrO6DeSTjB/bQYP7IqhXnDeraWxfu7iADmZImJjwPFmjJXHsb6q+s6UB8x6J2xXkWBOkdyvmRsf8AaQbf7tX/AETtYsJ8CRntmPhIuV/bTIx7WxV41/gLT7zJmtYy5+eg2PnzLJgt8c1m2v8AYEpy1ndEeSTjI/bQch+qamptFUqUWaPZ3kcqh4pEkQ9GRgw+ta/gulPq5fw9AbgD5Ej0V/WIrGOFODb/AEvUY5bi0mlhG9W+TqJRJujdVBAPIbiDl8AYrWUl1WfHdW8FgnTfcP3su3HIiOIhVPsZzUKleosoR8yKw63ZJrDM3RVjHm53H9lSFPvDn3VC6jr1jC+ya6M0ucCGIl2zjO3u4Bnp4OD767F4CEv4fd3N7kekm/uoT/qocZ/WLVY9K0eC2XbbwRwr5RoFz78Dn8apcas+nPwy89S2MIR0RUrfUL6VdtlpotozzEl4wjAP9hFub2/NrpXg+5mOb3UZnGc91bAQRgY9UsMyOOvzhVypXYUKcc0ibbIbROFLO0529tHG308ZkPvkbLH4mpmlKtOClQ+v8S29oPur+mfVjXm7eWF8PecD21Sdd4guJsCZ2son9W3iG66lB6cvmA/lbfLDUNVDCVKuei+abv5cteucYQwN3UYa5uDyEMXM5/KIzt+0+yqVqt7Ncyd3cs0z/NsLU8h/bSjIXHj6xHI+jUpofCczpt2/yfbnqiHNxKP9JIfVH5I5cyNtXXR9Hhtk2QRrGvjjqfaSebH30NfOUMN0M5fN9F3Xf/RVdM4LeVQLtljhBytpB6MYPm7DnI3Tnnr41c7S1SJAkaKiDoqjAHwFe1KGCriJ1ek8uG3zr1FKUoUilKUApSlAKUpQClKUApSlAKUpQClKUApSlAKUpQClKUApSlAKUpQClKUApSlAKpXGfEMyiYW5CQwbRdXADM8RcqfQRVbf3cZ3yDkQrqQc5xbNSlKwyMpwyoxB8iFJHWoHhDh+3S3jk7oM7/dWaRmkPePzdgZCdpJ5nGM0OxdndFb0rhmdpG7lTAMnfeTkSTyeZjAJVAR87OSMekauWhcMwWuWRS0retNId0jHxyx6Z8hipmlDTWxdSpk8l69v60WyFKUoZRSlKAUpSgFKUoBSlKAUpSgFKUoBSlKA/9k="/>
          <p:cNvSpPr>
            <a:spLocks noChangeAspect="1" noChangeArrowheads="1"/>
          </p:cNvSpPr>
          <p:nvPr/>
        </p:nvSpPr>
        <p:spPr bwMode="auto">
          <a:xfrm>
            <a:off x="155575" y="-2560638"/>
            <a:ext cx="9144000" cy="533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7292" name="Picture 12" descr="http://vrumc.org/wp-content/uploads/2012/09/MensBibleStudy.jpg"/>
          <p:cNvPicPr>
            <a:picLocks noChangeAspect="1" noChangeArrowheads="1"/>
          </p:cNvPicPr>
          <p:nvPr/>
        </p:nvPicPr>
        <p:blipFill>
          <a:blip r:embed="rId5" cstate="print"/>
          <a:srcRect/>
          <a:stretch>
            <a:fillRect/>
          </a:stretch>
        </p:blipFill>
        <p:spPr bwMode="auto">
          <a:xfrm rot="21083418">
            <a:off x="5495191" y="4884710"/>
            <a:ext cx="3692358" cy="1706527"/>
          </a:xfrm>
          <a:prstGeom prst="rect">
            <a:avLst/>
          </a:prstGeom>
          <a:noFill/>
        </p:spPr>
      </p:pic>
      <p:sp>
        <p:nvSpPr>
          <p:cNvPr id="97296" name="AutoShape 16" descr="data:image/jpeg;base64,/9j/4AAQSkZJRgABAQAAAQABAAD/2wCEAAkGBxQTEhUUExQVFhUXFxcUGBgYFxcUFRgUFBQXFxUXFRgYHCggGBolHBQUITEhJSkrLi4uFx8zODMsNygtLisBCgoKDg0NFA8PFCwcFBwsLCwsLCwsLCwsLCwsLCssLCwsLCssLCssLCwsMCwsLCwrLCssLCwuLDcrKzcsNysrK//AABEIAMEBBQMBIgACEQEDEQH/xAAcAAABBQEBAQAAAAAAAAAAAAADAAIEBQYBBwj/xABGEAABAwIEAwYDBQUGAgsAAAABAAIRAyEEBRIxQVFhBhMicYGRMqHBQlKx0fAHFBUj4SQzYnKCsmOSFiU1Q1OTosLD0vH/xAAYAQEBAQEBAAAAAAAAAAAAAAAAAQIDBP/EAB0RAQEBAQADAAMAAAAAAAAAAAARAQIDITESE1H/2gAMAwEAAhEDEQA/AINTNixktdN4Agb8ZTB2gcHA7g6ZkQBzuo2GwBOwRX5Wf1stVIK3PX6iJaRNrWjzT8LnhuXlovYDltxUL+EnkmtyongpSLQZxJIBaREzaAeUqPVzsGwPnaVCflRCYzKSSlWLZuatiT6KNXzFwIeHiJ229xxhRDlrtknZWTw2SkGxGeaHCLt48QTzBUdnaCTABDeZdJ9EN+VlMGW9EpFpVzYgAl3hlosQSb7n2SGban+F7uO9ht87qt/hpQ/4d0SkSqOdVNRL5IkCziAOBJP0Qq+dViTE6b7WcADz5oDsA4pOwJ5nkpSJRzx4ghxiIi0k9QQut7Uu1xB4C4946lQXZaY4oIyy83lKRZuz98uDh9q8G3GLxbh8045s7S0z4rjna242ne/RVj8Gb9UE4U7JUixxuYsDmu1ONjMeG33XX34qHiM3J1OkjgOJkbRy4qM/CmPmmnDHj7cEolHtE9p8JkEAXFxz6J9bPXlkh8hsA8CdVp6eyq34W+yEaBBslFrgs1qveA119iTABnnKJTzuoXaDeHHxB0E6SduF1RGkQl4uHkgmY3M6zHkBxEDbwnTPCb8lD/fC6JkGOEz1jkCh924fiU0MM6uKCW/NHajDnQTJaeX3eqnDEFjzDnuIg6ZgA29+Kpn0zMrmk+6C6/6QOa4O8TdgRNi09CFOy7tCXl4LxsS23Ib8lln053uuCmeCtRds7RvvqdbaB9onjt06bof8afqE/CBe4M2iRO3BVBophYlGkw2cuL37RaDz3SVLlw+L0+qSivZsrwbSNlY/uA5KPlTxACuW0XG4a4joCUaVZy4JwysC8K1GFeY8Lv8AlKMMI4XII8wVBnqmWjkEP+HgC4C0FZltlBrbbX5IKx2XDgm/w6VLpzJnZGY1BVvywIf8OEbK3qOQC7koqrdgQg1MCFbuagObKqK12AEWQXYMDgrJ7QENzeKgr3YVAqYNWjmqPVQVlTCIVTBwrRzLIFSkgp6uGTH4dWdVsKNVKIrn0AotSirJ7VHexEVzqUoJoqc9iC4KiIaSaaSO4JjwgH3a4aaLCTggjli5pRnBCJQNIQ6jeiKUJ4KqC4D7Xp9VxdwAu70+q4ivZcoq7QtDlJPf0yHOHigjUdJBB3bMLNZX8I4H3Wkyn+9p/wCcKa0l53Ue7Eub3jw1rWQ1ri0SQZNlYZNiHatBcXtIPxXIIvvyVXm9RoxdXU9rBpp3dYbbSuUs6o0ZLHd9UjwtpyWjq55EBBOrYdrq76QcWxcWkAaQ6N+qpMI2nWeGNe9pM6S6mA1xE2kOJGymdn6rnYjU4y9we53KS3h0Ageii5b4MO2vSHeObYtPhFNxHxO4kIGZdgm1KppOJa4Fw+EObLdwTI5Fdpvo6omrE6dXdiLGJ+PZSOzQPfNLjLiXOcebnAklRmVqQ1j+ZtUguYA0uAcd9XNAOswGY4EiecEifku4zLyykyqdnEtP+H7pPnB+SLl1LW5jYid+gAkn2lTcLQdVNem8Q2sJZceBzBFOL8gPZQUOEouqv0MuYkzYBvFxPAKHiKuH2FSrUjd1OmNEjkXOBcOsK3wdM/ueNgQ8M0O5htw8f7lnYAAAtEWHJUWeFwFJ1Si1tVzhWnSe7gtIOmHgutfkg5jRayo9jSXaCWklukSOVzIS7PuH71RtfvGz7qZm+IoCvWltckPcDAp6Zm8S5AAYCmcM+uXvAY5rC3uwSXOiI8e11Ud3P6ur4PZ/Dq3dipHf0516ZmW7aSbKpon+Y0fC1rXVahMfCJDQeUnUf9ChntDdTuRO2/SdkB6tadHwayIdUJqHmAfgafJob81XVmGUNQqiiVWqdVbyQtMoiDpQnMUyo1RyghuCDUapbmXQXhEQyxAe1S6iAQqgJYUnlGICG5ABzpSc1Pc1DLkDSENxRiUF5QOwIu70+q4iYD7Xp9UlVewZSIAK0WV/31P/ADBZzKeCvcNj+6cCKLnuF51hrfaJUaSc8H9qqWmW07eYshDLav8A4ZjnbZRM0zTvXFzsO5rnNDZ7wFtpgkaeqs8BTFTL61L7kwOlnge4KCHgMfToVZfrJbqbpY3WZI5iyDlNbuA2o0F1J00yC3T3g+0NJ4j81Ep0gAAwATsBzK02Pw7KmFfTYZdh3DVH32gOfHo5yCBlOMpCuCwVS2TpaWQ7Y2kmIHNOqZaGguf3gbc3p8zO2q+6g4ekHCNwYsVNzdw7wM4UWNYOWqJcfPYeiCHUxlPTVaO8Dqh0tApE6aeq7bcSBHqUzDZHVD2PazuyCHAmAbGQIJB6KdnFQ4WkxtOBiK8kviTTY0DVp63A8z0WUr4IG7pe7i5xLnH1KDUZtUqUMQ6vTpP0VBFVj2eAg/F4mki/Xmeao3U8LVeO7dWpkm1N1PVBPAOaYjzUjs/m76DwC4mg4hrmOJcADbU2do5bFF7aZM2lUDmWp1JtwDhuB0IM+6IJl+VOZXZUFLEaWODiSxsvI4NDXGB1JUXOclrVKtR9Om9zXuL4IALZOxGoyrPDf9jvDSRu0XggGqOPqVmsDhjTe11MuY4XkE38+aCfSxFKnhn4Z/etqOe196Lobpixm/A3VXRyOtUDDTZVc6u7USXONMYdm2tote1t/GQtr2506aDiIqGR106ZPoDHuonYd4/eHAcWGb2s5vBNxrnqMW7GVGU6ry2vUPelt6by1gDtAmAA0WLo6qRhcsqlr6pFYtMAamODBEyWy0bzwtbco2cVS6vWJc8/zag+J22s7XsnZXn1fDuDmVHPZ9qm9xc0jjE/CfJSLvWfxUVSFGfThbftzlFJ1JmLoiGv06gLDxjwujgZsVh6gRgKoOSDoRolDcEAHtUerTUtwQnslEQqjEF7FKc2EEtVRG0obgjV2oLmoGaVx1NOa1dIQALOSE9iPCY/igbghd3p9Uk/BG7vT6pKq9Zyx1grhr1SZW6wVqCprR2Im0K47H1/5r6Z+2yeh0n8nFUbndVMybE6a9N23i0n/V4fqgHlrRRdVqPuMNq9XAltMephS+w9QtqOa4z3oJd1qElxPzcn9rmNbUFJn/eP/eKn+kBrB6kOPohYJ4aQ4bggjzCCyweDFOqWnZhLv9DfEPlCr23Ic77TtR/1On6q+zt7e77wb1WtpjyJ1H5Ss9iX2gIJPbikTXpH/huA9HAn8Qs86nO62T4xlBpEd7T3HWIPoRdZ99CCQQR0NigparfqtT2ydOFwoPxFzD7UjP4hQcPlneOHBgu9xs1rR8UnyUbO83GJrBzP7mmCyn/iP2n+VgB5dUFvSaBlb7fa/wDkajUMDSbR/eaDTWIvpeY0xvIAuRyUdzv+qah6k+gqtVH2e7Rfu9WXT3brPHLk4DmPmEQHNcZUquNSq+SRAgQ1reTQrD9ntQnFG4I7t19j8TUPtvkegitSvRqEG2zSb/8AKeCd+zml/anG9qTv9zEGczWv/aK45Van+8oGudla5ngiK9e29Wp53eU7Lez9Ss+ANLB8TzZobxM8Sg0GZOjJWzudAH/myPksC9aHtfnjKxp4fDn+RR+1we8DSI5tAm/ElZ66gGQgwiuCuez/AGWrYi4Gin99wt6DigzppkkAXPTdaXLOwdWo3XWd3QOwjU4+k29VvMn7P0MN8DdVTi91z6clbuZFzurmEeb4f9nrRJq1bcA0QT5zsq7M+wZF6NQO6OEH32XouPffiqZ7+Vj7KweR5hgX0zpqNLT1UMtXreYUWVWltVoI58vyWBz7s4+idTfEznxHn+akRnnhM0oz2QhlEMLVHeyykuJQa2yAeC3d6fVJdwbru9Pquqq9Syw2CtJuqjLSSFaM6qNCPTJ9CL+o2TNZXBKA1Ws99R1So7U90CQIADRAACIytHFQ21E6JKCbWx73BrXO8DJLRF5PM8dygOr9UFxTXIg9PFODg5pLXDZwMH+oU12e4gi7qburqQJVUeqG4kIJGPxNStarULmj7AAZT9Wt39VHBLSC2BG0gEeoNiml6jV3GUFic8xWnSKzdP3e6p6Y8oVPiw97tTiCTyaGCwizWiFKSLkHW5zimM7plQd0BGlzGvF+HiBshZfmmJoeGlU0A3J0Nc4nzI2tsui1+KC510Fv/wBJsVEmqCetNm/sqzM8fXrCK1Z72/d+Fnq1sA+qG4pUcO+q7SxrnE7AXKgjQBYWUrL8orYh2mmwmN3bNHmVscl7EAAPxJ66B/7j+S0Lq7GRTpNDeQAgfJXMFPk/ZGhQAdWIqP5fYB8uPqtCwl21hy4BDw2HJu7fipzWgBaDWsDQoWKqnZExLuv4KvruPE+19+hQRa7jfh87eSr38tjueX5qc94P6/BQsXhhOou0nzufMIIVUCbyRz5dPJLEYcabREeYIRalQAWEna9v/wBVfi65cN/ayDIZ9khbL6Y8PEcuo5hZh7V6cKsWIkLN5/kgM1KQtxaOHUfkpEZB/BDq9Ud8T5KPUUQsE27vT6ri7g93en1XEV6flTlaOHJUmXBWhqGIRoQmFyo8oJdZDdJCIMGpFyDJSklAUVOSXeII6rgkICVHe6am1Hym6kHQmuqDknByG4qKQcmgcUnlceiOOlM7skwLnkrzKeztavBjSz7xt7c1rKeAo4OmXtbreBvuSenL0VVncm7H1Kniqnu2ct3H04LW4dlDDt00gG9eJPUrD5l2xrgtMwZktgRHKFf5dNZrHXhzdU8p3TNxd53FsMe4kCLHYg2UujQm5Q8FhA0ABWLWxstMuAQo+IqRebeX5KUWc1X4rS37R8t0VGqPLh4feb/r2URzdNnO1chxsm4rHEgxaIsNzPkqTEYh0mbD68CfefREWeKe4DwwRNzuRHA2VMfES6eG52n9bJuHxhaSS6+22/mPqi04JtAdfh4TI/V9lBGe+N5n58xKjxJj5Kxt8JEEDb/6nzndRq9NzbjysIj9fVUQ61hI2H6P4KL3hBnnwUrVJ4DmI3Uesyx0yeMojPZxkocDVpi+5b9QsrWpr0fui1tys52gygEGpTN/tD6hNxGYwQu6/L6rifhG3d6fVJRXo2AKsQbqqwDrBWcKNOobzdJ6482QcD+aWpcLbSmhiI7qtIXA+QmuZC5CB2pdKH6puvmgO59rIVQyuOqgDyWQz3tuymSyi0Pd94/AD6fEg3eWZTVrmKbZHE7AeZW3yfsjTpQ6p43/APpHkOK+a8R23xzrfvD2jg1h0NHkApWW9vMfSMtxNQ9HO1D1BVhX1Di3ECGwsjnGaVWsdAF5bwn0kqF2L7U1cRhu9xgbTH2SJBqDmGHYdeKrO1WZsq/CYaFz8ncejxeO+2Vx9Ul+q8z6fJemZX2hwmEwdF2IrMpSyQDd7jx0tF3LxTNc40SNzwWexNV1Q6nuLjEXPDgByHRTx5v3U8vWfMe+u/bJlzTDW13dQxo/3OBU/L/2s5bVMGq6kf8AiMIHuJC+ayI2XAQCuzg+vcPmdLEM1UKzHjmxwd7xsqrF0XgyRbjFwvl/BZjUovD6NR9Nw4scWn5G69K7L/thqshmNZ3rNtbRFQf5hMO+SFejPEievHZB7udyNI/Gdj0upeAxuFxjBUw9QOHKYiebdwUKvQe13h2jY8b9LEKCvqUDMmBq5H52807uABB47EKwpU9UeH03HvwKLRyq8k2PBBXU6Rc0seBA2Ld/bou/w983II58R06q6bQa3b3Nz7qozXtHQoyC7U/7rPE715eqAZy1gvufkoGZVGMbJc1o6kBZ3Nu1VZ8humi33f8AkFksZjwXTLqjubiTdSo0uZZ6zamC+OOzfcqkxGeGLwJ9fxVXXrOduYHIKPptt6m5VqHsqS95jeD+KSHhLl3p9UkV6HlytGOVVl42Vm5Roo6obgn6U1xIQM2TXdEQO5pUygGPNNJRKgQURzXC4Wpwaq7P8d3NCo+bhpjzNh80GP7c9ozJw9M2FnuHH/D+axOpPeSSSbkyT1JQ1UPD1uux/ZUOYMRiBDN6dM71OrhwZ+PlvR9jsqbVqd5VE0mGSD9t3BvlxP8AVbrMM0LiSfltHRY77nrHfxePN978BzXM3kxqsBAGwAHAcgqmrjnAGSm4itN1CeZK5ZjrvSsxtB9V40j6JVMtrAWZ8wr+g5rRKbiMzm0rf578zGP18773fbHVqjwYIhBNQ81c5i4OVK9sLrm+nDrJrrXorKvMqOkrWYu8ozithnipReWnobHz5r2Tsj+0iniAGYiGO21fZJ6/d89l4E1ykUMSWGWn8vJD4+tab2xLYg3kbHqqDN+1lKkS1n8x44N2Hm7YLyDs92kJZoL6g/whx0qTica42A0jkN1mrWizftVVf/eVNA+5Tt7ncrOYnMifgGnrxUItKKGe6iI72lzpJJXBSuVKAhcJ/X9UQHQm1xDSiVG/r9X/AAQKxtCojYMGXen1ST8G67vT6pKq3+XusrNpVZgeCsQ5Rp2U1zknFMQNJScVyy44IHh1lx5XAOq64WQcFRYv9pOMimymD8Rk+Tf6rYlee/tEw7hVY8jwkQD1FyExNY6U1okwjObZWPZbKnYjENa0EhvjdAmwNh5kq7pz7aPBgUqbabTsJJ5uO6Tq0qdmeAcwwWFo6gj8VX1Kdl57XqkwOo8cVXYjERsi4pwAVa+pzXTnHPrp1+KdzQXYkodeoo7n8F0zHOiVa5KjuKUJqrJJJJKBJ7TZMSQWOU1tLweq27aNrLzylNlv8tqF1Js8uPTkBumodH64e/5JPfbb6D8yjto3v7bn8guVQALfrzd9AsiL3fP9enD1TnNH6/P8l3VJA8/L2XTRvMqojVByUPG1A2JO9kbH5gxkgGT+tlUVMO6o4PdYC4HH+ionYQ3d6fVJLBi7vT6pIrfYGIU8uVBhMZCOcfdRVvrCcTZUwxyd/EEVaELkwqh2YdU05iOaC4kJEqjdmHVOZmPVBdBVParANq4ZwJALfECbCR+vmoeN7QspC5k8BxWKzjP31jcw3g0bf1Q3cV4ZG6czGOpmab3MP+Elp+Sj9+gvetMNRlvbrEM8FZxr0vuvu4Do4391cY1rKjO+w5lnEcW+i87Vjk2auoOsfAbObwI5+a59cZvvPrrz3uekvF1DxVdUrK0zqmBFRhljrjoeSpXula5xOtcc9ILmy450rVZclcUjDYKpU+BhPpb3Vthuy1V3xFrfmfkoKFda0na622F7MUW/EXPPUwPYK4w2GpM+BjW+QQYLC5HXfswgc3eEfNRMZhXU3ljtx7ei9P78BY3tpQGttQcRB8xt+uigzgK23ZmvNHnBjl7lYlabsvVIY7aFdRo21OHy4e3H1T6rp3VecUBx9VBx+fNZ4WjU4/q6gtK9ZrLugANVJiM0fW8NIQ2d9lFp0H1XF1Zxj7sqypFrRDQAFQ3C4AMufE7mUWrsmnEBBNZEPwYu70+qSWDfd3p9UkVdYfDvIlMdTfBdFhutfh8ODFtvZSX04Gy1CvP+/PVNOKPWeULeOpjl8k0YRvIewCkKxNEucLEb3m0eaJi8M9uwLoElwuP6LcNwrYiBHkEhRabRurCvPa+prQ7xRxO4nkIUPF4qsGEtpvj71ovbaV6gME3SQRbkgHBNHr5JCvFn06jyXaXEcyiVsIWmX03MBbIuTJ8167XwjXAtc0EH0TW4GnEaQehuOVuSQeNOwrpjSb3HkUSlltV06WOMb22XrFTKqRI8Pw8LfOQmUMBTpiGt5k8TdIV5e3Ja5iKZv1HONpsi1uz9dseCZmACCbb2XpzMJT+6OXK3JN/caYMgEHnxvuFIV5nhqL+7c1zZbe03BG5jkh0cpqHfwjr/AEXpJymmSTG5ngPwCK7Bt3vYR6JCsFhez446nWm1grPDZS1saaQne9z81pjh2xF4SFMTNz5pBTaagtoI9k0uqfdKuntQu6HVSKpzXdJEG264MSTtdW1XDA7oL8C2Z4+3skFX+9lQc5mrTIAJI8Qty3+SvG5e2CL36orcOB+rJEebupEbgq3ysOY0+E3gjqtLiMrpumZMzx5+iY3LmDYHbTczZUUGKc94EAgHfp0Q8NhQ2Lep6rR1ME0CBPUT/RB/cWwBeEERzRptv9EGvTIjiFYnCNvuOG6a6g0XRFdpiUB9VWLqQueKC7CtPNAPL3fF6fVJSsvpNGr0+q6ivT8LsjVNkklpAnbpjdl1JA4bJ1NJJAc8VEr7rqSAIXG7JJIAN3PqmrqSBqc/dJJBwbIVVJJQAO6akkgad0xiSSK7zQ63wriSBrU1+6SSAD9/VI7pJKAJ4obkkkQN2yA76pJIGFCqcEkkV3Cbu9PquJJIj//Z"/>
          <p:cNvSpPr>
            <a:spLocks noChangeAspect="1" noChangeArrowheads="1"/>
          </p:cNvSpPr>
          <p:nvPr/>
        </p:nvSpPr>
        <p:spPr bwMode="auto">
          <a:xfrm>
            <a:off x="155575" y="-1295400"/>
            <a:ext cx="3657600" cy="27051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98" name="AutoShape 18" descr="data:image/jpeg;base64,/9j/4AAQSkZJRgABAQAAAQABAAD/2wCEAAkGBxQTEhUUExQVFhUXFxcUGBgYFxcUFRgUFBQXFxUXFRgYHCggGBolHBQUITEhJSkrLi4uFx8zODMsNygtLisBCgoKDg0NFA8PFCwcFBwsLCwsLCwsLCwsLCwsLCssLCwsLCssLCssLCwsMCwsLCwrLCssLCwuLDcrKzcsNysrK//AABEIAMEBBQMBIgACEQEDEQH/xAAcAAABBQEBAQAAAAAAAAAAAAADAAIEBQYBBwj/xABGEAABAwIEAwYDBQUGAgsAAAABAAIRAyEEBRIxQVFhBhMicYGRMqHBQlKx0fAHFBUj4SQzYnKCsmOSFiU1Q1OTosLD0vH/xAAYAQEBAQEBAAAAAAAAAAAAAAAAAQIDBP/EAB0RAQEBAQADAAMAAAAAAAAAAAARAQIDITESE1H/2gAMAwEAAhEDEQA/AINTNixktdN4Agb8ZTB2gcHA7g6ZkQBzuo2GwBOwRX5Wf1stVIK3PX6iJaRNrWjzT8LnhuXlovYDltxUL+EnkmtyongpSLQZxJIBaREzaAeUqPVzsGwPnaVCflRCYzKSSlWLZuatiT6KNXzFwIeHiJ229xxhRDlrtknZWTw2SkGxGeaHCLt48QTzBUdnaCTABDeZdJ9EN+VlMGW9EpFpVzYgAl3hlosQSb7n2SGban+F7uO9ht87qt/hpQ/4d0SkSqOdVNRL5IkCziAOBJP0Qq+dViTE6b7WcADz5oDsA4pOwJ5nkpSJRzx4ghxiIi0k9QQut7Uu1xB4C4946lQXZaY4oIyy83lKRZuz98uDh9q8G3GLxbh8045s7S0z4rjna242ne/RVj8Gb9UE4U7JUixxuYsDmu1ONjMeG33XX34qHiM3J1OkjgOJkbRy4qM/CmPmmnDHj7cEolHtE9p8JkEAXFxz6J9bPXlkh8hsA8CdVp6eyq34W+yEaBBslFrgs1qveA119iTABnnKJTzuoXaDeHHxB0E6SduF1RGkQl4uHkgmY3M6zHkBxEDbwnTPCb8lD/fC6JkGOEz1jkCh924fiU0MM6uKCW/NHajDnQTJaeX3eqnDEFjzDnuIg6ZgA29+Kpn0zMrmk+6C6/6QOa4O8TdgRNi09CFOy7tCXl4LxsS23Ib8lln053uuCmeCtRds7RvvqdbaB9onjt06bof8afqE/CBe4M2iRO3BVBophYlGkw2cuL37RaDz3SVLlw+L0+qSivZsrwbSNlY/uA5KPlTxACuW0XG4a4joCUaVZy4JwysC8K1GFeY8Lv8AlKMMI4XII8wVBnqmWjkEP+HgC4C0FZltlBrbbX5IKx2XDgm/w6VLpzJnZGY1BVvywIf8OEbK3qOQC7koqrdgQg1MCFbuagObKqK12AEWQXYMDgrJ7QENzeKgr3YVAqYNWjmqPVQVlTCIVTBwrRzLIFSkgp6uGTH4dWdVsKNVKIrn0AotSirJ7VHexEVzqUoJoqc9iC4KiIaSaaSO4JjwgH3a4aaLCTggjli5pRnBCJQNIQ6jeiKUJ4KqC4D7Xp9VxdwAu70+q4ivZcoq7QtDlJPf0yHOHigjUdJBB3bMLNZX8I4H3Wkyn+9p/wCcKa0l53Ue7Eub3jw1rWQ1ri0SQZNlYZNiHatBcXtIPxXIIvvyVXm9RoxdXU9rBpp3dYbbSuUs6o0ZLHd9UjwtpyWjq55EBBOrYdrq76QcWxcWkAaQ6N+qpMI2nWeGNe9pM6S6mA1xE2kOJGymdn6rnYjU4y9we53KS3h0Ageii5b4MO2vSHeObYtPhFNxHxO4kIGZdgm1KppOJa4Fw+EObLdwTI5Fdpvo6omrE6dXdiLGJ+PZSOzQPfNLjLiXOcebnAklRmVqQ1j+ZtUguYA0uAcd9XNAOswGY4EiecEifku4zLyykyqdnEtP+H7pPnB+SLl1LW5jYid+gAkn2lTcLQdVNem8Q2sJZceBzBFOL8gPZQUOEouqv0MuYkzYBvFxPAKHiKuH2FSrUjd1OmNEjkXOBcOsK3wdM/ueNgQ8M0O5htw8f7lnYAAAtEWHJUWeFwFJ1Si1tVzhWnSe7gtIOmHgutfkg5jRayo9jSXaCWklukSOVzIS7PuH71RtfvGz7qZm+IoCvWltckPcDAp6Zm8S5AAYCmcM+uXvAY5rC3uwSXOiI8e11Ud3P6ur4PZ/Dq3dipHf0516ZmW7aSbKpon+Y0fC1rXVahMfCJDQeUnUf9ChntDdTuRO2/SdkB6tadHwayIdUJqHmAfgafJob81XVmGUNQqiiVWqdVbyQtMoiDpQnMUyo1RyghuCDUapbmXQXhEQyxAe1S6iAQqgJYUnlGICG5ABzpSc1Pc1DLkDSENxRiUF5QOwIu70+q4iYD7Xp9UlVewZSIAK0WV/31P/ADBZzKeCvcNj+6cCKLnuF51hrfaJUaSc8H9qqWmW07eYshDLav8A4ZjnbZRM0zTvXFzsO5rnNDZ7wFtpgkaeqs8BTFTL61L7kwOlnge4KCHgMfToVZfrJbqbpY3WZI5iyDlNbuA2o0F1J00yC3T3g+0NJ4j81Ep0gAAwATsBzK02Pw7KmFfTYZdh3DVH32gOfHo5yCBlOMpCuCwVS2TpaWQ7Y2kmIHNOqZaGguf3gbc3p8zO2q+6g4ekHCNwYsVNzdw7wM4UWNYOWqJcfPYeiCHUxlPTVaO8Dqh0tApE6aeq7bcSBHqUzDZHVD2PazuyCHAmAbGQIJB6KdnFQ4WkxtOBiK8kviTTY0DVp63A8z0WUr4IG7pe7i5xLnH1KDUZtUqUMQ6vTpP0VBFVj2eAg/F4mki/Xmeao3U8LVeO7dWpkm1N1PVBPAOaYjzUjs/m76DwC4mg4hrmOJcADbU2do5bFF7aZM2lUDmWp1JtwDhuB0IM+6IJl+VOZXZUFLEaWODiSxsvI4NDXGB1JUXOclrVKtR9Om9zXuL4IALZOxGoyrPDf9jvDSRu0XggGqOPqVmsDhjTe11MuY4XkE38+aCfSxFKnhn4Z/etqOe196Lobpixm/A3VXRyOtUDDTZVc6u7USXONMYdm2tote1t/GQtr2506aDiIqGR106ZPoDHuonYd4/eHAcWGb2s5vBNxrnqMW7GVGU6ry2vUPelt6by1gDtAmAA0WLo6qRhcsqlr6pFYtMAamODBEyWy0bzwtbco2cVS6vWJc8/zag+J22s7XsnZXn1fDuDmVHPZ9qm9xc0jjE/CfJSLvWfxUVSFGfThbftzlFJ1JmLoiGv06gLDxjwujgZsVh6gRgKoOSDoRolDcEAHtUerTUtwQnslEQqjEF7FKc2EEtVRG0obgjV2oLmoGaVx1NOa1dIQALOSE9iPCY/igbghd3p9Uk/BG7vT6pKq9Zyx1grhr1SZW6wVqCprR2Im0K47H1/5r6Z+2yeh0n8nFUbndVMybE6a9N23i0n/V4fqgHlrRRdVqPuMNq9XAltMephS+w9QtqOa4z3oJd1qElxPzcn9rmNbUFJn/eP/eKn+kBrB6kOPohYJ4aQ4bggjzCCyweDFOqWnZhLv9DfEPlCr23Ic77TtR/1On6q+zt7e77wb1WtpjyJ1H5Ss9iX2gIJPbikTXpH/huA9HAn8Qs86nO62T4xlBpEd7T3HWIPoRdZ99CCQQR0NigparfqtT2ydOFwoPxFzD7UjP4hQcPlneOHBgu9xs1rR8UnyUbO83GJrBzP7mmCyn/iP2n+VgB5dUFvSaBlb7fa/wDkajUMDSbR/eaDTWIvpeY0xvIAuRyUdzv+qah6k+gqtVH2e7Rfu9WXT3brPHLk4DmPmEQHNcZUquNSq+SRAgQ1reTQrD9ntQnFG4I7t19j8TUPtvkegitSvRqEG2zSb/8AKeCd+zml/anG9qTv9zEGczWv/aK45Van+8oGudla5ngiK9e29Wp53eU7Lez9Ss+ANLB8TzZobxM8Sg0GZOjJWzudAH/myPksC9aHtfnjKxp4fDn+RR+1we8DSI5tAm/ElZ66gGQgwiuCuez/AGWrYi4Gin99wt6DigzppkkAXPTdaXLOwdWo3XWd3QOwjU4+k29VvMn7P0MN8DdVTi91z6clbuZFzurmEeb4f9nrRJq1bcA0QT5zsq7M+wZF6NQO6OEH32XouPffiqZ7+Vj7KweR5hgX0zpqNLT1UMtXreYUWVWltVoI58vyWBz7s4+idTfEznxHn+akRnnhM0oz2QhlEMLVHeyykuJQa2yAeC3d6fVJdwbru9Pquqq9Syw2CtJuqjLSSFaM6qNCPTJ9CL+o2TNZXBKA1Ws99R1So7U90CQIADRAACIytHFQ21E6JKCbWx73BrXO8DJLRF5PM8dygOr9UFxTXIg9PFODg5pLXDZwMH+oU12e4gi7qburqQJVUeqG4kIJGPxNStarULmj7AAZT9Wt39VHBLSC2BG0gEeoNiml6jV3GUFic8xWnSKzdP3e6p6Y8oVPiw97tTiCTyaGCwizWiFKSLkHW5zimM7plQd0BGlzGvF+HiBshZfmmJoeGlU0A3J0Nc4nzI2tsui1+KC510Fv/wBJsVEmqCetNm/sqzM8fXrCK1Z72/d+Fnq1sA+qG4pUcO+q7SxrnE7AXKgjQBYWUrL8orYh2mmwmN3bNHmVscl7EAAPxJ66B/7j+S0Lq7GRTpNDeQAgfJXMFPk/ZGhQAdWIqP5fYB8uPqtCwl21hy4BDw2HJu7fipzWgBaDWsDQoWKqnZExLuv4KvruPE+19+hQRa7jfh87eSr38tjueX5qc94P6/BQsXhhOou0nzufMIIVUCbyRz5dPJLEYcabREeYIRalQAWEna9v/wBVfi65cN/ayDIZ9khbL6Y8PEcuo5hZh7V6cKsWIkLN5/kgM1KQtxaOHUfkpEZB/BDq9Ud8T5KPUUQsE27vT6ri7g93en1XEV6flTlaOHJUmXBWhqGIRoQmFyo8oJdZDdJCIMGpFyDJSklAUVOSXeII6rgkICVHe6am1Hym6kHQmuqDknByG4qKQcmgcUnlceiOOlM7skwLnkrzKeztavBjSz7xt7c1rKeAo4OmXtbreBvuSenL0VVncm7H1Kniqnu2ct3H04LW4dlDDt00gG9eJPUrD5l2xrgtMwZktgRHKFf5dNZrHXhzdU8p3TNxd53FsMe4kCLHYg2UujQm5Q8FhA0ABWLWxstMuAQo+IqRebeX5KUWc1X4rS37R8t0VGqPLh4feb/r2URzdNnO1chxsm4rHEgxaIsNzPkqTEYh0mbD68CfefREWeKe4DwwRNzuRHA2VMfES6eG52n9bJuHxhaSS6+22/mPqi04JtAdfh4TI/V9lBGe+N5n58xKjxJj5Kxt8JEEDb/6nzndRq9NzbjysIj9fVUQ61hI2H6P4KL3hBnnwUrVJ4DmI3Uesyx0yeMojPZxkocDVpi+5b9QsrWpr0fui1tys52gygEGpTN/tD6hNxGYwQu6/L6rifhG3d6fVJRXo2AKsQbqqwDrBWcKNOobzdJ6482QcD+aWpcLbSmhiI7qtIXA+QmuZC5CB2pdKH6puvmgO59rIVQyuOqgDyWQz3tuymSyi0Pd94/AD6fEg3eWZTVrmKbZHE7AeZW3yfsjTpQ6p43/APpHkOK+a8R23xzrfvD2jg1h0NHkApWW9vMfSMtxNQ9HO1D1BVhX1Di3ECGwsjnGaVWsdAF5bwn0kqF2L7U1cRhu9xgbTH2SJBqDmGHYdeKrO1WZsq/CYaFz8ncejxeO+2Vx9Ul+q8z6fJemZX2hwmEwdF2IrMpSyQDd7jx0tF3LxTNc40SNzwWexNV1Q6nuLjEXPDgByHRTx5v3U8vWfMe+u/bJlzTDW13dQxo/3OBU/L/2s5bVMGq6kf8AiMIHuJC+ayI2XAQCuzg+vcPmdLEM1UKzHjmxwd7xsqrF0XgyRbjFwvl/BZjUovD6NR9Nw4scWn5G69K7L/thqshmNZ3rNtbRFQf5hMO+SFejPEievHZB7udyNI/Gdj0upeAxuFxjBUw9QOHKYiebdwUKvQe13h2jY8b9LEKCvqUDMmBq5H52807uABB47EKwpU9UeH03HvwKLRyq8k2PBBXU6Rc0seBA2Ld/bou/w983II58R06q6bQa3b3Nz7qozXtHQoyC7U/7rPE715eqAZy1gvufkoGZVGMbJc1o6kBZ3Nu1VZ8humi33f8AkFksZjwXTLqjubiTdSo0uZZ6zamC+OOzfcqkxGeGLwJ9fxVXXrOduYHIKPptt6m5VqHsqS95jeD+KSHhLl3p9UkV6HlytGOVVl42Vm5Roo6obgn6U1xIQM2TXdEQO5pUygGPNNJRKgQURzXC4Wpwaq7P8d3NCo+bhpjzNh80GP7c9ozJw9M2FnuHH/D+axOpPeSSSbkyT1JQ1UPD1uux/ZUOYMRiBDN6dM71OrhwZ+PlvR9jsqbVqd5VE0mGSD9t3BvlxP8AVbrMM0LiSfltHRY77nrHfxePN978BzXM3kxqsBAGwAHAcgqmrjnAGSm4itN1CeZK5ZjrvSsxtB9V40j6JVMtrAWZ8wr+g5rRKbiMzm0rf578zGP18773fbHVqjwYIhBNQ81c5i4OVK9sLrm+nDrJrrXorKvMqOkrWYu8ozithnipReWnobHz5r2Tsj+0iniAGYiGO21fZJ6/d89l4E1ykUMSWGWn8vJD4+tab2xLYg3kbHqqDN+1lKkS1n8x44N2Hm7YLyDs92kJZoL6g/whx0qTica42A0jkN1mrWizftVVf/eVNA+5Tt7ncrOYnMifgGnrxUItKKGe6iI72lzpJJXBSuVKAhcJ/X9UQHQm1xDSiVG/r9X/AAQKxtCojYMGXen1ST8G67vT6pKq3+XusrNpVZgeCsQ5Rp2U1zknFMQNJScVyy44IHh1lx5XAOq64WQcFRYv9pOMimymD8Rk+Tf6rYlee/tEw7hVY8jwkQD1FyExNY6U1okwjObZWPZbKnYjENa0EhvjdAmwNh5kq7pz7aPBgUqbabTsJJ5uO6Tq0qdmeAcwwWFo6gj8VX1Kdl57XqkwOo8cVXYjERsi4pwAVa+pzXTnHPrp1+KdzQXYkodeoo7n8F0zHOiVa5KjuKUJqrJJJJKBJ7TZMSQWOU1tLweq27aNrLzylNlv8tqF1Js8uPTkBumodH64e/5JPfbb6D8yjto3v7bn8guVQALfrzd9AsiL3fP9enD1TnNH6/P8l3VJA8/L2XTRvMqojVByUPG1A2JO9kbH5gxkgGT+tlUVMO6o4PdYC4HH+ionYQ3d6fVJLBi7vT6pIrfYGIU8uVBhMZCOcfdRVvrCcTZUwxyd/EEVaELkwqh2YdU05iOaC4kJEqjdmHVOZmPVBdBVParANq4ZwJALfECbCR+vmoeN7QspC5k8BxWKzjP31jcw3g0bf1Q3cV4ZG6czGOpmab3MP+Elp+Sj9+gvetMNRlvbrEM8FZxr0vuvu4Do4391cY1rKjO+w5lnEcW+i87Vjk2auoOsfAbObwI5+a59cZvvPrrz3uekvF1DxVdUrK0zqmBFRhljrjoeSpXula5xOtcc9ILmy450rVZclcUjDYKpU+BhPpb3Vthuy1V3xFrfmfkoKFda0na622F7MUW/EXPPUwPYK4w2GpM+BjW+QQYLC5HXfswgc3eEfNRMZhXU3ljtx7ei9P78BY3tpQGttQcRB8xt+uigzgK23ZmvNHnBjl7lYlabsvVIY7aFdRo21OHy4e3H1T6rp3VecUBx9VBx+fNZ4WjU4/q6gtK9ZrLugANVJiM0fW8NIQ2d9lFp0H1XF1Zxj7sqypFrRDQAFQ3C4AMufE7mUWrsmnEBBNZEPwYu70+qSWDfd3p9UkVdYfDvIlMdTfBdFhutfh8ODFtvZSX04Gy1CvP+/PVNOKPWeULeOpjl8k0YRvIewCkKxNEucLEb3m0eaJi8M9uwLoElwuP6LcNwrYiBHkEhRabRurCvPa+prQ7xRxO4nkIUPF4qsGEtpvj71ovbaV6gME3SQRbkgHBNHr5JCvFn06jyXaXEcyiVsIWmX03MBbIuTJ8167XwjXAtc0EH0TW4GnEaQehuOVuSQeNOwrpjSb3HkUSlltV06WOMb22XrFTKqRI8Pw8LfOQmUMBTpiGt5k8TdIV5e3Ja5iKZv1HONpsi1uz9dseCZmACCbb2XpzMJT+6OXK3JN/caYMgEHnxvuFIV5nhqL+7c1zZbe03BG5jkh0cpqHfwjr/AEXpJymmSTG5ngPwCK7Bt3vYR6JCsFhez446nWm1grPDZS1saaQne9z81pjh2xF4SFMTNz5pBTaagtoI9k0uqfdKuntQu6HVSKpzXdJEG264MSTtdW1XDA7oL8C2Z4+3skFX+9lQc5mrTIAJI8Qty3+SvG5e2CL36orcOB+rJEebupEbgq3ysOY0+E3gjqtLiMrpumZMzx5+iY3LmDYHbTczZUUGKc94EAgHfp0Q8NhQ2Lep6rR1ME0CBPUT/RB/cWwBeEERzRptv9EGvTIjiFYnCNvuOG6a6g0XRFdpiUB9VWLqQueKC7CtPNAPL3fF6fVJSsvpNGr0+q6ivT8LsjVNkklpAnbpjdl1JA4bJ1NJJAc8VEr7rqSAIXG7JJIAN3PqmrqSBqc/dJJBwbIVVJJQAO6akkgad0xiSSK7zQ63wriSBrU1+6SSAD9/VI7pJKAJ4obkkkQN2yA76pJIGFCqcEkkV3Cbu9PquJJIj//Z"/>
          <p:cNvSpPr>
            <a:spLocks noChangeAspect="1" noChangeArrowheads="1"/>
          </p:cNvSpPr>
          <p:nvPr/>
        </p:nvSpPr>
        <p:spPr bwMode="auto">
          <a:xfrm>
            <a:off x="155575" y="-1295400"/>
            <a:ext cx="3657600" cy="27051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7290" name="Picture 10" descr="http://www.parkerfordchurch.com/blog/wp-content/uploads/2012/01/Womens_Bible_Study_Generic.jpg"/>
          <p:cNvPicPr>
            <a:picLocks noChangeAspect="1" noChangeArrowheads="1"/>
          </p:cNvPicPr>
          <p:nvPr/>
        </p:nvPicPr>
        <p:blipFill>
          <a:blip r:embed="rId6" cstate="print"/>
          <a:srcRect/>
          <a:stretch>
            <a:fillRect/>
          </a:stretch>
        </p:blipFill>
        <p:spPr bwMode="auto">
          <a:xfrm rot="338334">
            <a:off x="692726" y="4858846"/>
            <a:ext cx="3167973" cy="18479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7282"/>
                                        </p:tgtEl>
                                        <p:attrNameLst>
                                          <p:attrName>style.visibility</p:attrName>
                                        </p:attrNameLst>
                                      </p:cBhvr>
                                      <p:to>
                                        <p:strVal val="visible"/>
                                      </p:to>
                                    </p:set>
                                    <p:anim to="" calcmode="lin" valueType="num">
                                      <p:cBhvr>
                                        <p:cTn id="7" dur="1" fill="hold"/>
                                        <p:tgtEl>
                                          <p:spTgt spid="9728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7284"/>
                                        </p:tgtEl>
                                        <p:attrNameLst>
                                          <p:attrName>style.visibility</p:attrName>
                                        </p:attrNameLst>
                                      </p:cBhvr>
                                      <p:to>
                                        <p:strVal val="visible"/>
                                      </p:to>
                                    </p:set>
                                    <p:anim to="" calcmode="lin" valueType="num">
                                      <p:cBhvr>
                                        <p:cTn id="12" dur="1" fill="hold"/>
                                        <p:tgtEl>
                                          <p:spTgt spid="9728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7290"/>
                                        </p:tgtEl>
                                        <p:attrNameLst>
                                          <p:attrName>style.visibility</p:attrName>
                                        </p:attrNameLst>
                                      </p:cBhvr>
                                      <p:to>
                                        <p:strVal val="visible"/>
                                      </p:to>
                                    </p:set>
                                    <p:anim to="" calcmode="lin" valueType="num">
                                      <p:cBhvr>
                                        <p:cTn id="17" dur="1" fill="hold"/>
                                        <p:tgtEl>
                                          <p:spTgt spid="9729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7292"/>
                                        </p:tgtEl>
                                        <p:attrNameLst>
                                          <p:attrName>style.visibility</p:attrName>
                                        </p:attrNameLst>
                                      </p:cBhvr>
                                      <p:to>
                                        <p:strVal val="visible"/>
                                      </p:to>
                                    </p:set>
                                    <p:anim to="" calcmode="lin" valueType="num">
                                      <p:cBhvr>
                                        <p:cTn id="22" dur="1" fill="hold"/>
                                        <p:tgtEl>
                                          <p:spTgt spid="972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048000"/>
          </a:xfrm>
        </p:spPr>
        <p:txBody>
          <a:bodyPr>
            <a:normAutofit fontScale="90000"/>
          </a:bodyPr>
          <a:lstStyle/>
          <a:p>
            <a:pPr lvl="0"/>
            <a:r>
              <a:rPr lang="en-US" dirty="0" smtClean="0">
                <a:solidFill>
                  <a:srgbClr val="FFFF00"/>
                </a:solidFill>
              </a:rPr>
              <a:t>The church is to </a:t>
            </a:r>
            <a:r>
              <a:rPr lang="en-US" dirty="0">
                <a:solidFill>
                  <a:srgbClr val="FFFF00"/>
                </a:solidFill>
              </a:rPr>
              <a:t>discipline </a:t>
            </a:r>
            <a:r>
              <a:rPr lang="en-US" dirty="0" smtClean="0">
                <a:solidFill>
                  <a:srgbClr val="FFFF00"/>
                </a:solidFill>
              </a:rPr>
              <a:t>members</a:t>
            </a:r>
            <a:br>
              <a:rPr lang="en-US" dirty="0" smtClean="0">
                <a:solidFill>
                  <a:srgbClr val="FFFF00"/>
                </a:solidFill>
              </a:rPr>
            </a:br>
            <a:r>
              <a:rPr lang="en-US" sz="4000" i="1" dirty="0">
                <a:solidFill>
                  <a:srgbClr val="FFFF00"/>
                </a:solidFill>
              </a:rPr>
              <a:t> (</a:t>
            </a:r>
            <a:r>
              <a:rPr lang="en-US" sz="4000" i="1" dirty="0" smtClean="0">
                <a:solidFill>
                  <a:srgbClr val="FFFF00"/>
                </a:solidFill>
              </a:rPr>
              <a:t>Matt</a:t>
            </a:r>
            <a:r>
              <a:rPr lang="en-US" sz="4000" i="1" dirty="0">
                <a:solidFill>
                  <a:srgbClr val="FFFF00"/>
                </a:solidFill>
              </a:rPr>
              <a:t>. 18:17; Rom. 16:17; </a:t>
            </a:r>
            <a:r>
              <a:rPr lang="en-US" sz="4000" i="1" dirty="0" smtClean="0">
                <a:solidFill>
                  <a:srgbClr val="FFFF00"/>
                </a:solidFill>
              </a:rPr>
              <a:t>I </a:t>
            </a:r>
            <a:r>
              <a:rPr lang="en-US" sz="4000" i="1" dirty="0">
                <a:solidFill>
                  <a:srgbClr val="FFFF00"/>
                </a:solidFill>
              </a:rPr>
              <a:t>Cor. 5:1-13; Gal. 6:1; </a:t>
            </a:r>
            <a:r>
              <a:rPr lang="en-US" sz="4000" i="1" dirty="0" smtClean="0">
                <a:solidFill>
                  <a:srgbClr val="FFFF00"/>
                </a:solidFill>
              </a:rPr>
              <a:t>II </a:t>
            </a:r>
            <a:r>
              <a:rPr lang="en-US" sz="4000" i="1" dirty="0">
                <a:solidFill>
                  <a:srgbClr val="FFFF00"/>
                </a:solidFill>
              </a:rPr>
              <a:t>Thess. 3:6, 14; Titus 3:10, 11; </a:t>
            </a:r>
            <a:r>
              <a:rPr lang="en-US" sz="4000" i="1" dirty="0" smtClean="0">
                <a:solidFill>
                  <a:srgbClr val="FFFF00"/>
                </a:solidFill>
              </a:rPr>
              <a:t>II John </a:t>
            </a:r>
            <a:r>
              <a:rPr lang="en-US" sz="4000" i="1" dirty="0">
                <a:solidFill>
                  <a:srgbClr val="FFFF00"/>
                </a:solidFill>
              </a:rPr>
              <a:t>1:10</a:t>
            </a:r>
            <a:r>
              <a:rPr lang="en-US" sz="4000" i="1" dirty="0" smtClean="0">
                <a:solidFill>
                  <a:srgbClr val="FFFF00"/>
                </a:solidFill>
              </a:rPr>
              <a:t>)</a:t>
            </a:r>
            <a:r>
              <a:rPr lang="en-US" dirty="0" smtClean="0">
                <a:solidFill>
                  <a:srgbClr val="FFFF00"/>
                </a:solidFill>
              </a:rPr>
              <a:t/>
            </a:r>
            <a:br>
              <a:rPr lang="en-US" dirty="0" smtClean="0">
                <a:solidFill>
                  <a:srgbClr val="FFFF00"/>
                </a:solidFill>
              </a:rPr>
            </a:br>
            <a:r>
              <a:rPr lang="en-US" dirty="0" smtClean="0">
                <a:solidFill>
                  <a:srgbClr val="FFFF00"/>
                </a:solidFill>
              </a:rPr>
              <a:t> </a:t>
            </a:r>
            <a:r>
              <a:rPr lang="en-US" dirty="0">
                <a:solidFill>
                  <a:srgbClr val="FFFF00"/>
                </a:solidFill>
              </a:rPr>
              <a:t/>
            </a:r>
            <a:br>
              <a:rPr lang="en-US" dirty="0">
                <a:solidFill>
                  <a:srgbClr val="FFFF00"/>
                </a:solidFill>
              </a:rPr>
            </a:br>
            <a:endParaRPr lang="en-US" dirty="0">
              <a:solidFill>
                <a:srgbClr val="FFFF00"/>
              </a:solidFill>
            </a:endParaRPr>
          </a:p>
        </p:txBody>
      </p:sp>
      <p:pic>
        <p:nvPicPr>
          <p:cNvPr id="98306" name="Picture 2" descr="http://www.gbcdecatur.org/files/ChurchDisciplinePic.jpg"/>
          <p:cNvPicPr>
            <a:picLocks noChangeAspect="1" noChangeArrowheads="1"/>
          </p:cNvPicPr>
          <p:nvPr/>
        </p:nvPicPr>
        <p:blipFill>
          <a:blip r:embed="rId2" cstate="print"/>
          <a:srcRect/>
          <a:stretch>
            <a:fillRect/>
          </a:stretch>
        </p:blipFill>
        <p:spPr bwMode="auto">
          <a:xfrm>
            <a:off x="1524000" y="2057400"/>
            <a:ext cx="5943600" cy="445589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2087562"/>
          </a:xfrm>
        </p:spPr>
        <p:txBody>
          <a:bodyPr>
            <a:noAutofit/>
          </a:bodyPr>
          <a:lstStyle/>
          <a:p>
            <a:pPr lvl="0"/>
            <a:r>
              <a:rPr lang="en-US" sz="3600" dirty="0" smtClean="0">
                <a:solidFill>
                  <a:srgbClr val="FFFF00"/>
                </a:solidFill>
              </a:rPr>
              <a:t/>
            </a:r>
            <a:br>
              <a:rPr lang="en-US" sz="3600" dirty="0" smtClean="0">
                <a:solidFill>
                  <a:srgbClr val="FFFF00"/>
                </a:solidFill>
              </a:rPr>
            </a:br>
            <a:r>
              <a:rPr lang="en-US" sz="3600" dirty="0" smtClean="0">
                <a:solidFill>
                  <a:srgbClr val="FFFF00"/>
                </a:solidFill>
              </a:rPr>
              <a:t>The church is </a:t>
            </a:r>
            <a:r>
              <a:rPr lang="en-US" sz="3600" dirty="0">
                <a:solidFill>
                  <a:srgbClr val="FFFF00"/>
                </a:solidFill>
              </a:rPr>
              <a:t>to provide fellowship for believers </a:t>
            </a:r>
            <a:r>
              <a:rPr lang="en-US" sz="3600" i="1" dirty="0">
                <a:solidFill>
                  <a:srgbClr val="FFFF00"/>
                </a:solidFill>
              </a:rPr>
              <a:t>(Acts 2:42</a:t>
            </a:r>
            <a:r>
              <a:rPr lang="en-US" sz="3600" i="1">
                <a:solidFill>
                  <a:srgbClr val="FFFF00"/>
                </a:solidFill>
              </a:rPr>
              <a:t>; </a:t>
            </a:r>
            <a:r>
              <a:rPr lang="en-US" sz="3600" i="1" smtClean="0">
                <a:solidFill>
                  <a:srgbClr val="FFFF00"/>
                </a:solidFill>
              </a:rPr>
              <a:t>I </a:t>
            </a:r>
            <a:r>
              <a:rPr lang="en-US" sz="3600" i="1" dirty="0">
                <a:solidFill>
                  <a:srgbClr val="FFFF00"/>
                </a:solidFill>
              </a:rPr>
              <a:t>Cor. 1:9; 2 Cor. 8:4; 13:14; Gal. 2:9; Phil. 1:5; 2:1; </a:t>
            </a:r>
            <a:r>
              <a:rPr lang="en-US" sz="3600" i="1" dirty="0" smtClean="0">
                <a:solidFill>
                  <a:srgbClr val="FFFF00"/>
                </a:solidFill>
              </a:rPr>
              <a:t>I John </a:t>
            </a:r>
            <a:r>
              <a:rPr lang="en-US" sz="3600" i="1" dirty="0">
                <a:solidFill>
                  <a:srgbClr val="FFFF00"/>
                </a:solidFill>
              </a:rPr>
              <a:t>1:3, </a:t>
            </a:r>
            <a:r>
              <a:rPr lang="en-US" sz="3600" i="1" dirty="0" smtClean="0">
                <a:solidFill>
                  <a:srgbClr val="FFFF00"/>
                </a:solidFill>
              </a:rPr>
              <a:t>6-7) </a:t>
            </a:r>
            <a:r>
              <a:rPr lang="en-US" sz="3600" dirty="0">
                <a:solidFill>
                  <a:srgbClr val="FFFF00"/>
                </a:solidFill>
              </a:rPr>
              <a:t/>
            </a:r>
            <a:br>
              <a:rPr lang="en-US" sz="3600" dirty="0">
                <a:solidFill>
                  <a:srgbClr val="FFFF00"/>
                </a:solidFill>
              </a:rPr>
            </a:br>
            <a:endParaRPr lang="en-US" sz="3600" dirty="0">
              <a:solidFill>
                <a:srgbClr val="FFFF00"/>
              </a:solidFill>
            </a:endParaRPr>
          </a:p>
        </p:txBody>
      </p:sp>
      <p:sp>
        <p:nvSpPr>
          <p:cNvPr id="5" name="Content Placeholder 4"/>
          <p:cNvSpPr>
            <a:spLocks noGrp="1"/>
          </p:cNvSpPr>
          <p:nvPr>
            <p:ph idx="1"/>
          </p:nvPr>
        </p:nvSpPr>
        <p:spPr>
          <a:xfrm>
            <a:off x="152400" y="2362200"/>
            <a:ext cx="8839200" cy="4495800"/>
          </a:xfrm>
        </p:spPr>
        <p:txBody>
          <a:bodyPr>
            <a:normAutofit/>
          </a:bodyPr>
          <a:lstStyle/>
          <a:p>
            <a:pPr lvl="0"/>
            <a:r>
              <a:rPr lang="en-US" sz="3600" dirty="0"/>
              <a:t>The basis of Christian fellowship—the Person of Christ </a:t>
            </a:r>
            <a:r>
              <a:rPr lang="en-US" sz="3600" i="1" dirty="0" smtClean="0"/>
              <a:t>(I John </a:t>
            </a:r>
            <a:r>
              <a:rPr lang="en-US" sz="3600" i="1" dirty="0"/>
              <a:t>1:3</a:t>
            </a:r>
            <a:r>
              <a:rPr lang="en-US" sz="3600" i="1" dirty="0" smtClean="0"/>
              <a:t>)</a:t>
            </a:r>
            <a:endParaRPr lang="en-US" sz="3600" i="1" dirty="0"/>
          </a:p>
          <a:p>
            <a:pPr lvl="0"/>
            <a:r>
              <a:rPr lang="en-US" sz="3600" dirty="0"/>
              <a:t>The nature of Christian fellowship—sharing </a:t>
            </a:r>
            <a:r>
              <a:rPr lang="en-US" sz="3600" i="1" dirty="0"/>
              <a:t>(Acts 2:44-47; 4:32, </a:t>
            </a:r>
            <a:r>
              <a:rPr lang="en-US" sz="3600" i="1" dirty="0" smtClean="0"/>
              <a:t>34-35) </a:t>
            </a:r>
            <a:endParaRPr lang="en-US" sz="3600" i="1" dirty="0"/>
          </a:p>
          <a:p>
            <a:pPr lvl="0"/>
            <a:r>
              <a:rPr lang="en-US" sz="3600" dirty="0"/>
              <a:t>The dangers of losing Christian </a:t>
            </a:r>
            <a:r>
              <a:rPr lang="en-US" sz="3600" dirty="0" smtClean="0"/>
              <a:t>fellowship—sin/disunity </a:t>
            </a:r>
            <a:r>
              <a:rPr lang="en-US" sz="3600" i="1" dirty="0" smtClean="0"/>
              <a:t>(I </a:t>
            </a:r>
            <a:r>
              <a:rPr lang="en-US" sz="3600" i="1" dirty="0"/>
              <a:t>Cor. 10:16, 21</a:t>
            </a:r>
            <a:r>
              <a:rPr lang="en-US" sz="3600" i="1" dirty="0" smtClean="0"/>
              <a:t>) </a:t>
            </a:r>
            <a:endParaRPr lang="en-US" sz="3600" i="1" dirty="0"/>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ruthpressure.files.wordpress.com/2011/12/one-another.png"/>
          <p:cNvPicPr>
            <a:picLocks noChangeAspect="1" noChangeArrowheads="1"/>
          </p:cNvPicPr>
          <p:nvPr/>
        </p:nvPicPr>
        <p:blipFill>
          <a:blip r:embed="rId2" cstate="print"/>
          <a:srcRect/>
          <a:stretch>
            <a:fillRect/>
          </a:stretch>
        </p:blipFill>
        <p:spPr bwMode="auto">
          <a:xfrm>
            <a:off x="1524000" y="1371600"/>
            <a:ext cx="6045200" cy="4533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0" y="0"/>
            <a:ext cx="4495800" cy="6858000"/>
          </a:xfrm>
        </p:spPr>
        <p:txBody>
          <a:bodyPr>
            <a:normAutofit/>
          </a:bodyPr>
          <a:lstStyle/>
          <a:p>
            <a:pPr lvl="0"/>
            <a:r>
              <a:rPr lang="en-US" sz="3200" dirty="0"/>
              <a:t>Confess our faults </a:t>
            </a:r>
            <a:r>
              <a:rPr lang="en-US" sz="3200" dirty="0" smtClean="0"/>
              <a:t>    </a:t>
            </a:r>
            <a:r>
              <a:rPr lang="en-US" sz="3200" i="1" dirty="0" smtClean="0"/>
              <a:t>(</a:t>
            </a:r>
            <a:r>
              <a:rPr lang="en-US" sz="3200" i="1" dirty="0"/>
              <a:t>Jas. 5:16</a:t>
            </a:r>
            <a:r>
              <a:rPr lang="en-US" sz="3200" i="1" dirty="0" smtClean="0"/>
              <a:t>) </a:t>
            </a:r>
            <a:endParaRPr lang="en-US" sz="3200" i="1" dirty="0"/>
          </a:p>
          <a:p>
            <a:pPr lvl="0"/>
            <a:r>
              <a:rPr lang="en-US" sz="3200" dirty="0"/>
              <a:t>Rebuke sin in each other </a:t>
            </a:r>
            <a:r>
              <a:rPr lang="en-US" sz="3200" i="1" dirty="0"/>
              <a:t>(Eph. 5:11; </a:t>
            </a:r>
            <a:r>
              <a:rPr lang="en-US" sz="3200" i="1" dirty="0" smtClean="0"/>
              <a:t>            I </a:t>
            </a:r>
            <a:r>
              <a:rPr lang="en-US" sz="3200" i="1" dirty="0"/>
              <a:t>Tim. 5:20</a:t>
            </a:r>
            <a:r>
              <a:rPr lang="en-US" sz="3200" i="1" dirty="0" smtClean="0"/>
              <a:t>) </a:t>
            </a:r>
            <a:endParaRPr lang="en-US" sz="3200" i="1" dirty="0"/>
          </a:p>
          <a:p>
            <a:pPr lvl="0"/>
            <a:r>
              <a:rPr lang="en-US" sz="3200" dirty="0"/>
              <a:t>Forgive one another </a:t>
            </a:r>
            <a:r>
              <a:rPr lang="en-US" sz="3200" dirty="0" smtClean="0"/>
              <a:t>    </a:t>
            </a:r>
            <a:r>
              <a:rPr lang="en-US" sz="3200" i="1" dirty="0" smtClean="0"/>
              <a:t>(II Cor</a:t>
            </a:r>
            <a:r>
              <a:rPr lang="en-US" sz="3200" i="1" dirty="0"/>
              <a:t>. 2:6, 8; Eph. 4:32; Col. 3:13</a:t>
            </a:r>
            <a:r>
              <a:rPr lang="en-US" sz="3200" i="1" dirty="0" smtClean="0"/>
              <a:t>) </a:t>
            </a:r>
            <a:endParaRPr lang="en-US" sz="3200" i="1" dirty="0"/>
          </a:p>
          <a:p>
            <a:r>
              <a:rPr lang="en-US" sz="3200" dirty="0" smtClean="0"/>
              <a:t>Restore one another </a:t>
            </a:r>
            <a:r>
              <a:rPr lang="en-US" sz="3200" i="1" dirty="0" smtClean="0"/>
              <a:t>(Gal. 6:1) </a:t>
            </a:r>
          </a:p>
          <a:p>
            <a:pPr lvl="0"/>
            <a:r>
              <a:rPr lang="en-US" sz="3200" dirty="0" smtClean="0"/>
              <a:t>Bear </a:t>
            </a:r>
            <a:r>
              <a:rPr lang="en-US" sz="3200" dirty="0"/>
              <a:t>one another’s burdens </a:t>
            </a:r>
            <a:r>
              <a:rPr lang="en-US" sz="3200" i="1" dirty="0"/>
              <a:t>(Gal. 6:2</a:t>
            </a:r>
            <a:r>
              <a:rPr lang="en-US" sz="3200" i="1" dirty="0" smtClean="0"/>
              <a:t>) </a:t>
            </a:r>
            <a:endParaRPr lang="en-US" sz="3200" i="1" dirty="0"/>
          </a:p>
          <a:p>
            <a:endParaRPr lang="en-US" sz="3200" dirty="0"/>
          </a:p>
        </p:txBody>
      </p:sp>
      <p:sp>
        <p:nvSpPr>
          <p:cNvPr id="6" name="Content Placeholder 5"/>
          <p:cNvSpPr>
            <a:spLocks noGrp="1"/>
          </p:cNvSpPr>
          <p:nvPr>
            <p:ph sz="half" idx="2"/>
          </p:nvPr>
        </p:nvSpPr>
        <p:spPr>
          <a:xfrm>
            <a:off x="4648200" y="0"/>
            <a:ext cx="4495800" cy="6858000"/>
          </a:xfrm>
        </p:spPr>
        <p:txBody>
          <a:bodyPr>
            <a:normAutofit/>
          </a:bodyPr>
          <a:lstStyle/>
          <a:p>
            <a:pPr lvl="0"/>
            <a:r>
              <a:rPr lang="en-US" sz="3200" dirty="0"/>
              <a:t>Prefer the weaker brother </a:t>
            </a:r>
            <a:r>
              <a:rPr lang="en-US" sz="3200" i="1" dirty="0"/>
              <a:t>(Rom. 14:13; 15:1</a:t>
            </a:r>
            <a:r>
              <a:rPr lang="en-US" sz="3200" i="1" dirty="0" smtClean="0"/>
              <a:t>) </a:t>
            </a:r>
            <a:endParaRPr lang="en-US" sz="3200" i="1" dirty="0"/>
          </a:p>
          <a:p>
            <a:pPr lvl="0"/>
            <a:r>
              <a:rPr lang="en-US" sz="3200" dirty="0"/>
              <a:t>Comfort and exhort each other </a:t>
            </a:r>
            <a:r>
              <a:rPr lang="en-US" sz="3200" i="1" dirty="0" smtClean="0"/>
              <a:t>(I </a:t>
            </a:r>
            <a:r>
              <a:rPr lang="en-US" sz="3200" i="1" dirty="0"/>
              <a:t>Thess. 4:18; 5:11</a:t>
            </a:r>
            <a:r>
              <a:rPr lang="en-US" sz="3200" i="1" dirty="0" smtClean="0"/>
              <a:t>)</a:t>
            </a:r>
            <a:endParaRPr lang="en-US" sz="3200" i="1" dirty="0"/>
          </a:p>
          <a:p>
            <a:pPr lvl="0"/>
            <a:r>
              <a:rPr lang="en-US" sz="3200" dirty="0"/>
              <a:t>Pray one for another </a:t>
            </a:r>
            <a:r>
              <a:rPr lang="en-US" sz="3200" i="1" dirty="0"/>
              <a:t>(Jas. 5:16</a:t>
            </a:r>
            <a:r>
              <a:rPr lang="en-US" sz="3200" i="1" dirty="0" smtClean="0"/>
              <a:t>) </a:t>
            </a:r>
            <a:endParaRPr lang="en-US" sz="3200" i="1" dirty="0"/>
          </a:p>
          <a:p>
            <a:pPr lvl="0"/>
            <a:r>
              <a:rPr lang="en-US" sz="3200" dirty="0"/>
              <a:t>Edify one another </a:t>
            </a:r>
            <a:r>
              <a:rPr lang="en-US" sz="3200" i="1" dirty="0"/>
              <a:t>(Rom. 14:19; Heb. 10:24</a:t>
            </a:r>
            <a:r>
              <a:rPr lang="en-US" sz="3200" i="1" dirty="0" smtClean="0"/>
              <a:t>) </a:t>
            </a:r>
            <a:endParaRPr lang="en-US" sz="3200" i="1" dirty="0"/>
          </a:p>
          <a:p>
            <a:pPr lvl="0"/>
            <a:r>
              <a:rPr lang="en-US" sz="3200" dirty="0"/>
              <a:t>Admonish one another </a:t>
            </a:r>
            <a:r>
              <a:rPr lang="en-US" sz="3200" i="1" dirty="0"/>
              <a:t>(Rom. 15:14; Col. 3:16</a:t>
            </a:r>
            <a:r>
              <a:rPr lang="en-US" sz="3200" i="1" dirty="0" smtClean="0"/>
              <a:t>) </a:t>
            </a:r>
            <a:endParaRPr lang="en-US" sz="3200" i="1" dirty="0"/>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to="" calcmode="lin" valueType="num">
                                      <p:cBhvr>
                                        <p:cTn id="22" dur="1" fill="hold"/>
                                        <p:tgtEl>
                                          <p:spTgt spid="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to="" calcmode="lin" valueType="num">
                                      <p:cBhvr>
                                        <p:cTn id="27" dur="1" fill="hold"/>
                                        <p:tgtEl>
                                          <p:spTgt spid="5">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to="" calcmode="lin" valueType="num">
                                      <p:cBhvr>
                                        <p:cTn id="32" dur="1" fill="hold"/>
                                        <p:tgtEl>
                                          <p:spTgt spid="6">
                                            <p:txEl>
                                              <p:pRg st="0" end="0"/>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to="" calcmode="lin" valueType="num">
                                      <p:cBhvr>
                                        <p:cTn id="37" dur="1" fill="hold"/>
                                        <p:tgtEl>
                                          <p:spTgt spid="6">
                                            <p:txEl>
                                              <p:pRg st="1" end="1"/>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 to="" calcmode="lin" valueType="num">
                                      <p:cBhvr>
                                        <p:cTn id="42" dur="1" fill="hold"/>
                                        <p:tgtEl>
                                          <p:spTgt spid="6">
                                            <p:txEl>
                                              <p:pRg st="2" end="2"/>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 to="" calcmode="lin" valueType="num">
                                      <p:cBhvr>
                                        <p:cTn id="47" dur="1" fill="hold"/>
                                        <p:tgtEl>
                                          <p:spTgt spid="6">
                                            <p:txEl>
                                              <p:pRg st="3" end="3"/>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 to="" calcmode="lin" valueType="num">
                                      <p:cBhvr>
                                        <p:cTn id="52" dur="1" fill="hold"/>
                                        <p:tgtEl>
                                          <p:spTgt spid="6">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86000"/>
          </a:xfrm>
        </p:spPr>
        <p:txBody>
          <a:bodyPr>
            <a:normAutofit fontScale="90000"/>
          </a:bodyPr>
          <a:lstStyle/>
          <a:p>
            <a:pPr lvl="0"/>
            <a:r>
              <a:rPr lang="en-US" dirty="0" smtClean="0">
                <a:solidFill>
                  <a:srgbClr val="FFFF00"/>
                </a:solidFill>
              </a:rPr>
              <a:t>The church is </a:t>
            </a:r>
            <a:r>
              <a:rPr lang="en-US" dirty="0">
                <a:solidFill>
                  <a:srgbClr val="FFFF00"/>
                </a:solidFill>
              </a:rPr>
              <a:t>to prepare rulers for </a:t>
            </a:r>
            <a:r>
              <a:rPr lang="en-US" dirty="0" smtClean="0">
                <a:solidFill>
                  <a:srgbClr val="FFFF00"/>
                </a:solidFill>
              </a:rPr>
              <a:t/>
            </a:r>
            <a:br>
              <a:rPr lang="en-US" dirty="0" smtClean="0">
                <a:solidFill>
                  <a:srgbClr val="FFFF00"/>
                </a:solidFill>
              </a:rPr>
            </a:br>
            <a:r>
              <a:rPr lang="en-US" dirty="0" smtClean="0">
                <a:solidFill>
                  <a:srgbClr val="FFFF00"/>
                </a:solidFill>
              </a:rPr>
              <a:t>the </a:t>
            </a:r>
            <a:r>
              <a:rPr lang="en-US" dirty="0">
                <a:solidFill>
                  <a:srgbClr val="FFFF00"/>
                </a:solidFill>
              </a:rPr>
              <a:t>millennial kingdom </a:t>
            </a:r>
            <a:r>
              <a:rPr lang="en-US" dirty="0" smtClean="0">
                <a:solidFill>
                  <a:srgbClr val="FFFF00"/>
                </a:solidFill>
              </a:rPr>
              <a:t/>
            </a:r>
            <a:br>
              <a:rPr lang="en-US" dirty="0" smtClean="0">
                <a:solidFill>
                  <a:srgbClr val="FFFF00"/>
                </a:solidFill>
              </a:rPr>
            </a:br>
            <a:r>
              <a:rPr lang="en-US" sz="4000" i="1" dirty="0" smtClean="0">
                <a:solidFill>
                  <a:srgbClr val="FFFF00"/>
                </a:solidFill>
              </a:rPr>
              <a:t>(</a:t>
            </a:r>
            <a:r>
              <a:rPr lang="en-US" sz="4000" i="1" dirty="0">
                <a:solidFill>
                  <a:srgbClr val="FFFF00"/>
                </a:solidFill>
              </a:rPr>
              <a:t>Rom. 8:17; </a:t>
            </a:r>
            <a:r>
              <a:rPr lang="en-US" sz="4000" i="1" dirty="0" smtClean="0">
                <a:solidFill>
                  <a:srgbClr val="FFFF00"/>
                </a:solidFill>
              </a:rPr>
              <a:t>II Tim</a:t>
            </a:r>
            <a:r>
              <a:rPr lang="en-US" sz="4000" i="1" dirty="0">
                <a:solidFill>
                  <a:srgbClr val="FFFF00"/>
                </a:solidFill>
              </a:rPr>
              <a:t>. 2:12</a:t>
            </a:r>
            <a:r>
              <a:rPr lang="en-US" sz="4000" i="1" dirty="0" smtClean="0">
                <a:solidFill>
                  <a:srgbClr val="FFFF00"/>
                </a:solidFill>
              </a:rPr>
              <a:t>) </a:t>
            </a:r>
            <a:r>
              <a:rPr lang="en-US" dirty="0">
                <a:solidFill>
                  <a:srgbClr val="FFFF00"/>
                </a:solidFill>
              </a:rPr>
              <a:t/>
            </a:r>
            <a:br>
              <a:rPr lang="en-US" dirty="0">
                <a:solidFill>
                  <a:srgbClr val="FFFF00"/>
                </a:solidFill>
              </a:rPr>
            </a:br>
            <a:endParaRPr lang="en-US" dirty="0">
              <a:solidFill>
                <a:srgbClr val="FFFF00"/>
              </a:solidFill>
            </a:endParaRPr>
          </a:p>
        </p:txBody>
      </p:sp>
      <p:pic>
        <p:nvPicPr>
          <p:cNvPr id="100354" name="Picture 2" descr="http://ubdavid.org/kidsworld/explorers1/graphics/12_lord-reign-forever.jpg"/>
          <p:cNvPicPr>
            <a:picLocks noChangeAspect="1" noChangeArrowheads="1"/>
          </p:cNvPicPr>
          <p:nvPr/>
        </p:nvPicPr>
        <p:blipFill>
          <a:blip r:embed="rId2" cstate="print"/>
          <a:srcRect/>
          <a:stretch>
            <a:fillRect/>
          </a:stretch>
        </p:blipFill>
        <p:spPr bwMode="auto">
          <a:xfrm>
            <a:off x="2590800" y="1905000"/>
            <a:ext cx="3914775" cy="481161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newhopeassembly.org/wp-content/uploads/2012/10/builds-the-house.png"/>
          <p:cNvPicPr>
            <a:picLocks noChangeAspect="1" noChangeArrowheads="1"/>
          </p:cNvPicPr>
          <p:nvPr/>
        </p:nvPicPr>
        <p:blipFill>
          <a:blip r:embed="rId2" cstate="print"/>
          <a:srcRect/>
          <a:stretch>
            <a:fillRect/>
          </a:stretch>
        </p:blipFill>
        <p:spPr bwMode="auto">
          <a:xfrm>
            <a:off x="1752600" y="0"/>
            <a:ext cx="5562600" cy="4289743"/>
          </a:xfrm>
          <a:prstGeom prst="rect">
            <a:avLst/>
          </a:prstGeom>
          <a:noFill/>
        </p:spPr>
      </p:pic>
      <p:sp>
        <p:nvSpPr>
          <p:cNvPr id="3" name="Rectangle 2"/>
          <p:cNvSpPr/>
          <p:nvPr/>
        </p:nvSpPr>
        <p:spPr>
          <a:xfrm>
            <a:off x="152400" y="4724400"/>
            <a:ext cx="8991600" cy="1200329"/>
          </a:xfrm>
          <a:prstGeom prst="rect">
            <a:avLst/>
          </a:prstGeom>
        </p:spPr>
        <p:txBody>
          <a:bodyPr wrap="square">
            <a:spAutoFit/>
          </a:bodyPr>
          <a:lstStyle/>
          <a:p>
            <a:pPr algn="ctr"/>
            <a:r>
              <a:rPr lang="en-US" sz="3600" i="1" dirty="0" smtClean="0"/>
              <a:t> “Except the LORD build the house, they labor in vain that build it.” (Psalm 127:1) </a:t>
            </a:r>
            <a:endParaRPr lang="en-US" sz="3600" i="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697162"/>
          </a:xfrm>
        </p:spPr>
        <p:txBody>
          <a:bodyPr>
            <a:normAutofit fontScale="90000"/>
          </a:bodyPr>
          <a:lstStyle/>
          <a:p>
            <a:pPr lvl="0"/>
            <a:r>
              <a:rPr lang="en-US" dirty="0" smtClean="0">
                <a:solidFill>
                  <a:srgbClr val="FFFF00"/>
                </a:solidFill>
              </a:rPr>
              <a:t/>
            </a:r>
            <a:br>
              <a:rPr lang="en-US" dirty="0" smtClean="0">
                <a:solidFill>
                  <a:srgbClr val="FFFF00"/>
                </a:solidFill>
              </a:rPr>
            </a:br>
            <a:r>
              <a:rPr lang="en-US" dirty="0" smtClean="0">
                <a:solidFill>
                  <a:srgbClr val="FFFF00"/>
                </a:solidFill>
              </a:rPr>
              <a:t>The church is </a:t>
            </a:r>
            <a:r>
              <a:rPr lang="en-US" dirty="0">
                <a:solidFill>
                  <a:srgbClr val="FFFF00"/>
                </a:solidFill>
              </a:rPr>
              <a:t>to act as a restraining and </a:t>
            </a:r>
            <a:r>
              <a:rPr lang="en-US" dirty="0" smtClean="0">
                <a:solidFill>
                  <a:srgbClr val="FFFF00"/>
                </a:solidFill>
              </a:rPr>
              <a:t/>
            </a:r>
            <a:br>
              <a:rPr lang="en-US" dirty="0" smtClean="0">
                <a:solidFill>
                  <a:srgbClr val="FFFF00"/>
                </a:solidFill>
              </a:rPr>
            </a:br>
            <a:r>
              <a:rPr lang="en-US" dirty="0" smtClean="0">
                <a:solidFill>
                  <a:srgbClr val="FFFF00"/>
                </a:solidFill>
              </a:rPr>
              <a:t>enlightening </a:t>
            </a:r>
            <a:r>
              <a:rPr lang="en-US" dirty="0">
                <a:solidFill>
                  <a:srgbClr val="FFFF00"/>
                </a:solidFill>
              </a:rPr>
              <a:t>force in this present world </a:t>
            </a:r>
            <a:r>
              <a:rPr lang="en-US" dirty="0" smtClean="0">
                <a:solidFill>
                  <a:srgbClr val="FFFF00"/>
                </a:solidFill>
              </a:rPr>
              <a:t/>
            </a:r>
            <a:br>
              <a:rPr lang="en-US" dirty="0" smtClean="0">
                <a:solidFill>
                  <a:srgbClr val="FFFF00"/>
                </a:solidFill>
              </a:rPr>
            </a:br>
            <a:r>
              <a:rPr lang="en-US" sz="4000" i="1" dirty="0" smtClean="0">
                <a:solidFill>
                  <a:srgbClr val="FFFF00"/>
                </a:solidFill>
              </a:rPr>
              <a:t>(Matt</a:t>
            </a:r>
            <a:r>
              <a:rPr lang="en-US" sz="4000" i="1" dirty="0">
                <a:solidFill>
                  <a:srgbClr val="FFFF00"/>
                </a:solidFill>
              </a:rPr>
              <a:t>. 5:13-16; 2 Thess. </a:t>
            </a:r>
            <a:r>
              <a:rPr lang="en-US" sz="4000" i="1" dirty="0" smtClean="0">
                <a:solidFill>
                  <a:srgbClr val="FFFF00"/>
                </a:solidFill>
              </a:rPr>
              <a:t>2:6-7; </a:t>
            </a:r>
            <a:br>
              <a:rPr lang="en-US" sz="4000" i="1" dirty="0" smtClean="0">
                <a:solidFill>
                  <a:srgbClr val="FFFF00"/>
                </a:solidFill>
              </a:rPr>
            </a:br>
            <a:r>
              <a:rPr lang="en-US" sz="4000" i="1" dirty="0" smtClean="0">
                <a:solidFill>
                  <a:srgbClr val="FFFF00"/>
                </a:solidFill>
              </a:rPr>
              <a:t>Gen</a:t>
            </a:r>
            <a:r>
              <a:rPr lang="en-US" sz="4000" i="1" dirty="0">
                <a:solidFill>
                  <a:srgbClr val="FFFF00"/>
                </a:solidFill>
              </a:rPr>
              <a:t>. </a:t>
            </a:r>
            <a:r>
              <a:rPr lang="en-US" sz="4000" i="1" dirty="0" smtClean="0">
                <a:solidFill>
                  <a:srgbClr val="FFFF00"/>
                </a:solidFill>
              </a:rPr>
              <a:t>18:22-23</a:t>
            </a:r>
            <a:r>
              <a:rPr lang="en-US" sz="4000" i="1" dirty="0">
                <a:solidFill>
                  <a:srgbClr val="FFFF00"/>
                </a:solidFill>
              </a:rPr>
              <a:t>; 19:12-25</a:t>
            </a:r>
            <a:r>
              <a:rPr lang="en-US" sz="4000" i="1" dirty="0" smtClean="0">
                <a:solidFill>
                  <a:srgbClr val="FFFF00"/>
                </a:solidFill>
              </a:rPr>
              <a:t>) </a:t>
            </a:r>
            <a:r>
              <a:rPr lang="en-US" dirty="0"/>
              <a:t/>
            </a:r>
            <a:br>
              <a:rPr lang="en-US" dirty="0"/>
            </a:br>
            <a:endParaRPr lang="en-US" dirty="0"/>
          </a:p>
        </p:txBody>
      </p:sp>
      <p:pic>
        <p:nvPicPr>
          <p:cNvPr id="103426" name="Picture 2" descr="http://conniesfriends.files.wordpress.com/2011/08/free-clipart-of-salt-shaker2.jpg"/>
          <p:cNvPicPr>
            <a:picLocks noChangeAspect="1" noChangeArrowheads="1"/>
          </p:cNvPicPr>
          <p:nvPr/>
        </p:nvPicPr>
        <p:blipFill>
          <a:blip r:embed="rId2" cstate="print"/>
          <a:srcRect/>
          <a:stretch>
            <a:fillRect/>
          </a:stretch>
        </p:blipFill>
        <p:spPr bwMode="auto">
          <a:xfrm>
            <a:off x="381000" y="2743200"/>
            <a:ext cx="3733800" cy="3781064"/>
          </a:xfrm>
          <a:prstGeom prst="rect">
            <a:avLst/>
          </a:prstGeom>
          <a:noFill/>
        </p:spPr>
      </p:pic>
      <p:pic>
        <p:nvPicPr>
          <p:cNvPr id="103428" name="Picture 4" descr="http://www.trimelectric.com/Portals/164190/images/light%20bulb-resized-600.jpg"/>
          <p:cNvPicPr>
            <a:picLocks noChangeAspect="1" noChangeArrowheads="1"/>
          </p:cNvPicPr>
          <p:nvPr/>
        </p:nvPicPr>
        <p:blipFill>
          <a:blip r:embed="rId3" cstate="print"/>
          <a:srcRect/>
          <a:stretch>
            <a:fillRect/>
          </a:stretch>
        </p:blipFill>
        <p:spPr bwMode="auto">
          <a:xfrm>
            <a:off x="5257800" y="2590800"/>
            <a:ext cx="3257550" cy="40946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3426"/>
                                        </p:tgtEl>
                                        <p:attrNameLst>
                                          <p:attrName>style.visibility</p:attrName>
                                        </p:attrNameLst>
                                      </p:cBhvr>
                                      <p:to>
                                        <p:strVal val="visible"/>
                                      </p:to>
                                    </p:set>
                                    <p:anim to="" calcmode="lin" valueType="num">
                                      <p:cBhvr>
                                        <p:cTn id="7" dur="1" fill="hold"/>
                                        <p:tgtEl>
                                          <p:spTgt spid="10342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3428"/>
                                        </p:tgtEl>
                                        <p:attrNameLst>
                                          <p:attrName>style.visibility</p:attrName>
                                        </p:attrNameLst>
                                      </p:cBhvr>
                                      <p:to>
                                        <p:strVal val="visible"/>
                                      </p:to>
                                    </p:set>
                                    <p:anim to="" calcmode="lin" valueType="num">
                                      <p:cBhvr>
                                        <p:cTn id="12" dur="1" fill="hold"/>
                                        <p:tgtEl>
                                          <p:spTgt spid="10342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FFFF00"/>
                </a:solidFill>
              </a:rPr>
              <a:t>What is the Main </a:t>
            </a:r>
            <a:br>
              <a:rPr lang="en-US" dirty="0" smtClean="0">
                <a:solidFill>
                  <a:srgbClr val="FFFF00"/>
                </a:solidFill>
              </a:rPr>
            </a:br>
            <a:r>
              <a:rPr lang="en-US" dirty="0" smtClean="0">
                <a:solidFill>
                  <a:srgbClr val="FFFF00"/>
                </a:solidFill>
              </a:rPr>
              <a:t>Purpose for the Church</a:t>
            </a:r>
            <a:endParaRPr lang="en-US" dirty="0">
              <a:solidFill>
                <a:srgbClr val="FFFF00"/>
              </a:solidFill>
            </a:endParaRPr>
          </a:p>
        </p:txBody>
      </p:sp>
      <p:pic>
        <p:nvPicPr>
          <p:cNvPr id="104450" name="Picture 2" descr="http://thumbs.dreamstime.com/z/icon-sitting-question-mark-15613891.jpg"/>
          <p:cNvPicPr>
            <a:picLocks noChangeAspect="1" noChangeArrowheads="1"/>
          </p:cNvPicPr>
          <p:nvPr/>
        </p:nvPicPr>
        <p:blipFill>
          <a:blip r:embed="rId2" cstate="print"/>
          <a:srcRect t="-1429" r="8046"/>
          <a:stretch>
            <a:fillRect/>
          </a:stretch>
        </p:blipFill>
        <p:spPr bwMode="auto">
          <a:xfrm>
            <a:off x="2362200" y="1295400"/>
            <a:ext cx="3810000" cy="5410201"/>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http://fscj-calendar.s3.amazonaws.com/events/9265/the-main-thing__medium.jpg"/>
          <p:cNvPicPr>
            <a:picLocks noChangeAspect="1" noChangeArrowheads="1"/>
          </p:cNvPicPr>
          <p:nvPr/>
        </p:nvPicPr>
        <p:blipFill>
          <a:blip r:embed="rId2" cstate="print">
            <a:lum contrast="30000"/>
          </a:blip>
          <a:srcRect l="6536" r="7190" b="15686"/>
          <a:stretch>
            <a:fillRect/>
          </a:stretch>
        </p:blipFill>
        <p:spPr bwMode="auto">
          <a:xfrm>
            <a:off x="914400" y="1066800"/>
            <a:ext cx="7485321" cy="4876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orkwithsandi.com/wp-content/uploads/main-thing.png"/>
          <p:cNvPicPr>
            <a:picLocks noChangeAspect="1" noChangeArrowheads="1"/>
          </p:cNvPicPr>
          <p:nvPr/>
        </p:nvPicPr>
        <p:blipFill>
          <a:blip r:embed="rId2" cstate="print"/>
          <a:srcRect/>
          <a:stretch>
            <a:fillRect/>
          </a:stretch>
        </p:blipFill>
        <p:spPr bwMode="auto">
          <a:xfrm>
            <a:off x="1295400" y="0"/>
            <a:ext cx="6942405" cy="6843932"/>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685800"/>
            <a:ext cx="5181600" cy="2209800"/>
          </a:xfrm>
        </p:spPr>
        <p:txBody>
          <a:bodyPr>
            <a:normAutofit fontScale="90000"/>
          </a:bodyPr>
          <a:lstStyle/>
          <a:p>
            <a:r>
              <a:rPr lang="en-US" sz="5400" dirty="0" smtClean="0"/>
              <a:t>Why did God create man? </a:t>
            </a:r>
            <a:br>
              <a:rPr lang="en-US" sz="5400" dirty="0" smtClean="0"/>
            </a:br>
            <a:endParaRPr lang="en-US" sz="5400" dirty="0"/>
          </a:p>
        </p:txBody>
      </p:sp>
      <p:pic>
        <p:nvPicPr>
          <p:cNvPr id="58370" name="Picture 2" descr="http://topnews.in/health/files/thinking.jpg"/>
          <p:cNvPicPr>
            <a:picLocks noChangeAspect="1" noChangeArrowheads="1"/>
          </p:cNvPicPr>
          <p:nvPr/>
        </p:nvPicPr>
        <p:blipFill>
          <a:blip r:embed="rId2" cstate="print"/>
          <a:srcRect/>
          <a:stretch>
            <a:fillRect/>
          </a:stretch>
        </p:blipFill>
        <p:spPr bwMode="auto">
          <a:xfrm>
            <a:off x="228599" y="695326"/>
            <a:ext cx="3600449" cy="5400674"/>
          </a:xfrm>
          <a:prstGeom prst="rect">
            <a:avLst/>
          </a:prstGeom>
          <a:noFill/>
        </p:spPr>
      </p:pic>
      <p:pic>
        <p:nvPicPr>
          <p:cNvPr id="4" name="Picture 4" descr="http://www.reasoningwithjehovahswitnesses.com/wp-content/uploads/2012/01/jesus_adam_eve_touch1.jpg"/>
          <p:cNvPicPr>
            <a:picLocks noChangeAspect="1" noChangeArrowheads="1"/>
          </p:cNvPicPr>
          <p:nvPr/>
        </p:nvPicPr>
        <p:blipFill>
          <a:blip r:embed="rId3" cstate="print"/>
          <a:srcRect/>
          <a:stretch>
            <a:fillRect/>
          </a:stretch>
        </p:blipFill>
        <p:spPr bwMode="auto">
          <a:xfrm>
            <a:off x="4114800" y="2667000"/>
            <a:ext cx="4777528" cy="3352800"/>
          </a:xfrm>
          <a:prstGeom prst="rect">
            <a:avLst/>
          </a:prstGeom>
          <a:noFill/>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685800"/>
            <a:ext cx="5181600" cy="2209800"/>
          </a:xfrm>
        </p:spPr>
        <p:txBody>
          <a:bodyPr>
            <a:normAutofit fontScale="90000"/>
          </a:bodyPr>
          <a:lstStyle/>
          <a:p>
            <a:r>
              <a:rPr lang="en-US" sz="5400" dirty="0" smtClean="0"/>
              <a:t>Why did God create the church? </a:t>
            </a:r>
            <a:br>
              <a:rPr lang="en-US" sz="5400" dirty="0" smtClean="0"/>
            </a:br>
            <a:endParaRPr lang="en-US" sz="5400" dirty="0"/>
          </a:p>
        </p:txBody>
      </p:sp>
      <p:pic>
        <p:nvPicPr>
          <p:cNvPr id="58370" name="Picture 2" descr="http://topnews.in/health/files/thinking.jpg"/>
          <p:cNvPicPr>
            <a:picLocks noChangeAspect="1" noChangeArrowheads="1"/>
          </p:cNvPicPr>
          <p:nvPr/>
        </p:nvPicPr>
        <p:blipFill>
          <a:blip r:embed="rId2" cstate="print"/>
          <a:srcRect/>
          <a:stretch>
            <a:fillRect/>
          </a:stretch>
        </p:blipFill>
        <p:spPr bwMode="auto">
          <a:xfrm>
            <a:off x="228599" y="695326"/>
            <a:ext cx="3600449" cy="5400674"/>
          </a:xfrm>
          <a:prstGeom prst="rect">
            <a:avLst/>
          </a:prstGeom>
          <a:noFill/>
        </p:spPr>
      </p:pic>
      <p:pic>
        <p:nvPicPr>
          <p:cNvPr id="5" name="Picture 7" descr="C:\Users\Dan White\Documents\Fellowship Baptist\Church.jpg"/>
          <p:cNvPicPr>
            <a:picLocks noChangeAspect="1" noChangeArrowheads="1"/>
          </p:cNvPicPr>
          <p:nvPr/>
        </p:nvPicPr>
        <p:blipFill>
          <a:blip r:embed="rId3" cstate="print">
            <a:lum bright="-10000" contrast="20000"/>
          </a:blip>
          <a:srcRect/>
          <a:stretch>
            <a:fillRect/>
          </a:stretch>
        </p:blipFill>
        <p:spPr bwMode="auto">
          <a:xfrm>
            <a:off x="4114800" y="2667000"/>
            <a:ext cx="4788213" cy="31717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meetsomemormons.com/files/2013/04/revelation_churches2.jpg"/>
          <p:cNvPicPr>
            <a:picLocks noChangeAspect="1" noChangeArrowheads="1"/>
          </p:cNvPicPr>
          <p:nvPr/>
        </p:nvPicPr>
        <p:blipFill>
          <a:blip r:embed="rId2" cstate="print"/>
          <a:srcRect/>
          <a:stretch>
            <a:fillRect/>
          </a:stretch>
        </p:blipFill>
        <p:spPr bwMode="auto">
          <a:xfrm>
            <a:off x="1676400" y="2514600"/>
            <a:ext cx="6096000" cy="4076701"/>
          </a:xfrm>
          <a:prstGeom prst="rect">
            <a:avLst/>
          </a:prstGeom>
          <a:noFill/>
        </p:spPr>
      </p:pic>
      <p:sp>
        <p:nvSpPr>
          <p:cNvPr id="3" name="Title 2"/>
          <p:cNvSpPr>
            <a:spLocks noGrp="1"/>
          </p:cNvSpPr>
          <p:nvPr>
            <p:ph type="title"/>
          </p:nvPr>
        </p:nvSpPr>
        <p:spPr>
          <a:xfrm>
            <a:off x="0" y="76200"/>
            <a:ext cx="9067800" cy="2362200"/>
          </a:xfrm>
        </p:spPr>
        <p:txBody>
          <a:bodyPr>
            <a:noAutofit/>
          </a:bodyPr>
          <a:lstStyle/>
          <a:p>
            <a:r>
              <a:rPr lang="en-US" sz="3600" i="1" dirty="0" smtClean="0"/>
              <a:t>“Thou art worthy, O Lord, to receive glory and </a:t>
            </a:r>
            <a:r>
              <a:rPr lang="en-US" sz="3600" i="1" dirty="0" err="1" smtClean="0"/>
              <a:t>honour</a:t>
            </a:r>
            <a:r>
              <a:rPr lang="en-US" sz="3600" i="1" dirty="0" smtClean="0"/>
              <a:t> and power: for thou hast created all things, and for thy pleasure they are and were created.”  (Rev. 4:11)</a:t>
            </a:r>
            <a:endParaRPr lang="en-US" sz="3600" i="1"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i="1" dirty="0" smtClean="0"/>
              <a:t>“Furthermore then we beseech you, brethren, and exhort you by the Lord Jesus, that as ye have received of us how ye ought to walk and to </a:t>
            </a:r>
            <a:r>
              <a:rPr lang="en-US" sz="5400" i="1" dirty="0" smtClean="0">
                <a:solidFill>
                  <a:srgbClr val="FFFF00"/>
                </a:solidFill>
              </a:rPr>
              <a:t>please God</a:t>
            </a:r>
            <a:r>
              <a:rPr lang="en-US" sz="5400" i="1" dirty="0" smtClean="0"/>
              <a:t>, so ye would abound more and more.” (I Thess. 4:1)</a:t>
            </a:r>
            <a:endParaRPr lang="en-US" sz="5400" i="1" dirty="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5400" i="1" dirty="0" smtClean="0"/>
              <a:t>“But without faith it is impossible to </a:t>
            </a:r>
            <a:r>
              <a:rPr lang="en-US" sz="5400" i="1" dirty="0" smtClean="0">
                <a:solidFill>
                  <a:srgbClr val="FFFF00"/>
                </a:solidFill>
              </a:rPr>
              <a:t>please</a:t>
            </a:r>
            <a:r>
              <a:rPr lang="en-US" sz="5400" i="1" dirty="0" smtClean="0"/>
              <a:t> </a:t>
            </a:r>
            <a:r>
              <a:rPr lang="en-US" sz="5400" i="1" dirty="0" smtClean="0">
                <a:solidFill>
                  <a:srgbClr val="FFFF00"/>
                </a:solidFill>
              </a:rPr>
              <a:t>him</a:t>
            </a:r>
            <a:r>
              <a:rPr lang="en-US" sz="5400" i="1" dirty="0" smtClean="0"/>
              <a:t>: for he that cometh to God must believe that he is, and that he is a </a:t>
            </a:r>
            <a:r>
              <a:rPr lang="en-US" sz="5400" i="1" dirty="0" err="1" smtClean="0"/>
              <a:t>rewarder</a:t>
            </a:r>
            <a:r>
              <a:rPr lang="en-US" sz="5400" i="1" dirty="0" smtClean="0"/>
              <a:t> of them that diligently seek him.” (Heb. 11:6)</a:t>
            </a:r>
            <a:endParaRPr lang="en-US" sz="5400" i="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5400" i="1" dirty="0" smtClean="0"/>
              <a:t>“No man that </a:t>
            </a:r>
            <a:r>
              <a:rPr lang="en-US" sz="5400" i="1" dirty="0" err="1" smtClean="0"/>
              <a:t>warreth</a:t>
            </a:r>
            <a:r>
              <a:rPr lang="en-US" sz="5400" i="1" dirty="0" smtClean="0"/>
              <a:t> </a:t>
            </a:r>
            <a:r>
              <a:rPr lang="en-US" sz="5400" i="1" dirty="0" err="1" smtClean="0"/>
              <a:t>entangleth</a:t>
            </a:r>
            <a:r>
              <a:rPr lang="en-US" sz="5400" i="1" dirty="0" smtClean="0"/>
              <a:t> himself with the affairs of this life; that he may </a:t>
            </a:r>
            <a:r>
              <a:rPr lang="en-US" sz="5400" i="1" dirty="0" smtClean="0">
                <a:solidFill>
                  <a:srgbClr val="FFFF00"/>
                </a:solidFill>
              </a:rPr>
              <a:t>please</a:t>
            </a:r>
            <a:r>
              <a:rPr lang="en-US" sz="5400" i="1" dirty="0" smtClean="0"/>
              <a:t> </a:t>
            </a:r>
            <a:r>
              <a:rPr lang="en-US" sz="5400" i="1" dirty="0" smtClean="0">
                <a:solidFill>
                  <a:srgbClr val="FFFF00"/>
                </a:solidFill>
              </a:rPr>
              <a:t>him</a:t>
            </a:r>
            <a:r>
              <a:rPr lang="en-US" sz="5400" i="1" dirty="0" smtClean="0"/>
              <a:t> who hath chosen him to be a soldier.” (II Tim. 2:4)</a:t>
            </a:r>
            <a:endParaRPr lang="en-US" sz="5400"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75780" name="AutoShape 4"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75782" name="AutoShape 6"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75784" name="Picture 8" descr="http://farm2.staticflickr.com/1374/757708294_54ecbe624c_o.jpg"/>
          <p:cNvPicPr>
            <a:picLocks noChangeAspect="1" noChangeArrowheads="1"/>
          </p:cNvPicPr>
          <p:nvPr/>
        </p:nvPicPr>
        <p:blipFill>
          <a:blip r:embed="rId2" cstate="print"/>
          <a:srcRect/>
          <a:stretch>
            <a:fillRect/>
          </a:stretch>
        </p:blipFill>
        <p:spPr bwMode="auto">
          <a:xfrm>
            <a:off x="-76200" y="0"/>
            <a:ext cx="9220200" cy="6918960"/>
          </a:xfrm>
          <a:prstGeom prst="rect">
            <a:avLst/>
          </a:prstGeom>
          <a:noFill/>
        </p:spPr>
      </p:pic>
      <p:sp>
        <p:nvSpPr>
          <p:cNvPr id="6" name="Title 5"/>
          <p:cNvSpPr>
            <a:spLocks noGrp="1"/>
          </p:cNvSpPr>
          <p:nvPr>
            <p:ph type="title"/>
          </p:nvPr>
        </p:nvSpPr>
        <p:spPr>
          <a:xfrm>
            <a:off x="457200" y="274638"/>
            <a:ext cx="8229600" cy="6278562"/>
          </a:xfrm>
        </p:spPr>
        <p:txBody>
          <a:bodyPr>
            <a:normAutofit/>
          </a:bodyPr>
          <a:lstStyle/>
          <a:p>
            <a:r>
              <a:rPr lang="en-US" i="1" dirty="0" smtClean="0">
                <a:effectLst>
                  <a:glow rad="101600">
                    <a:schemeClr val="bg1">
                      <a:alpha val="60000"/>
                    </a:schemeClr>
                  </a:glow>
                </a:effectLst>
              </a:rPr>
              <a:t>“And are built upon the foundation of the apostles and prophets, Jesus Christ himself being the chief corner stone.” (Eph 2:20) </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sz="5400" i="1" dirty="0" smtClean="0"/>
              <a:t>“For do I now persuade men, or God? or do I seek to please men? for if I yet </a:t>
            </a:r>
            <a:r>
              <a:rPr lang="en-US" sz="5400" i="1" dirty="0" smtClean="0">
                <a:solidFill>
                  <a:srgbClr val="FFFF00"/>
                </a:solidFill>
              </a:rPr>
              <a:t>pleased men</a:t>
            </a:r>
            <a:r>
              <a:rPr lang="en-US" sz="5400" i="1" dirty="0" smtClean="0"/>
              <a:t>, I should not be the servant of Christ.”</a:t>
            </a:r>
            <a:br>
              <a:rPr lang="en-US" sz="5400" i="1" dirty="0" smtClean="0"/>
            </a:br>
            <a:r>
              <a:rPr lang="en-US" sz="5400" i="1" dirty="0" smtClean="0"/>
              <a:t> (Gal. 1:10)</a:t>
            </a:r>
            <a:endParaRPr lang="en-US" sz="5400" i="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229600" cy="6583362"/>
          </a:xfrm>
        </p:spPr>
        <p:txBody>
          <a:bodyPr>
            <a:normAutofit/>
          </a:bodyPr>
          <a:lstStyle/>
          <a:p>
            <a:r>
              <a:rPr lang="en-US" sz="5400" i="1" dirty="0" smtClean="0"/>
              <a:t>“So then they that are in the flesh cannot </a:t>
            </a:r>
            <a:r>
              <a:rPr lang="en-US" sz="5400" i="1" dirty="0" smtClean="0">
                <a:solidFill>
                  <a:srgbClr val="FFFF00"/>
                </a:solidFill>
              </a:rPr>
              <a:t>please God</a:t>
            </a:r>
            <a:r>
              <a:rPr lang="en-US" sz="5400" i="1" dirty="0" smtClean="0"/>
              <a:t>.” (Rom. 8:8)</a:t>
            </a:r>
            <a:endParaRPr lang="en-US" sz="5400" i="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Prophecy pictures\prophecy pictures\rapture and second coming\God_bride (2).jpg"/>
          <p:cNvPicPr>
            <a:picLocks noChangeAspect="1" noChangeArrowheads="1"/>
          </p:cNvPicPr>
          <p:nvPr/>
        </p:nvPicPr>
        <p:blipFill>
          <a:blip r:embed="rId2" cstate="print">
            <a:lum bright="-10000"/>
          </a:blip>
          <a:srcRect/>
          <a:stretch>
            <a:fillRect/>
          </a:stretch>
        </p:blipFill>
        <p:spPr bwMode="auto">
          <a:xfrm>
            <a:off x="8571" y="0"/>
            <a:ext cx="9126858" cy="6858000"/>
          </a:xfrm>
          <a:prstGeom prst="rect">
            <a:avLst/>
          </a:prstGeom>
          <a:noFill/>
        </p:spPr>
      </p:pic>
      <p:sp>
        <p:nvSpPr>
          <p:cNvPr id="2" name="Title 1"/>
          <p:cNvSpPr>
            <a:spLocks noGrp="1"/>
          </p:cNvSpPr>
          <p:nvPr>
            <p:ph type="title"/>
          </p:nvPr>
        </p:nvSpPr>
        <p:spPr>
          <a:xfrm>
            <a:off x="0" y="0"/>
            <a:ext cx="8915400" cy="6858000"/>
          </a:xfrm>
        </p:spPr>
        <p:txBody>
          <a:bodyPr>
            <a:normAutofit/>
          </a:bodyPr>
          <a:lstStyle/>
          <a:p>
            <a:r>
              <a:rPr lang="en-US" i="1" dirty="0" smtClean="0">
                <a:effectLst>
                  <a:glow rad="101600">
                    <a:schemeClr val="bg1">
                      <a:alpha val="60000"/>
                    </a:schemeClr>
                  </a:glow>
                </a:effectLst>
              </a:rPr>
              <a:t>“She that is married </a:t>
            </a:r>
            <a:r>
              <a:rPr lang="en-US" i="1" dirty="0" err="1" smtClean="0">
                <a:effectLst>
                  <a:glow rad="101600">
                    <a:schemeClr val="bg1">
                      <a:alpha val="60000"/>
                    </a:schemeClr>
                  </a:glow>
                </a:effectLst>
              </a:rPr>
              <a:t>careth</a:t>
            </a:r>
            <a:r>
              <a:rPr lang="en-US" i="1" dirty="0" smtClean="0">
                <a:effectLst>
                  <a:glow rad="101600">
                    <a:schemeClr val="bg1">
                      <a:alpha val="60000"/>
                    </a:schemeClr>
                  </a:glow>
                </a:effectLst>
              </a:rPr>
              <a:t> for the things of the world, how she may </a:t>
            </a:r>
            <a:r>
              <a:rPr lang="en-US" i="1" u="sng" dirty="0" smtClean="0">
                <a:effectLst>
                  <a:glow rad="101600">
                    <a:schemeClr val="bg1">
                      <a:alpha val="60000"/>
                    </a:schemeClr>
                  </a:glow>
                </a:effectLst>
              </a:rPr>
              <a:t>please her husband</a:t>
            </a:r>
            <a:r>
              <a:rPr lang="en-US" i="1" dirty="0" smtClean="0">
                <a:effectLst>
                  <a:glow rad="101600">
                    <a:schemeClr val="bg1">
                      <a:alpha val="60000"/>
                    </a:schemeClr>
                  </a:glow>
                </a:effectLst>
              </a:rPr>
              <a:t>.” </a:t>
            </a:r>
            <a:br>
              <a:rPr lang="en-US" i="1" dirty="0" smtClean="0">
                <a:effectLst>
                  <a:glow rad="101600">
                    <a:schemeClr val="bg1">
                      <a:alpha val="60000"/>
                    </a:schemeClr>
                  </a:glow>
                </a:effectLst>
              </a:rPr>
            </a:br>
            <a:r>
              <a:rPr lang="en-US" i="1" dirty="0" smtClean="0">
                <a:effectLst>
                  <a:glow rad="101600">
                    <a:schemeClr val="bg1">
                      <a:alpha val="60000"/>
                    </a:schemeClr>
                  </a:glow>
                </a:effectLst>
              </a:rPr>
              <a:t>(I Cor. 7:34) </a:t>
            </a:r>
            <a:endParaRPr lang="en-US"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7200" dirty="0" smtClean="0">
                <a:effectLst>
                  <a:glow rad="139700">
                    <a:schemeClr val="accent6">
                      <a:satMod val="175000"/>
                      <a:alpha val="40000"/>
                    </a:schemeClr>
                  </a:glow>
                  <a:reflection blurRad="6350" stA="55000" endA="300" endPos="45500" dir="5400000" sy="-100000" algn="bl" rotWithShape="0"/>
                </a:effectLst>
              </a:rPr>
              <a:t>How do we bring pleasure to God?</a:t>
            </a:r>
            <a:endParaRPr lang="en-US" sz="7200" dirty="0">
              <a:effectLst>
                <a:glow rad="139700">
                  <a:schemeClr val="accent6">
                    <a:satMod val="175000"/>
                    <a:alpha val="40000"/>
                  </a:schemeClr>
                </a:glow>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2554545"/>
          </a:xfrm>
          <a:prstGeom prst="rect">
            <a:avLst/>
          </a:prstGeom>
        </p:spPr>
        <p:txBody>
          <a:bodyPr wrap="square">
            <a:spAutoFit/>
          </a:bodyPr>
          <a:lstStyle/>
          <a:p>
            <a:pPr algn="ctr"/>
            <a:r>
              <a:rPr lang="en-US" sz="4000" i="1" dirty="0" smtClean="0"/>
              <a:t>“Let us hear the conclusion of the        whole matter: Fear God, and keep            his commandments: for this is the             whole duty of man.” (Eccl. 12:13) </a:t>
            </a:r>
            <a:endParaRPr lang="en-US" sz="4000" i="1" dirty="0"/>
          </a:p>
        </p:txBody>
      </p:sp>
      <p:pic>
        <p:nvPicPr>
          <p:cNvPr id="78850" name="Picture 2" descr="http://oneyearbibleimages.com/Image432.gif"/>
          <p:cNvPicPr>
            <a:picLocks noChangeAspect="1" noChangeArrowheads="1"/>
          </p:cNvPicPr>
          <p:nvPr/>
        </p:nvPicPr>
        <p:blipFill>
          <a:blip r:embed="rId2" cstate="print"/>
          <a:srcRect/>
          <a:stretch>
            <a:fillRect/>
          </a:stretch>
        </p:blipFill>
        <p:spPr bwMode="auto">
          <a:xfrm>
            <a:off x="533400" y="2590800"/>
            <a:ext cx="3114675" cy="4149381"/>
          </a:xfrm>
          <a:prstGeom prst="rect">
            <a:avLst/>
          </a:prstGeom>
          <a:noFill/>
        </p:spPr>
      </p:pic>
      <p:sp>
        <p:nvSpPr>
          <p:cNvPr id="4" name="Rectangle 3"/>
          <p:cNvSpPr/>
          <p:nvPr/>
        </p:nvSpPr>
        <p:spPr>
          <a:xfrm>
            <a:off x="3733800" y="2819400"/>
            <a:ext cx="5029200" cy="3785652"/>
          </a:xfrm>
          <a:prstGeom prst="rect">
            <a:avLst/>
          </a:prstGeom>
        </p:spPr>
        <p:txBody>
          <a:bodyPr wrap="square">
            <a:spAutoFit/>
          </a:bodyPr>
          <a:lstStyle/>
          <a:p>
            <a:pPr algn="ctr"/>
            <a:r>
              <a:rPr lang="en-US" sz="4000" i="1" dirty="0" smtClean="0"/>
              <a:t>“For God shall bring every work into judgment, with every secret thing, whether it be good, or whether it be evil.”(Eccl. 12:14) </a:t>
            </a:r>
            <a:endParaRPr lang="en-US" sz="4000" i="1"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ddclaywriter.files.wordpress.com/2013/03/judgment-seat-of-christ.jpg"/>
          <p:cNvPicPr>
            <a:picLocks noChangeAspect="1" noChangeArrowheads="1"/>
          </p:cNvPicPr>
          <p:nvPr/>
        </p:nvPicPr>
        <p:blipFill>
          <a:blip r:embed="rId2" cstate="print">
            <a:lum bright="-10000" contrast="20000"/>
          </a:blip>
          <a:srcRect/>
          <a:stretch>
            <a:fillRect/>
          </a:stretch>
        </p:blipFill>
        <p:spPr bwMode="auto">
          <a:xfrm>
            <a:off x="1676400" y="1981200"/>
            <a:ext cx="6080982" cy="45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4578" name="Picture 2" descr="https://encrypted-tbn1.gstatic.com/images?q=tbn:ANd9GcSKpwHB5yfP0bhbo5Qi7kHhoqS58OqxazWuhJGjDLg5FJHaxU8U"/>
          <p:cNvPicPr>
            <a:picLocks noChangeAspect="1" noChangeArrowheads="1"/>
          </p:cNvPicPr>
          <p:nvPr/>
        </p:nvPicPr>
        <p:blipFill>
          <a:blip r:embed="rId3" cstate="print"/>
          <a:srcRect/>
          <a:stretch>
            <a:fillRect/>
          </a:stretch>
        </p:blipFill>
        <p:spPr bwMode="auto">
          <a:xfrm>
            <a:off x="3048000" y="457200"/>
            <a:ext cx="3143250" cy="10477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1"/>
            <a:ext cx="5638800" cy="205740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3200" i="1" dirty="0" smtClean="0"/>
              <a:t>“Unto him be glory in the church by Christ Jesus throughout all ages, world without end. Amen.” (Eph 3:21) </a:t>
            </a:r>
            <a:endParaRPr lang="en-US" sz="3200" i="1" dirty="0"/>
          </a:p>
        </p:txBody>
      </p:sp>
      <p:sp>
        <p:nvSpPr>
          <p:cNvPr id="3" name="Rectangle 2"/>
          <p:cNvSpPr/>
          <p:nvPr/>
        </p:nvSpPr>
        <p:spPr>
          <a:xfrm>
            <a:off x="2286000" y="3276600"/>
            <a:ext cx="6019800" cy="255454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3200" i="1" dirty="0" smtClean="0"/>
              <a:t>“And he is the head of the body, the church: who is the beginning, the firstborn from the dead; that in all things he might have the preeminence.”  (Col 1:18) </a:t>
            </a:r>
            <a:endParaRPr lang="en-US" sz="3200" i="1"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ghtrendz.com/wp-content/uploads/2013/11/glory-1383845255nk48g.jpg"/>
          <p:cNvPicPr>
            <a:picLocks noChangeAspect="1" noChangeArrowheads="1"/>
          </p:cNvPicPr>
          <p:nvPr/>
        </p:nvPicPr>
        <p:blipFill>
          <a:blip r:embed="rId2" cstate="print"/>
          <a:srcRect/>
          <a:stretch>
            <a:fillRect/>
          </a:stretch>
        </p:blipFill>
        <p:spPr bwMode="auto">
          <a:xfrm>
            <a:off x="-71846" y="838200"/>
            <a:ext cx="9215846" cy="518160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solidFill>
                  <a:srgbClr val="FFFF00"/>
                </a:solidFill>
              </a:rPr>
              <a:t> </a:t>
            </a:r>
            <a:br>
              <a:rPr lang="en-US" dirty="0">
                <a:solidFill>
                  <a:srgbClr val="FFFF00"/>
                </a:solidFill>
              </a:rPr>
            </a:br>
            <a:r>
              <a:rPr lang="en-US" dirty="0">
                <a:solidFill>
                  <a:srgbClr val="FFFF00"/>
                </a:solidFill>
              </a:rPr>
              <a:t>The Meaning of the Word "Church."</a:t>
            </a:r>
          </a:p>
        </p:txBody>
      </p:sp>
      <p:sp>
        <p:nvSpPr>
          <p:cNvPr id="3" name="Content Placeholder 2"/>
          <p:cNvSpPr>
            <a:spLocks noGrp="1"/>
          </p:cNvSpPr>
          <p:nvPr>
            <p:ph idx="1"/>
          </p:nvPr>
        </p:nvSpPr>
        <p:spPr>
          <a:xfrm>
            <a:off x="0" y="1143000"/>
            <a:ext cx="9144000" cy="5715000"/>
          </a:xfrm>
        </p:spPr>
        <p:txBody>
          <a:bodyPr>
            <a:noAutofit/>
          </a:bodyPr>
          <a:lstStyle/>
          <a:p>
            <a:r>
              <a:rPr lang="en-US" sz="3300" dirty="0" smtClean="0"/>
              <a:t>Thus</a:t>
            </a:r>
            <a:r>
              <a:rPr lang="en-US" sz="3300" dirty="0"/>
              <a:t>, the literal meaning is </a:t>
            </a:r>
            <a:r>
              <a:rPr lang="en-US" sz="3300" dirty="0" smtClean="0"/>
              <a:t>- a </a:t>
            </a:r>
            <a:r>
              <a:rPr lang="en-US" sz="3300" dirty="0"/>
              <a:t>call </a:t>
            </a:r>
            <a:r>
              <a:rPr lang="en-US" sz="3300" dirty="0" smtClean="0"/>
              <a:t>out assembly.</a:t>
            </a:r>
          </a:p>
          <a:p>
            <a:r>
              <a:rPr lang="en-US" sz="3600" dirty="0" smtClean="0">
                <a:solidFill>
                  <a:srgbClr val="FFFF00"/>
                </a:solidFill>
              </a:rPr>
              <a:t>A called out Assembly of Baptized Believers gathered together for – </a:t>
            </a:r>
            <a:r>
              <a:rPr lang="en-US" sz="3600" i="1" dirty="0" smtClean="0"/>
              <a:t>Acts2:42; Phil. 3:3 </a:t>
            </a:r>
            <a:endParaRPr lang="en-US" sz="3600" dirty="0" smtClean="0">
              <a:solidFill>
                <a:srgbClr val="FFFF00"/>
              </a:solidFill>
            </a:endParaRPr>
          </a:p>
          <a:p>
            <a:pPr>
              <a:buNone/>
            </a:pPr>
            <a:r>
              <a:rPr lang="en-US" sz="3600" dirty="0" smtClean="0"/>
              <a:t>1. Doctrine</a:t>
            </a:r>
          </a:p>
          <a:p>
            <a:pPr>
              <a:buNone/>
            </a:pPr>
            <a:r>
              <a:rPr lang="en-US" sz="3600" dirty="0" smtClean="0"/>
              <a:t>2. Fellowship</a:t>
            </a:r>
          </a:p>
          <a:p>
            <a:pPr>
              <a:buNone/>
            </a:pPr>
            <a:r>
              <a:rPr lang="en-US" sz="3600" dirty="0" smtClean="0"/>
              <a:t>3. Breaking of Bread</a:t>
            </a:r>
          </a:p>
          <a:p>
            <a:pPr>
              <a:buNone/>
            </a:pPr>
            <a:r>
              <a:rPr lang="en-US" sz="3600" dirty="0" smtClean="0"/>
              <a:t>4. Prayers</a:t>
            </a:r>
          </a:p>
          <a:p>
            <a:pPr>
              <a:buNone/>
            </a:pPr>
            <a:r>
              <a:rPr lang="en-US" sz="3600" dirty="0" smtClean="0"/>
              <a:t>5. Worship</a:t>
            </a:r>
          </a:p>
        </p:txBody>
      </p:sp>
      <p:pic>
        <p:nvPicPr>
          <p:cNvPr id="53250" name="Picture 2" descr="http://i1.ytimg.com/vi/yy0pOjXRU3k/hqdefault.jpg"/>
          <p:cNvPicPr>
            <a:picLocks noChangeAspect="1" noChangeArrowheads="1"/>
          </p:cNvPicPr>
          <p:nvPr/>
        </p:nvPicPr>
        <p:blipFill>
          <a:blip r:embed="rId2" cstate="print"/>
          <a:srcRect/>
          <a:stretch>
            <a:fillRect/>
          </a:stretch>
        </p:blipFill>
        <p:spPr bwMode="auto">
          <a:xfrm>
            <a:off x="4648200" y="3619500"/>
            <a:ext cx="4114800" cy="30861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pastorron7.files.wordpress.com/2012/05/prchtrth.jpg"/>
          <p:cNvPicPr>
            <a:picLocks noChangeAspect="1" noChangeArrowheads="1"/>
          </p:cNvPicPr>
          <p:nvPr/>
        </p:nvPicPr>
        <p:blipFill>
          <a:blip r:embed="rId2" cstate="print"/>
          <a:srcRect/>
          <a:stretch>
            <a:fillRect/>
          </a:stretch>
        </p:blipFill>
        <p:spPr bwMode="auto">
          <a:xfrm rot="20934533">
            <a:off x="237683" y="644733"/>
            <a:ext cx="3810000" cy="2841013"/>
          </a:xfrm>
          <a:prstGeom prst="rect">
            <a:avLst/>
          </a:prstGeom>
          <a:noFill/>
        </p:spPr>
      </p:pic>
      <p:pic>
        <p:nvPicPr>
          <p:cNvPr id="24582" name="Picture 6" descr="http://media1.razorplanet.com/share/510472-3439/siteImages/FellowshipBC_2B1.PNG"/>
          <p:cNvPicPr>
            <a:picLocks noChangeAspect="1" noChangeArrowheads="1"/>
          </p:cNvPicPr>
          <p:nvPr/>
        </p:nvPicPr>
        <p:blipFill>
          <a:blip r:embed="rId3" cstate="print"/>
          <a:srcRect l="16000"/>
          <a:stretch>
            <a:fillRect/>
          </a:stretch>
        </p:blipFill>
        <p:spPr bwMode="auto">
          <a:xfrm rot="903132">
            <a:off x="5845347" y="4104761"/>
            <a:ext cx="3200400" cy="2600325"/>
          </a:xfrm>
          <a:prstGeom prst="rect">
            <a:avLst/>
          </a:prstGeom>
          <a:noFill/>
        </p:spPr>
      </p:pic>
      <p:pic>
        <p:nvPicPr>
          <p:cNvPr id="24584" name="Picture 8" descr="http://southvalleychurch.com.au/wp-content/uploads/2013/12/Lords-Supper.jpg"/>
          <p:cNvPicPr>
            <a:picLocks noChangeAspect="1" noChangeArrowheads="1"/>
          </p:cNvPicPr>
          <p:nvPr/>
        </p:nvPicPr>
        <p:blipFill>
          <a:blip r:embed="rId4" cstate="print"/>
          <a:srcRect/>
          <a:stretch>
            <a:fillRect/>
          </a:stretch>
        </p:blipFill>
        <p:spPr bwMode="auto">
          <a:xfrm rot="21280880">
            <a:off x="102062" y="4265093"/>
            <a:ext cx="4267200" cy="2400301"/>
          </a:xfrm>
          <a:prstGeom prst="rect">
            <a:avLst/>
          </a:prstGeom>
          <a:noFill/>
        </p:spPr>
      </p:pic>
      <p:pic>
        <p:nvPicPr>
          <p:cNvPr id="24578" name="Picture 2" descr="http://www.thegatheringfamily.com/wp-content/uploads/2014/01/myhouse-current.jpg"/>
          <p:cNvPicPr>
            <a:picLocks noChangeAspect="1" noChangeArrowheads="1"/>
          </p:cNvPicPr>
          <p:nvPr/>
        </p:nvPicPr>
        <p:blipFill>
          <a:blip r:embed="rId5" cstate="print"/>
          <a:srcRect l="14167" b="12139"/>
          <a:stretch>
            <a:fillRect/>
          </a:stretch>
        </p:blipFill>
        <p:spPr bwMode="auto">
          <a:xfrm rot="588552">
            <a:off x="3788080" y="446271"/>
            <a:ext cx="5410200" cy="1995996"/>
          </a:xfrm>
          <a:prstGeom prst="rect">
            <a:avLst/>
          </a:prstGeom>
          <a:noFill/>
        </p:spPr>
      </p:pic>
      <p:pic>
        <p:nvPicPr>
          <p:cNvPr id="24586" name="Picture 10" descr="http://www.fbckilgore.org/files/68/Misc%20Pics/worshipbutton.jpg"/>
          <p:cNvPicPr>
            <a:picLocks noChangeAspect="1" noChangeArrowheads="1"/>
          </p:cNvPicPr>
          <p:nvPr/>
        </p:nvPicPr>
        <p:blipFill>
          <a:blip r:embed="rId6" cstate="print"/>
          <a:srcRect/>
          <a:stretch>
            <a:fillRect/>
          </a:stretch>
        </p:blipFill>
        <p:spPr bwMode="auto">
          <a:xfrm>
            <a:off x="2438400" y="1981200"/>
            <a:ext cx="4819650" cy="32166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to="" calcmode="lin" valueType="num">
                                      <p:cBhvr>
                                        <p:cTn id="7" dur="1" fill="hold"/>
                                        <p:tgtEl>
                                          <p:spTgt spid="2458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4582"/>
                                        </p:tgtEl>
                                        <p:attrNameLst>
                                          <p:attrName>style.visibility</p:attrName>
                                        </p:attrNameLst>
                                      </p:cBhvr>
                                      <p:to>
                                        <p:strVal val="visible"/>
                                      </p:to>
                                    </p:set>
                                    <p:anim to="" calcmode="lin" valueType="num">
                                      <p:cBhvr>
                                        <p:cTn id="12" dur="1" fill="hold"/>
                                        <p:tgtEl>
                                          <p:spTgt spid="2458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4584"/>
                                        </p:tgtEl>
                                        <p:attrNameLst>
                                          <p:attrName>style.visibility</p:attrName>
                                        </p:attrNameLst>
                                      </p:cBhvr>
                                      <p:to>
                                        <p:strVal val="visible"/>
                                      </p:to>
                                    </p:set>
                                    <p:anim to="" calcmode="lin" valueType="num">
                                      <p:cBhvr>
                                        <p:cTn id="17" dur="1" fill="hold"/>
                                        <p:tgtEl>
                                          <p:spTgt spid="2458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4578"/>
                                        </p:tgtEl>
                                        <p:attrNameLst>
                                          <p:attrName>style.visibility</p:attrName>
                                        </p:attrNameLst>
                                      </p:cBhvr>
                                      <p:to>
                                        <p:strVal val="visible"/>
                                      </p:to>
                                    </p:set>
                                    <p:anim to="" calcmode="lin" valueType="num">
                                      <p:cBhvr>
                                        <p:cTn id="22" dur="1" fill="hold"/>
                                        <p:tgtEl>
                                          <p:spTgt spid="2457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4586"/>
                                        </p:tgtEl>
                                        <p:attrNameLst>
                                          <p:attrName>style.visibility</p:attrName>
                                        </p:attrNameLst>
                                      </p:cBhvr>
                                      <p:to>
                                        <p:strVal val="visible"/>
                                      </p:to>
                                    </p:set>
                                    <p:anim to="" calcmode="lin" valueType="num">
                                      <p:cBhvr>
                                        <p:cTn id="27" dur="1" fill="hold"/>
                                        <p:tgtEl>
                                          <p:spTgt spid="2458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622</TotalTime>
  <Words>2148</Words>
  <Application>Microsoft Office PowerPoint</Application>
  <PresentationFormat>On-screen Show (4:3)</PresentationFormat>
  <Paragraphs>126</Paragraphs>
  <Slides>77</Slides>
  <Notes>3</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The Doctrine of the Church (Part  4)</vt:lpstr>
      <vt:lpstr>Slide 2</vt:lpstr>
      <vt:lpstr>Slide 3</vt:lpstr>
      <vt:lpstr>“…and the gates of hell shall  not prevail against it.”</vt:lpstr>
      <vt:lpstr>Slide 5</vt:lpstr>
      <vt:lpstr>Slide 6</vt:lpstr>
      <vt:lpstr>“And are built upon the foundation of the apostles and prophets, Jesus Christ himself being the chief corner stone.” (Eph 2:20) </vt:lpstr>
      <vt:lpstr>  The Meaning of the Word "Church."</vt:lpstr>
      <vt:lpstr>Slide 9</vt:lpstr>
      <vt:lpstr>The Origin of the Church “When and where did the church actually begin?”  </vt:lpstr>
      <vt:lpstr>Several different views</vt:lpstr>
      <vt:lpstr>Slide 12</vt:lpstr>
      <vt:lpstr>The Church begin on the  Day of Pentecost</vt:lpstr>
      <vt:lpstr>Slide 14</vt:lpstr>
      <vt:lpstr>Slide 15</vt:lpstr>
      <vt:lpstr>Slide 16</vt:lpstr>
      <vt:lpstr>Slide 17</vt:lpstr>
      <vt:lpstr>The Church is the Body of Christ</vt:lpstr>
      <vt:lpstr>Slide 19</vt:lpstr>
      <vt:lpstr>Christ is the head of the Church</vt:lpstr>
      <vt:lpstr>The Word of God is to be the Churches only rule of faith and practice!</vt:lpstr>
      <vt:lpstr>The Church is the Pillar  and Ground of the Truth</vt:lpstr>
      <vt:lpstr>Slide 23</vt:lpstr>
      <vt:lpstr>Slide 24</vt:lpstr>
      <vt:lpstr>Slide 25</vt:lpstr>
      <vt:lpstr>The ekklesia (Church) of the New Testament refers to a organize band of baptized believers who regularly assemble for Doctrine, Fellowship, Breaking of Bread, Prayers and Worship. The Church is led by pastors, served by deacons, and attended by members for the following purposes.</vt:lpstr>
      <vt:lpstr>The purpose of the Church considered from a negative viewpoint.</vt:lpstr>
      <vt:lpstr>The main focus or purpose of the Church is not to win souls resulting in the saving of the world. </vt:lpstr>
      <vt:lpstr>The church is never going to fulfill the Great Commission and thus usher in the millennial Kingdom of Christ.</vt:lpstr>
      <vt:lpstr>Slide 30</vt:lpstr>
      <vt:lpstr>Slide 31</vt:lpstr>
      <vt:lpstr> “The wilderness and the solitary place shall be glad for them; and the desert shall rejoice, and blossom as the rose.” Isa. 35:1 </vt:lpstr>
      <vt:lpstr>Slide 33</vt:lpstr>
      <vt:lpstr>Slide 34</vt:lpstr>
      <vt:lpstr>Great Commission is the Mission of the Church but it is not the Main Purpose of the Church</vt:lpstr>
      <vt:lpstr>The main purpose of the church  is not to serve the world.  </vt:lpstr>
      <vt:lpstr>The main purpose of the Church  is not to fight the world.</vt:lpstr>
      <vt:lpstr>The main purpose of the Church  is not to imitate the world.</vt:lpstr>
      <vt:lpstr>Slide 39</vt:lpstr>
      <vt:lpstr>The main purpose of the Church is not to isolate itself from the world.</vt:lpstr>
      <vt:lpstr>Slide 41</vt:lpstr>
      <vt:lpstr>The purpose of the Church considered from a positive viewpoint.</vt:lpstr>
      <vt:lpstr>The Passion of the Apostle Paul “Planting Local Churches”</vt:lpstr>
      <vt:lpstr>Slide 44</vt:lpstr>
      <vt:lpstr>The facts are that Christ has literally loaded down His Church with many responsibilities and tasks.</vt:lpstr>
      <vt:lpstr>The church is to love the Lord  with all it’s heart     </vt:lpstr>
      <vt:lpstr>The church is to display God’s wisdom   to angels and His grace to the lost   (Eph. 2:7; 3:10; I Pet. 2:9) </vt:lpstr>
      <vt:lpstr>I Peter 1:12  “Unto whom it was revealed, that not unto themselves, but unto us they did minister the things, which are now reported unto you by them that have preached the gospel unto you with the Holy Ghost sent down from heaven; which things the angels desire to look into.”  </vt:lpstr>
      <vt:lpstr>Ephesians 2:7 “That in the ages to come he might shew the exceeding riches of his grace in his kindness toward us through Christ Jesus.”</vt:lpstr>
      <vt:lpstr>Ephesians 3:10 “To the intent that now unto the principalities and powers in heavenly places might be known by the church the manifold wisdom of God.”</vt:lpstr>
      <vt:lpstr>Slide 51</vt:lpstr>
      <vt:lpstr>The church is to evangelize the world  (Matt. 28:19, 20; Mark 16:15; Luke 24:47;      John 20:21; Acts 1:8)</vt:lpstr>
      <vt:lpstr>The church is to baptize believers  (Matt. 28:19)  </vt:lpstr>
      <vt:lpstr>The church is to instruct believers  (Matt. 28:19; Phil. 4:8-9; I Tim. 4:6;  5:17; II Tim. 2:2, 24-25)  </vt:lpstr>
      <vt:lpstr>The church is to discipline members  (Matt. 18:17; Rom. 16:17; I Cor. 5:1-13; Gal. 6:1; II Thess. 3:6, 14; Titus 3:10, 11; II John 1:10)   </vt:lpstr>
      <vt:lpstr> The church is to provide fellowship for believers (Acts 2:42; I Cor. 1:9; 2 Cor. 8:4; 13:14; Gal. 2:9; Phil. 1:5; 2:1; I John 1:3, 6-7)  </vt:lpstr>
      <vt:lpstr>Slide 57</vt:lpstr>
      <vt:lpstr>Slide 58</vt:lpstr>
      <vt:lpstr>The church is to prepare rulers for  the millennial kingdom  (Rom. 8:17; II Tim. 2:12)  </vt:lpstr>
      <vt:lpstr> The church is to act as a restraining and  enlightening force in this present world  (Matt. 5:13-16; 2 Thess. 2:6-7;  Gen. 18:22-23; 19:12-25)  </vt:lpstr>
      <vt:lpstr>What is the Main  Purpose for the Church</vt:lpstr>
      <vt:lpstr>Slide 62</vt:lpstr>
      <vt:lpstr>Slide 63</vt:lpstr>
      <vt:lpstr>Why did God create man?  </vt:lpstr>
      <vt:lpstr>Why did God create the church?  </vt:lpstr>
      <vt:lpstr>“Thou art worthy, O Lord, to receive glory and honour and power: for thou hast created all things, and for thy pleasure they are and were created.”  (Rev. 4:11)</vt:lpstr>
      <vt:lpstr>“Furthermore then we beseech you, brethren, and exhort you by the Lord Jesus, that as ye have received of us how ye ought to walk and to please God, so ye would abound more and more.” (I Thess. 4:1)</vt:lpstr>
      <vt:lpstr>“But without faith it is impossible to please him: for he that cometh to God must believe that he is, and that he is a rewarder of them that diligently seek him.” (Heb. 11:6)</vt:lpstr>
      <vt:lpstr>“No man that warreth entangleth himself with the affairs of this life; that he may please him who hath chosen him to be a soldier.” (II Tim. 2:4)</vt:lpstr>
      <vt:lpstr>“For do I now persuade men, or God? or do I seek to please men? for if I yet pleased men, I should not be the servant of Christ.”  (Gal. 1:10)</vt:lpstr>
      <vt:lpstr>“So then they that are in the flesh cannot please God.” (Rom. 8:8)</vt:lpstr>
      <vt:lpstr>“She that is married careth for the things of the world, how she may please her husband.”  (I Cor. 7:34) </vt:lpstr>
      <vt:lpstr>How do we bring pleasure to God?</vt:lpstr>
      <vt:lpstr>Slide 74</vt:lpstr>
      <vt:lpstr>Slide 75</vt:lpstr>
      <vt:lpstr>Slide 76</vt:lpstr>
      <vt:lpstr>Slide 77</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Church (Part  4)</dc:title>
  <dc:creator>Pastor Daniel White</dc:creator>
  <cp:lastModifiedBy>Pastor Daniel White</cp:lastModifiedBy>
  <cp:revision>88</cp:revision>
  <dcterms:created xsi:type="dcterms:W3CDTF">2014-02-08T13:20:07Z</dcterms:created>
  <dcterms:modified xsi:type="dcterms:W3CDTF">2014-04-03T14:21:09Z</dcterms:modified>
</cp:coreProperties>
</file>