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58" r:id="rId3"/>
    <p:sldId id="259" r:id="rId4"/>
    <p:sldId id="260" r:id="rId5"/>
    <p:sldId id="261" r:id="rId6"/>
    <p:sldId id="262" r:id="rId7"/>
    <p:sldId id="263" r:id="rId8"/>
    <p:sldId id="265" r:id="rId9"/>
    <p:sldId id="266" r:id="rId10"/>
    <p:sldId id="273" r:id="rId11"/>
    <p:sldId id="274" r:id="rId12"/>
    <p:sldId id="275" r:id="rId13"/>
    <p:sldId id="277" r:id="rId14"/>
    <p:sldId id="284" r:id="rId15"/>
    <p:sldId id="285" r:id="rId16"/>
    <p:sldId id="286" r:id="rId17"/>
    <p:sldId id="287" r:id="rId18"/>
    <p:sldId id="288" r:id="rId19"/>
    <p:sldId id="289" r:id="rId20"/>
    <p:sldId id="291" r:id="rId21"/>
    <p:sldId id="326" r:id="rId22"/>
    <p:sldId id="292" r:id="rId23"/>
    <p:sldId id="294" r:id="rId24"/>
    <p:sldId id="295" r:id="rId25"/>
    <p:sldId id="296" r:id="rId26"/>
    <p:sldId id="298" r:id="rId27"/>
    <p:sldId id="299" r:id="rId28"/>
    <p:sldId id="305" r:id="rId29"/>
    <p:sldId id="302" r:id="rId30"/>
    <p:sldId id="324" r:id="rId31"/>
    <p:sldId id="300" r:id="rId32"/>
    <p:sldId id="301" r:id="rId33"/>
    <p:sldId id="303" r:id="rId34"/>
    <p:sldId id="312" r:id="rId35"/>
    <p:sldId id="308" r:id="rId36"/>
    <p:sldId id="309" r:id="rId37"/>
    <p:sldId id="310" r:id="rId38"/>
    <p:sldId id="306" r:id="rId39"/>
    <p:sldId id="307" r:id="rId40"/>
    <p:sldId id="314" r:id="rId41"/>
    <p:sldId id="313" r:id="rId42"/>
    <p:sldId id="322" r:id="rId43"/>
    <p:sldId id="316" r:id="rId44"/>
    <p:sldId id="317" r:id="rId45"/>
    <p:sldId id="318" r:id="rId46"/>
    <p:sldId id="319" r:id="rId47"/>
    <p:sldId id="315" r:id="rId48"/>
    <p:sldId id="320" r:id="rId49"/>
    <p:sldId id="321" r:id="rId50"/>
    <p:sldId id="323" r:id="rId51"/>
    <p:sldId id="32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80EBA-CE41-47E7-B275-855722AC1AA3}" type="datetimeFigureOut">
              <a:rPr lang="en-US" smtClean="0"/>
              <a:pPr/>
              <a:t>10/15/2014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C8262-AF58-4A95-B468-2C5A3294CA4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9F3C9D-1D97-4001-BD47-AF8620A6D038}"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B87D4F-0042-40CD-9D84-6A220A29DA53}"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0B03E9-C16C-4848-B13D-7867EC286D3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87D4F-0042-40CD-9D84-6A220A29DA53}"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0B03E9-C16C-4848-B13D-7867EC286D3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87D4F-0042-40CD-9D84-6A220A29DA53}"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0B03E9-C16C-4848-B13D-7867EC286D3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87D4F-0042-40CD-9D84-6A220A29DA53}"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0B03E9-C16C-4848-B13D-7867EC286D3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B87D4F-0042-40CD-9D84-6A220A29DA53}"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0B03E9-C16C-4848-B13D-7867EC286D3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B87D4F-0042-40CD-9D84-6A220A29DA53}" type="datetimeFigureOut">
              <a:rPr lang="en-US" smtClean="0"/>
              <a:pPr/>
              <a:t>10/15/2014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0B03E9-C16C-4848-B13D-7867EC286D3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B87D4F-0042-40CD-9D84-6A220A29DA53}" type="datetimeFigureOut">
              <a:rPr lang="en-US" smtClean="0"/>
              <a:pPr/>
              <a:t>10/15/2014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0B03E9-C16C-4848-B13D-7867EC286D3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B87D4F-0042-40CD-9D84-6A220A29DA53}" type="datetimeFigureOut">
              <a:rPr lang="en-US" smtClean="0"/>
              <a:pPr/>
              <a:t>10/15/2014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0B03E9-C16C-4848-B13D-7867EC286D3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87D4F-0042-40CD-9D84-6A220A29DA53}" type="datetimeFigureOut">
              <a:rPr lang="en-US" smtClean="0"/>
              <a:pPr/>
              <a:t>10/15/2014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0B03E9-C16C-4848-B13D-7867EC286D3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87D4F-0042-40CD-9D84-6A220A29DA53}" type="datetimeFigureOut">
              <a:rPr lang="en-US" smtClean="0"/>
              <a:pPr/>
              <a:t>10/15/2014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0B03E9-C16C-4848-B13D-7867EC286D3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87D4F-0042-40CD-9D84-6A220A29DA53}" type="datetimeFigureOut">
              <a:rPr lang="en-US" smtClean="0"/>
              <a:pPr/>
              <a:t>10/15/2014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0B03E9-C16C-4848-B13D-7867EC286D3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87D4F-0042-40CD-9D84-6A220A29DA53}" type="datetimeFigureOut">
              <a:rPr lang="en-US" smtClean="0"/>
              <a:pPr/>
              <a:t>10/15/2014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B03E9-C16C-4848-B13D-7867EC286D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676399"/>
          </a:xfrm>
        </p:spPr>
        <p:txBody>
          <a:bodyPr/>
          <a:lstStyle/>
          <a:p>
            <a:r>
              <a:rPr lang="en-US" dirty="0" smtClean="0">
                <a:latin typeface="Adobe Garamond Pro Bold" pitchFamily="18" charset="0"/>
              </a:rPr>
              <a:t>The Doctrine of the Church</a:t>
            </a:r>
            <a:br>
              <a:rPr lang="en-US" dirty="0" smtClean="0">
                <a:latin typeface="Adobe Garamond Pro Bold" pitchFamily="18" charset="0"/>
              </a:rPr>
            </a:br>
            <a:r>
              <a:rPr lang="en-US" i="1" dirty="0" smtClean="0">
                <a:latin typeface="Adobe Garamond Pro Bold" pitchFamily="18" charset="0"/>
              </a:rPr>
              <a:t>(Part  14)</a:t>
            </a:r>
            <a:endParaRPr lang="en-US" i="1" dirty="0"/>
          </a:p>
        </p:txBody>
      </p:sp>
      <p:sp>
        <p:nvSpPr>
          <p:cNvPr id="8" name="Subtitle 7"/>
          <p:cNvSpPr>
            <a:spLocks noGrp="1"/>
          </p:cNvSpPr>
          <p:nvPr>
            <p:ph type="subTitle" idx="1"/>
          </p:nvPr>
        </p:nvSpPr>
        <p:spPr>
          <a:xfrm>
            <a:off x="0" y="5410200"/>
            <a:ext cx="9144000" cy="1219200"/>
          </a:xfrm>
        </p:spPr>
        <p:txBody>
          <a:bodyPr>
            <a:noAutofit/>
            <a:scene3d>
              <a:camera prst="orthographicFront"/>
              <a:lightRig rig="threePt" dir="t"/>
            </a:scene3d>
            <a:sp3d extrusionH="57150">
              <a:bevelT w="38100" h="38100" prst="convex"/>
            </a:sp3d>
          </a:bodyPr>
          <a:lstStyle/>
          <a:p>
            <a:r>
              <a:rPr lang="en-US" sz="4000" b="1" i="1" dirty="0" smtClean="0"/>
              <a:t>Church Membership</a:t>
            </a:r>
          </a:p>
          <a:p>
            <a:endParaRPr lang="en-US" sz="3600" b="1" i="1" dirty="0" smtClean="0">
              <a:effectLst>
                <a:reflection blurRad="6350" stA="55000" endA="300" endPos="45500" dir="5400000" sy="-100000" algn="bl" rotWithShape="0"/>
              </a:effectLst>
              <a:latin typeface="Times New Roman" pitchFamily="18" charset="0"/>
              <a:cs typeface="Times New Roman" pitchFamily="18" charset="0"/>
            </a:endParaRPr>
          </a:p>
          <a:p>
            <a:endParaRPr lang="en-US" sz="3600" b="1" i="1" dirty="0" smtClean="0">
              <a:effectLst>
                <a:reflection blurRad="6350" stA="55000" endA="300" endPos="45500" dir="5400000" sy="-100000" algn="bl" rotWithShape="0"/>
              </a:effectLst>
              <a:latin typeface="Times New Roman" pitchFamily="18" charset="0"/>
              <a:cs typeface="Times New Roman" pitchFamily="18" charset="0"/>
            </a:endParaRPr>
          </a:p>
        </p:txBody>
      </p:sp>
      <p:sp>
        <p:nvSpPr>
          <p:cNvPr id="11266" name="AutoShape 2"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1"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a:off x="2133600" y="1905000"/>
            <a:ext cx="483145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wednesdaynightservice.com/wp-content/uploads/2011/12/purpose-of-the-church_t_nv1.jpg"/>
          <p:cNvPicPr>
            <a:picLocks noChangeAspect="1" noChangeArrowheads="1"/>
          </p:cNvPicPr>
          <p:nvPr/>
        </p:nvPicPr>
        <p:blipFill>
          <a:blip r:embed="rId2" cstate="print"/>
          <a:srcRect/>
          <a:stretch>
            <a:fillRect/>
          </a:stretch>
        </p:blipFill>
        <p:spPr bwMode="auto">
          <a:xfrm>
            <a:off x="0" y="0"/>
            <a:ext cx="9147705"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4572000" cy="6430962"/>
          </a:xfrm>
        </p:spPr>
        <p:txBody>
          <a:bodyPr>
            <a:normAutofit fontScale="90000"/>
          </a:bodyPr>
          <a:lstStyle/>
          <a:p>
            <a:r>
              <a:rPr lang="en-US" i="1" dirty="0" smtClean="0"/>
              <a:t>“Thou art worthy, O Lord, to receive glory and </a:t>
            </a:r>
            <a:r>
              <a:rPr lang="en-US" i="1" dirty="0" err="1" smtClean="0"/>
              <a:t>honour</a:t>
            </a:r>
            <a:r>
              <a:rPr lang="en-US" i="1" dirty="0" smtClean="0"/>
              <a:t> and power: for thou hast created all things, and for thy pleasure they are and were created.”  (Rev. 4:11)</a:t>
            </a:r>
            <a:endParaRPr lang="en-US" dirty="0"/>
          </a:p>
        </p:txBody>
      </p:sp>
      <p:pic>
        <p:nvPicPr>
          <p:cNvPr id="106498" name="Picture 2" descr="http://workwithsandi.com/wp-content/uploads/main-thing.png"/>
          <p:cNvPicPr>
            <a:picLocks noChangeAspect="1" noChangeArrowheads="1"/>
          </p:cNvPicPr>
          <p:nvPr/>
        </p:nvPicPr>
        <p:blipFill>
          <a:blip r:embed="rId2" cstate="print"/>
          <a:srcRect/>
          <a:stretch>
            <a:fillRect/>
          </a:stretch>
        </p:blipFill>
        <p:spPr bwMode="auto">
          <a:xfrm>
            <a:off x="304800" y="1828800"/>
            <a:ext cx="3886200" cy="383107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782762"/>
          </a:xfrm>
        </p:spPr>
        <p:txBody>
          <a:bodyPr>
            <a:normAutofit/>
            <a:scene3d>
              <a:camera prst="orthographicFront"/>
              <a:lightRig rig="threePt" dir="t"/>
            </a:scene3d>
            <a:sp3d extrusionH="57150">
              <a:bevelT w="38100" h="38100" prst="convex"/>
            </a:sp3d>
          </a:bodyPr>
          <a:lstStyle/>
          <a:p>
            <a:r>
              <a:rPr lang="en-US" dirty="0">
                <a:solidFill>
                  <a:srgbClr val="FFC000"/>
                </a:solidFill>
                <a:effectLst>
                  <a:glow rad="63500">
                    <a:schemeClr val="accent6">
                      <a:satMod val="175000"/>
                      <a:alpha val="40000"/>
                    </a:schemeClr>
                  </a:glow>
                </a:effectLst>
              </a:rPr>
              <a:t>The History, Growth, and Character of the Various New Testament </a:t>
            </a:r>
            <a:r>
              <a:rPr lang="en-US" dirty="0" smtClean="0">
                <a:solidFill>
                  <a:srgbClr val="FFC000"/>
                </a:solidFill>
                <a:effectLst>
                  <a:glow rad="63500">
                    <a:schemeClr val="accent6">
                      <a:satMod val="175000"/>
                      <a:alpha val="40000"/>
                    </a:schemeClr>
                  </a:glow>
                </a:effectLst>
              </a:rPr>
              <a:t>Churches.</a:t>
            </a:r>
            <a:endParaRPr lang="en-US" dirty="0">
              <a:solidFill>
                <a:srgbClr val="FFC000"/>
              </a:solidFill>
              <a:effectLst>
                <a:glow rad="63500">
                  <a:schemeClr val="accent6">
                    <a:satMod val="175000"/>
                    <a:alpha val="40000"/>
                  </a:schemeClr>
                </a:glow>
              </a:effectLst>
            </a:endParaRPr>
          </a:p>
        </p:txBody>
      </p:sp>
      <p:pic>
        <p:nvPicPr>
          <p:cNvPr id="5122" name="Picture 2" descr="http://www.faithandworship.com/images/early_church.jpg"/>
          <p:cNvPicPr>
            <a:picLocks noChangeAspect="1" noChangeArrowheads="1"/>
          </p:cNvPicPr>
          <p:nvPr/>
        </p:nvPicPr>
        <p:blipFill>
          <a:blip r:embed="rId2" cstate="print"/>
          <a:srcRect/>
          <a:stretch>
            <a:fillRect/>
          </a:stretch>
        </p:blipFill>
        <p:spPr bwMode="auto">
          <a:xfrm rot="21003316">
            <a:off x="214318" y="2310939"/>
            <a:ext cx="3061389" cy="2125479"/>
          </a:xfrm>
          <a:prstGeom prst="rect">
            <a:avLst/>
          </a:prstGeom>
          <a:noFill/>
        </p:spPr>
      </p:pic>
      <p:pic>
        <p:nvPicPr>
          <p:cNvPr id="5124" name="Picture 4" descr="http://www.maghrebchristians.com/wp-content/uploads/2012/07/The-Apostle-Paul-preaching.jpg"/>
          <p:cNvPicPr>
            <a:picLocks noChangeAspect="1" noChangeArrowheads="1"/>
          </p:cNvPicPr>
          <p:nvPr/>
        </p:nvPicPr>
        <p:blipFill>
          <a:blip r:embed="rId3" cstate="print"/>
          <a:srcRect/>
          <a:stretch>
            <a:fillRect/>
          </a:stretch>
        </p:blipFill>
        <p:spPr bwMode="auto">
          <a:xfrm rot="21336307">
            <a:off x="6096000" y="2057400"/>
            <a:ext cx="2743200" cy="2160271"/>
          </a:xfrm>
          <a:prstGeom prst="rect">
            <a:avLst/>
          </a:prstGeom>
          <a:noFill/>
        </p:spPr>
      </p:pic>
      <p:pic>
        <p:nvPicPr>
          <p:cNvPr id="5126" name="Picture 6" descr="http://www.bible-researcher.com/martyrdom.jpg"/>
          <p:cNvPicPr>
            <a:picLocks noChangeAspect="1" noChangeArrowheads="1"/>
          </p:cNvPicPr>
          <p:nvPr/>
        </p:nvPicPr>
        <p:blipFill>
          <a:blip r:embed="rId4" cstate="print"/>
          <a:srcRect/>
          <a:stretch>
            <a:fillRect/>
          </a:stretch>
        </p:blipFill>
        <p:spPr bwMode="auto">
          <a:xfrm rot="300903">
            <a:off x="3296517" y="2015893"/>
            <a:ext cx="2638425" cy="2314575"/>
          </a:xfrm>
          <a:prstGeom prst="rect">
            <a:avLst/>
          </a:prstGeom>
          <a:noFill/>
        </p:spPr>
      </p:pic>
      <p:pic>
        <p:nvPicPr>
          <p:cNvPr id="5128" name="Picture 8" descr="http://1.bp.blogspot.com/_b9Syh73boUs/ShOLPnidWUI/AAAAAAAAAWo/IM6XbKHvm30/s400/St._Peter_Preaching_at_Pentecost.jpg"/>
          <p:cNvPicPr>
            <a:picLocks noChangeAspect="1" noChangeArrowheads="1"/>
          </p:cNvPicPr>
          <p:nvPr/>
        </p:nvPicPr>
        <p:blipFill>
          <a:blip r:embed="rId5" cstate="print"/>
          <a:srcRect/>
          <a:stretch>
            <a:fillRect/>
          </a:stretch>
        </p:blipFill>
        <p:spPr bwMode="auto">
          <a:xfrm rot="295380">
            <a:off x="863127" y="4344499"/>
            <a:ext cx="1876425" cy="2437483"/>
          </a:xfrm>
          <a:prstGeom prst="rect">
            <a:avLst/>
          </a:prstGeom>
          <a:noFill/>
        </p:spPr>
      </p:pic>
      <p:pic>
        <p:nvPicPr>
          <p:cNvPr id="5130" name="Picture 10" descr="http://www.timothyarcher.com/kitchen/wp-content/uploads/2011/07/early_church.jpg"/>
          <p:cNvPicPr>
            <a:picLocks noChangeAspect="1" noChangeArrowheads="1"/>
          </p:cNvPicPr>
          <p:nvPr/>
        </p:nvPicPr>
        <p:blipFill>
          <a:blip r:embed="rId6" cstate="print">
            <a:duotone>
              <a:schemeClr val="accent1">
                <a:shade val="45000"/>
                <a:satMod val="135000"/>
              </a:schemeClr>
              <a:prstClr val="white"/>
            </a:duotone>
            <a:lum bright="-10000"/>
          </a:blip>
          <a:srcRect/>
          <a:stretch>
            <a:fillRect/>
          </a:stretch>
        </p:blipFill>
        <p:spPr bwMode="auto">
          <a:xfrm rot="466995">
            <a:off x="5900972" y="4312678"/>
            <a:ext cx="3125942" cy="2344456"/>
          </a:xfrm>
          <a:prstGeom prst="rect">
            <a:avLst/>
          </a:prstGeom>
          <a:noFill/>
        </p:spPr>
      </p:pic>
      <p:pic>
        <p:nvPicPr>
          <p:cNvPr id="5132" name="Picture 12" descr="http://saltandlighttv.org/blog/wp-content/uploads/2012/05/early-church-community-300x195.jpg"/>
          <p:cNvPicPr>
            <a:picLocks noChangeAspect="1" noChangeArrowheads="1"/>
          </p:cNvPicPr>
          <p:nvPr/>
        </p:nvPicPr>
        <p:blipFill>
          <a:blip r:embed="rId7" cstate="print"/>
          <a:srcRect/>
          <a:stretch>
            <a:fillRect/>
          </a:stretch>
        </p:blipFill>
        <p:spPr bwMode="auto">
          <a:xfrm rot="21293777">
            <a:off x="2753767" y="4482562"/>
            <a:ext cx="3222017" cy="20943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7"/>
          <p:cNvSpPr>
            <a:spLocks noGrp="1"/>
          </p:cNvSpPr>
          <p:nvPr>
            <p:ph type="title"/>
          </p:nvPr>
        </p:nvSpPr>
        <p:spPr>
          <a:xfrm>
            <a:off x="0" y="274638"/>
            <a:ext cx="9144000" cy="2087562"/>
          </a:xfrm>
        </p:spPr>
        <p:txBody>
          <a:bodyPr>
            <a:noAutofit/>
            <a:scene3d>
              <a:camera prst="orthographicFront"/>
              <a:lightRig rig="threePt" dir="t"/>
            </a:scene3d>
            <a:sp3d extrusionH="57150">
              <a:bevelT w="38100" h="38100" prst="convex"/>
            </a:sp3d>
          </a:bodyPr>
          <a:lstStyle/>
          <a:p>
            <a:r>
              <a:rPr lang="en-US" b="1" dirty="0" smtClean="0">
                <a:effectLst>
                  <a:reflection blurRad="6350" stA="55000" endA="300" endPos="45500" dir="5400000" sy="-100000" algn="bl" rotWithShape="0"/>
                </a:effectLst>
                <a:latin typeface="Times New Roman" pitchFamily="18" charset="0"/>
                <a:cs typeface="Times New Roman" pitchFamily="18" charset="0"/>
              </a:rPr>
              <a:t>The Six Symbols of the Church</a:t>
            </a:r>
          </a:p>
          <a:p>
            <a:endParaRPr lang="en-US" b="1" dirty="0" smtClean="0">
              <a:effectLst>
                <a:reflection blurRad="6350" stA="55000" endA="300" endPos="45500" dir="5400000" sy="-100000" algn="bl" rotWithShape="0"/>
              </a:effectLst>
              <a:latin typeface="Times New Roman" pitchFamily="18" charset="0"/>
              <a:cs typeface="Times New Roman" pitchFamily="18" charset="0"/>
            </a:endParaRPr>
          </a:p>
          <a:p>
            <a:endParaRPr lang="en-US" b="1" dirty="0" smtClean="0">
              <a:effectLst>
                <a:reflection blurRad="6350" stA="55000" endA="300" endPos="45500" dir="5400000" sy="-100000" algn="bl" rotWithShape="0"/>
              </a:effectLst>
              <a:latin typeface="Times New Roman" pitchFamily="18" charset="0"/>
              <a:cs typeface="Times New Roman" pitchFamily="18" charset="0"/>
            </a:endParaRPr>
          </a:p>
        </p:txBody>
      </p:sp>
      <p:pic>
        <p:nvPicPr>
          <p:cNvPr id="73730" name="Picture 2" descr="http://fromoldbooks.org/r/3n/000-Front-Cover-detail-bible-symbols-q85-500x500.jpg"/>
          <p:cNvPicPr>
            <a:picLocks noChangeAspect="1" noChangeArrowheads="1"/>
          </p:cNvPicPr>
          <p:nvPr/>
        </p:nvPicPr>
        <p:blipFill>
          <a:blip r:embed="rId2" cstate="print"/>
          <a:srcRect/>
          <a:stretch>
            <a:fillRect/>
          </a:stretch>
        </p:blipFill>
        <p:spPr bwMode="auto">
          <a:xfrm>
            <a:off x="1828800" y="1371600"/>
            <a:ext cx="5257800" cy="5257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p:cNvSpPr>
            <a:spLocks noGrp="1"/>
          </p:cNvSpPr>
          <p:nvPr>
            <p:ph type="title"/>
          </p:nvPr>
        </p:nvSpPr>
        <p:spPr>
          <a:xfrm>
            <a:off x="0" y="609600"/>
            <a:ext cx="9144000" cy="1447800"/>
          </a:xfrm>
        </p:spPr>
        <p:txBody>
          <a:bodyPr>
            <a:noAutofit/>
            <a:scene3d>
              <a:camera prst="orthographicFront"/>
              <a:lightRig rig="threePt" dir="t"/>
            </a:scene3d>
            <a:sp3d extrusionH="57150">
              <a:bevelT w="38100" h="38100" prst="convex"/>
            </a:sp3d>
          </a:bodyPr>
          <a:lstStyle/>
          <a:p>
            <a:r>
              <a:rPr lang="en-US" sz="4800" b="1" dirty="0" smtClean="0">
                <a:effectLst>
                  <a:reflection blurRad="6350" stA="55000" endA="300" endPos="45500" dir="5400000" sy="-100000" algn="bl" rotWithShape="0"/>
                </a:effectLst>
                <a:latin typeface="Times New Roman" pitchFamily="18" charset="0"/>
                <a:cs typeface="Times New Roman" pitchFamily="18" charset="0"/>
              </a:rPr>
              <a:t>The Organization of the Church</a:t>
            </a:r>
          </a:p>
          <a:p>
            <a:endParaRPr lang="en-US" sz="4800" b="1" dirty="0" smtClean="0">
              <a:effectLst>
                <a:reflection blurRad="6350" stA="55000" endA="300" endPos="45500" dir="5400000" sy="-100000" algn="bl" rotWithShape="0"/>
              </a:effectLst>
              <a:latin typeface="Times New Roman" pitchFamily="18" charset="0"/>
              <a:cs typeface="Times New Roman" pitchFamily="18" charset="0"/>
            </a:endParaRPr>
          </a:p>
          <a:p>
            <a:endParaRPr lang="en-US" sz="4800" b="1" dirty="0" smtClean="0">
              <a:effectLst>
                <a:reflection blurRad="6350" stA="55000" endA="300" endPos="45500" dir="5400000" sy="-100000" algn="bl" rotWithShape="0"/>
              </a:effectLst>
              <a:latin typeface="Times New Roman" pitchFamily="18" charset="0"/>
              <a:cs typeface="Times New Roman" pitchFamily="18" charset="0"/>
            </a:endParaRPr>
          </a:p>
        </p:txBody>
      </p:sp>
      <p:pic>
        <p:nvPicPr>
          <p:cNvPr id="1026" name="Picture 2" descr="http://nataleeallendesigns.com/wp-content/uploads/2009/07/img_3783-cropped.jpg"/>
          <p:cNvPicPr>
            <a:picLocks noChangeAspect="1" noChangeArrowheads="1"/>
          </p:cNvPicPr>
          <p:nvPr/>
        </p:nvPicPr>
        <p:blipFill>
          <a:blip r:embed="rId2" cstate="print"/>
          <a:srcRect/>
          <a:stretch>
            <a:fillRect/>
          </a:stretch>
        </p:blipFill>
        <p:spPr bwMode="auto">
          <a:xfrm>
            <a:off x="2133600" y="1524000"/>
            <a:ext cx="5105400" cy="507251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752600"/>
          </a:xfrm>
        </p:spPr>
        <p:txBody>
          <a:bodyPr>
            <a:normAutofit/>
          </a:bodyPr>
          <a:lstStyle/>
          <a:p>
            <a:r>
              <a:rPr lang="en-US" dirty="0" smtClean="0"/>
              <a:t>The New Testament Church </a:t>
            </a:r>
            <a:br>
              <a:rPr lang="en-US" dirty="0" smtClean="0"/>
            </a:br>
            <a:r>
              <a:rPr lang="en-US" dirty="0" smtClean="0"/>
              <a:t> had Officers</a:t>
            </a:r>
            <a:endParaRPr lang="en-US" dirty="0"/>
          </a:p>
        </p:txBody>
      </p:sp>
      <p:pic>
        <p:nvPicPr>
          <p:cNvPr id="73730" name="Picture 2" descr="http://www.christart.com/IMAGES-art9ab/clipart/1814/billy-graham.png"/>
          <p:cNvPicPr>
            <a:picLocks noChangeAspect="1" noChangeArrowheads="1"/>
          </p:cNvPicPr>
          <p:nvPr/>
        </p:nvPicPr>
        <p:blipFill>
          <a:blip r:embed="rId2" cstate="print"/>
          <a:srcRect/>
          <a:stretch>
            <a:fillRect/>
          </a:stretch>
        </p:blipFill>
        <p:spPr bwMode="auto">
          <a:xfrm>
            <a:off x="-152400" y="1981200"/>
            <a:ext cx="3505200" cy="4172857"/>
          </a:xfrm>
          <a:prstGeom prst="rect">
            <a:avLst/>
          </a:prstGeom>
          <a:noFill/>
        </p:spPr>
      </p:pic>
      <p:pic>
        <p:nvPicPr>
          <p:cNvPr id="73732" name="Picture 4" descr="http://ekklesiamuskogee.org/wp-content/uploads/2012/04/Deacons-appointed-leaders-of-the-church-PAGE.jpg"/>
          <p:cNvPicPr>
            <a:picLocks noChangeAspect="1" noChangeArrowheads="1"/>
          </p:cNvPicPr>
          <p:nvPr/>
        </p:nvPicPr>
        <p:blipFill>
          <a:blip r:embed="rId3" cstate="print"/>
          <a:srcRect/>
          <a:stretch>
            <a:fillRect/>
          </a:stretch>
        </p:blipFill>
        <p:spPr bwMode="auto">
          <a:xfrm>
            <a:off x="3505200" y="2209800"/>
            <a:ext cx="5210175" cy="1342606"/>
          </a:xfrm>
          <a:prstGeom prst="rect">
            <a:avLst/>
          </a:prstGeom>
          <a:noFill/>
        </p:spPr>
      </p:pic>
      <p:sp>
        <p:nvSpPr>
          <p:cNvPr id="5" name="Rectangle 4"/>
          <p:cNvSpPr/>
          <p:nvPr/>
        </p:nvSpPr>
        <p:spPr>
          <a:xfrm>
            <a:off x="2286000" y="4114800"/>
            <a:ext cx="6705600" cy="2062103"/>
          </a:xfrm>
          <a:prstGeom prst="rect">
            <a:avLst/>
          </a:prstGeom>
        </p:spPr>
        <p:txBody>
          <a:bodyPr wrap="square">
            <a:spAutoFit/>
          </a:bodyPr>
          <a:lstStyle/>
          <a:p>
            <a:pPr algn="ctr"/>
            <a:r>
              <a:rPr lang="en-US" sz="3200" i="1" dirty="0" smtClean="0"/>
              <a:t>(Philippians 1:1) “Paul and </a:t>
            </a:r>
            <a:r>
              <a:rPr lang="en-US" sz="3200" i="1" dirty="0" err="1" smtClean="0"/>
              <a:t>Timotheus</a:t>
            </a:r>
            <a:r>
              <a:rPr lang="en-US" sz="3200" i="1" dirty="0" smtClean="0"/>
              <a:t>, the servants of Jesus Christ, to all the saints in Christ Jesus which are at Philippi, with the bishops and deacons.”</a:t>
            </a:r>
            <a:endParaRPr lang="en-US" sz="32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9144000" cy="2609850"/>
          </a:xfrm>
        </p:spPr>
        <p:txBody>
          <a:bodyPr>
            <a:noAutofit/>
            <a:scene3d>
              <a:camera prst="orthographicFront"/>
              <a:lightRig rig="threePt" dir="t"/>
            </a:scene3d>
            <a:sp3d extrusionH="57150">
              <a:bevelT w="38100" h="38100" prst="convex"/>
            </a:sp3d>
          </a:bodyPr>
          <a:lstStyle/>
          <a:p>
            <a:r>
              <a:rPr lang="en-US" sz="4800" b="1" i="1" dirty="0">
                <a:solidFill>
                  <a:schemeClr val="tx1">
                    <a:lumMod val="85000"/>
                  </a:schemeClr>
                </a:solidFill>
                <a:effectLst>
                  <a:glow rad="63500">
                    <a:schemeClr val="accent1">
                      <a:satMod val="175000"/>
                      <a:alpha val="40000"/>
                    </a:schemeClr>
                  </a:glow>
                </a:effectLst>
              </a:rPr>
              <a:t>God’s methods vs. </a:t>
            </a:r>
            <a:r>
              <a:rPr lang="en-US" sz="4800" b="1" i="1" dirty="0" smtClean="0">
                <a:solidFill>
                  <a:schemeClr val="tx1">
                    <a:lumMod val="85000"/>
                  </a:schemeClr>
                </a:solidFill>
                <a:effectLst>
                  <a:glow rad="63500">
                    <a:schemeClr val="accent1">
                      <a:satMod val="175000"/>
                      <a:alpha val="40000"/>
                    </a:schemeClr>
                  </a:glow>
                </a:effectLst>
              </a:rPr>
              <a:t/>
            </a:r>
            <a:br>
              <a:rPr lang="en-US" sz="4800" b="1" i="1" dirty="0" smtClean="0">
                <a:solidFill>
                  <a:schemeClr val="tx1">
                    <a:lumMod val="85000"/>
                  </a:schemeClr>
                </a:solidFill>
                <a:effectLst>
                  <a:glow rad="63500">
                    <a:schemeClr val="accent1">
                      <a:satMod val="175000"/>
                      <a:alpha val="40000"/>
                    </a:schemeClr>
                  </a:glow>
                </a:effectLst>
              </a:rPr>
            </a:br>
            <a:r>
              <a:rPr lang="en-US" sz="4800" b="1" i="1" dirty="0" smtClean="0">
                <a:solidFill>
                  <a:schemeClr val="tx1">
                    <a:lumMod val="85000"/>
                  </a:schemeClr>
                </a:solidFill>
                <a:effectLst>
                  <a:glow rad="63500">
                    <a:schemeClr val="accent1">
                      <a:satMod val="175000"/>
                      <a:alpha val="40000"/>
                    </a:schemeClr>
                  </a:glow>
                </a:effectLst>
              </a:rPr>
              <a:t>Our man’s </a:t>
            </a:r>
            <a:r>
              <a:rPr lang="en-US" sz="4800" b="1" dirty="0">
                <a:solidFill>
                  <a:schemeClr val="tx1">
                    <a:lumMod val="85000"/>
                  </a:schemeClr>
                </a:solidFill>
                <a:effectLst>
                  <a:glow rad="63500">
                    <a:schemeClr val="accent1">
                      <a:satMod val="175000"/>
                      <a:alpha val="40000"/>
                    </a:schemeClr>
                  </a:glow>
                </a:effectLst>
              </a:rPr>
              <a:t/>
            </a:r>
            <a:br>
              <a:rPr lang="en-US" sz="4800" b="1" dirty="0">
                <a:solidFill>
                  <a:schemeClr val="tx1">
                    <a:lumMod val="85000"/>
                  </a:schemeClr>
                </a:solidFill>
                <a:effectLst>
                  <a:glow rad="63500">
                    <a:schemeClr val="accent1">
                      <a:satMod val="175000"/>
                      <a:alpha val="40000"/>
                    </a:schemeClr>
                  </a:glow>
                </a:effectLst>
              </a:rPr>
            </a:br>
            <a:r>
              <a:rPr lang="en-US" sz="4800" b="1" i="1" dirty="0">
                <a:solidFill>
                  <a:schemeClr val="tx1">
                    <a:lumMod val="85000"/>
                  </a:schemeClr>
                </a:solidFill>
                <a:effectLst>
                  <a:glow rad="63500">
                    <a:schemeClr val="accent1">
                      <a:satMod val="175000"/>
                      <a:alpha val="40000"/>
                    </a:schemeClr>
                  </a:glow>
                </a:effectLst>
              </a:rPr>
              <a:t>of</a:t>
            </a:r>
            <a:r>
              <a:rPr lang="en-US" sz="4800" b="1" dirty="0">
                <a:solidFill>
                  <a:schemeClr val="tx1">
                    <a:lumMod val="85000"/>
                  </a:schemeClr>
                </a:solidFill>
                <a:effectLst>
                  <a:glow rad="63500">
                    <a:schemeClr val="accent1">
                      <a:satMod val="175000"/>
                      <a:alpha val="40000"/>
                    </a:schemeClr>
                  </a:glow>
                </a:effectLst>
              </a:rPr>
              <a:t/>
            </a:r>
            <a:br>
              <a:rPr lang="en-US" sz="4800" b="1" dirty="0">
                <a:solidFill>
                  <a:schemeClr val="tx1">
                    <a:lumMod val="85000"/>
                  </a:schemeClr>
                </a:solidFill>
                <a:effectLst>
                  <a:glow rad="63500">
                    <a:schemeClr val="accent1">
                      <a:satMod val="175000"/>
                      <a:alpha val="40000"/>
                    </a:schemeClr>
                  </a:glow>
                </a:effectLst>
              </a:rPr>
            </a:br>
            <a:r>
              <a:rPr lang="en-US" sz="4800" b="1" i="1" dirty="0">
                <a:solidFill>
                  <a:schemeClr val="tx1">
                    <a:lumMod val="85000"/>
                  </a:schemeClr>
                </a:solidFill>
                <a:effectLst>
                  <a:glow rad="63500">
                    <a:schemeClr val="accent1">
                      <a:satMod val="175000"/>
                      <a:alpha val="40000"/>
                    </a:schemeClr>
                  </a:glow>
                </a:effectLst>
              </a:rPr>
              <a:t>Building the church </a:t>
            </a:r>
            <a:r>
              <a:rPr lang="en-US" sz="4800" b="1" i="1" dirty="0" smtClean="0">
                <a:solidFill>
                  <a:schemeClr val="tx1">
                    <a:lumMod val="85000"/>
                  </a:schemeClr>
                </a:solidFill>
                <a:effectLst>
                  <a:glow rad="63500">
                    <a:schemeClr val="accent1">
                      <a:satMod val="175000"/>
                      <a:alpha val="40000"/>
                    </a:schemeClr>
                  </a:glow>
                </a:effectLst>
              </a:rPr>
              <a:t/>
            </a:r>
            <a:br>
              <a:rPr lang="en-US" sz="4800" b="1" i="1" dirty="0" smtClean="0">
                <a:solidFill>
                  <a:schemeClr val="tx1">
                    <a:lumMod val="85000"/>
                  </a:schemeClr>
                </a:solidFill>
                <a:effectLst>
                  <a:glow rad="63500">
                    <a:schemeClr val="accent1">
                      <a:satMod val="175000"/>
                      <a:alpha val="40000"/>
                    </a:schemeClr>
                  </a:glow>
                </a:effectLst>
              </a:rPr>
            </a:br>
            <a:r>
              <a:rPr lang="en-US" sz="4800" b="1" i="1" dirty="0" smtClean="0">
                <a:solidFill>
                  <a:schemeClr val="tx1">
                    <a:lumMod val="85000"/>
                  </a:schemeClr>
                </a:solidFill>
                <a:effectLst>
                  <a:glow rad="63500">
                    <a:schemeClr val="accent1">
                      <a:satMod val="175000"/>
                      <a:alpha val="40000"/>
                    </a:schemeClr>
                  </a:glow>
                </a:effectLst>
              </a:rPr>
              <a:t>of </a:t>
            </a:r>
            <a:r>
              <a:rPr lang="en-US" sz="4800" b="1" i="1" dirty="0">
                <a:solidFill>
                  <a:schemeClr val="tx1">
                    <a:lumMod val="85000"/>
                  </a:schemeClr>
                </a:solidFill>
                <a:effectLst>
                  <a:glow rad="63500">
                    <a:schemeClr val="accent1">
                      <a:satMod val="175000"/>
                      <a:alpha val="40000"/>
                    </a:schemeClr>
                  </a:glow>
                </a:effectLst>
              </a:rPr>
              <a:t>Jesus Christ </a:t>
            </a:r>
            <a:r>
              <a:rPr lang="en-US" sz="4800" b="1" dirty="0">
                <a:solidFill>
                  <a:schemeClr val="tx1">
                    <a:lumMod val="85000"/>
                  </a:schemeClr>
                </a:solidFill>
                <a:effectLst>
                  <a:glow rad="63500">
                    <a:schemeClr val="accent1">
                      <a:satMod val="175000"/>
                      <a:alpha val="40000"/>
                    </a:schemeClr>
                  </a:glow>
                </a:effectLst>
              </a:rPr>
              <a:t/>
            </a:r>
            <a:br>
              <a:rPr lang="en-US" sz="4800" b="1" dirty="0">
                <a:solidFill>
                  <a:schemeClr val="tx1">
                    <a:lumMod val="85000"/>
                  </a:schemeClr>
                </a:solidFill>
                <a:effectLst>
                  <a:glow rad="63500">
                    <a:schemeClr val="accent1">
                      <a:satMod val="175000"/>
                      <a:alpha val="40000"/>
                    </a:schemeClr>
                  </a:glow>
                </a:effectLst>
              </a:rPr>
            </a:br>
            <a:endParaRPr lang="en-US" sz="4800" dirty="0">
              <a:solidFill>
                <a:schemeClr val="tx1">
                  <a:lumMod val="85000"/>
                </a:schemeClr>
              </a:solidFill>
              <a:effectLst>
                <a:glow rad="63500">
                  <a:schemeClr val="accent1">
                    <a:satMod val="175000"/>
                    <a:alpha val="40000"/>
                  </a:schemeClr>
                </a:glow>
              </a:effectLst>
            </a:endParaRPr>
          </a:p>
        </p:txBody>
      </p:sp>
      <p:pic>
        <p:nvPicPr>
          <p:cNvPr id="15362" name="Picture 2" descr="http://www.sharefaith.com/blog/wp-content/uploads/2011/08/ChurchBuilding.jpg"/>
          <p:cNvPicPr>
            <a:picLocks noChangeAspect="1" noChangeArrowheads="1"/>
          </p:cNvPicPr>
          <p:nvPr/>
        </p:nvPicPr>
        <p:blipFill>
          <a:blip r:embed="rId2" cstate="print"/>
          <a:srcRect/>
          <a:stretch>
            <a:fillRect/>
          </a:stretch>
        </p:blipFill>
        <p:spPr bwMode="auto">
          <a:xfrm>
            <a:off x="1295400" y="3886200"/>
            <a:ext cx="6553200" cy="278511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229600" cy="2468562"/>
          </a:xfrm>
        </p:spPr>
        <p:txBody>
          <a:bodyPr>
            <a:normAutofit fontScale="90000"/>
          </a:bodyPr>
          <a:lstStyle/>
          <a:p>
            <a:pPr lvl="0"/>
            <a:r>
              <a:rPr lang="en-US" dirty="0" smtClean="0"/>
              <a:t>The Lord’s Supper</a:t>
            </a:r>
            <a:br>
              <a:rPr lang="en-US" dirty="0" smtClean="0"/>
            </a:br>
            <a:r>
              <a:rPr lang="en-US" i="1" dirty="0" smtClean="0"/>
              <a:t>The Scriptures describing the Lord’s Supper - Matthew 26:26-30; Mark 14:22-26; Luke 22:17-20; John 6:51, 53-56; 1 Corinthians 11:23-34. </a:t>
            </a:r>
            <a:endParaRPr lang="en-US" i="1" dirty="0"/>
          </a:p>
        </p:txBody>
      </p:sp>
      <p:pic>
        <p:nvPicPr>
          <p:cNvPr id="1026" name="Picture 2" descr="http://paulwilkinson.files.wordpress.com/2011/02/communion.jpg"/>
          <p:cNvPicPr>
            <a:picLocks noChangeAspect="1" noChangeArrowheads="1"/>
          </p:cNvPicPr>
          <p:nvPr/>
        </p:nvPicPr>
        <p:blipFill>
          <a:blip r:embed="rId2" cstate="print"/>
          <a:srcRect/>
          <a:stretch>
            <a:fillRect/>
          </a:stretch>
        </p:blipFill>
        <p:spPr bwMode="auto">
          <a:xfrm>
            <a:off x="1447800" y="3259156"/>
            <a:ext cx="6400800" cy="3598844"/>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2667000"/>
          </a:xfrm>
        </p:spPr>
        <p:txBody>
          <a:bodyPr>
            <a:normAutofit fontScale="90000"/>
          </a:bodyPr>
          <a:lstStyle/>
          <a:p>
            <a:pPr lvl="0"/>
            <a:r>
              <a:rPr lang="en-US" sz="4900" dirty="0" smtClean="0"/>
              <a:t>Baptism</a:t>
            </a:r>
            <a:r>
              <a:rPr lang="en-US" dirty="0" smtClean="0"/>
              <a:t/>
            </a:r>
            <a:br>
              <a:rPr lang="en-US" dirty="0" smtClean="0"/>
            </a:br>
            <a:r>
              <a:rPr lang="en-US" dirty="0" smtClean="0"/>
              <a:t/>
            </a:r>
            <a:br>
              <a:rPr lang="en-US" dirty="0" smtClean="0"/>
            </a:br>
            <a:r>
              <a:rPr lang="en-US" sz="3600" i="1" dirty="0" smtClean="0"/>
              <a:t>“Go ye, therefore, and teach all nations, baptizing them in the name of the Father, and of the Son, </a:t>
            </a:r>
            <a:br>
              <a:rPr lang="en-US" sz="3600" i="1" dirty="0" smtClean="0"/>
            </a:br>
            <a:r>
              <a:rPr lang="en-US" sz="3600" i="1" dirty="0" smtClean="0"/>
              <a:t>and of the Holy Ghost”</a:t>
            </a:r>
            <a:r>
              <a:rPr lang="en-US" sz="3600" dirty="0" smtClean="0"/>
              <a:t/>
            </a:r>
            <a:br>
              <a:rPr lang="en-US" sz="3600" dirty="0" smtClean="0"/>
            </a:br>
            <a:r>
              <a:rPr lang="en-US" sz="3600" i="1" dirty="0" smtClean="0"/>
              <a:t> (Matt. 28:19)</a:t>
            </a:r>
            <a:r>
              <a:rPr lang="en-US" dirty="0" smtClean="0"/>
              <a:t/>
            </a:r>
            <a:br>
              <a:rPr lang="en-US" dirty="0" smtClean="0"/>
            </a:br>
            <a:endParaRPr lang="en-US" dirty="0"/>
          </a:p>
        </p:txBody>
      </p:sp>
      <p:pic>
        <p:nvPicPr>
          <p:cNvPr id="1026" name="Picture 2" descr="http://www.fbcrosharon.org/wp-content/uploads/2013/09/TheGreatCommission.jpg"/>
          <p:cNvPicPr>
            <a:picLocks noChangeAspect="1" noChangeArrowheads="1"/>
          </p:cNvPicPr>
          <p:nvPr/>
        </p:nvPicPr>
        <p:blipFill>
          <a:blip r:embed="rId2" cstate="print"/>
          <a:srcRect/>
          <a:stretch>
            <a:fillRect/>
          </a:stretch>
        </p:blipFill>
        <p:spPr bwMode="auto">
          <a:xfrm>
            <a:off x="2057400" y="3470108"/>
            <a:ext cx="5438775" cy="338789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ambofgodchurch.net/wp-content/uploads/Exploring-Church-Membership.jpg"/>
          <p:cNvPicPr>
            <a:picLocks noChangeAspect="1" noChangeArrowheads="1"/>
          </p:cNvPicPr>
          <p:nvPr/>
        </p:nvPicPr>
        <p:blipFill>
          <a:blip r:embed="rId2" cstate="print"/>
          <a:srcRect/>
          <a:stretch>
            <a:fillRect/>
          </a:stretch>
        </p:blipFill>
        <p:spPr bwMode="auto">
          <a:xfrm>
            <a:off x="0" y="0"/>
            <a:ext cx="9144000" cy="4139821"/>
          </a:xfrm>
          <a:prstGeom prst="rect">
            <a:avLst/>
          </a:prstGeom>
          <a:ln>
            <a:noFill/>
          </a:ln>
          <a:effectLst>
            <a:softEdge rad="112500"/>
          </a:effectLst>
        </p:spPr>
      </p:pic>
      <p:pic>
        <p:nvPicPr>
          <p:cNvPr id="1028" name="Picture 4" descr="http://jonathanstephens.files.wordpress.com/2013/04/what-does-the-bible-say.jpg"/>
          <p:cNvPicPr>
            <a:picLocks noChangeAspect="1" noChangeArrowheads="1"/>
          </p:cNvPicPr>
          <p:nvPr/>
        </p:nvPicPr>
        <p:blipFill>
          <a:blip r:embed="rId3" cstate="print"/>
          <a:srcRect/>
          <a:stretch>
            <a:fillRect/>
          </a:stretch>
        </p:blipFill>
        <p:spPr bwMode="auto">
          <a:xfrm>
            <a:off x="990600" y="4127530"/>
            <a:ext cx="7391400" cy="273047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alboxscore.com/wp-content/uploads/2013/02/shutterstock_117743374-review-600px.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2209800"/>
          </a:xfrm>
        </p:spPr>
        <p:txBody>
          <a:bodyPr>
            <a:noAutofit/>
          </a:bodyPr>
          <a:lstStyle/>
          <a:p>
            <a:r>
              <a:rPr lang="en-US" sz="3600" b="1" dirty="0" smtClean="0">
                <a:solidFill>
                  <a:srgbClr val="FFFF00"/>
                </a:solidFill>
              </a:rPr>
              <a:t>Many of God’s people just do not understand the importance of the Local Church, commitment to a Local church (church membership) or faithful church attendance.</a:t>
            </a:r>
            <a:endParaRPr lang="en-US" sz="3600" dirty="0">
              <a:solidFill>
                <a:srgbClr val="FFFF00"/>
              </a:solidFill>
            </a:endParaRPr>
          </a:p>
        </p:txBody>
      </p:sp>
      <p:sp>
        <p:nvSpPr>
          <p:cNvPr id="3" name="Content Placeholder 2"/>
          <p:cNvSpPr>
            <a:spLocks noGrp="1"/>
          </p:cNvSpPr>
          <p:nvPr>
            <p:ph idx="1"/>
          </p:nvPr>
        </p:nvSpPr>
        <p:spPr>
          <a:xfrm>
            <a:off x="0" y="2133600"/>
            <a:ext cx="9144000" cy="4724400"/>
          </a:xfrm>
        </p:spPr>
        <p:txBody>
          <a:bodyPr>
            <a:normAutofit fontScale="92500"/>
          </a:bodyPr>
          <a:lstStyle/>
          <a:p>
            <a:pPr lvl="0">
              <a:buFont typeface="Arial" charset="0"/>
              <a:buChar char="•"/>
            </a:pPr>
            <a:r>
              <a:rPr lang="en-US" dirty="0" smtClean="0"/>
              <a:t>The </a:t>
            </a:r>
            <a:r>
              <a:rPr lang="en-US" dirty="0"/>
              <a:t>word </a:t>
            </a:r>
            <a:r>
              <a:rPr lang="en-US" b="1" i="1" dirty="0"/>
              <a:t>“Church” </a:t>
            </a:r>
            <a:r>
              <a:rPr lang="en-US" dirty="0"/>
              <a:t>appears 114 times in the New </a:t>
            </a:r>
            <a:r>
              <a:rPr lang="en-US" dirty="0" smtClean="0"/>
              <a:t>Testament</a:t>
            </a:r>
            <a:endParaRPr lang="en-US" dirty="0"/>
          </a:p>
          <a:p>
            <a:pPr lvl="0"/>
            <a:r>
              <a:rPr lang="en-US" dirty="0"/>
              <a:t>Greek </a:t>
            </a:r>
            <a:r>
              <a:rPr lang="en-US" i="1" dirty="0"/>
              <a:t>(</a:t>
            </a:r>
            <a:r>
              <a:rPr lang="en-US" i="1" dirty="0" err="1"/>
              <a:t>ekklesia</a:t>
            </a:r>
            <a:r>
              <a:rPr lang="en-US" i="1" dirty="0"/>
              <a:t>) = “An assembly of people called out”</a:t>
            </a:r>
            <a:endParaRPr lang="en-US" dirty="0"/>
          </a:p>
          <a:p>
            <a:pPr lvl="0"/>
            <a:r>
              <a:rPr lang="en-US" dirty="0"/>
              <a:t>99 times the word </a:t>
            </a:r>
            <a:r>
              <a:rPr lang="en-US" b="1" i="1" dirty="0"/>
              <a:t>“Church” </a:t>
            </a:r>
            <a:r>
              <a:rPr lang="en-US" dirty="0"/>
              <a:t>is used in reference to particular local churches</a:t>
            </a:r>
          </a:p>
          <a:p>
            <a:pPr lvl="0"/>
            <a:r>
              <a:rPr lang="en-US" dirty="0"/>
              <a:t>7 times in reference to the </a:t>
            </a:r>
            <a:r>
              <a:rPr lang="en-US" b="1" i="1" dirty="0"/>
              <a:t>“Universal Church”</a:t>
            </a:r>
            <a:endParaRPr lang="en-US" dirty="0"/>
          </a:p>
          <a:p>
            <a:pPr lvl="0"/>
            <a:r>
              <a:rPr lang="en-US" i="1" dirty="0"/>
              <a:t>8 times in reference to the </a:t>
            </a:r>
            <a:r>
              <a:rPr lang="en-US" b="1" i="1" dirty="0"/>
              <a:t>“Local Church” </a:t>
            </a:r>
            <a:r>
              <a:rPr lang="en-US" i="1" dirty="0"/>
              <a:t>in</a:t>
            </a:r>
            <a:r>
              <a:rPr lang="en-US" b="1" i="1" dirty="0"/>
              <a:t> </a:t>
            </a:r>
            <a:r>
              <a:rPr lang="en-US" i="1" dirty="0"/>
              <a:t>general not a particular church</a:t>
            </a:r>
            <a:endParaRPr lang="en-US" dirty="0"/>
          </a:p>
          <a:p>
            <a:pPr lvl="0"/>
            <a:r>
              <a:rPr lang="en-US" i="1" dirty="0" smtClean="0"/>
              <a:t>107 </a:t>
            </a:r>
            <a:r>
              <a:rPr lang="en-US" i="1" dirty="0"/>
              <a:t>Local / 7 Universal</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295399"/>
          </a:xfrm>
        </p:spPr>
        <p:txBody>
          <a:bodyPr>
            <a:normAutofit/>
          </a:bodyPr>
          <a:lstStyle/>
          <a:p>
            <a:r>
              <a:rPr lang="en-US" sz="4000" dirty="0" smtClean="0"/>
              <a:t>Universal Church  / Invisible Body of Christ</a:t>
            </a:r>
            <a:endParaRPr lang="en-US" sz="4000" dirty="0"/>
          </a:p>
        </p:txBody>
      </p:sp>
      <p:sp>
        <p:nvSpPr>
          <p:cNvPr id="3" name="Subtitle 2"/>
          <p:cNvSpPr>
            <a:spLocks noGrp="1"/>
          </p:cNvSpPr>
          <p:nvPr>
            <p:ph type="subTitle" idx="1"/>
          </p:nvPr>
        </p:nvSpPr>
        <p:spPr>
          <a:xfrm>
            <a:off x="0" y="3962400"/>
            <a:ext cx="9144000" cy="1676400"/>
          </a:xfrm>
        </p:spPr>
        <p:txBody>
          <a:bodyPr>
            <a:normAutofit/>
          </a:bodyPr>
          <a:lstStyle/>
          <a:p>
            <a:r>
              <a:rPr lang="en-US" sz="4000" dirty="0" smtClean="0"/>
              <a:t>Local  Church / Visible Body of Christ</a:t>
            </a:r>
            <a:endParaRPr lang="en-US" sz="4000" dirty="0"/>
          </a:p>
        </p:txBody>
      </p:sp>
      <p:pic>
        <p:nvPicPr>
          <p:cNvPr id="1026" name="Picture 2" descr="https://encrypted-tbn2.gstatic.com/images?q=tbn:ANd9GcRc1w4NChXDMsw0NXF4oVRbunnMfMcqbdfnCsBgtgE-dhIM-YAA"/>
          <p:cNvPicPr>
            <a:picLocks noChangeAspect="1" noChangeArrowheads="1"/>
          </p:cNvPicPr>
          <p:nvPr/>
        </p:nvPicPr>
        <p:blipFill>
          <a:blip r:embed="rId2" cstate="print"/>
          <a:srcRect/>
          <a:stretch>
            <a:fillRect/>
          </a:stretch>
        </p:blipFill>
        <p:spPr bwMode="auto">
          <a:xfrm>
            <a:off x="3276600" y="1066800"/>
            <a:ext cx="2312875" cy="2667000"/>
          </a:xfrm>
          <a:prstGeom prst="rect">
            <a:avLst/>
          </a:prstGeom>
          <a:noFill/>
        </p:spPr>
      </p:pic>
      <p:pic>
        <p:nvPicPr>
          <p:cNvPr id="1028" name="Picture 4" descr="http://www.batteredsheep.com/graphics/sermon.gif"/>
          <p:cNvPicPr>
            <a:picLocks noChangeAspect="1" noChangeArrowheads="1"/>
          </p:cNvPicPr>
          <p:nvPr/>
        </p:nvPicPr>
        <p:blipFill>
          <a:blip r:embed="rId3" cstate="print"/>
          <a:srcRect/>
          <a:stretch>
            <a:fillRect/>
          </a:stretch>
        </p:blipFill>
        <p:spPr bwMode="auto">
          <a:xfrm>
            <a:off x="3048000" y="4680165"/>
            <a:ext cx="2953843" cy="2177835"/>
          </a:xfrm>
          <a:prstGeom prst="rect">
            <a:avLst/>
          </a:prstGeom>
          <a:noFill/>
        </p:spPr>
      </p:pic>
      <p:pic>
        <p:nvPicPr>
          <p:cNvPr id="1030" name="Picture 6" descr="http://ubdavid.org/advanced/all-about-me/graphics/17_many-local-churches.jpg"/>
          <p:cNvPicPr>
            <a:picLocks noChangeAspect="1" noChangeArrowheads="1"/>
          </p:cNvPicPr>
          <p:nvPr/>
        </p:nvPicPr>
        <p:blipFill>
          <a:blip r:embed="rId4" cstate="print"/>
          <a:srcRect/>
          <a:stretch>
            <a:fillRect/>
          </a:stretch>
        </p:blipFill>
        <p:spPr bwMode="auto">
          <a:xfrm>
            <a:off x="1447800" y="990600"/>
            <a:ext cx="6041571" cy="2819400"/>
          </a:xfrm>
          <a:prstGeom prst="rect">
            <a:avLst/>
          </a:prstGeom>
          <a:noFill/>
        </p:spPr>
      </p:pic>
      <p:sp>
        <p:nvSpPr>
          <p:cNvPr id="7" name="Rectangle 6"/>
          <p:cNvSpPr/>
          <p:nvPr/>
        </p:nvSpPr>
        <p:spPr>
          <a:xfrm>
            <a:off x="609600" y="4038600"/>
            <a:ext cx="8001000" cy="297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Dan White\Documents\Fellowship Baptist\Church.jpg"/>
          <p:cNvPicPr>
            <a:picLocks noChangeAspect="1" noChangeArrowheads="1"/>
          </p:cNvPicPr>
          <p:nvPr/>
        </p:nvPicPr>
        <p:blipFill>
          <a:blip r:embed="rId5" cstate="print">
            <a:lum bright="-10000" contrast="20000"/>
          </a:blip>
          <a:srcRect/>
          <a:stretch>
            <a:fillRect/>
          </a:stretch>
        </p:blipFill>
        <p:spPr bwMode="auto">
          <a:xfrm>
            <a:off x="2895600" y="4667111"/>
            <a:ext cx="3307456" cy="219088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26"/>
                                        </p:tgtEl>
                                      </p:cBhvr>
                                    </p:animEffect>
                                    <p:set>
                                      <p:cBhvr>
                                        <p:cTn id="7" dur="1" fill="hold">
                                          <p:stCondLst>
                                            <p:cond delay="1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20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lakeviewbc.files.wordpress.com/2014/04/church-membership.png"/>
          <p:cNvPicPr>
            <a:picLocks noChangeAspect="1" noChangeArrowheads="1"/>
          </p:cNvPicPr>
          <p:nvPr/>
        </p:nvPicPr>
        <p:blipFill>
          <a:blip r:embed="rId2" cstate="print">
            <a:lum bright="-40000" contrast="40000"/>
          </a:blip>
          <a:srcRect l="6667"/>
          <a:stretch>
            <a:fillRect/>
          </a:stretch>
        </p:blipFill>
        <p:spPr bwMode="auto">
          <a:xfrm>
            <a:off x="-457200" y="0"/>
            <a:ext cx="9601200" cy="6858000"/>
          </a:xfrm>
          <a:prstGeom prst="rect">
            <a:avLst/>
          </a:prstGeom>
          <a:noFill/>
        </p:spPr>
      </p:pic>
      <p:sp>
        <p:nvSpPr>
          <p:cNvPr id="3" name="Content Placeholder 2"/>
          <p:cNvSpPr>
            <a:spLocks noGrp="1"/>
          </p:cNvSpPr>
          <p:nvPr>
            <p:ph idx="1"/>
          </p:nvPr>
        </p:nvSpPr>
        <p:spPr>
          <a:xfrm>
            <a:off x="0" y="0"/>
            <a:ext cx="9144000" cy="6858000"/>
          </a:xfrm>
        </p:spPr>
        <p:txBody>
          <a:bodyPr>
            <a:normAutofit/>
          </a:bodyPr>
          <a:lstStyle/>
          <a:p>
            <a:r>
              <a:rPr lang="en-US" dirty="0" smtClean="0">
                <a:effectLst>
                  <a:glow rad="101600">
                    <a:schemeClr val="bg1">
                      <a:alpha val="60000"/>
                    </a:schemeClr>
                  </a:glow>
                </a:effectLst>
              </a:rPr>
              <a:t>Most</a:t>
            </a:r>
            <a:r>
              <a:rPr lang="en-US" dirty="0">
                <a:effectLst>
                  <a:glow rad="101600">
                    <a:schemeClr val="bg1">
                      <a:alpha val="60000"/>
                    </a:schemeClr>
                  </a:glow>
                </a:effectLst>
              </a:rPr>
              <a:t>, </a:t>
            </a:r>
            <a:r>
              <a:rPr lang="en-US" dirty="0" smtClean="0">
                <a:effectLst>
                  <a:glow rad="101600">
                    <a:schemeClr val="bg1">
                      <a:alpha val="60000"/>
                    </a:schemeClr>
                  </a:glow>
                </a:effectLst>
              </a:rPr>
              <a:t>professing </a:t>
            </a:r>
            <a:r>
              <a:rPr lang="en-US" dirty="0">
                <a:effectLst>
                  <a:glow rad="101600">
                    <a:schemeClr val="bg1">
                      <a:alpha val="60000"/>
                    </a:schemeClr>
                  </a:glow>
                </a:effectLst>
              </a:rPr>
              <a:t>Christians will readily proclaim – </a:t>
            </a:r>
            <a:r>
              <a:rPr lang="en-US" i="1" dirty="0">
                <a:solidFill>
                  <a:srgbClr val="FFFF00"/>
                </a:solidFill>
                <a:effectLst>
                  <a:glow rad="101600">
                    <a:schemeClr val="bg1">
                      <a:alpha val="60000"/>
                    </a:schemeClr>
                  </a:glow>
                </a:effectLst>
              </a:rPr>
              <a:t>“All scripture is given by inspiration of God, and is profitable for doctrine, for reproof, for correction, for instruction in righteousness..."</a:t>
            </a:r>
            <a:endParaRPr lang="en-US" dirty="0">
              <a:solidFill>
                <a:srgbClr val="FFFF00"/>
              </a:solidFill>
              <a:effectLst>
                <a:glow rad="101600">
                  <a:schemeClr val="bg1">
                    <a:alpha val="60000"/>
                  </a:schemeClr>
                </a:glow>
              </a:effectLst>
            </a:endParaRPr>
          </a:p>
          <a:p>
            <a:r>
              <a:rPr lang="en-US" dirty="0" smtClean="0">
                <a:effectLst>
                  <a:glow rad="101600">
                    <a:schemeClr val="bg1">
                      <a:alpha val="60000"/>
                    </a:schemeClr>
                  </a:glow>
                </a:effectLst>
              </a:rPr>
              <a:t>We believe that </a:t>
            </a:r>
            <a:r>
              <a:rPr lang="en-US" dirty="0">
                <a:effectLst>
                  <a:glow rad="101600">
                    <a:schemeClr val="bg1">
                      <a:alpha val="60000"/>
                    </a:schemeClr>
                  </a:glow>
                </a:effectLst>
              </a:rPr>
              <a:t>Scripture is our only rule for faith and practice</a:t>
            </a:r>
            <a:r>
              <a:rPr lang="en-US" dirty="0" smtClean="0">
                <a:effectLst>
                  <a:glow rad="101600">
                    <a:schemeClr val="bg1">
                      <a:alpha val="60000"/>
                    </a:schemeClr>
                  </a:glow>
                </a:effectLst>
              </a:rPr>
              <a:t>.</a:t>
            </a:r>
          </a:p>
          <a:p>
            <a:r>
              <a:rPr lang="en-US" dirty="0" smtClean="0">
                <a:effectLst>
                  <a:glow rad="101600">
                    <a:schemeClr val="bg1">
                      <a:alpha val="60000"/>
                    </a:schemeClr>
                  </a:glow>
                </a:effectLst>
              </a:rPr>
              <a:t>We </a:t>
            </a:r>
            <a:r>
              <a:rPr lang="en-US" dirty="0">
                <a:effectLst>
                  <a:glow rad="101600">
                    <a:schemeClr val="bg1">
                      <a:alpha val="60000"/>
                    </a:schemeClr>
                  </a:glow>
                </a:effectLst>
              </a:rPr>
              <a:t>claim that the Word of God provides </a:t>
            </a:r>
            <a:r>
              <a:rPr lang="en-US" dirty="0" smtClean="0">
                <a:effectLst>
                  <a:glow rad="101600">
                    <a:schemeClr val="bg1">
                      <a:alpha val="60000"/>
                    </a:schemeClr>
                  </a:glow>
                </a:effectLst>
              </a:rPr>
              <a:t>God inspired </a:t>
            </a:r>
            <a:r>
              <a:rPr lang="en-US" dirty="0">
                <a:effectLst>
                  <a:glow rad="101600">
                    <a:schemeClr val="bg1">
                      <a:alpha val="60000"/>
                    </a:schemeClr>
                  </a:glow>
                </a:effectLst>
              </a:rPr>
              <a:t>direction for our </a:t>
            </a:r>
            <a:r>
              <a:rPr lang="en-US" dirty="0" smtClean="0">
                <a:effectLst>
                  <a:glow rad="101600">
                    <a:schemeClr val="bg1">
                      <a:alpha val="60000"/>
                    </a:schemeClr>
                  </a:glow>
                </a:effectLst>
              </a:rPr>
              <a:t>lives – </a:t>
            </a:r>
            <a:r>
              <a:rPr lang="en-US" i="1" dirty="0" smtClean="0">
                <a:effectLst>
                  <a:glow rad="101600">
                    <a:schemeClr val="bg1">
                      <a:alpha val="60000"/>
                    </a:schemeClr>
                  </a:glow>
                </a:effectLst>
              </a:rPr>
              <a:t>Ps. 119:105</a:t>
            </a:r>
          </a:p>
          <a:p>
            <a:r>
              <a:rPr lang="en-US" dirty="0" smtClean="0">
                <a:effectLst>
                  <a:glow rad="101600">
                    <a:schemeClr val="bg1">
                      <a:alpha val="60000"/>
                    </a:schemeClr>
                  </a:glow>
                </a:effectLst>
              </a:rPr>
              <a:t>Where </a:t>
            </a:r>
            <a:r>
              <a:rPr lang="en-US" dirty="0">
                <a:effectLst>
                  <a:glow rad="101600">
                    <a:schemeClr val="bg1">
                      <a:alpha val="60000"/>
                    </a:schemeClr>
                  </a:glow>
                </a:effectLst>
              </a:rPr>
              <a:t>does the Bible talk about placing your membership in a local congregation?  </a:t>
            </a:r>
          </a:p>
          <a:p>
            <a:r>
              <a:rPr lang="en-US" dirty="0">
                <a:effectLst>
                  <a:glow rad="101600">
                    <a:schemeClr val="bg1">
                      <a:alpha val="60000"/>
                    </a:schemeClr>
                  </a:glow>
                </a:effectLst>
              </a:rPr>
              <a:t> </a:t>
            </a:r>
            <a:r>
              <a:rPr lang="en-US" dirty="0" smtClean="0">
                <a:effectLst>
                  <a:glow rad="101600">
                    <a:schemeClr val="bg1">
                      <a:alpha val="60000"/>
                    </a:schemeClr>
                  </a:glow>
                </a:effectLst>
              </a:rPr>
              <a:t>Where </a:t>
            </a:r>
            <a:r>
              <a:rPr lang="en-US" dirty="0">
                <a:effectLst>
                  <a:glow rad="101600">
                    <a:schemeClr val="bg1">
                      <a:alpha val="60000"/>
                    </a:schemeClr>
                  </a:glow>
                </a:effectLst>
              </a:rPr>
              <a:t>is “local church membership” </a:t>
            </a:r>
            <a:r>
              <a:rPr lang="en-US" dirty="0" smtClean="0">
                <a:effectLst>
                  <a:glow rad="101600">
                    <a:schemeClr val="bg1">
                      <a:alpha val="60000"/>
                    </a:schemeClr>
                  </a:glow>
                </a:effectLst>
              </a:rPr>
              <a:t>taught and emphasized in the New Testament? </a:t>
            </a:r>
            <a:endParaRPr lang="en-US" dirty="0">
              <a:effectLst>
                <a:glow rad="101600">
                  <a:schemeClr val="bg1">
                    <a:alpha val="60000"/>
                  </a:schemeClr>
                </a:glow>
              </a:effectLst>
            </a:endParaRP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a:solidFill>
                  <a:srgbClr val="FFFF00"/>
                </a:solidFill>
              </a:rPr>
              <a:t>Church membership is taught in the Bible </a:t>
            </a:r>
            <a:endParaRPr lang="en-US" dirty="0">
              <a:solidFill>
                <a:srgbClr val="FFFF00"/>
              </a:solidFill>
            </a:endParaRPr>
          </a:p>
        </p:txBody>
      </p:sp>
      <p:sp>
        <p:nvSpPr>
          <p:cNvPr id="3" name="Content Placeholder 2"/>
          <p:cNvSpPr>
            <a:spLocks noGrp="1"/>
          </p:cNvSpPr>
          <p:nvPr>
            <p:ph idx="1"/>
          </p:nvPr>
        </p:nvSpPr>
        <p:spPr>
          <a:xfrm>
            <a:off x="0" y="1295400"/>
            <a:ext cx="9144000" cy="5562600"/>
          </a:xfrm>
        </p:spPr>
        <p:txBody>
          <a:bodyPr>
            <a:normAutofit fontScale="92500" lnSpcReduction="20000"/>
          </a:bodyPr>
          <a:lstStyle/>
          <a:p>
            <a:r>
              <a:rPr lang="en-US" i="1" dirty="0" smtClean="0"/>
              <a:t>1Cor. </a:t>
            </a:r>
            <a:r>
              <a:rPr lang="en-US" i="1" dirty="0"/>
              <a:t>12:12 </a:t>
            </a:r>
            <a:r>
              <a:rPr lang="en-US" i="1" dirty="0" smtClean="0"/>
              <a:t>“For </a:t>
            </a:r>
            <a:r>
              <a:rPr lang="en-US" i="1" dirty="0"/>
              <a:t>as the body is one, and hath many </a:t>
            </a:r>
            <a:r>
              <a:rPr lang="en-US" i="1" u="sng" dirty="0"/>
              <a:t>members</a:t>
            </a:r>
            <a:r>
              <a:rPr lang="en-US" i="1" dirty="0"/>
              <a:t>, and all the </a:t>
            </a:r>
            <a:r>
              <a:rPr lang="en-US" i="1" u="sng" dirty="0"/>
              <a:t>members </a:t>
            </a:r>
            <a:r>
              <a:rPr lang="en-US" i="1" dirty="0"/>
              <a:t>of that one body, being many, are one body: so also is Christ</a:t>
            </a:r>
            <a:r>
              <a:rPr lang="en-US" i="1" dirty="0" smtClean="0"/>
              <a:t>.”</a:t>
            </a:r>
            <a:endParaRPr lang="en-US" dirty="0"/>
          </a:p>
          <a:p>
            <a:r>
              <a:rPr lang="en-US" i="1" dirty="0"/>
              <a:t> </a:t>
            </a:r>
            <a:r>
              <a:rPr lang="en-US" i="1" dirty="0" smtClean="0"/>
              <a:t>1Cor. </a:t>
            </a:r>
            <a:r>
              <a:rPr lang="en-US" i="1" dirty="0"/>
              <a:t>12:18 </a:t>
            </a:r>
            <a:r>
              <a:rPr lang="en-US" i="1" dirty="0" smtClean="0"/>
              <a:t>“But </a:t>
            </a:r>
            <a:r>
              <a:rPr lang="en-US" i="1" dirty="0"/>
              <a:t>now hath God set the </a:t>
            </a:r>
            <a:r>
              <a:rPr lang="en-US" i="1" u="sng" dirty="0"/>
              <a:t>members</a:t>
            </a:r>
            <a:r>
              <a:rPr lang="en-US" i="1" dirty="0"/>
              <a:t> every one of them in the body, as it hath pleased him</a:t>
            </a:r>
            <a:r>
              <a:rPr lang="en-US" i="1" dirty="0" smtClean="0"/>
              <a:t>.”</a:t>
            </a:r>
            <a:endParaRPr lang="en-US" dirty="0"/>
          </a:p>
          <a:p>
            <a:r>
              <a:rPr lang="en-US" i="1" dirty="0"/>
              <a:t> </a:t>
            </a:r>
            <a:r>
              <a:rPr lang="en-US" i="1" dirty="0" smtClean="0"/>
              <a:t>1Cor. </a:t>
            </a:r>
            <a:r>
              <a:rPr lang="en-US" i="1" dirty="0"/>
              <a:t>12:20 </a:t>
            </a:r>
            <a:r>
              <a:rPr lang="en-US" i="1" dirty="0" smtClean="0"/>
              <a:t>“But </a:t>
            </a:r>
            <a:r>
              <a:rPr lang="en-US" i="1" dirty="0"/>
              <a:t>now are they many </a:t>
            </a:r>
            <a:r>
              <a:rPr lang="en-US" i="1" u="sng" dirty="0"/>
              <a:t>members</a:t>
            </a:r>
            <a:r>
              <a:rPr lang="en-US" i="1" dirty="0"/>
              <a:t>, yet but one body</a:t>
            </a:r>
            <a:r>
              <a:rPr lang="en-US" i="1" dirty="0" smtClean="0"/>
              <a:t>.”</a:t>
            </a:r>
            <a:endParaRPr lang="en-US" dirty="0"/>
          </a:p>
          <a:p>
            <a:r>
              <a:rPr lang="en-US" i="1" dirty="0"/>
              <a:t> </a:t>
            </a:r>
            <a:r>
              <a:rPr lang="en-US" i="1" dirty="0" smtClean="0"/>
              <a:t>1Cor. </a:t>
            </a:r>
            <a:r>
              <a:rPr lang="en-US" i="1" dirty="0"/>
              <a:t>12:22 </a:t>
            </a:r>
            <a:r>
              <a:rPr lang="en-US" i="1" dirty="0" smtClean="0"/>
              <a:t>“Nay</a:t>
            </a:r>
            <a:r>
              <a:rPr lang="en-US" i="1" dirty="0"/>
              <a:t>, much more those </a:t>
            </a:r>
            <a:r>
              <a:rPr lang="en-US" i="1" u="sng" dirty="0"/>
              <a:t>members</a:t>
            </a:r>
            <a:r>
              <a:rPr lang="en-US" i="1" dirty="0"/>
              <a:t> of the body, which seem to be more feeble, are </a:t>
            </a:r>
            <a:r>
              <a:rPr lang="en-US" i="1" dirty="0" smtClean="0"/>
              <a:t>necessary.”</a:t>
            </a:r>
            <a:endParaRPr lang="en-US" dirty="0"/>
          </a:p>
          <a:p>
            <a:r>
              <a:rPr lang="en-US" i="1" dirty="0"/>
              <a:t> </a:t>
            </a:r>
            <a:r>
              <a:rPr lang="en-US" i="1" dirty="0" smtClean="0"/>
              <a:t>1Cor. </a:t>
            </a:r>
            <a:r>
              <a:rPr lang="en-US" i="1" dirty="0"/>
              <a:t>12:23 </a:t>
            </a:r>
            <a:r>
              <a:rPr lang="en-US" i="1" dirty="0" smtClean="0"/>
              <a:t>“And </a:t>
            </a:r>
            <a:r>
              <a:rPr lang="en-US" i="1" dirty="0"/>
              <a:t>those </a:t>
            </a:r>
            <a:r>
              <a:rPr lang="en-US" i="1" u="sng" dirty="0"/>
              <a:t>members</a:t>
            </a:r>
            <a:r>
              <a:rPr lang="en-US" i="1" dirty="0"/>
              <a:t> of the body, which we think to be less </a:t>
            </a:r>
            <a:r>
              <a:rPr lang="en-US" i="1" dirty="0" err="1"/>
              <a:t>honourable</a:t>
            </a:r>
            <a:r>
              <a:rPr lang="en-US" i="1" dirty="0"/>
              <a:t>, upon these we bestow more abundant </a:t>
            </a:r>
            <a:r>
              <a:rPr lang="en-US" i="1" dirty="0" err="1"/>
              <a:t>honour</a:t>
            </a:r>
            <a:r>
              <a:rPr lang="en-US" i="1" dirty="0"/>
              <a:t>; and our uncomely parts have more abundant comeliness</a:t>
            </a:r>
            <a:r>
              <a:rPr lang="en-US" i="1" dirty="0" smtClean="0"/>
              <a:t>.” </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i="1" dirty="0" smtClean="0"/>
              <a:t>1Cor. 12:25 “That there should be no schism in the body; but that the </a:t>
            </a:r>
            <a:r>
              <a:rPr lang="en-US" i="1" u="sng" dirty="0" smtClean="0"/>
              <a:t>members</a:t>
            </a:r>
            <a:r>
              <a:rPr lang="en-US" i="1" dirty="0" smtClean="0"/>
              <a:t> should have the same care one for another.”</a:t>
            </a:r>
            <a:endParaRPr lang="en-US" dirty="0" smtClean="0"/>
          </a:p>
          <a:p>
            <a:r>
              <a:rPr lang="en-US" i="1" dirty="0" smtClean="0"/>
              <a:t> 1Cor. 12:26 “And whether one </a:t>
            </a:r>
            <a:r>
              <a:rPr lang="en-US" i="1" u="sng" dirty="0" smtClean="0"/>
              <a:t>member</a:t>
            </a:r>
            <a:r>
              <a:rPr lang="en-US" i="1" dirty="0" smtClean="0"/>
              <a:t> suffer, all the </a:t>
            </a:r>
            <a:r>
              <a:rPr lang="en-US" i="1" u="sng" dirty="0" smtClean="0"/>
              <a:t>members</a:t>
            </a:r>
            <a:r>
              <a:rPr lang="en-US" i="1" dirty="0" smtClean="0"/>
              <a:t> suffer with it; or one member be </a:t>
            </a:r>
            <a:r>
              <a:rPr lang="en-US" i="1" dirty="0" err="1" smtClean="0"/>
              <a:t>honoured</a:t>
            </a:r>
            <a:r>
              <a:rPr lang="en-US" i="1" dirty="0" smtClean="0"/>
              <a:t>, all the </a:t>
            </a:r>
            <a:r>
              <a:rPr lang="en-US" i="1" u="sng" dirty="0" smtClean="0"/>
              <a:t>members</a:t>
            </a:r>
            <a:r>
              <a:rPr lang="en-US" i="1" dirty="0" smtClean="0"/>
              <a:t> rejoice with it.”</a:t>
            </a:r>
            <a:endParaRPr lang="en-US" dirty="0" smtClean="0"/>
          </a:p>
          <a:p>
            <a:r>
              <a:rPr lang="en-US" i="1" dirty="0" smtClean="0"/>
              <a:t> 1Cor. 12:27 “Now ye are the body of Christ, and </a:t>
            </a:r>
            <a:r>
              <a:rPr lang="en-US" i="1" u="sng" dirty="0" smtClean="0"/>
              <a:t>members</a:t>
            </a:r>
            <a:r>
              <a:rPr lang="en-US" i="1" dirty="0" smtClean="0"/>
              <a:t> in </a:t>
            </a:r>
            <a:r>
              <a:rPr lang="en-US" i="1" dirty="0" smtClean="0"/>
              <a:t>particular.”</a:t>
            </a:r>
            <a:endParaRPr lang="en-US" i="1" dirty="0" smtClean="0"/>
          </a:p>
          <a:p>
            <a:r>
              <a:rPr lang="en-US" i="1" dirty="0" smtClean="0"/>
              <a:t>Rom. </a:t>
            </a:r>
            <a:r>
              <a:rPr lang="en-US" i="1" dirty="0"/>
              <a:t>12:4 </a:t>
            </a:r>
            <a:r>
              <a:rPr lang="en-US" i="1" dirty="0" smtClean="0"/>
              <a:t>“For </a:t>
            </a:r>
            <a:r>
              <a:rPr lang="en-US" i="1" dirty="0"/>
              <a:t>as we have many </a:t>
            </a:r>
            <a:r>
              <a:rPr lang="en-US" i="1" u="sng" dirty="0"/>
              <a:t>members</a:t>
            </a:r>
            <a:r>
              <a:rPr lang="en-US" i="1" dirty="0"/>
              <a:t> in one body, and all </a:t>
            </a:r>
            <a:r>
              <a:rPr lang="en-US" i="1" u="sng" dirty="0"/>
              <a:t>members</a:t>
            </a:r>
            <a:r>
              <a:rPr lang="en-US" i="1" dirty="0"/>
              <a:t> have not the same </a:t>
            </a:r>
            <a:r>
              <a:rPr lang="en-US" i="1" dirty="0" smtClean="0"/>
              <a:t>office.”</a:t>
            </a:r>
            <a:endParaRPr lang="en-US" dirty="0"/>
          </a:p>
          <a:p>
            <a:r>
              <a:rPr lang="en-US" i="1" dirty="0"/>
              <a:t> </a:t>
            </a:r>
            <a:r>
              <a:rPr lang="en-US" i="1" dirty="0" smtClean="0"/>
              <a:t>Rom.12:5 “So </a:t>
            </a:r>
            <a:r>
              <a:rPr lang="en-US" i="1" dirty="0"/>
              <a:t>we, being many, are one body in Christ, and every one </a:t>
            </a:r>
            <a:r>
              <a:rPr lang="en-US" i="1" u="sng" dirty="0"/>
              <a:t>members</a:t>
            </a:r>
            <a:r>
              <a:rPr lang="en-US" i="1" dirty="0"/>
              <a:t> one of another</a:t>
            </a:r>
            <a:r>
              <a:rPr lang="en-US" i="1" dirty="0" smtClean="0"/>
              <a:t>.”</a:t>
            </a:r>
            <a:endParaRPr lang="en-US" dirty="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rmAutofit fontScale="90000"/>
          </a:bodyPr>
          <a:lstStyle/>
          <a:p>
            <a:r>
              <a:rPr lang="en-US" dirty="0"/>
              <a:t>In a day when commitment is a rare commodity, it should come as no surprise that church membership is such a low priority to so many believers. Sadly, it is </a:t>
            </a:r>
            <a:r>
              <a:rPr lang="en-US" dirty="0" smtClean="0"/>
              <a:t/>
            </a:r>
            <a:br>
              <a:rPr lang="en-US" dirty="0" smtClean="0"/>
            </a:br>
            <a:r>
              <a:rPr lang="en-US" dirty="0" smtClean="0"/>
              <a:t>not </a:t>
            </a:r>
            <a:r>
              <a:rPr lang="en-US" dirty="0"/>
              <a:t>uncommon for Christians to move </a:t>
            </a:r>
            <a:r>
              <a:rPr lang="en-US" dirty="0" smtClean="0"/>
              <a:t/>
            </a:r>
            <a:br>
              <a:rPr lang="en-US" dirty="0" smtClean="0"/>
            </a:br>
            <a:r>
              <a:rPr lang="en-US" dirty="0" smtClean="0"/>
              <a:t>from </a:t>
            </a:r>
            <a:r>
              <a:rPr lang="en-US" dirty="0"/>
              <a:t>church to church, </a:t>
            </a:r>
            <a:r>
              <a:rPr lang="en-US" dirty="0" smtClean="0"/>
              <a:t>never submitting </a:t>
            </a:r>
            <a:r>
              <a:rPr lang="en-US" dirty="0"/>
              <a:t>themselves to </a:t>
            </a:r>
            <a:r>
              <a:rPr lang="en-US" dirty="0" smtClean="0"/>
              <a:t>a Pastor and never </a:t>
            </a:r>
            <a:r>
              <a:rPr lang="en-US" dirty="0"/>
              <a:t>committing themselves to </a:t>
            </a:r>
            <a:r>
              <a:rPr lang="en-US" dirty="0" smtClean="0"/>
              <a:t>a</a:t>
            </a:r>
            <a:br>
              <a:rPr lang="en-US" dirty="0" smtClean="0"/>
            </a:br>
            <a:r>
              <a:rPr lang="en-US" dirty="0" smtClean="0"/>
              <a:t> </a:t>
            </a:r>
            <a:r>
              <a:rPr lang="en-US" dirty="0"/>
              <a:t>group of fellow believers.</a:t>
            </a:r>
            <a:br>
              <a:rPr lang="en-US" dirty="0"/>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343400"/>
          </a:xfrm>
        </p:spPr>
        <p:txBody>
          <a:bodyPr/>
          <a:lstStyle/>
          <a:p>
            <a:r>
              <a:rPr lang="en-US" dirty="0"/>
              <a:t>To neglect—or to refuse—to join a church as a formal member, however, reflects a misunderstanding of the believer’s responsibility to the body of Christ</a:t>
            </a:r>
            <a:r>
              <a:rPr lang="en-US" dirty="0" smtClean="0"/>
              <a:t>.</a:t>
            </a:r>
          </a:p>
          <a:p>
            <a:r>
              <a:rPr lang="en-US" dirty="0" smtClean="0"/>
              <a:t> It </a:t>
            </a:r>
            <a:r>
              <a:rPr lang="en-US" dirty="0"/>
              <a:t>also cuts one off from the many blessings and opportunities that flow from this commitment. </a:t>
            </a:r>
            <a:endParaRPr lang="en-US" dirty="0" smtClean="0"/>
          </a:p>
          <a:p>
            <a:r>
              <a:rPr lang="en-US" dirty="0" smtClean="0"/>
              <a:t>It </a:t>
            </a:r>
            <a:r>
              <a:rPr lang="en-US" dirty="0"/>
              <a:t>is essential for every Christian to understand what church membership is and why it matters.</a:t>
            </a:r>
          </a:p>
          <a:p>
            <a:pPr>
              <a:buNone/>
            </a:pPr>
            <a:endParaRPr lang="en-US" dirty="0"/>
          </a:p>
        </p:txBody>
      </p:sp>
      <p:pic>
        <p:nvPicPr>
          <p:cNvPr id="81922" name="Picture 2" descr="http://www.impactcc.net/hp_wordpress/wp-content/uploads/2013/11/membership-matters-subpage.jpg"/>
          <p:cNvPicPr>
            <a:picLocks noChangeAspect="1" noChangeArrowheads="1"/>
          </p:cNvPicPr>
          <p:nvPr/>
        </p:nvPicPr>
        <p:blipFill>
          <a:blip r:embed="rId2" cstate="print"/>
          <a:srcRect/>
          <a:stretch>
            <a:fillRect/>
          </a:stretch>
        </p:blipFill>
        <p:spPr bwMode="auto">
          <a:xfrm>
            <a:off x="304800" y="4267200"/>
            <a:ext cx="8572500" cy="2381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00"/>
                </a:solidFill>
              </a:rPr>
              <a:t>The Definition of Church Membership</a:t>
            </a:r>
            <a:r>
              <a:rPr lang="en-US" dirty="0">
                <a:solidFill>
                  <a:srgbClr val="FFFF00"/>
                </a:solidFill>
              </a:rPr>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a:xfrm>
            <a:off x="0" y="1295400"/>
            <a:ext cx="9144000" cy="5562600"/>
          </a:xfrm>
        </p:spPr>
        <p:txBody>
          <a:bodyPr>
            <a:normAutofit/>
          </a:bodyPr>
          <a:lstStyle/>
          <a:p>
            <a:r>
              <a:rPr lang="en-US" dirty="0"/>
              <a:t>When an individual is saved, he becomes a member of the body of Christ </a:t>
            </a:r>
            <a:r>
              <a:rPr lang="en-US" i="1" dirty="0"/>
              <a:t>(1 Cor. 12:13</a:t>
            </a:r>
            <a:r>
              <a:rPr lang="en-US" i="1" dirty="0" smtClean="0"/>
              <a:t>).</a:t>
            </a:r>
          </a:p>
          <a:p>
            <a:r>
              <a:rPr lang="en-US" dirty="0" smtClean="0"/>
              <a:t>Because </a:t>
            </a:r>
            <a:r>
              <a:rPr lang="en-US" dirty="0"/>
              <a:t>he is united to Christ and the other members of the body in this way, he is therefore qualified to become member of a local expression of that body</a:t>
            </a:r>
            <a:r>
              <a:rPr lang="en-US" dirty="0" smtClean="0"/>
              <a:t>.</a:t>
            </a:r>
          </a:p>
          <a:p>
            <a:r>
              <a:rPr lang="en-US" dirty="0" smtClean="0"/>
              <a:t>Pattern set forth in the book of Acts = Saved, baptized and became members of the Local Church in which they were baptized.</a:t>
            </a:r>
            <a:endParaRPr lang="en-US" dirty="0"/>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dirty="0"/>
              <a:t>In the early church, coming to Christ was coming to the church. </a:t>
            </a:r>
            <a:endParaRPr lang="en-US" dirty="0" smtClean="0"/>
          </a:p>
          <a:p>
            <a:r>
              <a:rPr lang="en-US" dirty="0" smtClean="0"/>
              <a:t>The </a:t>
            </a:r>
            <a:r>
              <a:rPr lang="en-US" dirty="0"/>
              <a:t>idea of experiencing salvation without belonging to a local church is foreign to the New Testament. </a:t>
            </a:r>
            <a:endParaRPr lang="en-US" dirty="0" smtClean="0"/>
          </a:p>
          <a:p>
            <a:r>
              <a:rPr lang="en-US" dirty="0" smtClean="0"/>
              <a:t>When </a:t>
            </a:r>
            <a:r>
              <a:rPr lang="en-US" dirty="0"/>
              <a:t>individuals repented and believed in Christ, they were baptized and added to the church </a:t>
            </a:r>
            <a:r>
              <a:rPr lang="en-US" i="1" dirty="0"/>
              <a:t>(Acts 2:41, 47; 5:14; 16:5</a:t>
            </a:r>
            <a:r>
              <a:rPr lang="en-US" i="1" dirty="0" smtClean="0"/>
              <a:t>).</a:t>
            </a:r>
          </a:p>
          <a:p>
            <a:r>
              <a:rPr lang="en-US" dirty="0"/>
              <a:t>More than simply living out a private commitment to Christ, </a:t>
            </a:r>
            <a:r>
              <a:rPr lang="en-US" dirty="0" smtClean="0"/>
              <a:t>these believers joined </a:t>
            </a:r>
            <a:r>
              <a:rPr lang="en-US" dirty="0"/>
              <a:t>together formally with other believers in a local assembly and </a:t>
            </a:r>
            <a:r>
              <a:rPr lang="en-US" dirty="0" smtClean="0"/>
              <a:t>devoted </a:t>
            </a:r>
            <a:r>
              <a:rPr lang="en-US" dirty="0"/>
              <a:t>themselves to the apostles’ </a:t>
            </a:r>
            <a:r>
              <a:rPr lang="en-US" dirty="0" smtClean="0"/>
              <a:t>doctrine (teaching), </a:t>
            </a:r>
            <a:r>
              <a:rPr lang="en-US" dirty="0"/>
              <a:t>fellowship, the breaking of bread, and prayer </a:t>
            </a:r>
            <a:r>
              <a:rPr lang="en-US" i="1" dirty="0"/>
              <a:t>(Acts 2:42).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solidFill>
                  <a:srgbClr val="FFFF00"/>
                </a:solidFill>
              </a:rPr>
              <a:t>In the book of Acts, much of the terminology fits only with the concept of formal </a:t>
            </a:r>
            <a:br>
              <a:rPr lang="en-US" sz="3600" dirty="0" smtClean="0">
                <a:solidFill>
                  <a:srgbClr val="FFFF00"/>
                </a:solidFill>
              </a:rPr>
            </a:br>
            <a:r>
              <a:rPr lang="en-US" sz="3600" dirty="0" smtClean="0">
                <a:solidFill>
                  <a:srgbClr val="FFFF00"/>
                </a:solidFill>
              </a:rPr>
              <a:t>church membership. </a:t>
            </a:r>
            <a:endParaRPr lang="en-US" sz="3600" dirty="0">
              <a:solidFill>
                <a:srgbClr val="FFFF00"/>
              </a:solidFill>
            </a:endParaRPr>
          </a:p>
        </p:txBody>
      </p:sp>
      <p:sp>
        <p:nvSpPr>
          <p:cNvPr id="3" name="Content Placeholder 2"/>
          <p:cNvSpPr>
            <a:spLocks noGrp="1"/>
          </p:cNvSpPr>
          <p:nvPr>
            <p:ph idx="1"/>
          </p:nvPr>
        </p:nvSpPr>
        <p:spPr>
          <a:xfrm>
            <a:off x="0" y="1752600"/>
            <a:ext cx="9144000" cy="5105400"/>
          </a:xfrm>
        </p:spPr>
        <p:txBody>
          <a:bodyPr>
            <a:normAutofit/>
          </a:bodyPr>
          <a:lstStyle/>
          <a:p>
            <a:r>
              <a:rPr lang="en-US" sz="3600" dirty="0" smtClean="0"/>
              <a:t>Phrases </a:t>
            </a:r>
            <a:r>
              <a:rPr lang="en-US" sz="3600" dirty="0"/>
              <a:t>such as </a:t>
            </a:r>
            <a:r>
              <a:rPr lang="en-US" sz="3600" dirty="0" smtClean="0"/>
              <a:t>=</a:t>
            </a:r>
          </a:p>
          <a:p>
            <a:r>
              <a:rPr lang="en-US" sz="3600" i="1" dirty="0" smtClean="0"/>
              <a:t>“</a:t>
            </a:r>
            <a:r>
              <a:rPr lang="en-US" sz="3600" i="1" dirty="0"/>
              <a:t>the whole congregation” (6:5</a:t>
            </a:r>
            <a:r>
              <a:rPr lang="en-US" sz="3600" i="1" dirty="0" smtClean="0"/>
              <a:t>) </a:t>
            </a:r>
          </a:p>
          <a:p>
            <a:r>
              <a:rPr lang="en-US" sz="3600" i="1" dirty="0" smtClean="0"/>
              <a:t>“</a:t>
            </a:r>
            <a:r>
              <a:rPr lang="en-US" sz="3600" i="1" dirty="0"/>
              <a:t>the church in Jerusalem” (8:1</a:t>
            </a:r>
            <a:r>
              <a:rPr lang="en-US" sz="3600" i="1" dirty="0" smtClean="0"/>
              <a:t>) </a:t>
            </a:r>
          </a:p>
          <a:p>
            <a:r>
              <a:rPr lang="en-US" sz="3600" i="1" dirty="0" smtClean="0"/>
              <a:t>“</a:t>
            </a:r>
            <a:r>
              <a:rPr lang="en-US" sz="3600" i="1" dirty="0"/>
              <a:t>the disciples” in Jerusalem (9:26</a:t>
            </a:r>
            <a:r>
              <a:rPr lang="en-US" sz="3600" i="1" dirty="0" smtClean="0"/>
              <a:t>) </a:t>
            </a:r>
          </a:p>
          <a:p>
            <a:r>
              <a:rPr lang="en-US" sz="3600" i="1" dirty="0" smtClean="0"/>
              <a:t>“</a:t>
            </a:r>
            <a:r>
              <a:rPr lang="en-US" sz="3600" i="1" dirty="0"/>
              <a:t>in every church” (14:23</a:t>
            </a:r>
            <a:r>
              <a:rPr lang="en-US" sz="3600" i="1" dirty="0" smtClean="0"/>
              <a:t>)</a:t>
            </a:r>
          </a:p>
          <a:p>
            <a:r>
              <a:rPr lang="en-US" sz="3600" i="1" dirty="0" smtClean="0"/>
              <a:t> </a:t>
            </a:r>
            <a:r>
              <a:rPr lang="en-US" sz="3600" i="1" dirty="0"/>
              <a:t>“the whole church” (15:17</a:t>
            </a:r>
            <a:r>
              <a:rPr lang="en-US" sz="3600" i="1" dirty="0" smtClean="0"/>
              <a:t>) </a:t>
            </a:r>
          </a:p>
          <a:p>
            <a:r>
              <a:rPr lang="en-US" sz="3600" i="1" dirty="0" smtClean="0"/>
              <a:t>“</a:t>
            </a:r>
            <a:r>
              <a:rPr lang="en-US" sz="3600" i="1" dirty="0"/>
              <a:t>the elders of the church” in Ephesus (20:17</a:t>
            </a:r>
            <a:r>
              <a:rPr lang="en-US" sz="3600" i="1" dirty="0" smtClean="0"/>
              <a:t>) </a:t>
            </a:r>
          </a:p>
          <a:p>
            <a:endParaRPr lang="en-US" sz="3600" dirty="0"/>
          </a:p>
        </p:txBody>
      </p:sp>
      <p:pic>
        <p:nvPicPr>
          <p:cNvPr id="87042" name="Picture 2" descr="http://www.cbcarlington.org/files/Images/VG%20Pics/Church-Membership%20Matters.jpg"/>
          <p:cNvPicPr>
            <a:picLocks noChangeAspect="1" noChangeArrowheads="1"/>
          </p:cNvPicPr>
          <p:nvPr/>
        </p:nvPicPr>
        <p:blipFill>
          <a:blip r:embed="rId2" cstate="print"/>
          <a:srcRect/>
          <a:stretch>
            <a:fillRect/>
          </a:stretch>
        </p:blipFill>
        <p:spPr bwMode="auto">
          <a:xfrm>
            <a:off x="6278880" y="1905000"/>
            <a:ext cx="2865120" cy="1790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2.bp.blogspot.com/-pSf8RVXw9TU/T0vCJ-65cyI/AAAAAAAAA8Q/x2vPwQsrE9M/s1600/Matthew1618.jpg"/>
          <p:cNvPicPr>
            <a:picLocks noChangeAspect="1" noChangeArrowheads="1"/>
          </p:cNvPicPr>
          <p:nvPr/>
        </p:nvPicPr>
        <p:blipFill>
          <a:blip r:embed="rId2" cstate="print"/>
          <a:srcRect/>
          <a:stretch>
            <a:fillRect/>
          </a:stretch>
        </p:blipFill>
        <p:spPr bwMode="auto">
          <a:xfrm>
            <a:off x="-9150" y="457200"/>
            <a:ext cx="9153150" cy="609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lvl="0"/>
            <a:r>
              <a:rPr lang="en-US" sz="3600" dirty="0"/>
              <a:t>In </a:t>
            </a:r>
            <a:r>
              <a:rPr lang="en-US" sz="3600" i="1" dirty="0"/>
              <a:t>Acts 6:1-6</a:t>
            </a:r>
            <a:r>
              <a:rPr lang="en-US" sz="3600" dirty="0"/>
              <a:t>, we see </a:t>
            </a:r>
            <a:r>
              <a:rPr lang="en-US" sz="3600" dirty="0" smtClean="0"/>
              <a:t>the selection of Deacons took </a:t>
            </a:r>
            <a:r>
              <a:rPr lang="en-US" sz="3600" dirty="0"/>
              <a:t>place in order to address a specific problem and </a:t>
            </a:r>
            <a:r>
              <a:rPr lang="en-US" sz="3600" dirty="0" smtClean="0"/>
              <a:t>accusation that arose in the local church.</a:t>
            </a:r>
          </a:p>
          <a:p>
            <a:r>
              <a:rPr lang="en-US" sz="3600" dirty="0" smtClean="0">
                <a:solidFill>
                  <a:srgbClr val="FFFF00"/>
                </a:solidFill>
              </a:rPr>
              <a:t>All these passages suggest recognizable church membership with well-defined boundaries </a:t>
            </a:r>
            <a:r>
              <a:rPr lang="en-US" sz="3600" i="1" dirty="0" smtClean="0">
                <a:solidFill>
                  <a:srgbClr val="FFFF00"/>
                </a:solidFill>
              </a:rPr>
              <a:t>(also see 1 Cor. 5:4; 14:23; and Heb. 10:25).</a:t>
            </a:r>
            <a:endParaRPr lang="en-US" sz="3600" dirty="0">
              <a:solidFill>
                <a:srgbClr val="FFFF00"/>
              </a:solidFill>
            </a:endParaRPr>
          </a:p>
          <a:p>
            <a:pPr lvl="0"/>
            <a:r>
              <a:rPr lang="en-US" sz="3600" dirty="0"/>
              <a:t>In </a:t>
            </a:r>
            <a:r>
              <a:rPr lang="en-US" sz="3600" i="1" dirty="0"/>
              <a:t>Romans 16:1-16</a:t>
            </a:r>
            <a:r>
              <a:rPr lang="en-US" sz="3600" dirty="0"/>
              <a:t>, we see </a:t>
            </a:r>
            <a:r>
              <a:rPr lang="en-US" sz="3600" dirty="0" smtClean="0"/>
              <a:t>a list of those who were members of the church of Rome. </a:t>
            </a:r>
            <a:endParaRPr lang="en-US" sz="3600" dirty="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dirty="0"/>
              <a:t>To become a member of a church is to formally commit oneself to an identifiable, local body of believers who have joined together for specific, divinely ordained purposes</a:t>
            </a:r>
            <a:r>
              <a:rPr lang="en-US" dirty="0" smtClean="0"/>
              <a:t>.</a:t>
            </a:r>
          </a:p>
          <a:p>
            <a:r>
              <a:rPr lang="en-US" dirty="0"/>
              <a:t>These purposes include </a:t>
            </a:r>
            <a:r>
              <a:rPr lang="en-US" dirty="0" smtClean="0"/>
              <a:t>= </a:t>
            </a:r>
          </a:p>
          <a:p>
            <a:r>
              <a:rPr lang="en-US" dirty="0"/>
              <a:t>R</a:t>
            </a:r>
            <a:r>
              <a:rPr lang="en-US" dirty="0" smtClean="0"/>
              <a:t>eceiving </a:t>
            </a:r>
            <a:r>
              <a:rPr lang="en-US" dirty="0"/>
              <a:t>instruction from God’s Word </a:t>
            </a:r>
            <a:r>
              <a:rPr lang="en-US" i="1" dirty="0"/>
              <a:t>(1 Tim. 4:13; </a:t>
            </a:r>
            <a:r>
              <a:rPr lang="en-US" i="1" dirty="0" smtClean="0"/>
              <a:t>      2 </a:t>
            </a:r>
            <a:r>
              <a:rPr lang="en-US" i="1" dirty="0"/>
              <a:t>Tim. </a:t>
            </a:r>
            <a:r>
              <a:rPr lang="en-US" i="1" dirty="0" smtClean="0"/>
              <a:t>4:2)</a:t>
            </a:r>
          </a:p>
          <a:p>
            <a:r>
              <a:rPr lang="en-US" dirty="0"/>
              <a:t>S</a:t>
            </a:r>
            <a:r>
              <a:rPr lang="en-US" dirty="0" smtClean="0"/>
              <a:t>erving </a:t>
            </a:r>
            <a:r>
              <a:rPr lang="en-US" dirty="0"/>
              <a:t>and edifying one another through the proper use of spiritual gifts </a:t>
            </a:r>
            <a:r>
              <a:rPr lang="en-US" i="1" dirty="0"/>
              <a:t>(Rom. 12:3-8; 1 Cor. 12:4-31; 1 Pet. 4:10-11</a:t>
            </a:r>
            <a:r>
              <a:rPr lang="en-US" i="1" dirty="0" smtClean="0"/>
              <a:t>) </a:t>
            </a:r>
          </a:p>
          <a:p>
            <a:r>
              <a:rPr lang="en-US" dirty="0"/>
              <a:t>P</a:t>
            </a:r>
            <a:r>
              <a:rPr lang="en-US" dirty="0" smtClean="0"/>
              <a:t>articipating </a:t>
            </a:r>
            <a:r>
              <a:rPr lang="en-US" dirty="0"/>
              <a:t>in the ordinances </a:t>
            </a:r>
            <a:r>
              <a:rPr lang="en-US" i="1" dirty="0"/>
              <a:t>(Luke 22:19; </a:t>
            </a:r>
            <a:r>
              <a:rPr lang="en-US" i="1" dirty="0" smtClean="0"/>
              <a:t>                Acts </a:t>
            </a:r>
            <a:r>
              <a:rPr lang="en-US" i="1" dirty="0"/>
              <a:t>2:38-42</a:t>
            </a:r>
            <a:r>
              <a:rPr lang="en-US" i="1" dirty="0" smtClean="0"/>
              <a:t>) </a:t>
            </a:r>
          </a:p>
          <a:p>
            <a:r>
              <a:rPr lang="en-US" dirty="0"/>
              <a:t>P</a:t>
            </a:r>
            <a:r>
              <a:rPr lang="en-US" dirty="0" smtClean="0"/>
              <a:t>roclaiming </a:t>
            </a:r>
            <a:r>
              <a:rPr lang="en-US" dirty="0"/>
              <a:t>the gospel to those who are </a:t>
            </a:r>
            <a:r>
              <a:rPr lang="en-US" dirty="0" smtClean="0"/>
              <a:t>lost              </a:t>
            </a:r>
            <a:r>
              <a:rPr lang="en-US" i="1" dirty="0" smtClean="0"/>
              <a:t>(</a:t>
            </a:r>
            <a:r>
              <a:rPr lang="en-US" i="1" dirty="0"/>
              <a:t>Matt. </a:t>
            </a:r>
            <a:r>
              <a:rPr lang="en-US" i="1" dirty="0" smtClean="0"/>
              <a:t>28:18-20</a:t>
            </a:r>
            <a:r>
              <a:rPr lang="en-US" i="1"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581400"/>
          </a:xfrm>
        </p:spPr>
        <p:txBody>
          <a:bodyPr>
            <a:normAutofit/>
          </a:bodyPr>
          <a:lstStyle/>
          <a:p>
            <a:r>
              <a:rPr lang="en-US" dirty="0" smtClean="0"/>
              <a:t>In addition, when one becomes a member of a church, he submits himself to the care and the authority of the biblically qualified Pastor that God has placed over that assembly.</a:t>
            </a:r>
            <a:endParaRPr lang="en-US" dirty="0"/>
          </a:p>
        </p:txBody>
      </p:sp>
      <p:pic>
        <p:nvPicPr>
          <p:cNvPr id="88066" name="Picture 2" descr="http://4.bp.blogspot.com/-xRqRns1d7XI/VAbZJT3j3cI/AAAAAAABRYg/TM2OA3YTSuI/s1600/pastor-cartoon.jpg"/>
          <p:cNvPicPr>
            <a:picLocks noChangeAspect="1" noChangeArrowheads="1"/>
          </p:cNvPicPr>
          <p:nvPr/>
        </p:nvPicPr>
        <p:blipFill>
          <a:blip r:embed="rId2" cstate="print"/>
          <a:srcRect/>
          <a:stretch>
            <a:fillRect/>
          </a:stretch>
        </p:blipFill>
        <p:spPr bwMode="auto">
          <a:xfrm>
            <a:off x="609600" y="3657600"/>
            <a:ext cx="2857500" cy="3048001"/>
          </a:xfrm>
          <a:prstGeom prst="rect">
            <a:avLst/>
          </a:prstGeom>
          <a:noFill/>
        </p:spPr>
      </p:pic>
      <p:sp>
        <p:nvSpPr>
          <p:cNvPr id="88068" name="AutoShape 4" descr="data:image/jpeg;base64,/9j/4AAQSkZJRgABAQAAAQABAAD/2wCEAAkGBxQTEhUUExQVFBQXGBoXGRgYGBgeIBohGx0dHRweHhwZHyggGRonHBweIjUjJSosLi8wHB8zODMsNyguLiwBCgoKDg0OGxAQGjQlHyU1LDc0NzM3KzA3Nzc4MS41Nzc4LDA3Lyw3MzQ3Ny8vNzI3LzE3NzArMDU2Kzc3NDA3L//AABEIAE4CWAMBIgACEQEDEQH/xAAcAAEAAwADAQEAAAAAAAAAAAAABgcIAwQFAQL/xABQEAACAQMBBQQECgUJBAoDAAABAgMABBEhBQYHEjETQVFhCCJxgRQjMkJSgpGSobFydLPB0RUlNVNic6KywiQzY4MXVGWTpNLT4ePxGDRD/8QAGwEBAAIDAQEAAAAAAAAAAAAAAAQFAgMHBgH/xAAsEQEAAgIABQEIAQUAAAAAAAAAAQIDBAURITFB8BIiUWGxwdHhBhMycYGR/9oADAMBAAIRAxEAPwCX7z8YNn2kjRAyXEikqwiA5VI6guxAP1c1C7v0gX17OxUDuLzE/gEGPtqHcSuG82zXMqntbVmwsg6pnosg7j3c3Q47icVA6C4hx/ue+0g+89evsrj/ABlgLizdF+lHIH/wsq/nVDVI9xtz5tp3HYwkKFHM8jZwi5x3dWPcO/XoASA1psjacVzCk8Dh4pBzKw7+7odQQcgg6ggiu5Xi7nbvJYWcVqjM4jDes2AWLMWY4HQZJwPDGp617VAr8yyBQWYgKASSTgADqSe4V+qrvjBtlo4o7dDjtcs+PorjA9hP+XzrXlyRjpNpS9HUtt7FcNfP08vN3p4muWMdnhVGnasMk/oqdFHtGfZUBvdqTTHMssknf6zMfwJ0rqUqlyZr3n3pdO1OHa+rWK4qx/nz/wBejYbeuYSDHPKuO7mOPep0PvFWZuRxD7d1gugqyNokg0DnwI+ax7saHpppmoq+qcHI0IrLFnvjnpLVvcK19ukxasRPiY7x6+DQe9e8sVjFzv6ztkJGDqx/co7z/GqZ23vhd3LEvKyL3JGSqj7NW9+a6e3tty3cgklOSFVAO4YGuPact7TXm1nn2bZJ5R2ROE8ExamOLZIicnme/L5R+XLBcuh5kdlbxUkH7RUo2FxCu4CA79vH3rIdfc/ys+3PsqJUrRXJas86ytc+pg2K+zlpE+vj3aL3d29FeRCSI+TKeqnwP8e+vUqh+HW1zb3sYz6kpETjx5jhT7mxr4Z8avirjXzf1ac57uccZ4dGjsezX+2esfj/AEVFt+d/LXZiqZ+ZpHzyRoAWIHUnJAVfMn2ZwalNVdxg4aybRZLm2de3jj7MxucB1BLDlborZY9dDkajGshUI1d+kC+T2VkoHcXmJ/AIMezNdaPj/cZ9a0hI8ncfic1T9zA0bsjgq6MVZT1BBwQfMGuOg1lw64gQ7VjflQxTR454yc6HOGVsDmXQjoCD7RmY1j7cHeZtn3sVwMlAeWRR85G+UPb0Yeaite206yIrowZHUMrDoQRkEeRFByV1dp7Qjt4nmmcJHGpZmPcB+Z7gBqTgV2qof0iN6uZ49nxtomJZsH5x+Qh9g9bB+kh7qDs7W4/gMRbWnMo6PLJgn6ig4+9Xnxcf7jPrWcJHk7j8SDVN0oNRcP8Aitb7Sk7Axtb3BBKoWDK+Mk8rYBLADOCBpnrirBqhOBO4MjSR7TlPJGvP2Kd7khkLHwQZOO8kdwHrX3QKUpQKUpQKUpQKUpQdHbe14rSB5535IkGWPXqcAADUkkgAedVo/HuxzpBdEePLF+XaVYG9+70d/aSWshKq4GGXqpUhlPnqOneM9KzZxA4a3Gy1WR3SaBm5BIuQQcEgMp6ZAPQkadaC0/8Ap7sf+r3X3Yv/AFK/EvHyz+bbXJPn2Y/JzWeKUF53PpBDJ7OwJHcWnx+AjP51xw+kEc+tYDHlPr+MetRfZfBi/nto7hHtsSxrIqF3DcrDmXPqcoOCO+oJtbZc1tK0M8bRyocMrf8AtoQRqCNDQaY3Y4u7Pu2CF2tpDoFmAAJ8nBK/aQfKp/WHKungVv8ASCVdnXDFo2BEDE6oQM9nn6BAOPAjHeMBfVKUoFKUoFKUoFKUoFKUoFKUoFK/MkgUFmIVQMkk4AA6kk9BVQb+8a4oeaHZ4WaToZm/3a/oj/8AofP5PT5VBcNKzNujxN2nLf2scl0XSS4iR1KRYKu4Vhooxoe6tM0ClKUClKUClKUClKUClKUClKUClKUEW4o2ok2TeqRnELP748OPxWsi1sbfwfzZffqs/wCyasc0Cr69Gm3AivJO8vGn3Qx/1VQtaF9G0f7Fc/3/APoWgt6lKUCqZ4wk/DU/uFx956uaqp40WeJLebHVWjJ/RPMP8x+w1F3I54pX38bvFd+sT5iforalKVTukFKUoFKUoFKUoO7sNSbmADqZY8feFaSqh+G2z+2v4sjKx5lP1fk/4ytXxVpoV92ZeE/lmWJz0pHiPrP6KUpU55Rkvi5bhNsXgUYBkDe90Vj+LGohU14zH+ebv2x/skqFUCtC+j7vb20DWMjfGQetFk9YydR9Vj9jKO6s9V6e7W25LK6iuYj68bA47mHRlPky5HvoNe7zbaSytZrmT5MSlsfSPRVHmWIHvrHW1doPcTSTynmkkYux8yc6eA7gO4VPeKnE3+U0ihhjeKFTzuHIy74wPk6cq5Ptz0GBVb0ClKUGydybXstn2cZGCtvED7eQZ/HNeVvLxK2dZOY5Z+aVdDHEC5BHcSPVU+RINSSwj+IjUHHxagEd3qgVkzfPcq82fIfhEZKFiFmGqv7/AJrHrhsHrQXFPx8sx8i2uW9vZr+TGuBOP9vnW0mA8nQ/hpWf6UGuNy+IFntLmWBmWVRzNFIMNjpkYJDDPgTjIzjIrk3y38s9mgC4cmRhzLEg5nI6ZxkBRkHViM4OOlVF6Oew+e6muy2BCnZhfEyZ1PkAp9pI8K7vpF7skPFfqdG5YHXwIDMrDyIBB9g8aD1n4/WudLWcjxLID9mT+dSfcvinZbRlEKCSGYglUkA9fAyeVlJBIGuDg6Gst20DSOqIpZ3IVVAySScAAd5Jq9+FvCOa1uI7y8dVdMlIUPMQWUj126aZOi51xr3ELnpSlAqt+Py52S3lNGfxI/fVkVXPH3+iX/vYvzoMxUpSg2PuJ/Rtj+qW/wCyWqp9JXZy/wCyXAADntImONSBhl18iW+9Vmbh7Qi/kuyPax4W2hVjzLhSsahgddCCCD4VSfHbfGG9niht3EkUAbLqcqzvjPKejBQo1HXJoKur0N37gx3VvIOqTRuPargj8q8+pHw72M13tG2iUZHaK7+SIeZifDQY9pA76DYFR/eTfSysdLm4RHxnsx6z69PUXJAPicCoVxw39lsUS1tm5J5lLtIOqJkgcvgzEEZ7gpxqQRnb15H+c7u3mWZmP2kkmgv3aPH22XPY2s0n6bJGD9nOfwrrWnpBRlvjbF0XxSYOfsKL+ddHZfAZntOea4Md2y8wjCgohxojHqx8SNB3c2Mml5YyrFWGGUkEeBGhoNb7o8QLHaHqwS4lxnspByv7h0b6pNSmsPwysjBkYqykMrKSCCNQQRqCD31rLhZvM1/s6OaQ5lUmKQ+LJj1tNASpVjjTJNBLqh2+XEqx2cTHK5kmHWKIBmGenMSQqaEHBOcHOK5eJ+8x2fs+WZMdq2I4s9zP3+fKoZsd/LWS5pWdizEszEszEkkk6kknUknvoL1PpBR8+PgL8n0u2Gfu8mP8VemvHqx5CTBch+5eWPB+tz9PdWfNnWbzSxwxjLyOsajOMs5CjXu1NTjfDhLe2MPbkpPGozIYubKeJIIBKD6Q94FBcHD/AIr2+0pTA0Zt5jkorOGDganDYHrY15cdO817e/G/VrsxAZiWkYZSJPlN3Z10Vc9588ZOlZLsbt4ZEljYrIjB1YdxU5B+2tAb57iSbdWzvopkh5rZMo6scc2X0I/SI91BVG/HEW72kSsjdnBnIhQnl0OhY9ZG6anTwAqH1JN/N0H2ZcLBJIkhaMShlBAwWZca9+VNRug7uxb829xDOF5jFKkoUnGeRg2M92cVcv8A+Qn/AGf/AOJ/+GqV2fZtNLHDGMvI6xqDpksQo17tTVj/APQXtL6Vt/3j/wDkoLj4bb9jasUriEwNE4Urz84ORkEHlXwOmKmNV/wf3Jm2ZBMtw0bPK4YCMkgBRgZJA1JJ/Cotxg4qNC72Vi/LIvqzTL1U96Ie5h0Ld3QYIyAsPejf2xsPVuJx2n9UnrP71X5P1sCq/v8A0gIB/ubOV/7yRU/yh6oSRyxJJJJOSTqST1JPeakGyNxtoXMBuILV5IRn1hyjm5evKpIZ9dPVB1BHWgtmx9ICEn46ykQeMcqufsZU/OrE3V35stoaW8wMmMmJvVcePqn5QHiuR51kEiv3bzsjB0ZkdTlWUkEEdCCNQaDb9Carfg7xBO0YmhuCPhcQBJ0Hap058dzA4DAaagjrgRD0idr3ayxQKXS0aPmJXIEj5YMrEdcAL6vnnwwFlbc4k7NtSRJdIzjTkizIcjuPJkKfaRUPuuPlmD8XbXDjxbs1/JmrPNKDY2529EW0LRbqMGNSWDK5GVKnXJGmMa+w1DNu8cLGGQxxJLc8pwXTlCfVLHLe3GD3E1RtjvjcxWEthGwWCV+diAefUAFQ2cBDyjIxrrrgkGPUGr9yOJdntJjHHzxTAZ7OTALAdSpBIbHhoepxjWlZd2LtF7a4inj+XE6uNcZ5TnHsPQ+RpQa538P82X36rP8AsmrHNbB4iPjZd9+rSj7UIrH1ArQno2n/AGO5H/HH+Raz3V++jVJ/s92vhJGftU/woLmpSlAqO7/bGN1ZyIozInxieZXu9pXI94qRUrG1YtWYltwZrYctclO8TzZgpU04mbs/Bp+2jHxMxJ/RfqV8geo947qhdUOSk0tNZdZ1Nmmzhrlp2n1yKUpWKQUpSgUpUk3F3ZN7OAwPYpgyH8lHmfwGTWVKzafZhq2M9MGOcuSeUQn/AAm2GYbdp3GHmxy+SDp9pyfZy1PK/KIAAAAABgAd2K/VXuOkUrFYco3dq21ntmt59QUpSs0Vkzi7JzbYvD/bUfYij91OHO4rbVedFlEXZR8wJXm5mJwoOowNDk6+w10+I8/PtS9PhcSL9xiv7qsj0Zx699+jD+clBTF3bNG7xuCroxRlPcVOCPcRXFVqekDu12F6t0g+LuR62OgkTAb2cy4PmeaqroFSja24d1b2EV9KFWKVgAmTzgMCVZhjABA8c6jTw/fDDdr4ftCKJhmJfjZf0ExkfWOF+tV3cfxjZJH/ABo/9VBmalKUG2tmNmGM+KKfwFdbePY0d5bS20o9SVSucaqfmsM/OVsEeYr87q3HaWVrJ9O3ib7yKf316lBifauz3t5pIJRiSN2Rh5qcaeIPUHvGK6lXN6RO7HJLHfRr6suIpcfTUeox9qjH1B41TNBPODu942ffDtW5becCOQnop+Y59hJB8mapf6Qe9sUqw2ULrJyt20jIwIBwVRcjQnDMSP0fGqUpQXD6O+7IlnkvXGVh+Ljz9Nh6x9qof8Y8K0FUX4abB+BbNt4SMOV7STx539Yg+zIX6oqUUClKUCq54+/0S/8AexfnVjVW/H4/zS3nNH+ZoMyUpSgUrWWwNzdnSWluxsrY80MTZ7JMnKA5LYyT5mu/BuJs1DlbG2z5xIfzBoMrbt7r3V8/JbQtJrgtjCL+k50X8/CtK8MuH0ey4iSRJcyAdpJjQDqETOoUHv6sdT0AEzhiVAFVQqjoAAAPYBX7oIBxN4aJtVo5Vl7GaMcnMV5gy5JAIyCCCSQfM6eHnbl8MLTZT/CbqdJZV1RpOWNI/MBmOW8ydPAHWujxd4qPaSGzsiO3A+NlIz2eRkKoOhfGCScgdNT8mg9obQlncyTSPK56s7Fj9p7qDXMm/OzR1vrX3TRn8jWTd4bhZLq4kjOUeaR1PTIZyRoemhqQbl8N7zaSNJCI0iU8vPKxAY94XlUk48cYqL7Qs2hlkikGHjdo2HgVJU/iKDr1or0b/wCj5/1lv2cdZ1rRXo3t/N847/hJP2xx/wAKDs+kPZs+zFdRkRTo7eQKumfvMo99Zsra214IZIniuOUxygxsGIHNzDGB5+zWsy8Q+GVxs5mkQNNaZysoGSg8JAPkkdOb5J06E4AQe3naN1dGKupDKw0IIOQQe4g1du5/HPRYtox57jPGOvm8f5lfu1R1KDSI4T7IvmF3bu/YuebkgdezOuoAKlk10KgjHQBas21tljRY41CoihFUdAFGAB5ACskbh76T7NnDxsTESO1i+a69+nc4HRvzGQda2N2ksaSxnmSRVdT4hgCD9hoM7+kb/ScX6qn7SWqrq1PSN/pOL9VT9pLVV0Ht7jf0lY/rUH7Va2RWN9xz/ONl+tQftFrZFB4W/W2jZ2FzcDRkjPJn6bYVPdzsKx3I5YksSSTkk6kk9ST3mtR8cwf5GuMdzRZ9nap+/FZaoFbD4fEfyZY8vT4ND9vIufxzWPK1DwK2r22yY0zloHeI/bzr7uVwPdQU5xu2GLXakhUYSdROB3ZbIf8AxqT9aoDV5ekvaf8A6UoH9ahP3Cv+qqNoJBuDtlrTaFtMpwBIqv5o55XH3SffitcbVsY54XilRXRlIKsMg6fn51jDZtoZZo4l+VI6oPaxAH4mtq3LYRj4KT+FBiGlKUFkbi8LTtHZ8tyk3JMJCkSEDlblAJ5j1GScZ7sd+dIHtbZU1tI0VxE8UinBVhj3juYeBGh7q0Z6Pp/mr/nyf6asplB6jNBmfhLw6nu7mO4mjaO1iZZMsMdqVOVVQflKT1PTGRnNK0zSgrfjfvTDBYS23ODcTqFWMHUKWHMzD5q4BAz1PTocZkqzOKHD7aC3txcLFJcxSyNIrxguQGOQrKMsOUYXOMYAx4Cv5NlTqcNDKp8DGw/MUHTqxuDG/EOzZ5VueYQzhcuATyMnNglRqVIY9MnppUHh2PcOcLBMx8BG5/IV7uyOHG07ggJZyoCcc0o7MDz+MwSPZmg1lZ3aSoskbK8bgMrKcgg94Nc1eBuHu8bCwgtWcO0YYswzjLsXIGfmgtgfbXv0ClKUHU2rs6O4ieKUcyOMHy8CPAg61Qe9G70llMY5NVOqP3OPHyI7x3ezBOh687b2xYruIxSjIOoI6qe4qe41G2NeMsdO664Nxe2jk5W60nvH3j11ZxpXtbz7tTWUnLIMofkSD5LD9zeI/Ma14tU9qzWeUukYs1MtIvjnnElKV6u7m78t5L2cQ0GrueiDxPn4DvpWs2nlD7ly0xUm955RD87vbDlvJhFEPNmPRB3k/wAO+r72DseO0hWGIaDUk9WJ6sfM/wAB3Vx7ubAis4hHEPNnPVz4n9w7q9WrfW14xxznu5zxnjFt2/sU6Y47fP5z9ilKVKURXBe3aRI0krqkajLMxwAB4k1z1SPH3d2/nmilhSWe1WMDkjy3I4LZYxjXVSPWAPQg40yFL7bve2uZ5v62WST77Fv31afo47UijubmF3VXmRDGCccxQtkDPVsNnHXQ+FVU+y5gcGGUHwKN/CvQ2VujfXDBYbWdiToeRgo9rthV9pIoNP8AEzdr4fs+WEDMqjtIv00zgfWGV+tWRiMaGtnbr2csNnbxTv2kyRqrtknLAa6nVvDJ61VO+HBmS42n20LIlrMweXXDISfjOVcYPN1HmTnAFB7HAHdr4PZG5cYkuTkZ7o1yE+08zeYK15vpGbdjFtDaK4MrSiVlB1VVVgObwyWGPYat+2t1jRUQBURQqqOgAGAB5AVlnfrcXaUV1M8kM1wHdmEyKzhgToTy5KHHcceWlBB6V2n2dMOsUg9qN/CvsWzJmOFhlY+ARj+QoNO8Ht5YbrZ0ESOO2gjWOSM/KHJ6obHepGNRprjqMVO6ztwc3Ev1v4bqSKS3hj5iTICrPlSvKEPrEHPUjGPdVmb+cU7XZsnYlWnnwCyIQAmdRzsehI1wATjU4yMhJd7thLfWc1s2B2iEKT81hqje5gDWOru2aJ3jkUq6MUZT3FTgj3EVp/cPipa7Sk7DkaCcglUcgh8akKw6sAM4IGnTODisPSE3dEF6l0gwtyp5v00wCfLKlT7QxoKpqV8Ltg/DNpW8RGY1btZPDlj9bB8icL9aopWgfR03d7O3lvXHrTHs4z/YQ+sR5F9P+XQXFSlKBSlKBVMekDvTbNbLZxyLJP2qs6qc8gUN8ojQNkj1evWriu4S6OgYqWUqGHUZGMjzFZP3h4a7RtHIa2klQHSSFTIpHj6uSv1gKCI0ruSbKnU4MMoPgUYfur9wbFuHOEt5nPgsbn8hQaZ4Tb3211ZW8CSAXEMKRvExw3xaheYA/KU4ByOmdcVO6zdwz4abQN5BcSxvaxRSLIWf1XblOeUJ8r1uhyAME9eh0jQKUpQYx3qZje3RfPP28vNnx52z+NeVV58YuF00s7Xtknac4zNCvyuYfPQfOyOqjXOoznSk7uzkiblljeNvoupU/YRmgv3g9v3YwbLSGedIZIDJzBzgsGdnBX6ejYwNdOnSqL3hvxcXVxOAQJZpJQD3B3LAfjXd3d3Pvb1gtvbyMD88gqg8y59X3dfAGphvdwau7SBJom+FnHxqRocp5qMkyL4nAI64xnAVlU+4W8Rf5KMqPEZoZSpIDAFCuRkZGGyD0OOg1qDx2rs/IqMXzjlCknPhjrmrc4WcJZnlS6v4zFEhDpC3ypCNRzL8xAe46nGMYoPvpJB/hFoxz2RhblB7m5vX9+Cn2Cuxwi4phALLaEg7P5MUznRR9CQn5vgx6dDpjFi8VtzztKyKR47eI9pFnAycYKZPQMNPaFz0rNLbpX4Yr8CusjqBBIcfYtBZvHXdfZ8EUdzb9nFPI+OzjI5ZFIJLhB8nBA1GB62upFUxXcu9lTxf72GWP9NGX8xXHZWEszcsUbyt9FFZj9igmg69bF3Ctmj2bZo4IZbePIPUeqND5jpVRcM+DspkS42inJGpDLAcFnI1HaY0Vf7PU9Dgdb7oM8+kjZkXtvL814OQe2N2J/CQVUVa94gbnx7TtTC55HU88Un0WxjXxUjQj39QKzHvHuVfWTlZ7eQKOkigshHiHXTzwcEd4FB4MUpVgykqykEEaEEagg9xzVsNx5vOwCCCHtsYMp5iD59nphvfjPd3VVEMLOeVFLHwUEn7BU33U4UbQvGBaJraHvkmBU4/sxnDMfDoPMUFjcN9s3G29n39reMHbAVJSqjWQMVyFAB5GQNp41Q20LGSCV4pVKSRsVZT3Edf/utgbobsQbPt1ggBxnmZj8p2PVm89PcAKjXEvhjFtIdrGRDdgYD49WQDoHA18gw1HngABlyrA4Rb+rsyaRZgzW8wHNy6lGX5LAE4IwSCOvTwwfE29uFtC0Yia1l5Rn10Uuh8+ZMgZ8Dg+VRtlIOCMHwoLM4zb/wbSMEVsHMcRZmdlxzM2AMDqAAD1658tayr2tk7p3tyQILWZ894Qhfe7YUe81bW4/A7lKy7RYHGogjOn13H5L97uoPI4DbkNNOL+ZSIYieyyP8AeP05h4qnj9LH0TVq8Tt74LCzlDuO3ljdYYxqSSCAxHcgJySfDA10qWwQqiqiKFVQAqqAAAOgAGgFUfxw3Evbi7+F28bXEZjVSqashXOgTqwOc+rnXOg0yFIUr0LjYdzGcPbzofBonH5iuEbNm/qpPuN/Cgtzghv/AGlnBJa3Uhi5pe0RyCV9ZVUglQeXBXOTpr1q+bedXVXRldGAZWUghgdQQRoQR31jvZ+6F/MwWKzuGz0PZOF97MAoHmTWpeHewpLLZ1vbSsGkRWLY6AszPyjxA5sZ8qCR0pSgUpSgUpSgUpSgUpSgUpSg620dnxzxtHKgdG6g/mD1B8xVPb4cP5bbMkGZYOviyfpAdR/aHvxV1UrTmwVyx17rPh3Fc+jbnSedfMT2/U/NRO5+5M14Q5zHBnVyNW8kHefPoPPpV07I2VFbRiKFAqj7SfEnvNdxRjQaCvtfMOvXFHTuy4nxfNvW97pWO0fn4yUpSt6qKUpQKUpQKUpQKUpQKUpQKUpQKxzv5z/yle9pnm+ES5z4c5x7sYx5YrY1VzxJ4VxbRbt4nEF1jBYjKyYGBzgaggacw7uoOmAznu9tVrW6huF1MUivjOMgHJXPgRke+pvxb4jR7UEMcEbpFGS5MnLzFiMaBSQFAz3656DGsV3i3Ums5OzlaNmzj1CxH4qKl25vB6e8AkeeKOHTPLzM/sCkBenfn3GgiW5O60u0bpIIgQM5kfGkaZ1Y+fcB3nFa62Xs+O3hjhiHLHGoRR5KMDXvPn31526W61vs+HsbZMDqznVnPix7/YMAdwFe3QKUpQKUpQKUpQKUpQKUpQKUpQK+EV9pQKUpQfMV9pSgUpSgV8Ar7SgUpSgUpSg+BRX2lKBSlKBXzlHhX2lApSlApSlApSlApSlApSlB/9k="/>
          <p:cNvSpPr>
            <a:spLocks noChangeAspect="1" noChangeArrowheads="1"/>
          </p:cNvSpPr>
          <p:nvPr/>
        </p:nvSpPr>
        <p:spPr bwMode="auto">
          <a:xfrm>
            <a:off x="155575" y="-715963"/>
            <a:ext cx="11458575" cy="1495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8070" name="AutoShape 6" descr="data:image/jpeg;base64,/9j/4AAQSkZJRgABAQAAAQABAAD/2wCEAAkGBxQTEhUUExQVFBQXGBoXGRgYGBgeIBohGx0dHRweHhwZHyggGRonHBweIjUjJSosLi8wHB8zODMsNyguLiwBCgoKDg0OGxAQGjQlHyU1LDc0NzM3KzA3Nzc4MS41Nzc4LDA3Lyw3MzQ3Ny8vNzI3LzE3NzArMDU2Kzc3NDA3L//AABEIAE4CWAMBIgACEQEDEQH/xAAcAAEAAwADAQEAAAAAAAAAAAAABgcIAwQFAQL/xABQEAACAQMBBQQECgUJBAoDAAABAgMABBEhBQYHEjETQVFhCCJxgRQjMkJSgpGSobFydLPB0RUlNVNic6KywiQzY4MXVGWTpNLT4ePxGDRD/8QAGwEBAAIDAQEAAAAAAAAAAAAAAAQFAgMHBgH/xAAsEQEAAgIABQEIAQUAAAAAAAAAAQIDBAURITFB8BIiUWGxwdHhBhMycYGR/9oADAMBAAIRAxEAPwCX7z8YNn2kjRAyXEikqwiA5VI6guxAP1c1C7v0gX17OxUDuLzE/gEGPtqHcSuG82zXMqntbVmwsg6pnosg7j3c3Q47icVA6C4hx/ue+0g+89evsrj/ABlgLizdF+lHIH/wsq/nVDVI9xtz5tp3HYwkKFHM8jZwi5x3dWPcO/XoASA1psjacVzCk8Dh4pBzKw7+7odQQcgg6ggiu5Xi7nbvJYWcVqjM4jDes2AWLMWY4HQZJwPDGp617VAr8yyBQWYgKASSTgADqSe4V+qrvjBtlo4o7dDjtcs+PorjA9hP+XzrXlyRjpNpS9HUtt7FcNfP08vN3p4muWMdnhVGnasMk/oqdFHtGfZUBvdqTTHMssknf6zMfwJ0rqUqlyZr3n3pdO1OHa+rWK4qx/nz/wBejYbeuYSDHPKuO7mOPep0PvFWZuRxD7d1gugqyNokg0DnwI+ax7saHpppmoq+qcHI0IrLFnvjnpLVvcK19ukxasRPiY7x6+DQe9e8sVjFzv6ztkJGDqx/co7z/GqZ23vhd3LEvKyL3JGSqj7NW9+a6e3tty3cgklOSFVAO4YGuPact7TXm1nn2bZJ5R2ROE8ExamOLZIicnme/L5R+XLBcuh5kdlbxUkH7RUo2FxCu4CA79vH3rIdfc/ys+3PsqJUrRXJas86ytc+pg2K+zlpE+vj3aL3d29FeRCSI+TKeqnwP8e+vUqh+HW1zb3sYz6kpETjx5jhT7mxr4Z8avirjXzf1ac57uccZ4dGjsezX+2esfj/AEVFt+d/LXZiqZ+ZpHzyRoAWIHUnJAVfMn2ZwalNVdxg4aybRZLm2de3jj7MxucB1BLDlborZY9dDkajGshUI1d+kC+T2VkoHcXmJ/AIMezNdaPj/cZ9a0hI8ncfic1T9zA0bsjgq6MVZT1BBwQfMGuOg1lw64gQ7VjflQxTR454yc6HOGVsDmXQjoCD7RmY1j7cHeZtn3sVwMlAeWRR85G+UPb0Yeaite206yIrowZHUMrDoQRkEeRFByV1dp7Qjt4nmmcJHGpZmPcB+Z7gBqTgV2qof0iN6uZ49nxtomJZsH5x+Qh9g9bB+kh7qDs7W4/gMRbWnMo6PLJgn6ig4+9Xnxcf7jPrWcJHk7j8SDVN0oNRcP8Aitb7Sk7Axtb3BBKoWDK+Mk8rYBLADOCBpnrirBqhOBO4MjSR7TlPJGvP2Kd7khkLHwQZOO8kdwHrX3QKUpQKUpQKUpQKUpQdHbe14rSB5535IkGWPXqcAADUkkgAedVo/HuxzpBdEePLF+XaVYG9+70d/aSWshKq4GGXqpUhlPnqOneM9KzZxA4a3Gy1WR3SaBm5BIuQQcEgMp6ZAPQkadaC0/8Ap7sf+r3X3Yv/AFK/EvHyz+bbXJPn2Y/JzWeKUF53PpBDJ7OwJHcWnx+AjP51xw+kEc+tYDHlPr+MetRfZfBi/nto7hHtsSxrIqF3DcrDmXPqcoOCO+oJtbZc1tK0M8bRyocMrf8AtoQRqCNDQaY3Y4u7Pu2CF2tpDoFmAAJ8nBK/aQfKp/WHKungVv8ASCVdnXDFo2BEDE6oQM9nn6BAOPAjHeMBfVKUoFKUoFKUoFKUoFKUoFKUoFK/MkgUFmIVQMkk4AA6kk9BVQb+8a4oeaHZ4WaToZm/3a/oj/8AofP5PT5VBcNKzNujxN2nLf2scl0XSS4iR1KRYKu4Vhooxoe6tM0ClKUClKUClKUClKUClKUClKUClKUEW4o2ok2TeqRnELP748OPxWsi1sbfwfzZffqs/wCyasc0Cr69Gm3AivJO8vGn3Qx/1VQtaF9G0f7Fc/3/APoWgt6lKUCqZ4wk/DU/uFx956uaqp40WeJLebHVWjJ/RPMP8x+w1F3I54pX38bvFd+sT5iforalKVTukFKUoFKUoFKUoO7sNSbmADqZY8feFaSqh+G2z+2v4sjKx5lP1fk/4ytXxVpoV92ZeE/lmWJz0pHiPrP6KUpU55Rkvi5bhNsXgUYBkDe90Vj+LGohU14zH+ebv2x/skqFUCtC+j7vb20DWMjfGQetFk9YydR9Vj9jKO6s9V6e7W25LK6iuYj68bA47mHRlPky5HvoNe7zbaSytZrmT5MSlsfSPRVHmWIHvrHW1doPcTSTynmkkYux8yc6eA7gO4VPeKnE3+U0ihhjeKFTzuHIy74wPk6cq5Ptz0GBVb0ClKUGydybXstn2cZGCtvED7eQZ/HNeVvLxK2dZOY5Z+aVdDHEC5BHcSPVU+RINSSwj+IjUHHxagEd3qgVkzfPcq82fIfhEZKFiFmGqv7/AJrHrhsHrQXFPx8sx8i2uW9vZr+TGuBOP9vnW0mA8nQ/hpWf6UGuNy+IFntLmWBmWVRzNFIMNjpkYJDDPgTjIzjIrk3y38s9mgC4cmRhzLEg5nI6ZxkBRkHViM4OOlVF6Oew+e6muy2BCnZhfEyZ1PkAp9pI8K7vpF7skPFfqdG5YHXwIDMrDyIBB9g8aD1n4/WudLWcjxLID9mT+dSfcvinZbRlEKCSGYglUkA9fAyeVlJBIGuDg6Gst20DSOqIpZ3IVVAySScAAd5Jq9+FvCOa1uI7y8dVdMlIUPMQWUj126aZOi51xr3ELnpSlAqt+Py52S3lNGfxI/fVkVXPH3+iX/vYvzoMxUpSg2PuJ/Rtj+qW/wCyWqp9JXZy/wCyXAADntImONSBhl18iW+9Vmbh7Qi/kuyPax4W2hVjzLhSsahgddCCCD4VSfHbfGG9niht3EkUAbLqcqzvjPKejBQo1HXJoKur0N37gx3VvIOqTRuPargj8q8+pHw72M13tG2iUZHaK7+SIeZifDQY9pA76DYFR/eTfSysdLm4RHxnsx6z69PUXJAPicCoVxw39lsUS1tm5J5lLtIOqJkgcvgzEEZ7gpxqQRnb15H+c7u3mWZmP2kkmgv3aPH22XPY2s0n6bJGD9nOfwrrWnpBRlvjbF0XxSYOfsKL+ddHZfAZntOea4Md2y8wjCgohxojHqx8SNB3c2Mml5YyrFWGGUkEeBGhoNb7o8QLHaHqwS4lxnspByv7h0b6pNSmsPwysjBkYqykMrKSCCNQQRqCD31rLhZvM1/s6OaQ5lUmKQ+LJj1tNASpVjjTJNBLqh2+XEqx2cTHK5kmHWKIBmGenMSQqaEHBOcHOK5eJ+8x2fs+WZMdq2I4s9zP3+fKoZsd/LWS5pWdizEszEszEkkk6kknUknvoL1PpBR8+PgL8n0u2Gfu8mP8VemvHqx5CTBch+5eWPB+tz9PdWfNnWbzSxwxjLyOsajOMs5CjXu1NTjfDhLe2MPbkpPGozIYubKeJIIBKD6Q94FBcHD/AIr2+0pTA0Zt5jkorOGDganDYHrY15cdO817e/G/VrsxAZiWkYZSJPlN3Z10Vc9588ZOlZLsbt4ZEljYrIjB1YdxU5B+2tAb57iSbdWzvopkh5rZMo6scc2X0I/SI91BVG/HEW72kSsjdnBnIhQnl0OhY9ZG6anTwAqH1JN/N0H2ZcLBJIkhaMShlBAwWZca9+VNRug7uxb829xDOF5jFKkoUnGeRg2M92cVcv8A+Qn/AGf/AOJ/+GqV2fZtNLHDGMvI6xqDpksQo17tTVj/APQXtL6Vt/3j/wDkoLj4bb9jasUriEwNE4Urz84ORkEHlXwOmKmNV/wf3Jm2ZBMtw0bPK4YCMkgBRgZJA1JJ/Cotxg4qNC72Vi/LIvqzTL1U96Ie5h0Ld3QYIyAsPejf2xsPVuJx2n9UnrP71X5P1sCq/v8A0gIB/ubOV/7yRU/yh6oSRyxJJJJOSTqST1JPeakGyNxtoXMBuILV5IRn1hyjm5evKpIZ9dPVB1BHWgtmx9ICEn46ykQeMcqufsZU/OrE3V35stoaW8wMmMmJvVcePqn5QHiuR51kEiv3bzsjB0ZkdTlWUkEEdCCNQaDb9Carfg7xBO0YmhuCPhcQBJ0Hap058dzA4DAaagjrgRD0idr3ayxQKXS0aPmJXIEj5YMrEdcAL6vnnwwFlbc4k7NtSRJdIzjTkizIcjuPJkKfaRUPuuPlmD8XbXDjxbs1/JmrPNKDY2529EW0LRbqMGNSWDK5GVKnXJGmMa+w1DNu8cLGGQxxJLc8pwXTlCfVLHLe3GD3E1RtjvjcxWEthGwWCV+diAefUAFQ2cBDyjIxrrrgkGPUGr9yOJdntJjHHzxTAZ7OTALAdSpBIbHhoepxjWlZd2LtF7a4inj+XE6uNcZ5TnHsPQ+RpQa538P82X36rP8AsmrHNbB4iPjZd9+rSj7UIrH1ArQno2n/AGO5H/HH+Raz3V++jVJ/s92vhJGftU/woLmpSlAqO7/bGN1ZyIozInxieZXu9pXI94qRUrG1YtWYltwZrYctclO8TzZgpU04mbs/Bp+2jHxMxJ/RfqV8geo947qhdUOSk0tNZdZ1Nmmzhrlp2n1yKUpWKQUpSgUpUk3F3ZN7OAwPYpgyH8lHmfwGTWVKzafZhq2M9MGOcuSeUQn/AAm2GYbdp3GHmxy+SDp9pyfZy1PK/KIAAAAABgAd2K/VXuOkUrFYco3dq21ntmt59QUpSs0Vkzi7JzbYvD/bUfYij91OHO4rbVedFlEXZR8wJXm5mJwoOowNDk6+w10+I8/PtS9PhcSL9xiv7qsj0Zx699+jD+clBTF3bNG7xuCroxRlPcVOCPcRXFVqekDu12F6t0g+LuR62OgkTAb2cy4PmeaqroFSja24d1b2EV9KFWKVgAmTzgMCVZhjABA8c6jTw/fDDdr4ftCKJhmJfjZf0ExkfWOF+tV3cfxjZJH/ABo/9VBmalKUG2tmNmGM+KKfwFdbePY0d5bS20o9SVSucaqfmsM/OVsEeYr87q3HaWVrJ9O3ib7yKf316lBifauz3t5pIJRiSN2Rh5qcaeIPUHvGK6lXN6RO7HJLHfRr6suIpcfTUeox9qjH1B41TNBPODu942ffDtW5becCOQnop+Y59hJB8mapf6Qe9sUqw2ULrJyt20jIwIBwVRcjQnDMSP0fGqUpQXD6O+7IlnkvXGVh+Ljz9Nh6x9qof8Y8K0FUX4abB+BbNt4SMOV7STx539Yg+zIX6oqUUClKUCq54+/0S/8AexfnVjVW/H4/zS3nNH+ZoMyUpSgUrWWwNzdnSWluxsrY80MTZ7JMnKA5LYyT5mu/BuJs1DlbG2z5xIfzBoMrbt7r3V8/JbQtJrgtjCL+k50X8/CtK8MuH0ey4iSRJcyAdpJjQDqETOoUHv6sdT0AEzhiVAFVQqjoAAAPYBX7oIBxN4aJtVo5Vl7GaMcnMV5gy5JAIyCCCSQfM6eHnbl8MLTZT/CbqdJZV1RpOWNI/MBmOW8ydPAHWujxd4qPaSGzsiO3A+NlIz2eRkKoOhfGCScgdNT8mg9obQlncyTSPK56s7Fj9p7qDXMm/OzR1vrX3TRn8jWTd4bhZLq4kjOUeaR1PTIZyRoemhqQbl8N7zaSNJCI0iU8vPKxAY94XlUk48cYqL7Qs2hlkikGHjdo2HgVJU/iKDr1or0b/wCj5/1lv2cdZ1rRXo3t/N847/hJP2xx/wAKDs+kPZs+zFdRkRTo7eQKumfvMo99Zsra214IZIniuOUxygxsGIHNzDGB5+zWsy8Q+GVxs5mkQNNaZysoGSg8JAPkkdOb5J06E4AQe3naN1dGKupDKw0IIOQQe4g1du5/HPRYtox57jPGOvm8f5lfu1R1KDSI4T7IvmF3bu/YuebkgdezOuoAKlk10KgjHQBas21tljRY41CoihFUdAFGAB5ACskbh76T7NnDxsTESO1i+a69+nc4HRvzGQda2N2ksaSxnmSRVdT4hgCD9hoM7+kb/ScX6qn7SWqrq1PSN/pOL9VT9pLVV0Ht7jf0lY/rUH7Va2RWN9xz/ONl+tQftFrZFB4W/W2jZ2FzcDRkjPJn6bYVPdzsKx3I5YksSSTkk6kk9ST3mtR8cwf5GuMdzRZ9nap+/FZaoFbD4fEfyZY8vT4ND9vIufxzWPK1DwK2r22yY0zloHeI/bzr7uVwPdQU5xu2GLXakhUYSdROB3ZbIf8AxqT9aoDV5ekvaf8A6UoH9ahP3Cv+qqNoJBuDtlrTaFtMpwBIqv5o55XH3SffitcbVsY54XilRXRlIKsMg6fn51jDZtoZZo4l+VI6oPaxAH4mtq3LYRj4KT+FBiGlKUFkbi8LTtHZ8tyk3JMJCkSEDlblAJ5j1GScZ7sd+dIHtbZU1tI0VxE8UinBVhj3juYeBGh7q0Z6Pp/mr/nyf6asplB6jNBmfhLw6nu7mO4mjaO1iZZMsMdqVOVVQflKT1PTGRnNK0zSgrfjfvTDBYS23ODcTqFWMHUKWHMzD5q4BAz1PTocZkqzOKHD7aC3txcLFJcxSyNIrxguQGOQrKMsOUYXOMYAx4Cv5NlTqcNDKp8DGw/MUHTqxuDG/EOzZ5VueYQzhcuATyMnNglRqVIY9MnppUHh2PcOcLBMx8BG5/IV7uyOHG07ggJZyoCcc0o7MDz+MwSPZmg1lZ3aSoskbK8bgMrKcgg94Nc1eBuHu8bCwgtWcO0YYswzjLsXIGfmgtgfbXv0ClKUHU2rs6O4ieKUcyOMHy8CPAg61Qe9G70llMY5NVOqP3OPHyI7x3ezBOh687b2xYruIxSjIOoI6qe4qe41G2NeMsdO664Nxe2jk5W60nvH3j11ZxpXtbz7tTWUnLIMofkSD5LD9zeI/Ma14tU9qzWeUukYs1MtIvjnnElKV6u7m78t5L2cQ0GrueiDxPn4DvpWs2nlD7ly0xUm955RD87vbDlvJhFEPNmPRB3k/wAO+r72DseO0hWGIaDUk9WJ6sfM/wAB3Vx7ubAis4hHEPNnPVz4n9w7q9WrfW14xxznu5zxnjFt2/sU6Y47fP5z9ilKVKURXBe3aRI0krqkajLMxwAB4k1z1SPH3d2/nmilhSWe1WMDkjy3I4LZYxjXVSPWAPQg40yFL7bve2uZ5v62WST77Fv31afo47UijubmF3VXmRDGCccxQtkDPVsNnHXQ+FVU+y5gcGGUHwKN/CvQ2VujfXDBYbWdiToeRgo9rthV9pIoNP8AEzdr4fs+WEDMqjtIv00zgfWGV+tWRiMaGtnbr2csNnbxTv2kyRqrtknLAa6nVvDJ61VO+HBmS42n20LIlrMweXXDISfjOVcYPN1HmTnAFB7HAHdr4PZG5cYkuTkZ7o1yE+08zeYK15vpGbdjFtDaK4MrSiVlB1VVVgObwyWGPYat+2t1jRUQBURQqqOgAGAB5AVlnfrcXaUV1M8kM1wHdmEyKzhgToTy5KHHcceWlBB6V2n2dMOsUg9qN/CvsWzJmOFhlY+ARj+QoNO8Ht5YbrZ0ESOO2gjWOSM/KHJ6obHepGNRprjqMVO6ztwc3Ev1v4bqSKS3hj5iTICrPlSvKEPrEHPUjGPdVmb+cU7XZsnYlWnnwCyIQAmdRzsehI1wATjU4yMhJd7thLfWc1s2B2iEKT81hqje5gDWOru2aJ3jkUq6MUZT3FTgj3EVp/cPipa7Sk7DkaCcglUcgh8akKw6sAM4IGnTODisPSE3dEF6l0gwtyp5v00wCfLKlT7QxoKpqV8Ltg/DNpW8RGY1btZPDlj9bB8icL9aopWgfR03d7O3lvXHrTHs4z/YQ+sR5F9P+XQXFSlKBSlKBVMekDvTbNbLZxyLJP2qs6qc8gUN8ojQNkj1evWriu4S6OgYqWUqGHUZGMjzFZP3h4a7RtHIa2klQHSSFTIpHj6uSv1gKCI0ruSbKnU4MMoPgUYfur9wbFuHOEt5nPgsbn8hQaZ4Tb3211ZW8CSAXEMKRvExw3xaheYA/KU4ByOmdcVO6zdwz4abQN5BcSxvaxRSLIWf1XblOeUJ8r1uhyAME9eh0jQKUpQYx3qZje3RfPP28vNnx52z+NeVV58YuF00s7Xtknac4zNCvyuYfPQfOyOqjXOoznSk7uzkiblljeNvoupU/YRmgv3g9v3YwbLSGedIZIDJzBzgsGdnBX6ejYwNdOnSqL3hvxcXVxOAQJZpJQD3B3LAfjXd3d3Pvb1gtvbyMD88gqg8y59X3dfAGphvdwau7SBJom+FnHxqRocp5qMkyL4nAI64xnAVlU+4W8Rf5KMqPEZoZSpIDAFCuRkZGGyD0OOg1qDx2rs/IqMXzjlCknPhjrmrc4WcJZnlS6v4zFEhDpC3ypCNRzL8xAe46nGMYoPvpJB/hFoxz2RhblB7m5vX9+Cn2Cuxwi4phALLaEg7P5MUznRR9CQn5vgx6dDpjFi8VtzztKyKR47eI9pFnAycYKZPQMNPaFz0rNLbpX4Yr8CusjqBBIcfYtBZvHXdfZ8EUdzb9nFPI+OzjI5ZFIJLhB8nBA1GB62upFUxXcu9lTxf72GWP9NGX8xXHZWEszcsUbyt9FFZj9igmg69bF3Ctmj2bZo4IZbePIPUeqND5jpVRcM+DspkS42inJGpDLAcFnI1HaY0Vf7PU9Dgdb7oM8+kjZkXtvL814OQe2N2J/CQVUVa94gbnx7TtTC55HU88Un0WxjXxUjQj39QKzHvHuVfWTlZ7eQKOkigshHiHXTzwcEd4FB4MUpVgykqykEEaEEagg9xzVsNx5vOwCCCHtsYMp5iD59nphvfjPd3VVEMLOeVFLHwUEn7BU33U4UbQvGBaJraHvkmBU4/sxnDMfDoPMUFjcN9s3G29n39reMHbAVJSqjWQMVyFAB5GQNp41Q20LGSCV4pVKSRsVZT3Edf/utgbobsQbPt1ggBxnmZj8p2PVm89PcAKjXEvhjFtIdrGRDdgYD49WQDoHA18gw1HngABlyrA4Rb+rsyaRZgzW8wHNy6lGX5LAE4IwSCOvTwwfE29uFtC0Yia1l5Rn10Uuh8+ZMgZ8Dg+VRtlIOCMHwoLM4zb/wbSMEVsHMcRZmdlxzM2AMDqAAD1658tayr2tk7p3tyQILWZ894Qhfe7YUe81bW4/A7lKy7RYHGogjOn13H5L97uoPI4DbkNNOL+ZSIYieyyP8AeP05h4qnj9LH0TVq8Tt74LCzlDuO3ljdYYxqSSCAxHcgJySfDA10qWwQqiqiKFVQAqqAAAOgAGgFUfxw3Evbi7+F28bXEZjVSqashXOgTqwOc+rnXOg0yFIUr0LjYdzGcPbzofBonH5iuEbNm/qpPuN/Cgtzghv/AGlnBJa3Uhi5pe0RyCV9ZVUglQeXBXOTpr1q+bedXVXRldGAZWUghgdQQRoQR31jvZ+6F/MwWKzuGz0PZOF97MAoHmTWpeHewpLLZ1vbSsGkRWLY6AszPyjxA5sZ8qCR0pSgUpSgUpSgUpSgUpSgUpSg620dnxzxtHKgdG6g/mD1B8xVPb4cP5bbMkGZYOviyfpAdR/aHvxV1UrTmwVyx17rPh3Fc+jbnSedfMT2/U/NRO5+5M14Q5zHBnVyNW8kHefPoPPpV07I2VFbRiKFAqj7SfEnvNdxRjQaCvtfMOvXFHTuy4nxfNvW97pWO0fn4yUpSt6qKUpQKUpQKUpQKUpQKUpQKUpQKxzv5z/yle9pnm+ES5z4c5x7sYx5YrY1VzxJ4VxbRbt4nEF1jBYjKyYGBzgaggacw7uoOmAznu9tVrW6huF1MUivjOMgHJXPgRke+pvxb4jR7UEMcEbpFGS5MnLzFiMaBSQFAz3656DGsV3i3Ums5OzlaNmzj1CxH4qKl25vB6e8AkeeKOHTPLzM/sCkBenfn3GgiW5O60u0bpIIgQM5kfGkaZ1Y+fcB3nFa62Xs+O3hjhiHLHGoRR5KMDXvPn31526W61vs+HsbZMDqznVnPix7/YMAdwFe3QKUpQKUpQKUpQKUpQKUpQKUpQK+EV9pQKUpQfMV9pSgUpSgV8Ar7SgUpSgUpSg+BRX2lKBSlKBXzlHhX2lApSlApSlApSlApSlApSlB/9k="/>
          <p:cNvSpPr>
            <a:spLocks noChangeAspect="1" noChangeArrowheads="1"/>
          </p:cNvSpPr>
          <p:nvPr/>
        </p:nvSpPr>
        <p:spPr bwMode="auto">
          <a:xfrm>
            <a:off x="155575" y="-715963"/>
            <a:ext cx="11458575" cy="1495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8072" name="Picture 8" descr="http://usacanadaregion.org/sites/usacanadaregion.org/files/PDF/Pastor-Appreciation/I-Heart-My-Pastor-bumper-sticker.jpg"/>
          <p:cNvPicPr>
            <a:picLocks noChangeAspect="1" noChangeArrowheads="1"/>
          </p:cNvPicPr>
          <p:nvPr/>
        </p:nvPicPr>
        <p:blipFill>
          <a:blip r:embed="rId3" cstate="print"/>
          <a:srcRect/>
          <a:stretch>
            <a:fillRect/>
          </a:stretch>
        </p:blipFill>
        <p:spPr bwMode="auto">
          <a:xfrm rot="1585581">
            <a:off x="3479307" y="4785929"/>
            <a:ext cx="5667375" cy="73963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solidFill>
                  <a:srgbClr val="FFFF00"/>
                </a:solidFill>
              </a:rPr>
              <a:t>Pastoral authority only extends to the members of the Local </a:t>
            </a:r>
            <a:r>
              <a:rPr lang="en-US" dirty="0" smtClean="0">
                <a:solidFill>
                  <a:srgbClr val="FFFF00"/>
                </a:solidFill>
              </a:rPr>
              <a:t>church</a:t>
            </a:r>
            <a:endParaRPr lang="en-US" dirty="0">
              <a:solidFill>
                <a:srgbClr val="FFFF00"/>
              </a:solidFill>
            </a:endParaRPr>
          </a:p>
        </p:txBody>
      </p:sp>
      <p:sp>
        <p:nvSpPr>
          <p:cNvPr id="3" name="Content Placeholder 2"/>
          <p:cNvSpPr>
            <a:spLocks noGrp="1"/>
          </p:cNvSpPr>
          <p:nvPr>
            <p:ph idx="1"/>
          </p:nvPr>
        </p:nvSpPr>
        <p:spPr>
          <a:xfrm>
            <a:off x="0" y="1905000"/>
            <a:ext cx="9144000" cy="4754563"/>
          </a:xfrm>
        </p:spPr>
        <p:txBody>
          <a:bodyPr/>
          <a:lstStyle/>
          <a:p>
            <a:r>
              <a:rPr lang="en-US" i="1" dirty="0" smtClean="0"/>
              <a:t>(Hebrews 13:7) “Remember them which have the rule over you, who have spoken unto you the word of God: whose faith follow, considering the end of their conversation.”</a:t>
            </a:r>
          </a:p>
          <a:p>
            <a:r>
              <a:rPr lang="en-US" i="1" dirty="0" smtClean="0"/>
              <a:t>(Hebrews 13:17) “Obey them that have the rule over you, and submit yourselves: for they watch for your souls, as they that must give account, that they may do it with joy, and not with grief: for that is unprofitable for you.”</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Scripture teaches that believers are to submit to their Pastor. </a:t>
            </a:r>
            <a:endParaRPr lang="en-US" dirty="0">
              <a:solidFill>
                <a:srgbClr val="FFFF00"/>
              </a:solidFill>
            </a:endParaRPr>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The question for each believer is, “Who is your Pastor?” </a:t>
            </a:r>
          </a:p>
          <a:p>
            <a:r>
              <a:rPr lang="en-US" dirty="0" smtClean="0"/>
              <a:t>The one who has refused to join a local church and entrust himself to the care and the authority of a Pastor has no Spiritual leader. </a:t>
            </a:r>
          </a:p>
          <a:p>
            <a:r>
              <a:rPr lang="en-US" dirty="0" smtClean="0"/>
              <a:t>For that person, obedience to </a:t>
            </a:r>
            <a:r>
              <a:rPr lang="en-US" i="1" dirty="0" smtClean="0"/>
              <a:t>Hebrews 13:17 </a:t>
            </a:r>
            <a:r>
              <a:rPr lang="en-US" dirty="0" smtClean="0"/>
              <a:t>is impossible. </a:t>
            </a:r>
          </a:p>
          <a:p>
            <a:r>
              <a:rPr lang="en-US" dirty="0" smtClean="0"/>
              <a:t>To put it simply, this verse implies that every believer knows to whom he must submit, which assumes clearly defined church membership.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429000"/>
          </a:xfrm>
        </p:spPr>
        <p:txBody>
          <a:bodyPr>
            <a:normAutofit fontScale="90000"/>
          </a:bodyPr>
          <a:lstStyle/>
          <a:p>
            <a:r>
              <a:rPr lang="en-US" sz="3600" dirty="0" smtClean="0"/>
              <a:t>Pastors are to shepherd </a:t>
            </a:r>
            <a:r>
              <a:rPr lang="en-US" sz="3600" dirty="0"/>
              <a:t>God’s people </a:t>
            </a:r>
            <a:r>
              <a:rPr lang="en-US" sz="3600" i="1" dirty="0"/>
              <a:t>(Acts 20:28;  </a:t>
            </a:r>
            <a:r>
              <a:rPr lang="en-US" sz="3600" i="1" dirty="0" smtClean="0"/>
              <a:t>     1 </a:t>
            </a:r>
            <a:r>
              <a:rPr lang="en-US" sz="3600" i="1" dirty="0"/>
              <a:t>Pet. 5:2), </a:t>
            </a:r>
            <a:r>
              <a:rPr lang="en-US" sz="3600" dirty="0"/>
              <a:t>to labor diligently among them </a:t>
            </a:r>
            <a:r>
              <a:rPr lang="en-US" sz="3600" i="1" dirty="0"/>
              <a:t>(1 Thess. 5:12), </a:t>
            </a:r>
            <a:r>
              <a:rPr lang="en-US" sz="3600" dirty="0"/>
              <a:t>to have charge over them </a:t>
            </a:r>
            <a:r>
              <a:rPr lang="en-US" sz="3600" i="1" dirty="0"/>
              <a:t>(1 Thess. 5:12; 1 Tim. 5:17), </a:t>
            </a:r>
            <a:r>
              <a:rPr lang="en-US" sz="3600" dirty="0"/>
              <a:t>and to keep watch over their souls </a:t>
            </a:r>
            <a:r>
              <a:rPr lang="en-US" sz="3600" i="1" dirty="0"/>
              <a:t>(Heb. 13:17). </a:t>
            </a:r>
            <a:r>
              <a:rPr lang="en-US" sz="3600" dirty="0"/>
              <a:t>Scripture teaches that the </a:t>
            </a:r>
            <a:r>
              <a:rPr lang="en-US" sz="3600" dirty="0" smtClean="0"/>
              <a:t>Pastor </a:t>
            </a:r>
            <a:r>
              <a:rPr lang="en-US" sz="3600" dirty="0"/>
              <a:t>will give an account to God for the individuals allotted to their charge </a:t>
            </a:r>
            <a:r>
              <a:rPr lang="en-US" sz="3600" i="1" dirty="0"/>
              <a:t>(Heb. </a:t>
            </a:r>
            <a:r>
              <a:rPr lang="en-US" sz="3600" i="1" dirty="0" smtClean="0"/>
              <a:t>13:17; 1 </a:t>
            </a:r>
            <a:r>
              <a:rPr lang="en-US" sz="3600" i="1" dirty="0"/>
              <a:t>Pet. 5:3).</a:t>
            </a:r>
          </a:p>
        </p:txBody>
      </p:sp>
      <p:pic>
        <p:nvPicPr>
          <p:cNvPr id="93186" name="Picture 2" descr="http://images.fineartamerica.com/images-medium-large/shepherd-of-the-pyrenees-rosa-bonheur.jpg"/>
          <p:cNvPicPr>
            <a:picLocks noChangeAspect="1" noChangeArrowheads="1"/>
          </p:cNvPicPr>
          <p:nvPr/>
        </p:nvPicPr>
        <p:blipFill>
          <a:blip r:embed="rId2" cstate="print"/>
          <a:srcRect/>
          <a:stretch>
            <a:fillRect/>
          </a:stretch>
        </p:blipFill>
        <p:spPr bwMode="auto">
          <a:xfrm>
            <a:off x="2209800" y="3657600"/>
            <a:ext cx="4581525" cy="340724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rmAutofit/>
          </a:bodyPr>
          <a:lstStyle/>
          <a:p>
            <a:r>
              <a:rPr lang="en-US" sz="3600" dirty="0"/>
              <a:t>Those responsibilities require that there be a distinguishable, mutually understood membership in the local church. </a:t>
            </a:r>
            <a:r>
              <a:rPr lang="en-US" sz="3600" dirty="0" smtClean="0"/>
              <a:t>Pastors </a:t>
            </a:r>
            <a:r>
              <a:rPr lang="en-US" sz="3600" dirty="0"/>
              <a:t>can shepherd the people and give an account to God for their spiritual well-being only if they know who they are; they can provide oversight only if they know those for whom they are responsible; and they can fulfill their duty to shepherd the flock only if they know who is part of the flock and who is not.</a:t>
            </a:r>
            <a:br>
              <a:rPr lang="en-US" sz="3600" dirty="0"/>
            </a:br>
            <a:endParaRPr lang="en-US"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91600" cy="3429000"/>
          </a:xfrm>
        </p:spPr>
        <p:txBody>
          <a:bodyPr>
            <a:noAutofit/>
          </a:bodyPr>
          <a:lstStyle/>
          <a:p>
            <a:r>
              <a:rPr lang="en-US" sz="3600" dirty="0"/>
              <a:t>The </a:t>
            </a:r>
            <a:r>
              <a:rPr lang="en-US" sz="3600" dirty="0" smtClean="0"/>
              <a:t>Pastor </a:t>
            </a:r>
            <a:r>
              <a:rPr lang="en-US" sz="3600" dirty="0"/>
              <a:t>of a church </a:t>
            </a:r>
            <a:r>
              <a:rPr lang="en-US" sz="3600" dirty="0" smtClean="0"/>
              <a:t>is </a:t>
            </a:r>
            <a:r>
              <a:rPr lang="en-US" sz="3600" dirty="0"/>
              <a:t>not responsible for the spiritual well-being of every individual who visits the church or who attends sporadically. Rather, they are primarily responsible to shepherd those who have submitted themselves to the care and the authority of the </a:t>
            </a:r>
            <a:r>
              <a:rPr lang="en-US" sz="3600" dirty="0" smtClean="0"/>
              <a:t>Pastor, </a:t>
            </a:r>
            <a:r>
              <a:rPr lang="en-US" sz="3600" dirty="0"/>
              <a:t>and this </a:t>
            </a:r>
            <a:r>
              <a:rPr lang="en-US" sz="3600" dirty="0" smtClean="0"/>
              <a:t>can only be </a:t>
            </a:r>
            <a:r>
              <a:rPr lang="en-US" sz="3600" dirty="0"/>
              <a:t>done through church membership.</a:t>
            </a:r>
            <a:br>
              <a:rPr lang="en-US" sz="3600" dirty="0"/>
            </a:br>
            <a:endParaRPr lang="en-US" sz="3600" dirty="0"/>
          </a:p>
        </p:txBody>
      </p:sp>
      <p:pic>
        <p:nvPicPr>
          <p:cNvPr id="91138" name="Picture 2" descr="http://www.carriagelanepres.com/wp-content/uploads/2013/04/Membership-Matters.jpg"/>
          <p:cNvPicPr>
            <a:picLocks noChangeAspect="1" noChangeArrowheads="1"/>
          </p:cNvPicPr>
          <p:nvPr/>
        </p:nvPicPr>
        <p:blipFill>
          <a:blip r:embed="rId2" cstate="print"/>
          <a:srcRect/>
          <a:stretch>
            <a:fillRect/>
          </a:stretch>
        </p:blipFill>
        <p:spPr bwMode="auto">
          <a:xfrm>
            <a:off x="1600200" y="4472517"/>
            <a:ext cx="6134100" cy="238548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371600"/>
          </a:xfrm>
        </p:spPr>
        <p:txBody>
          <a:bodyPr>
            <a:noAutofit/>
          </a:bodyPr>
          <a:lstStyle/>
          <a:p>
            <a:r>
              <a:rPr lang="en-US" sz="3600" dirty="0">
                <a:solidFill>
                  <a:srgbClr val="FFFF00"/>
                </a:solidFill>
              </a:rPr>
              <a:t>The epistles of the New Testament were written to </a:t>
            </a:r>
            <a:r>
              <a:rPr lang="en-US" sz="3600" dirty="0" smtClean="0">
                <a:solidFill>
                  <a:srgbClr val="FFFF00"/>
                </a:solidFill>
              </a:rPr>
              <a:t>local churches</a:t>
            </a:r>
            <a:r>
              <a:rPr lang="en-US" sz="3600" dirty="0">
                <a:solidFill>
                  <a:srgbClr val="FFFF00"/>
                </a:solidFill>
              </a:rPr>
              <a:t>. </a:t>
            </a:r>
          </a:p>
        </p:txBody>
      </p:sp>
      <p:sp>
        <p:nvSpPr>
          <p:cNvPr id="3" name="Content Placeholder 2"/>
          <p:cNvSpPr>
            <a:spLocks noGrp="1"/>
          </p:cNvSpPr>
          <p:nvPr>
            <p:ph idx="1"/>
          </p:nvPr>
        </p:nvSpPr>
        <p:spPr>
          <a:xfrm>
            <a:off x="0" y="1524000"/>
            <a:ext cx="9144000" cy="5334000"/>
          </a:xfrm>
        </p:spPr>
        <p:txBody>
          <a:bodyPr>
            <a:normAutofit lnSpcReduction="10000"/>
          </a:bodyPr>
          <a:lstStyle/>
          <a:p>
            <a:r>
              <a:rPr lang="en-US" dirty="0" smtClean="0"/>
              <a:t>In the case of the few written to individuals—such as Philemon, Timothy and Titus—these individuals were leaders in churches.</a:t>
            </a:r>
          </a:p>
          <a:p>
            <a:r>
              <a:rPr lang="en-US" dirty="0"/>
              <a:t>There is also evidence in the New Testament that </a:t>
            </a:r>
            <a:r>
              <a:rPr lang="en-US" dirty="0" smtClean="0"/>
              <a:t>there was a </a:t>
            </a:r>
            <a:r>
              <a:rPr lang="en-US" dirty="0"/>
              <a:t>list of members that grew as people were </a:t>
            </a:r>
            <a:r>
              <a:rPr lang="en-US" dirty="0" smtClean="0"/>
              <a:t>saved, baptized and added to the church -  </a:t>
            </a:r>
            <a:r>
              <a:rPr lang="en-US" i="1" dirty="0" smtClean="0"/>
              <a:t>(Acts </a:t>
            </a:r>
            <a:r>
              <a:rPr lang="en-US" i="1" dirty="0"/>
              <a:t>2:41, 47; 5:14; 16:5). </a:t>
            </a:r>
            <a:endParaRPr lang="en-US" i="1" dirty="0" smtClean="0"/>
          </a:p>
          <a:p>
            <a:r>
              <a:rPr lang="en-US" dirty="0" smtClean="0"/>
              <a:t>In </a:t>
            </a:r>
            <a:r>
              <a:rPr lang="en-US" dirty="0"/>
              <a:t>fact, when a believer moved to another city, his church often wrote a letter of commendation to his new church </a:t>
            </a:r>
            <a:r>
              <a:rPr lang="en-US" i="1" dirty="0"/>
              <a:t>(Acts 18:27; Rom. 16:1; Col. 4:10; </a:t>
            </a:r>
            <a:r>
              <a:rPr lang="en-US" i="1" dirty="0" smtClean="0"/>
              <a:t>2 </a:t>
            </a:r>
            <a:r>
              <a:rPr lang="en-US" i="1" dirty="0"/>
              <a:t>Cor. 3:1-2).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24200"/>
            <a:ext cx="9144000" cy="3505200"/>
          </a:xfrm>
        </p:spPr>
        <p:txBody>
          <a:bodyPr>
            <a:normAutofit fontScale="90000"/>
            <a:scene3d>
              <a:camera prst="orthographicFront"/>
              <a:lightRig rig="threePt" dir="t"/>
            </a:scene3d>
            <a:sp3d extrusionH="57150">
              <a:bevelT w="38100" h="38100" prst="slope"/>
            </a:sp3d>
          </a:bodyPr>
          <a:lstStyle/>
          <a:p>
            <a:r>
              <a:rPr lang="en-US" sz="6000" b="1" dirty="0">
                <a:solidFill>
                  <a:schemeClr val="accent2">
                    <a:lumMod val="40000"/>
                    <a:lumOff val="60000"/>
                  </a:schemeClr>
                </a:solidFill>
                <a:effectLst>
                  <a:reflection blurRad="6350" stA="55000" endA="300" endPos="45500" dir="5400000" sy="-100000" algn="bl" rotWithShape="0"/>
                </a:effectLst>
              </a:rPr>
              <a:t>The </a:t>
            </a:r>
            <a:r>
              <a:rPr lang="en-US" sz="6000" b="1" dirty="0" smtClean="0">
                <a:solidFill>
                  <a:schemeClr val="accent2">
                    <a:lumMod val="40000"/>
                    <a:lumOff val="60000"/>
                  </a:schemeClr>
                </a:solidFill>
                <a:effectLst>
                  <a:reflection blurRad="6350" stA="55000" endA="300" endPos="45500" dir="5400000" sy="-100000" algn="bl" rotWithShape="0"/>
                </a:effectLst>
              </a:rPr>
              <a:t>church membership is required for Church Discipline </a:t>
            </a:r>
            <a:r>
              <a:rPr lang="en-US" sz="6000" dirty="0">
                <a:solidFill>
                  <a:schemeClr val="accent2">
                    <a:lumMod val="40000"/>
                    <a:lumOff val="60000"/>
                  </a:schemeClr>
                </a:solidFill>
                <a:effectLst>
                  <a:reflection blurRad="6350" stA="55000" endA="300" endPos="45500" dir="5400000" sy="-100000" algn="bl" rotWithShape="0"/>
                </a:effectLst>
              </a:rPr>
              <a:t/>
            </a:r>
            <a:br>
              <a:rPr lang="en-US" sz="6000" dirty="0">
                <a:solidFill>
                  <a:schemeClr val="accent2">
                    <a:lumMod val="40000"/>
                    <a:lumOff val="60000"/>
                  </a:schemeClr>
                </a:solidFill>
                <a:effectLst>
                  <a:reflection blurRad="6350" stA="55000" endA="300" endPos="45500" dir="5400000" sy="-100000" algn="bl" rotWithShape="0"/>
                </a:effectLst>
              </a:rPr>
            </a:br>
            <a:endParaRPr lang="en-US" sz="6000" dirty="0">
              <a:solidFill>
                <a:schemeClr val="accent2">
                  <a:lumMod val="40000"/>
                  <a:lumOff val="60000"/>
                </a:schemeClr>
              </a:solidFill>
              <a:effectLst>
                <a:reflection blurRad="6350" stA="55000" endA="300" endPos="45500" dir="5400000" sy="-100000" algn="bl" rotWithShape="0"/>
              </a:effectLst>
            </a:endParaRPr>
          </a:p>
        </p:txBody>
      </p:sp>
      <p:pic>
        <p:nvPicPr>
          <p:cNvPr id="94210" name="Picture 2" descr="http://one8.org/wp-content/uploads/2011/05/church-discipline-576x180.jpg"/>
          <p:cNvPicPr>
            <a:picLocks noChangeAspect="1" noChangeArrowheads="1"/>
          </p:cNvPicPr>
          <p:nvPr/>
        </p:nvPicPr>
        <p:blipFill>
          <a:blip r:embed="rId2" cstate="print"/>
          <a:srcRect/>
          <a:stretch>
            <a:fillRect/>
          </a:stretch>
        </p:blipFill>
        <p:spPr bwMode="auto">
          <a:xfrm>
            <a:off x="0" y="0"/>
            <a:ext cx="91440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mysteryoftheinquity.files.wordpress.com/2012/05/587059014cba9930ea748dc6180c81b371cebcb427592.jpg"/>
          <p:cNvPicPr>
            <a:picLocks noChangeAspect="1" noChangeArrowheads="1"/>
          </p:cNvPicPr>
          <p:nvPr/>
        </p:nvPicPr>
        <p:blipFill>
          <a:blip r:embed="rId2" cstate="print"/>
          <a:srcRect/>
          <a:stretch>
            <a:fillRect/>
          </a:stretch>
        </p:blipFill>
        <p:spPr bwMode="auto">
          <a:xfrm>
            <a:off x="-304800" y="0"/>
            <a:ext cx="9601198" cy="6858000"/>
          </a:xfrm>
          <a:prstGeom prst="rect">
            <a:avLst/>
          </a:prstGeom>
          <a:noFill/>
        </p:spPr>
      </p:pic>
      <p:sp>
        <p:nvSpPr>
          <p:cNvPr id="3" name="Title 2"/>
          <p:cNvSpPr>
            <a:spLocks noGrp="1"/>
          </p:cNvSpPr>
          <p:nvPr>
            <p:ph type="title"/>
          </p:nvPr>
        </p:nvSpPr>
        <p:spPr>
          <a:xfrm>
            <a:off x="457200" y="1600200"/>
            <a:ext cx="8229600" cy="2590800"/>
          </a:xfrm>
        </p:spPr>
        <p:txBody>
          <a:bodyPr>
            <a:normAutofit/>
          </a:bodyPr>
          <a:lstStyle/>
          <a:p>
            <a:r>
              <a:rPr lang="en-US" sz="5400" b="1" i="1" dirty="0" smtClean="0">
                <a:effectLst>
                  <a:glow rad="101600">
                    <a:schemeClr val="bg1">
                      <a:alpha val="60000"/>
                    </a:schemeClr>
                  </a:glow>
                </a:effectLst>
                <a:latin typeface="Agency FB" pitchFamily="34" charset="0"/>
              </a:rPr>
              <a:t>“…and the gates of hell shall </a:t>
            </a:r>
            <a:br>
              <a:rPr lang="en-US" sz="5400" b="1" i="1" dirty="0" smtClean="0">
                <a:effectLst>
                  <a:glow rad="101600">
                    <a:schemeClr val="bg1">
                      <a:alpha val="60000"/>
                    </a:schemeClr>
                  </a:glow>
                </a:effectLst>
                <a:latin typeface="Agency FB" pitchFamily="34" charset="0"/>
              </a:rPr>
            </a:br>
            <a:r>
              <a:rPr lang="en-US" sz="5400" b="1" i="1" dirty="0" smtClean="0">
                <a:effectLst>
                  <a:glow rad="101600">
                    <a:schemeClr val="bg1">
                      <a:alpha val="60000"/>
                    </a:schemeClr>
                  </a:glow>
                </a:effectLst>
                <a:latin typeface="Agency FB" pitchFamily="34" charset="0"/>
              </a:rPr>
              <a:t>not prevail against it.”</a:t>
            </a:r>
            <a:endParaRPr lang="en-US" sz="5400" b="1" i="1" dirty="0">
              <a:effectLst>
                <a:glow rad="101600">
                  <a:schemeClr val="bg1">
                    <a:alpha val="60000"/>
                  </a:schemeClr>
                </a:glow>
              </a:effectLst>
              <a:latin typeface="Agency FB"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752600"/>
          </a:xfrm>
        </p:spPr>
        <p:txBody>
          <a:bodyPr>
            <a:noAutofit/>
          </a:bodyPr>
          <a:lstStyle/>
          <a:p>
            <a:r>
              <a:rPr lang="en-US" sz="3600" dirty="0" smtClean="0">
                <a:solidFill>
                  <a:srgbClr val="FFFF00"/>
                </a:solidFill>
              </a:rPr>
              <a:t>In </a:t>
            </a:r>
            <a:r>
              <a:rPr lang="en-US" sz="3600" i="1" dirty="0" smtClean="0">
                <a:solidFill>
                  <a:srgbClr val="FFFF00"/>
                </a:solidFill>
              </a:rPr>
              <a:t>Matthew 18:15-17</a:t>
            </a:r>
            <a:r>
              <a:rPr lang="en-US" sz="3600" dirty="0" smtClean="0">
                <a:solidFill>
                  <a:srgbClr val="FFFF00"/>
                </a:solidFill>
              </a:rPr>
              <a:t>, Jesus outlines the way the church is to seek the restoration of a believer who has fallen into sin.</a:t>
            </a:r>
            <a:endParaRPr lang="en-US" sz="3600" dirty="0">
              <a:solidFill>
                <a:srgbClr val="FFFF00"/>
              </a:solidFill>
            </a:endParaRPr>
          </a:p>
        </p:txBody>
      </p:sp>
      <p:sp>
        <p:nvSpPr>
          <p:cNvPr id="3" name="Content Placeholder 2"/>
          <p:cNvSpPr>
            <a:spLocks noGrp="1"/>
          </p:cNvSpPr>
          <p:nvPr>
            <p:ph idx="1"/>
          </p:nvPr>
        </p:nvSpPr>
        <p:spPr>
          <a:xfrm>
            <a:off x="0" y="1905000"/>
            <a:ext cx="9144000" cy="4953000"/>
          </a:xfrm>
        </p:spPr>
        <p:txBody>
          <a:bodyPr>
            <a:normAutofit fontScale="92500"/>
          </a:bodyPr>
          <a:lstStyle/>
          <a:p>
            <a:r>
              <a:rPr lang="en-US" dirty="0"/>
              <a:t>F</a:t>
            </a:r>
            <a:r>
              <a:rPr lang="en-US" dirty="0" smtClean="0"/>
              <a:t>our-step process –</a:t>
            </a:r>
          </a:p>
          <a:p>
            <a:pPr>
              <a:buNone/>
            </a:pPr>
            <a:r>
              <a:rPr lang="en-US" dirty="0" smtClean="0"/>
              <a:t>1. First</a:t>
            </a:r>
            <a:r>
              <a:rPr lang="en-US" dirty="0"/>
              <a:t>, when a brother sins, he is to be confronted privately by a single individual </a:t>
            </a:r>
            <a:r>
              <a:rPr lang="en-US" i="1" dirty="0"/>
              <a:t>(v. 15). </a:t>
            </a:r>
            <a:endParaRPr lang="en-US" i="1" dirty="0" smtClean="0"/>
          </a:p>
          <a:p>
            <a:pPr>
              <a:buNone/>
            </a:pPr>
            <a:r>
              <a:rPr lang="en-US" dirty="0" smtClean="0"/>
              <a:t>2. If </a:t>
            </a:r>
            <a:r>
              <a:rPr lang="en-US" dirty="0"/>
              <a:t>he refuses to repent, that individual is to take one or two other believers along to confront him again </a:t>
            </a:r>
            <a:r>
              <a:rPr lang="en-US" i="1" dirty="0"/>
              <a:t>(v. 16). </a:t>
            </a:r>
            <a:endParaRPr lang="en-US" i="1" dirty="0" smtClean="0"/>
          </a:p>
          <a:p>
            <a:pPr>
              <a:buNone/>
            </a:pPr>
            <a:r>
              <a:rPr lang="en-US" dirty="0" smtClean="0"/>
              <a:t>3. If </a:t>
            </a:r>
            <a:r>
              <a:rPr lang="en-US" dirty="0"/>
              <a:t>the sinning brother refuses to listen to the two or three, they are then to tell it to the church </a:t>
            </a:r>
            <a:r>
              <a:rPr lang="en-US" i="1" dirty="0"/>
              <a:t>(v. 17</a:t>
            </a:r>
            <a:r>
              <a:rPr lang="en-US" i="1" dirty="0" smtClean="0"/>
              <a:t>).</a:t>
            </a:r>
          </a:p>
          <a:p>
            <a:pPr>
              <a:buNone/>
            </a:pPr>
            <a:r>
              <a:rPr lang="en-US" dirty="0" smtClean="0"/>
              <a:t>4. If </a:t>
            </a:r>
            <a:r>
              <a:rPr lang="en-US" dirty="0"/>
              <a:t>there is still no repentance, the final step is to put the person out of the assembly </a:t>
            </a:r>
            <a:r>
              <a:rPr lang="en-US" i="1" dirty="0"/>
              <a:t>(v. 17; </a:t>
            </a:r>
            <a:r>
              <a:rPr lang="en-US" i="1" dirty="0" smtClean="0"/>
              <a:t>see 1 </a:t>
            </a:r>
            <a:r>
              <a:rPr lang="en-US" i="1" dirty="0"/>
              <a:t>Cor. 5:1-13).</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3276600"/>
          </a:xfrm>
        </p:spPr>
        <p:txBody>
          <a:bodyPr>
            <a:normAutofit fontScale="90000"/>
          </a:bodyPr>
          <a:lstStyle/>
          <a:p>
            <a:r>
              <a:rPr lang="en-US" dirty="0"/>
              <a:t>The exercise of church discipline according to </a:t>
            </a:r>
            <a:r>
              <a:rPr lang="en-US" i="1" dirty="0"/>
              <a:t>Matthew 18 </a:t>
            </a:r>
            <a:r>
              <a:rPr lang="en-US" dirty="0"/>
              <a:t>and other passages </a:t>
            </a:r>
            <a:r>
              <a:rPr lang="en-US" i="1" dirty="0"/>
              <a:t>(1 Cor. 5:1-13; 1 Tim. 5:20; Titus 3:10-11) </a:t>
            </a:r>
            <a:r>
              <a:rPr lang="en-US" dirty="0"/>
              <a:t>presupposes that the </a:t>
            </a:r>
            <a:r>
              <a:rPr lang="en-US" dirty="0" smtClean="0"/>
              <a:t>church knows       </a:t>
            </a:r>
            <a:r>
              <a:rPr lang="en-US" dirty="0"/>
              <a:t>who </a:t>
            </a:r>
            <a:r>
              <a:rPr lang="en-US" dirty="0" smtClean="0"/>
              <a:t>its </a:t>
            </a:r>
            <a:r>
              <a:rPr lang="en-US" dirty="0"/>
              <a:t>members are.</a:t>
            </a:r>
          </a:p>
        </p:txBody>
      </p:sp>
      <p:pic>
        <p:nvPicPr>
          <p:cNvPr id="101378" name="Picture 2" descr="http://xmn.cc/xmn_wp_install/wp-content/uploads/2011/06/baptist_disctinctives_church_discipline-610x267.jpg"/>
          <p:cNvPicPr>
            <a:picLocks noChangeAspect="1" noChangeArrowheads="1"/>
          </p:cNvPicPr>
          <p:nvPr/>
        </p:nvPicPr>
        <p:blipFill>
          <a:blip r:embed="rId2" cstate="print"/>
          <a:srcRect/>
          <a:stretch>
            <a:fillRect/>
          </a:stretch>
        </p:blipFill>
        <p:spPr bwMode="auto">
          <a:xfrm>
            <a:off x="1143000" y="3505200"/>
            <a:ext cx="7137685" cy="31242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howeoriginal.com/wp-content/uploads/2012/04/church-discipline-bw1.jpeg"/>
          <p:cNvPicPr>
            <a:picLocks noChangeAspect="1" noChangeArrowheads="1"/>
          </p:cNvPicPr>
          <p:nvPr/>
        </p:nvPicPr>
        <p:blipFill>
          <a:blip r:embed="rId2" cstate="print"/>
          <a:srcRect/>
          <a:stretch>
            <a:fillRect/>
          </a:stretch>
        </p:blipFill>
        <p:spPr bwMode="auto">
          <a:xfrm>
            <a:off x="-152400" y="-193133"/>
            <a:ext cx="9397712" cy="7051133"/>
          </a:xfrm>
          <a:prstGeom prst="rect">
            <a:avLst/>
          </a:prstGeom>
          <a:noFill/>
        </p:spPr>
      </p:pic>
      <p:sp>
        <p:nvSpPr>
          <p:cNvPr id="2" name="Title 1"/>
          <p:cNvSpPr>
            <a:spLocks noGrp="1"/>
          </p:cNvSpPr>
          <p:nvPr>
            <p:ph type="title"/>
          </p:nvPr>
        </p:nvSpPr>
        <p:spPr>
          <a:xfrm>
            <a:off x="0" y="5334000"/>
            <a:ext cx="9144000" cy="1905000"/>
          </a:xfrm>
        </p:spPr>
        <p:txBody>
          <a:bodyPr>
            <a:noAutofit/>
          </a:bodyPr>
          <a:lstStyle/>
          <a:p>
            <a:r>
              <a:rPr lang="en-US" sz="4000" i="1" dirty="0">
                <a:effectLst>
                  <a:glow rad="101600">
                    <a:schemeClr val="bg1">
                      <a:alpha val="60000"/>
                    </a:schemeClr>
                  </a:glow>
                </a:effectLst>
              </a:rPr>
              <a:t>Church discipline won’t work if local church membership doesn’t exist.</a:t>
            </a:r>
            <a:br>
              <a:rPr lang="en-US" sz="4000" i="1" dirty="0">
                <a:effectLst>
                  <a:glow rad="101600">
                    <a:schemeClr val="bg1">
                      <a:alpha val="60000"/>
                    </a:schemeClr>
                  </a:glow>
                </a:effectLst>
              </a:rPr>
            </a:br>
            <a:endParaRPr lang="en-US" sz="40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a:t>
            </a:r>
            <a:r>
              <a:rPr lang="en-US" dirty="0">
                <a:solidFill>
                  <a:srgbClr val="FFFF00"/>
                </a:solidFill>
              </a:rPr>
              <a:t>exhortation to mutual </a:t>
            </a:r>
            <a:r>
              <a:rPr lang="en-US" dirty="0" smtClean="0">
                <a:solidFill>
                  <a:srgbClr val="FFFF00"/>
                </a:solidFill>
              </a:rPr>
              <a:t>edification requires church membership</a:t>
            </a:r>
            <a:endParaRPr lang="en-US" dirty="0">
              <a:solidFill>
                <a:srgbClr val="FFFF00"/>
              </a:solidFill>
            </a:endParaRPr>
          </a:p>
        </p:txBody>
      </p:sp>
      <p:sp>
        <p:nvSpPr>
          <p:cNvPr id="3" name="Content Placeholder 2"/>
          <p:cNvSpPr>
            <a:spLocks noGrp="1"/>
          </p:cNvSpPr>
          <p:nvPr>
            <p:ph idx="1"/>
          </p:nvPr>
        </p:nvSpPr>
        <p:spPr>
          <a:xfrm>
            <a:off x="0" y="1600200"/>
            <a:ext cx="9144000" cy="4525963"/>
          </a:xfrm>
        </p:spPr>
        <p:txBody>
          <a:bodyPr/>
          <a:lstStyle/>
          <a:p>
            <a:r>
              <a:rPr lang="en-US" i="1" dirty="0" smtClean="0"/>
              <a:t>(Hebrews 10:25) “Not forsaking the assembling of ourselves together, as the manner of some is; but exhorting one another: and so much the more, as ye see the day approaching.”</a:t>
            </a:r>
          </a:p>
          <a:p>
            <a:r>
              <a:rPr lang="en-US" i="1" dirty="0" smtClean="0"/>
              <a:t>The one another's of the Bible - </a:t>
            </a:r>
            <a:endParaRPr lang="en-US" i="1" dirty="0"/>
          </a:p>
        </p:txBody>
      </p:sp>
      <p:pic>
        <p:nvPicPr>
          <p:cNvPr id="102402" name="Picture 2" descr="https://truthpressure.files.wordpress.com/2011/12/one-another.png"/>
          <p:cNvPicPr>
            <a:picLocks noChangeAspect="1" noChangeArrowheads="1"/>
          </p:cNvPicPr>
          <p:nvPr/>
        </p:nvPicPr>
        <p:blipFill>
          <a:blip r:embed="rId2" cstate="print"/>
          <a:srcRect/>
          <a:stretch>
            <a:fillRect/>
          </a:stretch>
        </p:blipFill>
        <p:spPr bwMode="auto">
          <a:xfrm>
            <a:off x="5638800" y="4229100"/>
            <a:ext cx="3505200" cy="2628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0"/>
            <a:ext cx="4495800" cy="6858000"/>
          </a:xfrm>
        </p:spPr>
        <p:txBody>
          <a:bodyPr>
            <a:normAutofit/>
          </a:bodyPr>
          <a:lstStyle/>
          <a:p>
            <a:pPr lvl="0"/>
            <a:r>
              <a:rPr lang="en-US" dirty="0" smtClean="0"/>
              <a:t>Strengthen one another: </a:t>
            </a:r>
            <a:r>
              <a:rPr lang="en-US" i="1" dirty="0" smtClean="0"/>
              <a:t>Romans 14:19 </a:t>
            </a:r>
          </a:p>
          <a:p>
            <a:pPr lvl="0"/>
            <a:r>
              <a:rPr lang="en-US" dirty="0" smtClean="0"/>
              <a:t>Help one another:  </a:t>
            </a:r>
            <a:r>
              <a:rPr lang="en-US" i="1" dirty="0" smtClean="0"/>
              <a:t>Hebrews 3:13; 10:24 </a:t>
            </a:r>
          </a:p>
          <a:p>
            <a:pPr lvl="0"/>
            <a:r>
              <a:rPr lang="en-US" dirty="0" smtClean="0"/>
              <a:t>Care for one another: </a:t>
            </a:r>
            <a:r>
              <a:rPr lang="en-US" i="1" dirty="0" smtClean="0"/>
              <a:t>Galatians 6:2</a:t>
            </a:r>
          </a:p>
          <a:p>
            <a:r>
              <a:rPr lang="en-US" dirty="0" smtClean="0"/>
              <a:t>Forgive one another: </a:t>
            </a:r>
            <a:r>
              <a:rPr lang="en-US" i="1" dirty="0" smtClean="0"/>
              <a:t>Ephesians 4:32;   Colossians 3:13 </a:t>
            </a:r>
          </a:p>
          <a:p>
            <a:r>
              <a:rPr lang="en-US" dirty="0" smtClean="0"/>
              <a:t>Encourage one another: </a:t>
            </a:r>
            <a:r>
              <a:rPr lang="en-US" i="1" dirty="0" smtClean="0"/>
              <a:t>Romans 14:19; 15:14; Colossians 3:16; 1 Thessalonians 5:11; Hebrews 3:13; 10:24-25 </a:t>
            </a:r>
          </a:p>
          <a:p>
            <a:pPr lvl="0"/>
            <a:endParaRPr lang="en-US" dirty="0" smtClean="0"/>
          </a:p>
          <a:p>
            <a:endParaRPr lang="en-US" dirty="0"/>
          </a:p>
        </p:txBody>
      </p:sp>
      <p:sp>
        <p:nvSpPr>
          <p:cNvPr id="6" name="Title 1"/>
          <p:cNvSpPr>
            <a:spLocks noGrp="1"/>
          </p:cNvSpPr>
          <p:nvPr>
            <p:ph sz="half" idx="1"/>
          </p:nvPr>
        </p:nvSpPr>
        <p:spPr>
          <a:xfrm>
            <a:off x="0" y="0"/>
            <a:ext cx="4495800" cy="6858000"/>
          </a:xfrm>
        </p:spPr>
        <p:txBody>
          <a:bodyPr>
            <a:normAutofit/>
          </a:bodyPr>
          <a:lstStyle/>
          <a:p>
            <a:pPr lvl="0"/>
            <a:r>
              <a:rPr lang="en-US" dirty="0" smtClean="0"/>
              <a:t>Love one another: </a:t>
            </a:r>
            <a:r>
              <a:rPr lang="en-US" i="1" dirty="0" smtClean="0"/>
              <a:t>John 13:34-35; 15:12, 17; Romans 12:10; 13:8; 14:13; 1 Thessalonians 3:12; 4:9; 2 Thessalonians 1:3; 1 Peter 1:22; 1 John 3:11, 3:22; 4:8; 23; 4:7, 11-12; 2 John 1:5 </a:t>
            </a:r>
          </a:p>
          <a:p>
            <a:pPr lvl="0"/>
            <a:r>
              <a:rPr lang="en-US" dirty="0" smtClean="0"/>
              <a:t>Serve one another: </a:t>
            </a:r>
            <a:r>
              <a:rPr lang="en-US" i="1" dirty="0" smtClean="0"/>
              <a:t>Galatians 5:13; 21; Philippians 2:3;                     1 Peter 4:9; 5:5 </a:t>
            </a:r>
          </a:p>
          <a:p>
            <a:pPr lvl="0"/>
            <a:r>
              <a:rPr lang="en-US" dirty="0" smtClean="0"/>
              <a:t>Accept one another: </a:t>
            </a:r>
            <a:r>
              <a:rPr lang="en-US" i="1" dirty="0" smtClean="0"/>
              <a:t>Romans 15:7, 14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52400"/>
            <a:ext cx="4495800" cy="6705600"/>
          </a:xfrm>
        </p:spPr>
        <p:txBody>
          <a:bodyPr>
            <a:normAutofit fontScale="92500"/>
          </a:bodyPr>
          <a:lstStyle/>
          <a:p>
            <a:pPr lvl="0"/>
            <a:r>
              <a:rPr lang="en-US" dirty="0" smtClean="0"/>
              <a:t>Submit to one another: </a:t>
            </a:r>
            <a:r>
              <a:rPr lang="en-US" i="1" dirty="0" smtClean="0"/>
              <a:t>Ephesians 5:21; 1 Peter 5:5 </a:t>
            </a:r>
          </a:p>
          <a:p>
            <a:pPr lvl="0"/>
            <a:r>
              <a:rPr lang="en-US" dirty="0" smtClean="0"/>
              <a:t>Commit to one another:          </a:t>
            </a:r>
            <a:r>
              <a:rPr lang="en-US" i="1" dirty="0" smtClean="0"/>
              <a:t>1 John 3:16 </a:t>
            </a:r>
          </a:p>
          <a:p>
            <a:pPr lvl="0"/>
            <a:r>
              <a:rPr lang="en-US" dirty="0" smtClean="0"/>
              <a:t>Admonish one another: </a:t>
            </a:r>
            <a:r>
              <a:rPr lang="en-US" i="1" dirty="0" smtClean="0"/>
              <a:t>Romans 5:14; Colossians 3:16 </a:t>
            </a:r>
          </a:p>
          <a:p>
            <a:pPr lvl="0"/>
            <a:r>
              <a:rPr lang="en-US" dirty="0" smtClean="0"/>
              <a:t>Provoke one another on toward love and good deeds:  </a:t>
            </a:r>
            <a:r>
              <a:rPr lang="en-US" i="1" dirty="0" smtClean="0"/>
              <a:t>Hebrews 10:24 </a:t>
            </a:r>
          </a:p>
          <a:p>
            <a:pPr lvl="0"/>
            <a:r>
              <a:rPr lang="en-US" dirty="0" smtClean="0"/>
              <a:t>Meet with one another: </a:t>
            </a:r>
            <a:r>
              <a:rPr lang="en-US" i="1" dirty="0" smtClean="0"/>
              <a:t>Hebrews 10:25 </a:t>
            </a:r>
          </a:p>
          <a:p>
            <a:r>
              <a:rPr lang="en-US" dirty="0" smtClean="0"/>
              <a:t>Agree with one another:            </a:t>
            </a:r>
            <a:r>
              <a:rPr lang="en-US" i="1" dirty="0" smtClean="0"/>
              <a:t>1 Corinthians 16:20 </a:t>
            </a:r>
          </a:p>
          <a:p>
            <a:r>
              <a:rPr lang="en-US" dirty="0" smtClean="0"/>
              <a:t>Be concerned for one another: </a:t>
            </a:r>
            <a:r>
              <a:rPr lang="en-US" i="1" dirty="0" smtClean="0"/>
              <a:t>Hebrews 10:24 </a:t>
            </a:r>
          </a:p>
          <a:p>
            <a:pPr lvl="0"/>
            <a:endParaRPr lang="en-US" dirty="0" smtClean="0"/>
          </a:p>
          <a:p>
            <a:pPr>
              <a:buNone/>
            </a:pPr>
            <a:endParaRPr lang="en-US" dirty="0"/>
          </a:p>
        </p:txBody>
      </p:sp>
      <p:sp>
        <p:nvSpPr>
          <p:cNvPr id="4" name="Content Placeholder 3"/>
          <p:cNvSpPr>
            <a:spLocks noGrp="1"/>
          </p:cNvSpPr>
          <p:nvPr>
            <p:ph sz="half" idx="2"/>
          </p:nvPr>
        </p:nvSpPr>
        <p:spPr>
          <a:xfrm>
            <a:off x="4648200" y="228600"/>
            <a:ext cx="4495800" cy="6629400"/>
          </a:xfrm>
        </p:spPr>
        <p:txBody>
          <a:bodyPr>
            <a:normAutofit fontScale="92500"/>
          </a:bodyPr>
          <a:lstStyle/>
          <a:p>
            <a:pPr lvl="0"/>
            <a:r>
              <a:rPr lang="en-US" dirty="0" smtClean="0"/>
              <a:t>Be humble to one another in love: </a:t>
            </a:r>
            <a:r>
              <a:rPr lang="en-US" i="1" dirty="0" smtClean="0"/>
              <a:t>Ephesians 4:2 </a:t>
            </a:r>
          </a:p>
          <a:p>
            <a:pPr lvl="0"/>
            <a:r>
              <a:rPr lang="en-US" dirty="0" smtClean="0"/>
              <a:t>Be compassionate to one another: </a:t>
            </a:r>
            <a:r>
              <a:rPr lang="en-US" i="1" dirty="0" smtClean="0"/>
              <a:t>Ephesians 4:32 </a:t>
            </a:r>
          </a:p>
          <a:p>
            <a:pPr lvl="0"/>
            <a:r>
              <a:rPr lang="en-US" dirty="0" smtClean="0"/>
              <a:t>Do not be consumed by one another </a:t>
            </a:r>
            <a:r>
              <a:rPr lang="en-US" i="1" dirty="0" smtClean="0"/>
              <a:t>Galatians 5:14-15 </a:t>
            </a:r>
          </a:p>
          <a:p>
            <a:pPr lvl="0"/>
            <a:r>
              <a:rPr lang="en-US" dirty="0" smtClean="0"/>
              <a:t>Do not anger one another: </a:t>
            </a:r>
            <a:r>
              <a:rPr lang="en-US" i="1" dirty="0" smtClean="0"/>
              <a:t>Galatians 5:26 </a:t>
            </a:r>
          </a:p>
          <a:p>
            <a:pPr lvl="0"/>
            <a:r>
              <a:rPr lang="en-US" dirty="0" smtClean="0"/>
              <a:t>Do not lie to one another: Colossians 3:9</a:t>
            </a:r>
          </a:p>
          <a:p>
            <a:pPr lvl="0"/>
            <a:r>
              <a:rPr lang="en-US" dirty="0" smtClean="0"/>
              <a:t>Do not grumble to one another: </a:t>
            </a:r>
            <a:r>
              <a:rPr lang="en-US" i="1" dirty="0" smtClean="0"/>
              <a:t>James 5:9</a:t>
            </a:r>
          </a:p>
          <a:p>
            <a:r>
              <a:rPr lang="en-US" dirty="0" smtClean="0"/>
              <a:t>Give preference to one another: </a:t>
            </a:r>
            <a:r>
              <a:rPr lang="en-US" i="1" dirty="0" smtClean="0"/>
              <a:t>Romans 12:10</a:t>
            </a:r>
          </a:p>
          <a:p>
            <a:pPr lvl="0">
              <a:buNone/>
            </a:pPr>
            <a:endParaRPr lang="en-US" dirty="0" smtClean="0"/>
          </a:p>
          <a:p>
            <a:pPr lvl="0"/>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4495800" cy="6858000"/>
          </a:xfrm>
        </p:spPr>
        <p:txBody>
          <a:bodyPr>
            <a:normAutofit lnSpcReduction="10000"/>
          </a:bodyPr>
          <a:lstStyle/>
          <a:p>
            <a:pPr lvl="0"/>
            <a:r>
              <a:rPr lang="en-US" dirty="0" smtClean="0"/>
              <a:t>Be at peace with one another: </a:t>
            </a:r>
            <a:r>
              <a:rPr lang="en-US" i="1" dirty="0" smtClean="0"/>
              <a:t>Romans 12:18 </a:t>
            </a:r>
          </a:p>
          <a:p>
            <a:pPr lvl="0"/>
            <a:r>
              <a:rPr lang="en-US" dirty="0" smtClean="0"/>
              <a:t>Sing to one another: </a:t>
            </a:r>
            <a:r>
              <a:rPr lang="en-US" i="1" dirty="0" smtClean="0"/>
              <a:t>Ephesians 5:19 </a:t>
            </a:r>
          </a:p>
          <a:p>
            <a:pPr lvl="0"/>
            <a:r>
              <a:rPr lang="en-US" dirty="0" smtClean="0"/>
              <a:t>Be of the same mind to one another:                   </a:t>
            </a:r>
            <a:r>
              <a:rPr lang="en-US" i="1" dirty="0" smtClean="0"/>
              <a:t>Romans 12:16; 15:5</a:t>
            </a:r>
          </a:p>
          <a:p>
            <a:pPr lvl="0"/>
            <a:r>
              <a:rPr lang="en-US" dirty="0" smtClean="0"/>
              <a:t>Comfort one another:         </a:t>
            </a:r>
            <a:r>
              <a:rPr lang="en-US" i="1" dirty="0" smtClean="0"/>
              <a:t>1 Thessalonians 4:18; 5:11</a:t>
            </a:r>
          </a:p>
          <a:p>
            <a:pPr lvl="0"/>
            <a:r>
              <a:rPr lang="en-US" dirty="0" smtClean="0"/>
              <a:t>Be kind to one another: </a:t>
            </a:r>
            <a:r>
              <a:rPr lang="en-US" i="1" dirty="0" smtClean="0"/>
              <a:t>Ephesians 4:32 </a:t>
            </a:r>
          </a:p>
          <a:p>
            <a:pPr lvl="0"/>
            <a:r>
              <a:rPr lang="en-US" dirty="0" smtClean="0"/>
              <a:t>Live in peace with one another:                                </a:t>
            </a:r>
            <a:r>
              <a:rPr lang="en-US" i="1" dirty="0" smtClean="0"/>
              <a:t>1 Thessalonians 5:13</a:t>
            </a:r>
          </a:p>
          <a:p>
            <a:pPr lvl="0"/>
            <a:r>
              <a:rPr lang="en-US" dirty="0" smtClean="0"/>
              <a:t>Bear one another's burdens: Galatians 6:2 </a:t>
            </a:r>
          </a:p>
          <a:p>
            <a:endParaRPr lang="en-US" dirty="0"/>
          </a:p>
        </p:txBody>
      </p:sp>
      <p:sp>
        <p:nvSpPr>
          <p:cNvPr id="4" name="Content Placeholder 3"/>
          <p:cNvSpPr>
            <a:spLocks noGrp="1"/>
          </p:cNvSpPr>
          <p:nvPr>
            <p:ph sz="half" idx="2"/>
          </p:nvPr>
        </p:nvSpPr>
        <p:spPr>
          <a:xfrm>
            <a:off x="4648200" y="0"/>
            <a:ext cx="4495800" cy="6858000"/>
          </a:xfrm>
        </p:spPr>
        <p:txBody>
          <a:bodyPr>
            <a:normAutofit lnSpcReduction="10000"/>
          </a:bodyPr>
          <a:lstStyle/>
          <a:p>
            <a:pPr lvl="0"/>
            <a:r>
              <a:rPr lang="en-US" dirty="0" smtClean="0"/>
              <a:t>Build trust with one another: </a:t>
            </a:r>
            <a:r>
              <a:rPr lang="en-US" i="1" dirty="0" smtClean="0"/>
              <a:t>1 John 1:7</a:t>
            </a:r>
          </a:p>
          <a:p>
            <a:pPr lvl="0"/>
            <a:r>
              <a:rPr lang="en-US" dirty="0" smtClean="0"/>
              <a:t>Be devoted to one another: </a:t>
            </a:r>
            <a:r>
              <a:rPr lang="en-US" i="1" dirty="0" smtClean="0"/>
              <a:t>Romans 12:10</a:t>
            </a:r>
          </a:p>
          <a:p>
            <a:pPr lvl="0"/>
            <a:r>
              <a:rPr lang="en-US" dirty="0" smtClean="0"/>
              <a:t>Be patient with one another: </a:t>
            </a:r>
            <a:r>
              <a:rPr lang="en-US" i="1" dirty="0" smtClean="0"/>
              <a:t>Ephesians 4:2; Colossians 3:13 </a:t>
            </a:r>
          </a:p>
          <a:p>
            <a:pPr lvl="0"/>
            <a:r>
              <a:rPr lang="en-US" dirty="0" smtClean="0"/>
              <a:t>Be interested in one another: </a:t>
            </a:r>
            <a:r>
              <a:rPr lang="en-US" i="1" dirty="0" smtClean="0"/>
              <a:t>Philippians 2:4</a:t>
            </a:r>
          </a:p>
          <a:p>
            <a:pPr lvl="0"/>
            <a:r>
              <a:rPr lang="en-US" dirty="0" smtClean="0"/>
              <a:t>Be accountable to one another: </a:t>
            </a:r>
            <a:r>
              <a:rPr lang="en-US" i="1" dirty="0" smtClean="0"/>
              <a:t>Ephesians 5:21 </a:t>
            </a:r>
          </a:p>
          <a:p>
            <a:pPr lvl="0"/>
            <a:r>
              <a:rPr lang="en-US" dirty="0" smtClean="0"/>
              <a:t>Confess to one another: </a:t>
            </a:r>
            <a:r>
              <a:rPr lang="en-US" i="1" dirty="0" smtClean="0"/>
              <a:t>James 5:16</a:t>
            </a:r>
          </a:p>
          <a:p>
            <a:r>
              <a:rPr lang="en-US" dirty="0" smtClean="0"/>
              <a:t>Live in harmony with one another: </a:t>
            </a:r>
            <a:r>
              <a:rPr lang="en-US" i="1" dirty="0" smtClean="0"/>
              <a:t>Romans 12:16 </a:t>
            </a:r>
          </a:p>
          <a:p>
            <a:pPr lvl="0">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228600"/>
            <a:ext cx="4572000" cy="6629400"/>
          </a:xfrm>
        </p:spPr>
        <p:txBody>
          <a:bodyPr>
            <a:normAutofit fontScale="47500" lnSpcReduction="20000"/>
          </a:bodyPr>
          <a:lstStyle/>
          <a:p>
            <a:pPr lvl="0"/>
            <a:r>
              <a:rPr lang="en-US" sz="6700" dirty="0" smtClean="0"/>
              <a:t>Do not be conceited to one another: </a:t>
            </a:r>
            <a:r>
              <a:rPr lang="en-US" sz="6700" i="1" dirty="0" smtClean="0"/>
              <a:t>Romans 13:8 </a:t>
            </a:r>
          </a:p>
          <a:p>
            <a:pPr lvl="0"/>
            <a:r>
              <a:rPr lang="en-US" sz="6700" dirty="0" smtClean="0"/>
              <a:t>Do not pass judgment on one another: </a:t>
            </a:r>
            <a:r>
              <a:rPr lang="en-US" sz="6700" i="1" dirty="0" smtClean="0"/>
              <a:t>Romans 14:13; 15:7 </a:t>
            </a:r>
          </a:p>
          <a:p>
            <a:pPr lvl="0"/>
            <a:r>
              <a:rPr lang="en-US" sz="6700" dirty="0" smtClean="0"/>
              <a:t>Do not slander one another: </a:t>
            </a:r>
            <a:r>
              <a:rPr lang="en-US" sz="6700" i="1" dirty="0" smtClean="0"/>
              <a:t>James 4:11 </a:t>
            </a:r>
          </a:p>
          <a:p>
            <a:pPr lvl="0"/>
            <a:r>
              <a:rPr lang="en-US" sz="6700" dirty="0" smtClean="0"/>
              <a:t>Instruct one another: </a:t>
            </a:r>
            <a:r>
              <a:rPr lang="en-US" sz="6700" i="1" dirty="0" smtClean="0"/>
              <a:t>Romans 16:16 </a:t>
            </a:r>
          </a:p>
          <a:p>
            <a:pPr lvl="0"/>
            <a:r>
              <a:rPr lang="en-US" sz="6700" dirty="0" smtClean="0"/>
              <a:t>Greet one another: </a:t>
            </a:r>
            <a:r>
              <a:rPr lang="en-US" sz="6700" i="1" dirty="0" smtClean="0"/>
              <a:t>Romans 16:16;                 1 Corinthians 1:10;         2 Corinthians 13:12 </a:t>
            </a:r>
          </a:p>
          <a:p>
            <a:endParaRPr lang="en-US" dirty="0"/>
          </a:p>
        </p:txBody>
      </p:sp>
      <p:pic>
        <p:nvPicPr>
          <p:cNvPr id="103426" name="Picture 2" descr="http://joshweidmann.com/wp-content/uploads/2014/02/One-Another-Hero.jpg"/>
          <p:cNvPicPr>
            <a:picLocks noChangeAspect="1" noChangeArrowheads="1"/>
          </p:cNvPicPr>
          <p:nvPr/>
        </p:nvPicPr>
        <p:blipFill>
          <a:blip r:embed="rId2" cstate="print"/>
          <a:srcRect/>
          <a:stretch>
            <a:fillRect/>
          </a:stretch>
        </p:blipFill>
        <p:spPr bwMode="auto">
          <a:xfrm rot="18546099">
            <a:off x="3524867" y="2424335"/>
            <a:ext cx="5715000" cy="21812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a:t>Mutual edification can only take place in the context of the corporate body of Christ. Exhortations to this kind of ministry presuppose that believers have committed themselves to other believers in a specific local assembly. Church membership is simply the formal way to make that commitment.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dirty="0" smtClean="0">
                <a:solidFill>
                  <a:srgbClr val="FFFF00"/>
                </a:solidFill>
              </a:rPr>
              <a:t>Support of needy Widows requires church membership</a:t>
            </a:r>
            <a:endParaRPr lang="en-US" dirty="0">
              <a:solidFill>
                <a:srgbClr val="FFFF00"/>
              </a:solidFill>
            </a:endParaRPr>
          </a:p>
        </p:txBody>
      </p:sp>
      <p:sp>
        <p:nvSpPr>
          <p:cNvPr id="3" name="Content Placeholder 2"/>
          <p:cNvSpPr>
            <a:spLocks noGrp="1"/>
          </p:cNvSpPr>
          <p:nvPr>
            <p:ph idx="1"/>
          </p:nvPr>
        </p:nvSpPr>
        <p:spPr>
          <a:xfrm>
            <a:off x="0" y="1447800"/>
            <a:ext cx="9144000" cy="3657601"/>
          </a:xfrm>
        </p:spPr>
        <p:txBody>
          <a:bodyPr/>
          <a:lstStyle/>
          <a:p>
            <a:r>
              <a:rPr lang="en-US" dirty="0"/>
              <a:t>In </a:t>
            </a:r>
            <a:r>
              <a:rPr lang="en-US" i="1" dirty="0"/>
              <a:t>1 Timothy 5:3-16, </a:t>
            </a:r>
            <a:r>
              <a:rPr lang="en-US" dirty="0"/>
              <a:t>we see a clear teaching on how to handle widows in the </a:t>
            </a:r>
            <a:r>
              <a:rPr lang="en-US" dirty="0" smtClean="0"/>
              <a:t>church.</a:t>
            </a:r>
          </a:p>
          <a:p>
            <a:r>
              <a:rPr lang="en-US" dirty="0"/>
              <a:t>In this text we see criteria for who would or would not qualify for Ephesus’s widow care </a:t>
            </a:r>
            <a:r>
              <a:rPr lang="en-US" dirty="0" smtClean="0"/>
              <a:t>program.</a:t>
            </a:r>
          </a:p>
          <a:p>
            <a:r>
              <a:rPr lang="en-US" dirty="0" smtClean="0"/>
              <a:t>Widows who were qualified to be supported had to be faithful members in good standing.</a:t>
            </a:r>
            <a:endParaRPr lang="en-US" dirty="0"/>
          </a:p>
        </p:txBody>
      </p:sp>
      <p:pic>
        <p:nvPicPr>
          <p:cNvPr id="108546" name="Picture 2" descr="http://biblepic.com/53/29767.jpg"/>
          <p:cNvPicPr>
            <a:picLocks noChangeAspect="1" noChangeArrowheads="1"/>
          </p:cNvPicPr>
          <p:nvPr/>
        </p:nvPicPr>
        <p:blipFill>
          <a:blip r:embed="rId2" cstate="print"/>
          <a:srcRect/>
          <a:stretch>
            <a:fillRect/>
          </a:stretch>
        </p:blipFill>
        <p:spPr bwMode="auto">
          <a:xfrm>
            <a:off x="6372225" y="4495800"/>
            <a:ext cx="2771775" cy="27717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a:solidFill>
                  <a:srgbClr val="FFFF00"/>
                </a:solidFill>
              </a:rPr>
              <a:t> </a:t>
            </a:r>
            <a:br>
              <a:rPr lang="en-US" dirty="0">
                <a:solidFill>
                  <a:srgbClr val="FFFF00"/>
                </a:solidFill>
              </a:rPr>
            </a:br>
            <a:r>
              <a:rPr lang="en-US" dirty="0">
                <a:solidFill>
                  <a:srgbClr val="FFFF00"/>
                </a:solidFill>
              </a:rPr>
              <a:t>The Meaning of the Word "Church."</a:t>
            </a:r>
          </a:p>
        </p:txBody>
      </p:sp>
      <p:sp>
        <p:nvSpPr>
          <p:cNvPr id="3" name="Content Placeholder 2"/>
          <p:cNvSpPr>
            <a:spLocks noGrp="1"/>
          </p:cNvSpPr>
          <p:nvPr>
            <p:ph idx="1"/>
          </p:nvPr>
        </p:nvSpPr>
        <p:spPr>
          <a:xfrm>
            <a:off x="0" y="1143000"/>
            <a:ext cx="9144000" cy="5715000"/>
          </a:xfrm>
        </p:spPr>
        <p:txBody>
          <a:bodyPr>
            <a:noAutofit/>
          </a:bodyPr>
          <a:lstStyle/>
          <a:p>
            <a:r>
              <a:rPr lang="en-US" sz="3300" dirty="0" smtClean="0"/>
              <a:t>Thus</a:t>
            </a:r>
            <a:r>
              <a:rPr lang="en-US" sz="3300" dirty="0"/>
              <a:t>, the literal meaning is </a:t>
            </a:r>
            <a:r>
              <a:rPr lang="en-US" sz="3300" dirty="0" smtClean="0"/>
              <a:t>- a </a:t>
            </a:r>
            <a:r>
              <a:rPr lang="en-US" sz="3300" dirty="0"/>
              <a:t>call </a:t>
            </a:r>
            <a:r>
              <a:rPr lang="en-US" sz="3300" dirty="0" smtClean="0"/>
              <a:t>out assembly.</a:t>
            </a:r>
          </a:p>
          <a:p>
            <a:r>
              <a:rPr lang="en-US" sz="3600" dirty="0" smtClean="0">
                <a:solidFill>
                  <a:srgbClr val="FFFF00"/>
                </a:solidFill>
              </a:rPr>
              <a:t>A called out Assembly of Baptized Believers gathered together for – </a:t>
            </a:r>
            <a:r>
              <a:rPr lang="en-US" sz="3600" i="1" dirty="0" smtClean="0"/>
              <a:t>Acts2:42; Phil. 3:3 </a:t>
            </a:r>
            <a:endParaRPr lang="en-US" sz="3600" dirty="0" smtClean="0">
              <a:solidFill>
                <a:srgbClr val="FFFF00"/>
              </a:solidFill>
            </a:endParaRPr>
          </a:p>
          <a:p>
            <a:pPr>
              <a:buNone/>
            </a:pPr>
            <a:r>
              <a:rPr lang="en-US" sz="3600" dirty="0" smtClean="0"/>
              <a:t>1. Doctrine</a:t>
            </a:r>
          </a:p>
          <a:p>
            <a:pPr>
              <a:buNone/>
            </a:pPr>
            <a:r>
              <a:rPr lang="en-US" sz="3600" dirty="0" smtClean="0"/>
              <a:t>2. Fellowship</a:t>
            </a:r>
          </a:p>
          <a:p>
            <a:pPr>
              <a:buNone/>
            </a:pPr>
            <a:r>
              <a:rPr lang="en-US" sz="3600" dirty="0" smtClean="0"/>
              <a:t>3. Breaking of Bread</a:t>
            </a:r>
          </a:p>
          <a:p>
            <a:pPr>
              <a:buNone/>
            </a:pPr>
            <a:r>
              <a:rPr lang="en-US" sz="3600" dirty="0" smtClean="0"/>
              <a:t>4. Prayers</a:t>
            </a:r>
          </a:p>
          <a:p>
            <a:pPr>
              <a:buNone/>
            </a:pPr>
            <a:r>
              <a:rPr lang="en-US" sz="3600" dirty="0" smtClean="0"/>
              <a:t>5. Worship</a:t>
            </a:r>
          </a:p>
        </p:txBody>
      </p:sp>
      <p:pic>
        <p:nvPicPr>
          <p:cNvPr id="53250" name="Picture 2" descr="http://i1.ytimg.com/vi/yy0pOjXRU3k/hqdefault.jpg"/>
          <p:cNvPicPr>
            <a:picLocks noChangeAspect="1" noChangeArrowheads="1"/>
          </p:cNvPicPr>
          <p:nvPr/>
        </p:nvPicPr>
        <p:blipFill>
          <a:blip r:embed="rId2" cstate="print"/>
          <a:srcRect/>
          <a:stretch>
            <a:fillRect/>
          </a:stretch>
        </p:blipFill>
        <p:spPr bwMode="auto">
          <a:xfrm>
            <a:off x="4648200" y="3619500"/>
            <a:ext cx="4114800" cy="308610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858000" cy="2239962"/>
          </a:xfrm>
        </p:spPr>
        <p:txBody>
          <a:bodyPr>
            <a:noAutofit/>
          </a:bodyPr>
          <a:lstStyle/>
          <a:p>
            <a:r>
              <a:rPr lang="en-US" dirty="0" smtClean="0">
                <a:solidFill>
                  <a:srgbClr val="FFFF00"/>
                </a:solidFill>
              </a:rPr>
              <a:t>Review</a:t>
            </a:r>
            <a:r>
              <a:rPr lang="en-US" dirty="0" smtClean="0"/>
              <a:t/>
            </a:r>
            <a:br>
              <a:rPr lang="en-US" dirty="0" smtClean="0"/>
            </a:br>
            <a:r>
              <a:rPr lang="en-US" sz="3600" i="1" dirty="0" smtClean="0">
                <a:solidFill>
                  <a:srgbClr val="FFFF00"/>
                </a:solidFill>
              </a:rPr>
              <a:t>The Biblical basis for church membership can be seen in… </a:t>
            </a:r>
            <a:r>
              <a:rPr lang="en-US" b="1" dirty="0" smtClean="0"/>
              <a:t/>
            </a:r>
            <a:br>
              <a:rPr lang="en-US" b="1" dirty="0" smtClean="0"/>
            </a:br>
            <a:endParaRPr lang="en-US" dirty="0"/>
          </a:p>
        </p:txBody>
      </p:sp>
      <p:sp>
        <p:nvSpPr>
          <p:cNvPr id="3" name="Content Placeholder 2"/>
          <p:cNvSpPr>
            <a:spLocks noGrp="1"/>
          </p:cNvSpPr>
          <p:nvPr>
            <p:ph idx="1"/>
          </p:nvPr>
        </p:nvSpPr>
        <p:spPr>
          <a:xfrm>
            <a:off x="457200" y="2362200"/>
            <a:ext cx="8229600" cy="4495800"/>
          </a:xfrm>
        </p:spPr>
        <p:txBody>
          <a:bodyPr>
            <a:normAutofit/>
          </a:bodyPr>
          <a:lstStyle/>
          <a:p>
            <a:pPr>
              <a:buNone/>
            </a:pPr>
            <a:r>
              <a:rPr lang="en-US" sz="3600" dirty="0" smtClean="0"/>
              <a:t>(</a:t>
            </a:r>
            <a:r>
              <a:rPr lang="en-US" sz="3600" dirty="0"/>
              <a:t>1) </a:t>
            </a:r>
            <a:r>
              <a:rPr lang="en-US" sz="3600" dirty="0" smtClean="0"/>
              <a:t>The </a:t>
            </a:r>
            <a:r>
              <a:rPr lang="en-US" sz="3600" dirty="0"/>
              <a:t>example of the early </a:t>
            </a:r>
            <a:r>
              <a:rPr lang="en-US" sz="3600" dirty="0" smtClean="0"/>
              <a:t>church</a:t>
            </a:r>
            <a:endParaRPr lang="en-US" sz="3600" dirty="0"/>
          </a:p>
          <a:p>
            <a:pPr>
              <a:buNone/>
            </a:pPr>
            <a:r>
              <a:rPr lang="en-US" sz="3600" dirty="0" smtClean="0"/>
              <a:t>(2</a:t>
            </a:r>
            <a:r>
              <a:rPr lang="en-US" sz="3600" dirty="0"/>
              <a:t>) </a:t>
            </a:r>
            <a:r>
              <a:rPr lang="en-US" sz="3600" dirty="0" smtClean="0"/>
              <a:t>The </a:t>
            </a:r>
            <a:r>
              <a:rPr lang="en-US" sz="3600" dirty="0"/>
              <a:t>existence of church </a:t>
            </a:r>
            <a:r>
              <a:rPr lang="en-US" sz="3600" dirty="0" smtClean="0"/>
              <a:t>leadership –     Pastors/Deacons</a:t>
            </a:r>
            <a:endParaRPr lang="en-US" sz="3600" dirty="0"/>
          </a:p>
          <a:p>
            <a:pPr>
              <a:buNone/>
            </a:pPr>
            <a:r>
              <a:rPr lang="en-US" sz="3600" dirty="0" smtClean="0"/>
              <a:t>(3</a:t>
            </a:r>
            <a:r>
              <a:rPr lang="en-US" sz="3600" dirty="0"/>
              <a:t>) </a:t>
            </a:r>
            <a:r>
              <a:rPr lang="en-US" sz="3600" dirty="0" smtClean="0"/>
              <a:t>The </a:t>
            </a:r>
            <a:r>
              <a:rPr lang="en-US" sz="3600" dirty="0"/>
              <a:t>exercise of church </a:t>
            </a:r>
            <a:r>
              <a:rPr lang="en-US" sz="3600" dirty="0" smtClean="0"/>
              <a:t>discipline</a:t>
            </a:r>
            <a:endParaRPr lang="en-US" sz="3600" dirty="0"/>
          </a:p>
          <a:p>
            <a:pPr>
              <a:buNone/>
            </a:pPr>
            <a:r>
              <a:rPr lang="en-US" sz="3600" dirty="0" smtClean="0"/>
              <a:t>(4</a:t>
            </a:r>
            <a:r>
              <a:rPr lang="en-US" sz="3600" dirty="0"/>
              <a:t>) </a:t>
            </a:r>
            <a:r>
              <a:rPr lang="en-US" sz="3600" dirty="0" smtClean="0"/>
              <a:t>The </a:t>
            </a:r>
            <a:r>
              <a:rPr lang="en-US" sz="3600" dirty="0"/>
              <a:t>exhortation to mutual </a:t>
            </a:r>
            <a:r>
              <a:rPr lang="en-US" sz="3600" dirty="0" smtClean="0"/>
              <a:t>edification</a:t>
            </a:r>
          </a:p>
          <a:p>
            <a:pPr>
              <a:buNone/>
            </a:pPr>
            <a:r>
              <a:rPr lang="en-US" sz="3600" dirty="0" smtClean="0"/>
              <a:t>(5) The support of </a:t>
            </a:r>
            <a:r>
              <a:rPr lang="en-US" sz="3600" i="1" dirty="0" smtClean="0"/>
              <a:t>“Widow indeed”</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fontScale="90000"/>
          </a:bodyPr>
          <a:lstStyle/>
          <a:p>
            <a:r>
              <a:rPr lang="en-US" dirty="0"/>
              <a:t>What’s the bottom line? Local church membership is a question of biblical obedience, not personal preference.</a:t>
            </a:r>
            <a:br>
              <a:rPr lang="en-US" dirty="0"/>
            </a:br>
            <a:endParaRPr lang="en-US" dirty="0"/>
          </a:p>
        </p:txBody>
      </p:sp>
      <p:pic>
        <p:nvPicPr>
          <p:cNvPr id="113666" name="Picture 2" descr="http://www.montgomerycountymd.gov/CCM/Resources/Images/bottomlinebanner_new.jpg"/>
          <p:cNvPicPr>
            <a:picLocks noChangeAspect="1" noChangeArrowheads="1"/>
          </p:cNvPicPr>
          <p:nvPr/>
        </p:nvPicPr>
        <p:blipFill>
          <a:blip r:embed="rId2" cstate="print"/>
          <a:srcRect/>
          <a:stretch>
            <a:fillRect/>
          </a:stretch>
        </p:blipFill>
        <p:spPr bwMode="auto">
          <a:xfrm>
            <a:off x="228600" y="3048000"/>
            <a:ext cx="8797517" cy="3352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s://pastorron7.files.wordpress.com/2012/05/prchtrth.jpg"/>
          <p:cNvPicPr>
            <a:picLocks noChangeAspect="1" noChangeArrowheads="1"/>
          </p:cNvPicPr>
          <p:nvPr/>
        </p:nvPicPr>
        <p:blipFill>
          <a:blip r:embed="rId2" cstate="print"/>
          <a:srcRect/>
          <a:stretch>
            <a:fillRect/>
          </a:stretch>
        </p:blipFill>
        <p:spPr bwMode="auto">
          <a:xfrm rot="20934533">
            <a:off x="237683" y="644733"/>
            <a:ext cx="3810000" cy="2841013"/>
          </a:xfrm>
          <a:prstGeom prst="rect">
            <a:avLst/>
          </a:prstGeom>
          <a:noFill/>
        </p:spPr>
      </p:pic>
      <p:pic>
        <p:nvPicPr>
          <p:cNvPr id="24582" name="Picture 6" descr="http://media1.razorplanet.com/share/510472-3439/siteImages/FellowshipBC_2B1.PNG"/>
          <p:cNvPicPr>
            <a:picLocks noChangeAspect="1" noChangeArrowheads="1"/>
          </p:cNvPicPr>
          <p:nvPr/>
        </p:nvPicPr>
        <p:blipFill>
          <a:blip r:embed="rId3" cstate="print"/>
          <a:srcRect l="16000"/>
          <a:stretch>
            <a:fillRect/>
          </a:stretch>
        </p:blipFill>
        <p:spPr bwMode="auto">
          <a:xfrm rot="903132">
            <a:off x="5845347" y="4104761"/>
            <a:ext cx="3200400" cy="2600325"/>
          </a:xfrm>
          <a:prstGeom prst="rect">
            <a:avLst/>
          </a:prstGeom>
          <a:noFill/>
        </p:spPr>
      </p:pic>
      <p:pic>
        <p:nvPicPr>
          <p:cNvPr id="24584" name="Picture 8" descr="http://southvalleychurch.com.au/wp-content/uploads/2013/12/Lords-Supper.jpg"/>
          <p:cNvPicPr>
            <a:picLocks noChangeAspect="1" noChangeArrowheads="1"/>
          </p:cNvPicPr>
          <p:nvPr/>
        </p:nvPicPr>
        <p:blipFill>
          <a:blip r:embed="rId4" cstate="print"/>
          <a:srcRect/>
          <a:stretch>
            <a:fillRect/>
          </a:stretch>
        </p:blipFill>
        <p:spPr bwMode="auto">
          <a:xfrm rot="21280880">
            <a:off x="102062" y="4265093"/>
            <a:ext cx="4267200" cy="2400301"/>
          </a:xfrm>
          <a:prstGeom prst="rect">
            <a:avLst/>
          </a:prstGeom>
          <a:noFill/>
        </p:spPr>
      </p:pic>
      <p:pic>
        <p:nvPicPr>
          <p:cNvPr id="24578" name="Picture 2" descr="http://www.thegatheringfamily.com/wp-content/uploads/2014/01/myhouse-current.jpg"/>
          <p:cNvPicPr>
            <a:picLocks noChangeAspect="1" noChangeArrowheads="1"/>
          </p:cNvPicPr>
          <p:nvPr/>
        </p:nvPicPr>
        <p:blipFill>
          <a:blip r:embed="rId5" cstate="print"/>
          <a:srcRect l="14167" b="12139"/>
          <a:stretch>
            <a:fillRect/>
          </a:stretch>
        </p:blipFill>
        <p:spPr bwMode="auto">
          <a:xfrm rot="588552">
            <a:off x="3788080" y="446271"/>
            <a:ext cx="5410200" cy="1995996"/>
          </a:xfrm>
          <a:prstGeom prst="rect">
            <a:avLst/>
          </a:prstGeom>
          <a:noFill/>
        </p:spPr>
      </p:pic>
      <p:pic>
        <p:nvPicPr>
          <p:cNvPr id="24586" name="Picture 10" descr="http://www.fbckilgore.org/files/68/Misc%20Pics/worshipbutton.jpg"/>
          <p:cNvPicPr>
            <a:picLocks noChangeAspect="1" noChangeArrowheads="1"/>
          </p:cNvPicPr>
          <p:nvPr/>
        </p:nvPicPr>
        <p:blipFill>
          <a:blip r:embed="rId6" cstate="print"/>
          <a:srcRect/>
          <a:stretch>
            <a:fillRect/>
          </a:stretch>
        </p:blipFill>
        <p:spPr bwMode="auto">
          <a:xfrm>
            <a:off x="2438400" y="1981200"/>
            <a:ext cx="4819650" cy="321661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sz="4800" b="1" dirty="0" smtClean="0">
                <a:effectLst>
                  <a:reflection blurRad="6350" stA="50000" endA="300" endPos="50000" dist="29997" dir="5400000" sy="-100000" algn="bl" rotWithShape="0"/>
                </a:effectLst>
                <a:latin typeface="Adobe Caslon Pro Bold" pitchFamily="18" charset="0"/>
              </a:rPr>
              <a:t>The Origin of the Church</a:t>
            </a:r>
            <a:br>
              <a:rPr lang="en-US" sz="4800" b="1" dirty="0" smtClean="0">
                <a:effectLst>
                  <a:reflection blurRad="6350" stA="50000" endA="300" endPos="50000" dist="29997" dir="5400000" sy="-100000" algn="bl" rotWithShape="0"/>
                </a:effectLst>
                <a:latin typeface="Adobe Caslon Pro Bold" pitchFamily="18" charset="0"/>
              </a:rPr>
            </a:br>
            <a:r>
              <a:rPr lang="en-US" b="1" i="1" dirty="0" smtClean="0"/>
              <a:t>“When and where did the church actually begin?” </a:t>
            </a:r>
            <a:r>
              <a:rPr lang="en-US" b="1" i="1" dirty="0" smtClean="0">
                <a:effectLst>
                  <a:reflection blurRad="6350" stA="50000" endA="300" endPos="50000" dist="29997" dir="5400000" sy="-100000" algn="bl" rotWithShape="0"/>
                </a:effectLst>
                <a:latin typeface="Adobe Caslon Pro Bold" pitchFamily="18" charset="0"/>
              </a:rPr>
              <a:t/>
            </a:r>
            <a:br>
              <a:rPr lang="en-US" b="1" i="1" dirty="0" smtClean="0">
                <a:effectLst>
                  <a:reflection blurRad="6350" stA="50000" endA="300" endPos="50000" dist="29997" dir="5400000" sy="-100000" algn="bl" rotWithShape="0"/>
                </a:effectLst>
                <a:latin typeface="Adobe Caslon Pro Bold" pitchFamily="18" charset="0"/>
              </a:rPr>
            </a:br>
            <a:endParaRPr lang="en-US" dirty="0"/>
          </a:p>
        </p:txBody>
      </p:sp>
      <p:pic>
        <p:nvPicPr>
          <p:cNvPr id="78850" name="Picture 2" descr="http://www.evangelismhelp.com/wp-content/uploads/2013/09/I-Will-Build-My-Church.jpg"/>
          <p:cNvPicPr>
            <a:picLocks noChangeAspect="1" noChangeArrowheads="1"/>
          </p:cNvPicPr>
          <p:nvPr/>
        </p:nvPicPr>
        <p:blipFill>
          <a:blip r:embed="rId2" cstate="print"/>
          <a:srcRect/>
          <a:stretch>
            <a:fillRect/>
          </a:stretch>
        </p:blipFill>
        <p:spPr bwMode="auto">
          <a:xfrm>
            <a:off x="1524000" y="2362200"/>
            <a:ext cx="5715000" cy="42862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fontScale="90000"/>
          </a:bodyPr>
          <a:lstStyle/>
          <a:p>
            <a:r>
              <a:rPr lang="en-US" dirty="0" smtClean="0">
                <a:solidFill>
                  <a:srgbClr val="FFFF00"/>
                </a:solidFill>
              </a:rPr>
              <a:t>The Church begin on the </a:t>
            </a:r>
            <a:br>
              <a:rPr lang="en-US" dirty="0" smtClean="0">
                <a:solidFill>
                  <a:srgbClr val="FFFF00"/>
                </a:solidFill>
              </a:rPr>
            </a:br>
            <a:r>
              <a:rPr lang="en-US" dirty="0" smtClean="0">
                <a:solidFill>
                  <a:srgbClr val="FFFF00"/>
                </a:solidFill>
              </a:rPr>
              <a:t>Day of Pentecost</a:t>
            </a:r>
            <a:endParaRPr lang="en-US" dirty="0">
              <a:solidFill>
                <a:srgbClr val="FFFF00"/>
              </a:solidFill>
            </a:endParaRPr>
          </a:p>
        </p:txBody>
      </p:sp>
      <p:pic>
        <p:nvPicPr>
          <p:cNvPr id="7170" name="Picture 2" descr="http://4.bp.blogspot.com/_W9Mt-W-M5Dc/SHgqM4d2sGI/AAAAAAAAAAM/B8jlpkhs2ak/s320/Tongues_Of_Fire.jpg"/>
          <p:cNvPicPr>
            <a:picLocks noChangeAspect="1" noChangeArrowheads="1"/>
          </p:cNvPicPr>
          <p:nvPr/>
        </p:nvPicPr>
        <p:blipFill>
          <a:blip r:embed="rId2" cstate="print">
            <a:lum bright="-10000" contrast="30000"/>
          </a:blip>
          <a:srcRect/>
          <a:stretch>
            <a:fillRect/>
          </a:stretch>
        </p:blipFill>
        <p:spPr bwMode="auto">
          <a:xfrm>
            <a:off x="609600" y="1600200"/>
            <a:ext cx="7769407" cy="4953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p:cNvSpPr txBox="1">
            <a:spLocks/>
          </p:cNvSpPr>
          <p:nvPr/>
        </p:nvSpPr>
        <p:spPr>
          <a:xfrm>
            <a:off x="0" y="304800"/>
            <a:ext cx="9144000" cy="6324600"/>
          </a:xfrm>
          <a:prstGeom prst="rect">
            <a:avLst/>
          </a:prstGeom>
        </p:spPr>
        <p:txBody>
          <a:bodyPr vert="horz" lIns="91440" tIns="45720" rIns="91440" bIns="45720" rtlCol="0">
            <a:noAutofit/>
            <a:scene3d>
              <a:camera prst="orthographicFront"/>
              <a:lightRig rig="threePt" dir="t"/>
            </a:scene3d>
            <a:sp3d extrusionH="57150">
              <a:bevelT w="38100" h="38100" prst="convex"/>
            </a:sp3d>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1" i="0" u="none" strike="noStrike" kern="1200" cap="none" spc="0" normalizeH="0" baseline="0" noProof="0" dirty="0" smtClean="0">
                <a:ln>
                  <a:noFill/>
                </a:ln>
                <a:solidFill>
                  <a:schemeClr val="tx1"/>
                </a:solidFill>
                <a:effectLst>
                  <a:reflection blurRad="6350" stA="50000" endA="300" endPos="50000" dist="29997" dir="5400000" sy="-100000" algn="bl" rotWithShape="0"/>
                </a:effectLst>
                <a:uLnTx/>
                <a:uFillTx/>
                <a:latin typeface="Adobe Caslon Pro Bold" pitchFamily="18" charset="0"/>
                <a:ea typeface="+mn-ea"/>
                <a:cs typeface="+mn-cs"/>
              </a:rPr>
              <a:t>The Nature of the Church</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000" b="0" i="1" u="none" strike="noStrike" kern="1200" cap="none" spc="0" normalizeH="0" baseline="0" noProof="0" dirty="0" smtClean="0">
                <a:ln>
                  <a:noFill/>
                </a:ln>
                <a:solidFill>
                  <a:schemeClr val="tx1"/>
                </a:solidFill>
                <a:effectLst/>
                <a:uLnTx/>
                <a:uFillTx/>
                <a:latin typeface="+mn-lt"/>
                <a:ea typeface="+mn-ea"/>
                <a:cs typeface="+mn-cs"/>
              </a:rPr>
              <a:t>“The characteristics or inherent features of the Church”</a:t>
            </a:r>
            <a:endParaRPr kumimoji="0" lang="en-US" sz="3000" b="1" i="1" u="none" strike="noStrike" kern="1200" cap="none" spc="0" normalizeH="0" baseline="0" noProof="0" dirty="0" smtClean="0">
              <a:ln>
                <a:noFill/>
              </a:ln>
              <a:solidFill>
                <a:schemeClr val="tx1"/>
              </a:solidFill>
              <a:effectLst>
                <a:reflection blurRad="6350" stA="50000" endA="300" endPos="50000" dist="29997" dir="5400000" sy="-100000" algn="bl" rotWithShape="0"/>
              </a:effectLst>
              <a:uLnTx/>
              <a:uFillTx/>
              <a:latin typeface="Adobe Caslon Pro Bold" pitchFamily="18"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dirty="0" smtClean="0">
              <a:ln>
                <a:noFill/>
              </a:ln>
              <a:solidFill>
                <a:schemeClr val="tx1"/>
              </a:solidFill>
              <a:effectLst>
                <a:reflection blurRad="6350" stA="50000" endA="300" endPos="50000" dist="29997" dir="5400000" sy="-100000" algn="bl" rotWithShape="0"/>
              </a:effectLst>
              <a:uLnTx/>
              <a:uFillTx/>
              <a:latin typeface="Adobe Caslon Pro Bold" pitchFamily="18" charset="0"/>
              <a:ea typeface="+mn-ea"/>
              <a:cs typeface="+mn-cs"/>
            </a:endParaRPr>
          </a:p>
        </p:txBody>
      </p:sp>
      <p:pic>
        <p:nvPicPr>
          <p:cNvPr id="6" name="Picture 2" descr="http://biblicalproof.files.wordpress.com/2013/06/what-the-church-is-and-is-not.jpg"/>
          <p:cNvPicPr>
            <a:picLocks noChangeAspect="1" noChangeArrowheads="1"/>
          </p:cNvPicPr>
          <p:nvPr/>
        </p:nvPicPr>
        <p:blipFill>
          <a:blip r:embed="rId2" cstate="print"/>
          <a:srcRect t="19611" r="131" b="22042"/>
          <a:stretch>
            <a:fillRect/>
          </a:stretch>
        </p:blipFill>
        <p:spPr bwMode="auto">
          <a:xfrm>
            <a:off x="0" y="1905000"/>
            <a:ext cx="9152467" cy="43353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2585</Words>
  <Application>Microsoft Office PowerPoint</Application>
  <PresentationFormat>On-screen Show (4:3)</PresentationFormat>
  <Paragraphs>161</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The Doctrine of the Church (Part  14)</vt:lpstr>
      <vt:lpstr>Slide 2</vt:lpstr>
      <vt:lpstr>Slide 3</vt:lpstr>
      <vt:lpstr>“…and the gates of hell shall  not prevail against it.”</vt:lpstr>
      <vt:lpstr>  The Meaning of the Word "Church."</vt:lpstr>
      <vt:lpstr>Slide 6</vt:lpstr>
      <vt:lpstr>The Origin of the Church “When and where did the church actually begin?”  </vt:lpstr>
      <vt:lpstr>The Church begin on the  Day of Pentecost</vt:lpstr>
      <vt:lpstr>Slide 9</vt:lpstr>
      <vt:lpstr>Slide 10</vt:lpstr>
      <vt:lpstr>“Thou art worthy, O Lord, to receive glory and honour and power: for thou hast created all things, and for thy pleasure they are and were created.”  (Rev. 4:11)</vt:lpstr>
      <vt:lpstr>The History, Growth, and Character of the Various New Testament Churches.</vt:lpstr>
      <vt:lpstr>The Six Symbols of the Church  </vt:lpstr>
      <vt:lpstr>The Organization of the Church  </vt:lpstr>
      <vt:lpstr>The New Testament Church   had Officers</vt:lpstr>
      <vt:lpstr>God’s methods vs.  Our man’s  of Building the church  of Jesus Christ  </vt:lpstr>
      <vt:lpstr>The Lord’s Supper The Scriptures describing the Lord’s Supper - Matthew 26:26-30; Mark 14:22-26; Luke 22:17-20; John 6:51, 53-56; 1 Corinthians 11:23-34. </vt:lpstr>
      <vt:lpstr>Baptism  “Go ye, therefore, and teach all nations, baptizing them in the name of the Father, and of the Son,  and of the Holy Ghost”  (Matt. 28:19) </vt:lpstr>
      <vt:lpstr>Slide 19</vt:lpstr>
      <vt:lpstr>Many of God’s people just do not understand the importance of the Local Church, commitment to a Local church (church membership) or faithful church attendance.</vt:lpstr>
      <vt:lpstr>Universal Church  / Invisible Body of Christ</vt:lpstr>
      <vt:lpstr>Slide 22</vt:lpstr>
      <vt:lpstr>Church membership is taught in the Bible </vt:lpstr>
      <vt:lpstr>Slide 24</vt:lpstr>
      <vt:lpstr>In a day when commitment is a rare commodity, it should come as no surprise that church membership is such a low priority to so many believers. Sadly, it is  not uncommon for Christians to move  from church to church, never submitting themselves to a Pastor and never committing themselves to a  group of fellow believers. </vt:lpstr>
      <vt:lpstr>Slide 26</vt:lpstr>
      <vt:lpstr>The Definition of Church Membership </vt:lpstr>
      <vt:lpstr>Slide 28</vt:lpstr>
      <vt:lpstr>In the book of Acts, much of the terminology fits only with the concept of formal  church membership. </vt:lpstr>
      <vt:lpstr>Slide 30</vt:lpstr>
      <vt:lpstr>Slide 31</vt:lpstr>
      <vt:lpstr>In addition, when one becomes a member of a church, he submits himself to the care and the authority of the biblically qualified Pastor that God has placed over that assembly.</vt:lpstr>
      <vt:lpstr>Pastoral authority only extends to the members of the Local church</vt:lpstr>
      <vt:lpstr>Scripture teaches that believers are to submit to their Pastor. </vt:lpstr>
      <vt:lpstr>Pastors are to shepherd God’s people (Acts 20:28;       1 Pet. 5:2), to labor diligently among them (1 Thess. 5:12), to have charge over them (1 Thess. 5:12; 1 Tim. 5:17), and to keep watch over their souls (Heb. 13:17). Scripture teaches that the Pastor will give an account to God for the individuals allotted to their charge (Heb. 13:17; 1 Pet. 5:3).</vt:lpstr>
      <vt:lpstr>Those responsibilities require that there be a distinguishable, mutually understood membership in the local church. Pastors can shepherd the people and give an account to God for their spiritual well-being only if they know who they are; they can provide oversight only if they know those for whom they are responsible; and they can fulfill their duty to shepherd the flock only if they know who is part of the flock and who is not. </vt:lpstr>
      <vt:lpstr>The Pastor of a church is not responsible for the spiritual well-being of every individual who visits the church or who attends sporadically. Rather, they are primarily responsible to shepherd those who have submitted themselves to the care and the authority of the Pastor, and this can only be done through church membership. </vt:lpstr>
      <vt:lpstr>The epistles of the New Testament were written to local churches. </vt:lpstr>
      <vt:lpstr>The church membership is required for Church Discipline  </vt:lpstr>
      <vt:lpstr>In Matthew 18:15-17, Jesus outlines the way the church is to seek the restoration of a believer who has fallen into sin.</vt:lpstr>
      <vt:lpstr>The exercise of church discipline according to Matthew 18 and other passages (1 Cor. 5:1-13; 1 Tim. 5:20; Titus 3:10-11) presupposes that the church knows       who its members are.</vt:lpstr>
      <vt:lpstr>Church discipline won’t work if local church membership doesn’t exist. </vt:lpstr>
      <vt:lpstr>The exhortation to mutual edification requires church membership</vt:lpstr>
      <vt:lpstr>Slide 44</vt:lpstr>
      <vt:lpstr>Slide 45</vt:lpstr>
      <vt:lpstr>Slide 46</vt:lpstr>
      <vt:lpstr>Slide 47</vt:lpstr>
      <vt:lpstr>Mutual edification can only take place in the context of the corporate body of Christ. Exhortations to this kind of ministry presuppose that believers have committed themselves to other believers in a specific local assembly. Church membership is simply the formal way to make that commitment.</vt:lpstr>
      <vt:lpstr>Support of needy Widows requires church membership</vt:lpstr>
      <vt:lpstr>Review The Biblical basis for church membership can be seen in…  </vt:lpstr>
      <vt:lpstr>What’s the bottom line? Local church membership is a question of biblical obedience, not personal preference.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Church (Part  14)</dc:title>
  <dc:creator>Pastor Daniel White</dc:creator>
  <cp:lastModifiedBy>Pastor Daniel White</cp:lastModifiedBy>
  <cp:revision>42</cp:revision>
  <dcterms:created xsi:type="dcterms:W3CDTF">2014-10-01T11:47:39Z</dcterms:created>
  <dcterms:modified xsi:type="dcterms:W3CDTF">2014-10-15T18:18:04Z</dcterms:modified>
</cp:coreProperties>
</file>