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59" r:id="rId4"/>
    <p:sldId id="260" r:id="rId5"/>
    <p:sldId id="261" r:id="rId6"/>
    <p:sldId id="262" r:id="rId7"/>
    <p:sldId id="263" r:id="rId8"/>
    <p:sldId id="265" r:id="rId9"/>
    <p:sldId id="266" r:id="rId10"/>
    <p:sldId id="272" r:id="rId11"/>
    <p:sldId id="273" r:id="rId12"/>
    <p:sldId id="274" r:id="rId13"/>
    <p:sldId id="275" r:id="rId14"/>
    <p:sldId id="276" r:id="rId15"/>
    <p:sldId id="277"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317" r:id="rId32"/>
    <p:sldId id="316" r:id="rId33"/>
    <p:sldId id="315" r:id="rId34"/>
    <p:sldId id="318" r:id="rId35"/>
    <p:sldId id="319" r:id="rId36"/>
    <p:sldId id="321" r:id="rId37"/>
    <p:sldId id="322" r:id="rId38"/>
    <p:sldId id="299" r:id="rId39"/>
    <p:sldId id="325" r:id="rId40"/>
    <p:sldId id="300" r:id="rId41"/>
    <p:sldId id="320" r:id="rId42"/>
    <p:sldId id="323" r:id="rId43"/>
    <p:sldId id="302" r:id="rId44"/>
    <p:sldId id="301" r:id="rId45"/>
    <p:sldId id="324" r:id="rId46"/>
    <p:sldId id="303" r:id="rId47"/>
    <p:sldId id="305" r:id="rId48"/>
    <p:sldId id="304" r:id="rId49"/>
    <p:sldId id="306" r:id="rId50"/>
    <p:sldId id="308" r:id="rId51"/>
    <p:sldId id="309" r:id="rId52"/>
    <p:sldId id="310" r:id="rId53"/>
    <p:sldId id="311" r:id="rId54"/>
    <p:sldId id="312" r:id="rId55"/>
    <p:sldId id="313" r:id="rId56"/>
    <p:sldId id="31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D880EA-7123-4FD4-B640-49A95DEA35B5}" type="datetimeFigureOut">
              <a:rPr lang="en-US" smtClean="0"/>
              <a:pPr/>
              <a:t>10/7/2014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DF9751-D18A-455F-8EE8-6D42B3AE41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DF9751-D18A-455F-8EE8-6D42B3AE41E3}" type="slidenum">
              <a:rPr lang="en-US" smtClean="0"/>
              <a:pPr/>
              <a:t>53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D08B30-6860-4F3E-A21A-2A5ADD551C34}" type="datetimeFigureOut">
              <a:rPr lang="en-US" smtClean="0"/>
              <a:pPr/>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08B30-6860-4F3E-A21A-2A5ADD551C34}" type="datetimeFigureOut">
              <a:rPr lang="en-US" smtClean="0"/>
              <a:pPr/>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08B30-6860-4F3E-A21A-2A5ADD551C34}" type="datetimeFigureOut">
              <a:rPr lang="en-US" smtClean="0"/>
              <a:pPr/>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08B30-6860-4F3E-A21A-2A5ADD551C34}" type="datetimeFigureOut">
              <a:rPr lang="en-US" smtClean="0"/>
              <a:pPr/>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D08B30-6860-4F3E-A21A-2A5ADD551C34}" type="datetimeFigureOut">
              <a:rPr lang="en-US" smtClean="0"/>
              <a:pPr/>
              <a:t>10/7/2014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D08B30-6860-4F3E-A21A-2A5ADD551C34}" type="datetimeFigureOut">
              <a:rPr lang="en-US" smtClean="0"/>
              <a:pPr/>
              <a:t>10/7/2014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D08B30-6860-4F3E-A21A-2A5ADD551C34}" type="datetimeFigureOut">
              <a:rPr lang="en-US" smtClean="0"/>
              <a:pPr/>
              <a:t>10/7/2014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D08B30-6860-4F3E-A21A-2A5ADD551C34}" type="datetimeFigureOut">
              <a:rPr lang="en-US" smtClean="0"/>
              <a:pPr/>
              <a:t>10/7/2014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08B30-6860-4F3E-A21A-2A5ADD551C34}" type="datetimeFigureOut">
              <a:rPr lang="en-US" smtClean="0"/>
              <a:pPr/>
              <a:t>10/7/2014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08B30-6860-4F3E-A21A-2A5ADD551C34}" type="datetimeFigureOut">
              <a:rPr lang="en-US" smtClean="0"/>
              <a:pPr/>
              <a:t>10/7/2014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08B30-6860-4F3E-A21A-2A5ADD551C34}" type="datetimeFigureOut">
              <a:rPr lang="en-US" smtClean="0"/>
              <a:pPr/>
              <a:t>10/7/2014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424A0-9F39-4FD3-A48B-B636AC4208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08B30-6860-4F3E-A21A-2A5ADD551C34}" type="datetimeFigureOut">
              <a:rPr lang="en-US" smtClean="0"/>
              <a:pPr/>
              <a:t>10/7/2014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424A0-9F39-4FD3-A48B-B636AC42085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13)</a:t>
            </a:r>
            <a:endParaRPr lang="en-US" i="1" dirty="0"/>
          </a:p>
        </p:txBody>
      </p:sp>
      <p:sp>
        <p:nvSpPr>
          <p:cNvPr id="8" name="Subtitle 7"/>
          <p:cNvSpPr>
            <a:spLocks noGrp="1"/>
          </p:cNvSpPr>
          <p:nvPr>
            <p:ph type="subTitle" idx="1"/>
          </p:nvPr>
        </p:nvSpPr>
        <p:spPr>
          <a:xfrm>
            <a:off x="0" y="5410200"/>
            <a:ext cx="9144000" cy="1219200"/>
          </a:xfrm>
        </p:spPr>
        <p:txBody>
          <a:bodyPr>
            <a:noAutofit/>
            <a:scene3d>
              <a:camera prst="orthographicFront"/>
              <a:lightRig rig="threePt" dir="t"/>
            </a:scene3d>
            <a:sp3d extrusionH="57150">
              <a:bevelT w="38100" h="38100" prst="convex"/>
            </a:sp3d>
          </a:bodyPr>
          <a:lstStyle/>
          <a:p>
            <a:r>
              <a:rPr lang="en-US" sz="4000" b="1" i="1" dirty="0" smtClean="0"/>
              <a:t>The </a:t>
            </a:r>
            <a:r>
              <a:rPr lang="en-US" sz="4000" b="1" i="1" dirty="0"/>
              <a:t>Ordinances of the </a:t>
            </a:r>
            <a:r>
              <a:rPr lang="en-US" sz="4000" b="1" i="1" dirty="0" smtClean="0"/>
              <a:t>Church</a:t>
            </a:r>
          </a:p>
          <a:p>
            <a:r>
              <a:rPr lang="en-US" sz="3600" b="1" i="1" dirty="0" smtClean="0"/>
              <a:t>(Part 2)</a:t>
            </a:r>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i="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a:spLocks noGrp="1"/>
          </p:cNvSpPr>
          <p:nvPr>
            <p:ph type="title"/>
          </p:nvPr>
        </p:nvSpPr>
        <p:spPr>
          <a:xfrm>
            <a:off x="0" y="609600"/>
            <a:ext cx="9144000" cy="1447800"/>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latin typeface="Times New Roman" pitchFamily="18" charset="0"/>
                <a:cs typeface="Times New Roman" pitchFamily="18" charset="0"/>
              </a:rPr>
              <a:t>The Organization of the Church</a:t>
            </a: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2133600" y="1524000"/>
            <a:ext cx="5105400" cy="507251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752600"/>
          </a:xfrm>
        </p:spPr>
        <p:txBody>
          <a:bodyPr>
            <a:normAutofit/>
          </a:bodyPr>
          <a:lstStyle/>
          <a:p>
            <a:r>
              <a:rPr lang="en-US" dirty="0" smtClean="0"/>
              <a:t>The New Testament Church </a:t>
            </a:r>
            <a:br>
              <a:rPr lang="en-US" dirty="0" smtClean="0"/>
            </a:br>
            <a:r>
              <a:rPr lang="en-US" dirty="0" smtClean="0"/>
              <a:t> had Officers</a:t>
            </a:r>
            <a:endParaRPr lang="en-US" dirty="0"/>
          </a:p>
        </p:txBody>
      </p:sp>
      <p:pic>
        <p:nvPicPr>
          <p:cNvPr id="73730" name="Picture 2" descr="http://www.christart.com/IMAGES-art9ab/clipart/1814/billy-graham.png"/>
          <p:cNvPicPr>
            <a:picLocks noChangeAspect="1" noChangeArrowheads="1"/>
          </p:cNvPicPr>
          <p:nvPr/>
        </p:nvPicPr>
        <p:blipFill>
          <a:blip r:embed="rId2" cstate="print"/>
          <a:srcRect/>
          <a:stretch>
            <a:fillRect/>
          </a:stretch>
        </p:blipFill>
        <p:spPr bwMode="auto">
          <a:xfrm>
            <a:off x="-152400" y="1981200"/>
            <a:ext cx="3505200" cy="4172857"/>
          </a:xfrm>
          <a:prstGeom prst="rect">
            <a:avLst/>
          </a:prstGeom>
          <a:noFill/>
        </p:spPr>
      </p:pic>
      <p:pic>
        <p:nvPicPr>
          <p:cNvPr id="73732" name="Picture 4" descr="http://ekklesiamuskogee.org/wp-content/uploads/2012/04/Deacons-appointed-leaders-of-the-church-PAGE.jpg"/>
          <p:cNvPicPr>
            <a:picLocks noChangeAspect="1" noChangeArrowheads="1"/>
          </p:cNvPicPr>
          <p:nvPr/>
        </p:nvPicPr>
        <p:blipFill>
          <a:blip r:embed="rId3" cstate="print"/>
          <a:srcRect/>
          <a:stretch>
            <a:fillRect/>
          </a:stretch>
        </p:blipFill>
        <p:spPr bwMode="auto">
          <a:xfrm>
            <a:off x="3505200" y="2209800"/>
            <a:ext cx="5210175" cy="1342606"/>
          </a:xfrm>
          <a:prstGeom prst="rect">
            <a:avLst/>
          </a:prstGeom>
          <a:noFill/>
        </p:spPr>
      </p:pic>
      <p:sp>
        <p:nvSpPr>
          <p:cNvPr id="5" name="Rectangle 4"/>
          <p:cNvSpPr/>
          <p:nvPr/>
        </p:nvSpPr>
        <p:spPr>
          <a:xfrm>
            <a:off x="2286000" y="4114800"/>
            <a:ext cx="6705600" cy="2062103"/>
          </a:xfrm>
          <a:prstGeom prst="rect">
            <a:avLst/>
          </a:prstGeom>
        </p:spPr>
        <p:txBody>
          <a:bodyPr wrap="square">
            <a:spAutoFit/>
          </a:bodyPr>
          <a:lstStyle/>
          <a:p>
            <a:pPr algn="ctr"/>
            <a:r>
              <a:rPr lang="en-US" sz="3200" i="1" dirty="0" smtClean="0"/>
              <a:t>(Philippians 1:1) “Paul and </a:t>
            </a:r>
            <a:r>
              <a:rPr lang="en-US" sz="3200" i="1" dirty="0" err="1" smtClean="0"/>
              <a:t>Timotheus</a:t>
            </a:r>
            <a:r>
              <a:rPr lang="en-US" sz="3200" i="1" dirty="0" smtClean="0"/>
              <a:t>, the servants of Jesus Christ, to all the saints in Christ Jesus which are at Philippi, with the bishops and deacons.”</a:t>
            </a:r>
            <a:endParaRPr lang="en-US" sz="32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0600"/>
            <a:ext cx="9144000" cy="2609850"/>
          </a:xfrm>
        </p:spPr>
        <p:txBody>
          <a:bodyPr>
            <a:noAutofit/>
            <a:scene3d>
              <a:camera prst="orthographicFront"/>
              <a:lightRig rig="threePt" dir="t"/>
            </a:scene3d>
            <a:sp3d extrusionH="57150">
              <a:bevelT w="38100" h="38100" prst="convex"/>
            </a:sp3d>
          </a:bodyPr>
          <a:lstStyle/>
          <a:p>
            <a:r>
              <a:rPr lang="en-US" sz="4800" b="1" i="1" dirty="0">
                <a:solidFill>
                  <a:schemeClr val="tx1">
                    <a:lumMod val="85000"/>
                  </a:schemeClr>
                </a:solidFill>
                <a:effectLst>
                  <a:glow rad="63500">
                    <a:schemeClr val="accent1">
                      <a:satMod val="175000"/>
                      <a:alpha val="40000"/>
                    </a:schemeClr>
                  </a:glow>
                </a:effectLst>
              </a:rPr>
              <a:t>God’s methods vs. </a:t>
            </a:r>
            <a:r>
              <a:rPr lang="en-US" sz="4800" b="1" i="1" dirty="0" smtClean="0">
                <a:solidFill>
                  <a:schemeClr val="tx1">
                    <a:lumMod val="85000"/>
                  </a:schemeClr>
                </a:solidFill>
                <a:effectLst>
                  <a:glow rad="63500">
                    <a:schemeClr val="accent1">
                      <a:satMod val="175000"/>
                      <a:alpha val="40000"/>
                    </a:schemeClr>
                  </a:glow>
                </a:effectLst>
              </a:rPr>
              <a:t/>
            </a:r>
            <a:br>
              <a:rPr lang="en-US" sz="4800" b="1" i="1" dirty="0" smtClean="0">
                <a:solidFill>
                  <a:schemeClr val="tx1">
                    <a:lumMod val="85000"/>
                  </a:schemeClr>
                </a:solidFill>
                <a:effectLst>
                  <a:glow rad="63500">
                    <a:schemeClr val="accent1">
                      <a:satMod val="175000"/>
                      <a:alpha val="40000"/>
                    </a:schemeClr>
                  </a:glow>
                </a:effectLst>
              </a:rPr>
            </a:br>
            <a:r>
              <a:rPr lang="en-US" sz="4800" b="1" i="1" dirty="0" smtClean="0">
                <a:solidFill>
                  <a:schemeClr val="tx1">
                    <a:lumMod val="85000"/>
                  </a:schemeClr>
                </a:solidFill>
                <a:effectLst>
                  <a:glow rad="63500">
                    <a:schemeClr val="accent1">
                      <a:satMod val="175000"/>
                      <a:alpha val="40000"/>
                    </a:schemeClr>
                  </a:glow>
                </a:effectLst>
              </a:rPr>
              <a:t>Our man’s </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r>
              <a:rPr lang="en-US" sz="4800" b="1" i="1" dirty="0">
                <a:solidFill>
                  <a:schemeClr val="tx1">
                    <a:lumMod val="85000"/>
                  </a:schemeClr>
                </a:solidFill>
                <a:effectLst>
                  <a:glow rad="63500">
                    <a:schemeClr val="accent1">
                      <a:satMod val="175000"/>
                      <a:alpha val="40000"/>
                    </a:schemeClr>
                  </a:glow>
                </a:effectLst>
              </a:rPr>
              <a:t>of</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r>
              <a:rPr lang="en-US" sz="4800" b="1" i="1" dirty="0">
                <a:solidFill>
                  <a:schemeClr val="tx1">
                    <a:lumMod val="85000"/>
                  </a:schemeClr>
                </a:solidFill>
                <a:effectLst>
                  <a:glow rad="63500">
                    <a:schemeClr val="accent1">
                      <a:satMod val="175000"/>
                      <a:alpha val="40000"/>
                    </a:schemeClr>
                  </a:glow>
                </a:effectLst>
              </a:rPr>
              <a:t>Building the church </a:t>
            </a:r>
            <a:r>
              <a:rPr lang="en-US" sz="4800" b="1" i="1" dirty="0" smtClean="0">
                <a:solidFill>
                  <a:schemeClr val="tx1">
                    <a:lumMod val="85000"/>
                  </a:schemeClr>
                </a:solidFill>
                <a:effectLst>
                  <a:glow rad="63500">
                    <a:schemeClr val="accent1">
                      <a:satMod val="175000"/>
                      <a:alpha val="40000"/>
                    </a:schemeClr>
                  </a:glow>
                </a:effectLst>
              </a:rPr>
              <a:t/>
            </a:r>
            <a:br>
              <a:rPr lang="en-US" sz="4800" b="1" i="1" dirty="0" smtClean="0">
                <a:solidFill>
                  <a:schemeClr val="tx1">
                    <a:lumMod val="85000"/>
                  </a:schemeClr>
                </a:solidFill>
                <a:effectLst>
                  <a:glow rad="63500">
                    <a:schemeClr val="accent1">
                      <a:satMod val="175000"/>
                      <a:alpha val="40000"/>
                    </a:schemeClr>
                  </a:glow>
                </a:effectLst>
              </a:rPr>
            </a:br>
            <a:r>
              <a:rPr lang="en-US" sz="4800" b="1" i="1" dirty="0" smtClean="0">
                <a:solidFill>
                  <a:schemeClr val="tx1">
                    <a:lumMod val="85000"/>
                  </a:schemeClr>
                </a:solidFill>
                <a:effectLst>
                  <a:glow rad="63500">
                    <a:schemeClr val="accent1">
                      <a:satMod val="175000"/>
                      <a:alpha val="40000"/>
                    </a:schemeClr>
                  </a:glow>
                </a:effectLst>
              </a:rPr>
              <a:t>of </a:t>
            </a:r>
            <a:r>
              <a:rPr lang="en-US" sz="4800" b="1" i="1" dirty="0">
                <a:solidFill>
                  <a:schemeClr val="tx1">
                    <a:lumMod val="85000"/>
                  </a:schemeClr>
                </a:solidFill>
                <a:effectLst>
                  <a:glow rad="63500">
                    <a:schemeClr val="accent1">
                      <a:satMod val="175000"/>
                      <a:alpha val="40000"/>
                    </a:schemeClr>
                  </a:glow>
                </a:effectLst>
              </a:rPr>
              <a:t>Jesus Christ </a:t>
            </a:r>
            <a:r>
              <a:rPr lang="en-US" sz="4800" b="1" dirty="0">
                <a:solidFill>
                  <a:schemeClr val="tx1">
                    <a:lumMod val="85000"/>
                  </a:schemeClr>
                </a:solidFill>
                <a:effectLst>
                  <a:glow rad="63500">
                    <a:schemeClr val="accent1">
                      <a:satMod val="175000"/>
                      <a:alpha val="40000"/>
                    </a:schemeClr>
                  </a:glow>
                </a:effectLst>
              </a:rPr>
              <a:t/>
            </a:r>
            <a:br>
              <a:rPr lang="en-US" sz="4800" b="1" dirty="0">
                <a:solidFill>
                  <a:schemeClr val="tx1">
                    <a:lumMod val="85000"/>
                  </a:schemeClr>
                </a:solidFill>
                <a:effectLst>
                  <a:glow rad="63500">
                    <a:schemeClr val="accent1">
                      <a:satMod val="175000"/>
                      <a:alpha val="40000"/>
                    </a:schemeClr>
                  </a:glow>
                </a:effectLst>
              </a:rPr>
            </a:br>
            <a:endParaRPr lang="en-US" sz="4800" dirty="0">
              <a:solidFill>
                <a:schemeClr val="tx1">
                  <a:lumMod val="85000"/>
                </a:schemeClr>
              </a:solidFill>
              <a:effectLst>
                <a:glow rad="63500">
                  <a:schemeClr val="accent1">
                    <a:satMod val="175000"/>
                    <a:alpha val="40000"/>
                  </a:schemeClr>
                </a:glow>
              </a:effectLst>
            </a:endParaRPr>
          </a:p>
        </p:txBody>
      </p:sp>
      <p:pic>
        <p:nvPicPr>
          <p:cNvPr id="15362" name="Picture 2" descr="http://www.sharefaith.com/blog/wp-content/uploads/2011/08/ChurchBuilding.jpg"/>
          <p:cNvPicPr>
            <a:picLocks noChangeAspect="1" noChangeArrowheads="1"/>
          </p:cNvPicPr>
          <p:nvPr/>
        </p:nvPicPr>
        <p:blipFill>
          <a:blip r:embed="rId2" cstate="print"/>
          <a:srcRect/>
          <a:stretch>
            <a:fillRect/>
          </a:stretch>
        </p:blipFill>
        <p:spPr bwMode="auto">
          <a:xfrm>
            <a:off x="1295400" y="3886200"/>
            <a:ext cx="6553200" cy="278511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29600" cy="2468562"/>
          </a:xfrm>
        </p:spPr>
        <p:txBody>
          <a:bodyPr>
            <a:normAutofit fontScale="90000"/>
          </a:bodyPr>
          <a:lstStyle/>
          <a:p>
            <a:pPr lvl="0"/>
            <a:r>
              <a:rPr lang="en-US" dirty="0" smtClean="0"/>
              <a:t>The Lord’s Supper</a:t>
            </a:r>
            <a:br>
              <a:rPr lang="en-US" dirty="0" smtClean="0"/>
            </a:br>
            <a:r>
              <a:rPr lang="en-US" i="1" dirty="0" smtClean="0"/>
              <a:t>The Scriptures describing the Lord’s Supper - Matthew 26:26-30; Mark 14:22-26; Luke 22:17-20; John 6:51, 53-56; 1 Corinthians 11:23-34. </a:t>
            </a:r>
            <a:endParaRPr lang="en-US" i="1" dirty="0"/>
          </a:p>
        </p:txBody>
      </p:sp>
      <p:pic>
        <p:nvPicPr>
          <p:cNvPr id="1026" name="Picture 2" descr="http://paulwilkinson.files.wordpress.com/2011/02/communion.jpg"/>
          <p:cNvPicPr>
            <a:picLocks noChangeAspect="1" noChangeArrowheads="1"/>
          </p:cNvPicPr>
          <p:nvPr/>
        </p:nvPicPr>
        <p:blipFill>
          <a:blip r:embed="rId2" cstate="print"/>
          <a:srcRect/>
          <a:stretch>
            <a:fillRect/>
          </a:stretch>
        </p:blipFill>
        <p:spPr bwMode="auto">
          <a:xfrm>
            <a:off x="1447800" y="3259156"/>
            <a:ext cx="6400800" cy="3598844"/>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667000"/>
          </a:xfrm>
        </p:spPr>
        <p:txBody>
          <a:bodyPr>
            <a:normAutofit fontScale="90000"/>
          </a:bodyPr>
          <a:lstStyle/>
          <a:p>
            <a:pPr lvl="0"/>
            <a:r>
              <a:rPr lang="en-US" sz="4900" dirty="0" smtClean="0"/>
              <a:t>Baptism</a:t>
            </a:r>
            <a:r>
              <a:rPr lang="en-US" dirty="0" smtClean="0"/>
              <a:t/>
            </a:r>
            <a:br>
              <a:rPr lang="en-US" dirty="0" smtClean="0"/>
            </a:br>
            <a:r>
              <a:rPr lang="en-US" dirty="0" smtClean="0"/>
              <a:t/>
            </a:r>
            <a:br>
              <a:rPr lang="en-US" dirty="0" smtClean="0"/>
            </a:br>
            <a:r>
              <a:rPr lang="en-US" sz="3600" i="1" dirty="0" smtClean="0"/>
              <a:t>“Go ye, therefore, and teach all nations, </a:t>
            </a:r>
            <a:r>
              <a:rPr lang="en-US" sz="3600" i="1" u="sng" dirty="0" smtClean="0"/>
              <a:t>baptizing</a:t>
            </a:r>
            <a:r>
              <a:rPr lang="en-US" sz="3600" i="1" dirty="0" smtClean="0"/>
              <a:t> them in the name of the Father, and of the Son, </a:t>
            </a:r>
            <a:br>
              <a:rPr lang="en-US" sz="3600" i="1" dirty="0" smtClean="0"/>
            </a:br>
            <a:r>
              <a:rPr lang="en-US" sz="3600" i="1" dirty="0" smtClean="0"/>
              <a:t>and of the Holy Ghost”</a:t>
            </a:r>
            <a:r>
              <a:rPr lang="en-US" sz="3600" dirty="0" smtClean="0"/>
              <a:t/>
            </a:r>
            <a:br>
              <a:rPr lang="en-US" sz="3600" dirty="0" smtClean="0"/>
            </a:br>
            <a:r>
              <a:rPr lang="en-US" sz="3600" i="1" dirty="0" smtClean="0"/>
              <a:t> (Matt. 28:19)</a:t>
            </a:r>
            <a:r>
              <a:rPr lang="en-US" dirty="0" smtClean="0"/>
              <a:t/>
            </a:r>
            <a:br>
              <a:rPr lang="en-US" dirty="0" smtClean="0"/>
            </a:br>
            <a:endParaRPr lang="en-US" dirty="0"/>
          </a:p>
        </p:txBody>
      </p:sp>
      <p:pic>
        <p:nvPicPr>
          <p:cNvPr id="1026" name="Picture 2" descr="http://www.fbcrosharon.org/wp-content/uploads/2013/09/TheGreatCommission.jpg"/>
          <p:cNvPicPr>
            <a:picLocks noChangeAspect="1" noChangeArrowheads="1"/>
          </p:cNvPicPr>
          <p:nvPr/>
        </p:nvPicPr>
        <p:blipFill>
          <a:blip r:embed="rId2" cstate="print"/>
          <a:srcRect/>
          <a:stretch>
            <a:fillRect/>
          </a:stretch>
        </p:blipFill>
        <p:spPr bwMode="auto">
          <a:xfrm>
            <a:off x="2057400" y="3470108"/>
            <a:ext cx="5438775" cy="338789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meaning of the word baptism</a:t>
            </a:r>
            <a:endParaRPr lang="en-US" dirty="0"/>
          </a:p>
        </p:txBody>
      </p:sp>
      <p:pic>
        <p:nvPicPr>
          <p:cNvPr id="48130" name="Picture 2" descr="http://curryrussell.com/wp-content/uploads/2014/07/disco-baptism-2.jpg"/>
          <p:cNvPicPr>
            <a:picLocks noChangeAspect="1" noChangeArrowheads="1"/>
          </p:cNvPicPr>
          <p:nvPr/>
        </p:nvPicPr>
        <p:blipFill>
          <a:blip r:embed="rId2" cstate="print"/>
          <a:srcRect/>
          <a:stretch>
            <a:fillRect/>
          </a:stretch>
        </p:blipFill>
        <p:spPr bwMode="auto">
          <a:xfrm>
            <a:off x="246529" y="1524000"/>
            <a:ext cx="8706971" cy="493395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i="1" dirty="0" err="1" smtClean="0"/>
              <a:t>Baptizo</a:t>
            </a:r>
            <a:r>
              <a:rPr lang="en-US" i="1" dirty="0" smtClean="0"/>
              <a:t> </a:t>
            </a:r>
            <a:endParaRPr lang="en-US" i="1" dirty="0"/>
          </a:p>
        </p:txBody>
      </p:sp>
      <p:sp>
        <p:nvSpPr>
          <p:cNvPr id="3" name="Content Placeholder 2"/>
          <p:cNvSpPr>
            <a:spLocks noGrp="1"/>
          </p:cNvSpPr>
          <p:nvPr>
            <p:ph idx="1"/>
          </p:nvPr>
        </p:nvSpPr>
        <p:spPr>
          <a:xfrm>
            <a:off x="152400" y="1295400"/>
            <a:ext cx="8991600" cy="5562600"/>
          </a:xfrm>
        </p:spPr>
        <p:txBody>
          <a:bodyPr>
            <a:normAutofit lnSpcReduction="10000"/>
          </a:bodyPr>
          <a:lstStyle/>
          <a:p>
            <a:r>
              <a:rPr lang="en-US" sz="3600" b="1" dirty="0" smtClean="0"/>
              <a:t>Definition</a:t>
            </a:r>
            <a:r>
              <a:rPr lang="en-US" sz="3600" dirty="0" smtClean="0"/>
              <a:t> = to dip, </a:t>
            </a:r>
            <a:r>
              <a:rPr lang="en-US" sz="3600" dirty="0" smtClean="0"/>
              <a:t>dunk, </a:t>
            </a:r>
            <a:r>
              <a:rPr lang="en-US" sz="3600" dirty="0" smtClean="0"/>
              <a:t>immerse, or submerge.</a:t>
            </a:r>
          </a:p>
          <a:p>
            <a:r>
              <a:rPr lang="en-US" dirty="0" smtClean="0"/>
              <a:t>Baptism by immersion beautifully pictures the death, burial and resurrection of Jesus </a:t>
            </a:r>
            <a:r>
              <a:rPr lang="en-US" dirty="0" smtClean="0"/>
              <a:t>Christ.</a:t>
            </a:r>
          </a:p>
          <a:p>
            <a:r>
              <a:rPr lang="en-US" dirty="0" smtClean="0"/>
              <a:t>Putting </a:t>
            </a:r>
            <a:r>
              <a:rPr lang="en-US" dirty="0" smtClean="0"/>
              <a:t>a person under the </a:t>
            </a:r>
            <a:r>
              <a:rPr lang="en-US" dirty="0" smtClean="0"/>
              <a:t>water emphasizes </a:t>
            </a:r>
            <a:r>
              <a:rPr lang="en-US" dirty="0" smtClean="0"/>
              <a:t>the burial of Christ, being raised out of the water symbolizes Christ's resurrection and the believer's new life in Christ. </a:t>
            </a:r>
            <a:r>
              <a:rPr lang="en-US" i="1" dirty="0" smtClean="0"/>
              <a:t>(Romans 6:3-4) </a:t>
            </a:r>
          </a:p>
          <a:p>
            <a:r>
              <a:rPr lang="en-US" i="1" dirty="0" smtClean="0"/>
              <a:t>"Therefore if any man be in Christ, he is a new creature: old things are passed away; behold, all things are become new." </a:t>
            </a:r>
            <a:r>
              <a:rPr lang="en-US" i="1" dirty="0" smtClean="0"/>
              <a:t>(II </a:t>
            </a:r>
            <a:r>
              <a:rPr lang="en-US" i="1" dirty="0" smtClean="0"/>
              <a:t>Corinthians 5:17)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0" name="Picture 8" descr="http://jimsomerville.files.wordpress.com/2010/09/baby_baptism_1368526c.jpg"/>
          <p:cNvPicPr>
            <a:picLocks noChangeAspect="1" noChangeArrowheads="1"/>
          </p:cNvPicPr>
          <p:nvPr/>
        </p:nvPicPr>
        <p:blipFill>
          <a:blip r:embed="rId2" cstate="print"/>
          <a:srcRect/>
          <a:stretch>
            <a:fillRect/>
          </a:stretch>
        </p:blipFill>
        <p:spPr bwMode="auto">
          <a:xfrm>
            <a:off x="152400" y="3657600"/>
            <a:ext cx="4381500" cy="2743201"/>
          </a:xfrm>
          <a:prstGeom prst="rect">
            <a:avLst/>
          </a:prstGeom>
          <a:noFill/>
        </p:spPr>
      </p:pic>
      <p:sp>
        <p:nvSpPr>
          <p:cNvPr id="2" name="Title 1"/>
          <p:cNvSpPr>
            <a:spLocks noGrp="1"/>
          </p:cNvSpPr>
          <p:nvPr>
            <p:ph type="title"/>
          </p:nvPr>
        </p:nvSpPr>
        <p:spPr>
          <a:xfrm>
            <a:off x="0" y="381000"/>
            <a:ext cx="9144000" cy="2438400"/>
          </a:xfrm>
        </p:spPr>
        <p:txBody>
          <a:bodyPr>
            <a:noAutofit/>
          </a:bodyPr>
          <a:lstStyle/>
          <a:p>
            <a:r>
              <a:rPr lang="en-US" sz="3600" dirty="0" smtClean="0"/>
              <a:t>The words sprinkling or pouring are never used in the New Testament for the rite of baptism. This has compelled scholars of all denominational groups to admit that in the original meaning and in the New Testament use baptism meant immersion.</a:t>
            </a:r>
            <a:endParaRPr lang="en-US" sz="3600" dirty="0"/>
          </a:p>
        </p:txBody>
      </p:sp>
      <p:pic>
        <p:nvPicPr>
          <p:cNvPr id="49154" name="Picture 2" descr="http://joshblakesley.files.wordpress.com/2014/01/funny-baby-catholic-baptism.jpg"/>
          <p:cNvPicPr>
            <a:picLocks noChangeAspect="1" noChangeArrowheads="1"/>
          </p:cNvPicPr>
          <p:nvPr/>
        </p:nvPicPr>
        <p:blipFill>
          <a:blip r:embed="rId3" cstate="print"/>
          <a:srcRect/>
          <a:stretch>
            <a:fillRect/>
          </a:stretch>
        </p:blipFill>
        <p:spPr bwMode="auto">
          <a:xfrm>
            <a:off x="4343400" y="3656188"/>
            <a:ext cx="4724400" cy="2744612"/>
          </a:xfrm>
          <a:prstGeom prst="rect">
            <a:avLst/>
          </a:prstGeom>
          <a:noFill/>
        </p:spPr>
      </p:pic>
      <p:pic>
        <p:nvPicPr>
          <p:cNvPr id="49156" name="Picture 4" descr="http://operacionchina.files.wordpress.com/2008/12/bautismo1.jpg"/>
          <p:cNvPicPr>
            <a:picLocks noChangeAspect="1" noChangeArrowheads="1"/>
          </p:cNvPicPr>
          <p:nvPr/>
        </p:nvPicPr>
        <p:blipFill>
          <a:blip r:embed="rId4" cstate="print"/>
          <a:srcRect l="9259" r="9259"/>
          <a:stretch>
            <a:fillRect/>
          </a:stretch>
        </p:blipFill>
        <p:spPr bwMode="auto">
          <a:xfrm>
            <a:off x="2971800" y="3505200"/>
            <a:ext cx="3352800" cy="3086100"/>
          </a:xfrm>
          <a:prstGeom prst="rect">
            <a:avLst/>
          </a:prstGeom>
          <a:noFill/>
        </p:spPr>
      </p:pic>
      <p:pic>
        <p:nvPicPr>
          <p:cNvPr id="49158" name="Picture 6" descr="http://carm.org/images/baptism4.gif"/>
          <p:cNvPicPr>
            <a:picLocks noChangeAspect="1" noChangeArrowheads="1"/>
          </p:cNvPicPr>
          <p:nvPr/>
        </p:nvPicPr>
        <p:blipFill>
          <a:blip r:embed="rId5" cstate="print"/>
          <a:srcRect/>
          <a:stretch>
            <a:fillRect/>
          </a:stretch>
        </p:blipFill>
        <p:spPr bwMode="auto">
          <a:xfrm>
            <a:off x="2971800" y="3505200"/>
            <a:ext cx="3400425" cy="3093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2000"/>
                                        <p:tgtEl>
                                          <p:spTgt spid="49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8"/>
                                        </p:tgtEl>
                                        <p:attrNameLst>
                                          <p:attrName>style.visibility</p:attrName>
                                        </p:attrNameLst>
                                      </p:cBhvr>
                                      <p:to>
                                        <p:strVal val="visible"/>
                                      </p:to>
                                    </p:set>
                                    <p:animEffect transition="in" filter="fade">
                                      <p:cBhvr>
                                        <p:cTn id="12" dur="20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200" dirty="0" smtClean="0"/>
              <a:t>The first record of the use of sprinkling was about</a:t>
            </a:r>
            <a:r>
              <a:rPr lang="en-US" sz="3200" cap="small" dirty="0" smtClean="0"/>
              <a:t> </a:t>
            </a:r>
            <a:r>
              <a:rPr lang="en-US" sz="3200" cap="small" dirty="0" err="1" smtClean="0"/>
              <a:t>a.d</a:t>
            </a:r>
            <a:r>
              <a:rPr lang="en-US" sz="3200" cap="small" dirty="0" smtClean="0"/>
              <a:t>.</a:t>
            </a:r>
            <a:r>
              <a:rPr lang="en-US" sz="3200" dirty="0" smtClean="0"/>
              <a:t> 250 when </a:t>
            </a:r>
            <a:r>
              <a:rPr lang="en-US" sz="3200" dirty="0" err="1" smtClean="0"/>
              <a:t>Novatian</a:t>
            </a:r>
            <a:r>
              <a:rPr lang="en-US" sz="3200" dirty="0" smtClean="0"/>
              <a:t> </a:t>
            </a:r>
            <a:r>
              <a:rPr lang="en-US" sz="3200" dirty="0" smtClean="0"/>
              <a:t>lay sick in bed and thought he was to die. He had water poured all over him on the bed as an act of baptism. It wasn’t until </a:t>
            </a:r>
            <a:r>
              <a:rPr lang="en-US" sz="3200" cap="small" dirty="0" err="1" smtClean="0"/>
              <a:t>a.d</a:t>
            </a:r>
            <a:r>
              <a:rPr lang="en-US" sz="3200" cap="small" dirty="0" smtClean="0"/>
              <a:t>.</a:t>
            </a:r>
            <a:r>
              <a:rPr lang="en-US" sz="3200" dirty="0" smtClean="0"/>
              <a:t> 1311 that the Roman Catholic Church at the Council of Ravenna made sprinkling or immersion allowable modes of baptism. Not until 1644 did the Church of England adopt sprinkling by vote of Parliament. The year before it was voted upon and recommended to Parliament by the Assembly of Divines. The vote was 25 to 24 in favor of sprinkling. A New Testament Church cannot make such accommodations to human whim." (</a:t>
            </a:r>
            <a:r>
              <a:rPr lang="en-US" sz="3200" i="1" dirty="0" smtClean="0"/>
              <a:t>My Church,</a:t>
            </a:r>
            <a:r>
              <a:rPr lang="en-US" sz="3200" dirty="0" smtClean="0"/>
              <a:t> pp. 41, 42)</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Nine different kinds of Baptism mentioned in the Scriptures</a:t>
            </a:r>
            <a:endParaRPr lang="en-US" dirty="0"/>
          </a:p>
        </p:txBody>
      </p:sp>
      <p:sp>
        <p:nvSpPr>
          <p:cNvPr id="3" name="Content Placeholder 2"/>
          <p:cNvSpPr>
            <a:spLocks noGrp="1"/>
          </p:cNvSpPr>
          <p:nvPr>
            <p:ph idx="1"/>
          </p:nvPr>
        </p:nvSpPr>
        <p:spPr>
          <a:xfrm>
            <a:off x="0" y="1600200"/>
            <a:ext cx="9144000" cy="4572000"/>
          </a:xfrm>
        </p:spPr>
        <p:txBody>
          <a:bodyPr/>
          <a:lstStyle/>
          <a:p>
            <a:r>
              <a:rPr lang="en-US" dirty="0" smtClean="0"/>
              <a:t>Baptism means immersion.</a:t>
            </a:r>
          </a:p>
          <a:p>
            <a:r>
              <a:rPr lang="en-US" dirty="0" smtClean="0"/>
              <a:t>Baptism is always an immersion of identification.</a:t>
            </a:r>
          </a:p>
          <a:p>
            <a:pPr lvl="0"/>
            <a:r>
              <a:rPr lang="en-US" dirty="0" smtClean="0"/>
              <a:t>Each of the </a:t>
            </a:r>
            <a:r>
              <a:rPr lang="en-US" dirty="0" smtClean="0"/>
              <a:t>nine</a:t>
            </a:r>
            <a:r>
              <a:rPr lang="en-US" dirty="0" smtClean="0"/>
              <a:t> </a:t>
            </a:r>
            <a:r>
              <a:rPr lang="en-US" dirty="0" smtClean="0"/>
              <a:t>baptisms in the New Testament  may be correctly defined by this word "identification." </a:t>
            </a:r>
          </a:p>
          <a:p>
            <a:endParaRPr lang="en-US" dirty="0" smtClean="0"/>
          </a:p>
        </p:txBody>
      </p:sp>
      <p:pic>
        <p:nvPicPr>
          <p:cNvPr id="51202" name="Picture 2" descr="http://i509.photobucket.com/albums/s340/Erik_DB/JesusBaptism.jpg"/>
          <p:cNvPicPr>
            <a:picLocks noChangeAspect="1" noChangeArrowheads="1"/>
          </p:cNvPicPr>
          <p:nvPr/>
        </p:nvPicPr>
        <p:blipFill>
          <a:blip r:embed="rId2" cstate="print"/>
          <a:srcRect/>
          <a:stretch>
            <a:fillRect/>
          </a:stretch>
        </p:blipFill>
        <p:spPr bwMode="auto">
          <a:xfrm>
            <a:off x="4572000" y="3924808"/>
            <a:ext cx="3909342" cy="2933192"/>
          </a:xfrm>
          <a:prstGeom prst="rect">
            <a:avLst/>
          </a:prstGeom>
          <a:noFill/>
        </p:spPr>
      </p:pic>
      <p:pic>
        <p:nvPicPr>
          <p:cNvPr id="51204" name="Picture 4" descr="https://mtnviewbaptistchurch.files.wordpress.com/2014/08/baptism.jpg"/>
          <p:cNvPicPr>
            <a:picLocks noChangeAspect="1" noChangeArrowheads="1"/>
          </p:cNvPicPr>
          <p:nvPr/>
        </p:nvPicPr>
        <p:blipFill>
          <a:blip r:embed="rId3" cstate="print"/>
          <a:srcRect/>
          <a:stretch>
            <a:fillRect/>
          </a:stretch>
        </p:blipFill>
        <p:spPr bwMode="auto">
          <a:xfrm>
            <a:off x="5410200" y="4572000"/>
            <a:ext cx="2238375" cy="203835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1204"/>
                                        </p:tgtEl>
                                        <p:attrNameLst>
                                          <p:attrName>style.visibility</p:attrName>
                                        </p:attrNameLst>
                                      </p:cBhvr>
                                      <p:to>
                                        <p:strVal val="visible"/>
                                      </p:to>
                                    </p:set>
                                    <p:anim calcmode="lin" valueType="num">
                                      <p:cBhvr>
                                        <p:cTn id="22" dur="1000" fill="hold"/>
                                        <p:tgtEl>
                                          <p:spTgt spid="51204"/>
                                        </p:tgtEl>
                                        <p:attrNameLst>
                                          <p:attrName>ppt_w</p:attrName>
                                        </p:attrNameLst>
                                      </p:cBhvr>
                                      <p:tavLst>
                                        <p:tav tm="0">
                                          <p:val>
                                            <p:fltVal val="0"/>
                                          </p:val>
                                        </p:tav>
                                        <p:tav tm="100000">
                                          <p:val>
                                            <p:strVal val="#ppt_w"/>
                                          </p:val>
                                        </p:tav>
                                      </p:tavLst>
                                    </p:anim>
                                    <p:anim calcmode="lin" valueType="num">
                                      <p:cBhvr>
                                        <p:cTn id="23" dur="1000" fill="hold"/>
                                        <p:tgtEl>
                                          <p:spTgt spid="51204"/>
                                        </p:tgtEl>
                                        <p:attrNameLst>
                                          <p:attrName>ppt_h</p:attrName>
                                        </p:attrNameLst>
                                      </p:cBhvr>
                                      <p:tavLst>
                                        <p:tav tm="0">
                                          <p:val>
                                            <p:fltVal val="0"/>
                                          </p:val>
                                        </p:tav>
                                        <p:tav tm="100000">
                                          <p:val>
                                            <p:strVal val="#ppt_h"/>
                                          </p:val>
                                        </p:tav>
                                      </p:tavLst>
                                    </p:anim>
                                    <p:animEffect transition="in" filter="fade">
                                      <p:cBhvr>
                                        <p:cTn id="24" dur="1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295400"/>
          </a:xfrm>
        </p:spPr>
        <p:txBody>
          <a:bodyPr>
            <a:normAutofit fontScale="90000"/>
          </a:bodyPr>
          <a:lstStyle/>
          <a:p>
            <a:r>
              <a:rPr lang="en-US" dirty="0" smtClean="0"/>
              <a:t>1# The </a:t>
            </a:r>
            <a:r>
              <a:rPr lang="en-US" dirty="0" smtClean="0"/>
              <a:t>baptism of sin upon </a:t>
            </a:r>
            <a:r>
              <a:rPr lang="en-US" dirty="0" smtClean="0"/>
              <a:t/>
            </a:r>
            <a:br>
              <a:rPr lang="en-US" dirty="0" smtClean="0"/>
            </a:br>
            <a:r>
              <a:rPr lang="en-US" dirty="0" smtClean="0"/>
              <a:t>Christ </a:t>
            </a:r>
            <a:r>
              <a:rPr lang="en-US" dirty="0" smtClean="0"/>
              <a:t>at Calvary </a:t>
            </a:r>
            <a:endParaRPr lang="en-US" dirty="0"/>
          </a:p>
        </p:txBody>
      </p:sp>
      <p:sp>
        <p:nvSpPr>
          <p:cNvPr id="3" name="Content Placeholder 2"/>
          <p:cNvSpPr>
            <a:spLocks noGrp="1"/>
          </p:cNvSpPr>
          <p:nvPr>
            <p:ph idx="1"/>
          </p:nvPr>
        </p:nvSpPr>
        <p:spPr>
          <a:xfrm>
            <a:off x="0" y="1295400"/>
            <a:ext cx="9144000" cy="5562600"/>
          </a:xfrm>
        </p:spPr>
        <p:txBody>
          <a:bodyPr>
            <a:normAutofit/>
          </a:bodyPr>
          <a:lstStyle/>
          <a:p>
            <a:r>
              <a:rPr lang="en-US" i="1" dirty="0" smtClean="0"/>
              <a:t>Luke 12:50 “But I have a baptism to be baptized with; and how am I straitened till it be accomplished!”</a:t>
            </a:r>
          </a:p>
          <a:p>
            <a:r>
              <a:rPr lang="en-US" i="1" dirty="0" smtClean="0"/>
              <a:t> II Cor. 5:21 “For he hath made him to be sin for us, who knew no sin; that we might be made the righteousness of God in him.”</a:t>
            </a:r>
          </a:p>
          <a:p>
            <a:r>
              <a:rPr lang="en-US" i="1" dirty="0" smtClean="0"/>
              <a:t>I Peter 2:24 “Who his own self bare our sins in his own body on the tree, that we, being dead to sins, should live unto righteousness: by whose stripes ye were healed.”</a:t>
            </a:r>
            <a:endParaRPr lang="en-US" i="1" dirty="0"/>
          </a:p>
        </p:txBody>
      </p:sp>
      <p:pic>
        <p:nvPicPr>
          <p:cNvPr id="53252" name="Picture 4" descr="http://just4kidsmagazine.com/40dayslent/graphics/JesusonCross.jpeg"/>
          <p:cNvPicPr>
            <a:picLocks noChangeAspect="1" noChangeArrowheads="1"/>
          </p:cNvPicPr>
          <p:nvPr/>
        </p:nvPicPr>
        <p:blipFill>
          <a:blip r:embed="rId2" cstate="print"/>
          <a:srcRect/>
          <a:stretch>
            <a:fillRect/>
          </a:stretch>
        </p:blipFill>
        <p:spPr bwMode="auto">
          <a:xfrm>
            <a:off x="2209800" y="1143000"/>
            <a:ext cx="4572000" cy="560294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2"/>
                                        </p:tgtEl>
                                        <p:attrNameLst>
                                          <p:attrName>style.visibility</p:attrName>
                                        </p:attrNameLst>
                                      </p:cBhvr>
                                      <p:to>
                                        <p:strVal val="visible"/>
                                      </p:to>
                                    </p:set>
                                    <p:animEffect transition="in" filter="fade">
                                      <p:cBhvr>
                                        <p:cTn id="22" dur="2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274638"/>
          </a:xfrm>
        </p:spPr>
        <p:txBody>
          <a:bodyPr>
            <a:normAutofit fontScale="90000"/>
          </a:bodyPr>
          <a:lstStyle/>
          <a:p>
            <a:pPr lvl="0"/>
            <a:r>
              <a:rPr lang="en-US" dirty="0" smtClean="0"/>
              <a:t>2# The </a:t>
            </a:r>
            <a:r>
              <a:rPr lang="en-US" dirty="0" smtClean="0"/>
              <a:t>baptism of the Holy Spirit</a:t>
            </a:r>
            <a:br>
              <a:rPr lang="en-US" dirty="0" smtClean="0"/>
            </a:br>
            <a:r>
              <a:rPr lang="en-US" dirty="0" smtClean="0"/>
              <a:t>upon believers at Pentecost </a:t>
            </a:r>
            <a:br>
              <a:rPr lang="en-US" dirty="0" smtClean="0"/>
            </a:br>
            <a:r>
              <a:rPr lang="en-US" i="1" dirty="0" smtClean="0"/>
              <a:t>(Matt. 3:11; Acts 1:5; 2:1-4)</a:t>
            </a:r>
            <a:r>
              <a:rPr lang="en-US" dirty="0" smtClean="0"/>
              <a:t/>
            </a:r>
            <a:br>
              <a:rPr lang="en-US" dirty="0" smtClean="0"/>
            </a:br>
            <a:endParaRPr lang="en-US" dirty="0"/>
          </a:p>
        </p:txBody>
      </p:sp>
      <p:pic>
        <p:nvPicPr>
          <p:cNvPr id="54274" name="Picture 2" descr="http://1.bp.blogspot.com/-85FnFFR9uOg/UCkV2Z-wWkI/AAAAAAAAAYA/GaFJuPwdbmY/s1600/pentecost1.jpg"/>
          <p:cNvPicPr>
            <a:picLocks noChangeAspect="1" noChangeArrowheads="1"/>
          </p:cNvPicPr>
          <p:nvPr/>
        </p:nvPicPr>
        <p:blipFill>
          <a:blip r:embed="rId2" cstate="print"/>
          <a:srcRect/>
          <a:stretch>
            <a:fillRect/>
          </a:stretch>
        </p:blipFill>
        <p:spPr bwMode="auto">
          <a:xfrm>
            <a:off x="1371600" y="2133600"/>
            <a:ext cx="6067425" cy="4572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fontScale="90000"/>
          </a:bodyPr>
          <a:lstStyle/>
          <a:p>
            <a:pPr lvl="0"/>
            <a:r>
              <a:rPr lang="en-US" dirty="0" smtClean="0"/>
              <a:t>3# The </a:t>
            </a:r>
            <a:r>
              <a:rPr lang="en-US" dirty="0" smtClean="0"/>
              <a:t>baptism of all Christians by the Holy Spirit into the body of Christ </a:t>
            </a:r>
            <a:br>
              <a:rPr lang="en-US" dirty="0" smtClean="0"/>
            </a:br>
            <a:endParaRPr lang="en-US" dirty="0"/>
          </a:p>
        </p:txBody>
      </p:sp>
      <p:sp>
        <p:nvSpPr>
          <p:cNvPr id="3" name="Content Placeholder 2"/>
          <p:cNvSpPr>
            <a:spLocks noGrp="1"/>
          </p:cNvSpPr>
          <p:nvPr>
            <p:ph idx="1"/>
          </p:nvPr>
        </p:nvSpPr>
        <p:spPr>
          <a:xfrm>
            <a:off x="0" y="2133600"/>
            <a:ext cx="4038600" cy="4724400"/>
          </a:xfrm>
        </p:spPr>
        <p:txBody>
          <a:bodyPr>
            <a:normAutofit/>
          </a:bodyPr>
          <a:lstStyle/>
          <a:p>
            <a:pPr algn="ctr">
              <a:buNone/>
            </a:pPr>
            <a:r>
              <a:rPr lang="en-US" i="1" dirty="0" smtClean="0"/>
              <a:t>   “For by one Spirit are we all baptized into one body, whether we be Jews or Gentiles, whether we be bond or free; and have been all made to drink into one Spirit.” (I Cor. 12:13) </a:t>
            </a:r>
            <a:endParaRPr lang="en-US" i="1" dirty="0"/>
          </a:p>
        </p:txBody>
      </p:sp>
      <p:pic>
        <p:nvPicPr>
          <p:cNvPr id="55298" name="Picture 2" descr="http://closerchurch.com/download/Body%20of%20Christ%2002.jpg"/>
          <p:cNvPicPr>
            <a:picLocks noChangeAspect="1" noChangeArrowheads="1"/>
          </p:cNvPicPr>
          <p:nvPr/>
        </p:nvPicPr>
        <p:blipFill>
          <a:blip r:embed="rId2" cstate="print"/>
          <a:srcRect l="11336" t="10499" r="10931" b="16010"/>
          <a:stretch>
            <a:fillRect/>
          </a:stretch>
        </p:blipFill>
        <p:spPr bwMode="auto">
          <a:xfrm>
            <a:off x="4336869" y="2590800"/>
            <a:ext cx="4807131"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pPr lvl="0"/>
            <a:r>
              <a:rPr lang="en-US" dirty="0" smtClean="0"/>
              <a:t>4# The </a:t>
            </a:r>
            <a:r>
              <a:rPr lang="en-US" dirty="0" smtClean="0"/>
              <a:t>Baptism of Israel unto Moses  </a:t>
            </a:r>
            <a:br>
              <a:rPr lang="en-US" dirty="0" smtClean="0"/>
            </a:br>
            <a:endParaRPr lang="en-US" dirty="0"/>
          </a:p>
        </p:txBody>
      </p:sp>
      <p:sp>
        <p:nvSpPr>
          <p:cNvPr id="3" name="Content Placeholder 2"/>
          <p:cNvSpPr>
            <a:spLocks noGrp="1"/>
          </p:cNvSpPr>
          <p:nvPr>
            <p:ph idx="1"/>
          </p:nvPr>
        </p:nvSpPr>
        <p:spPr>
          <a:xfrm>
            <a:off x="228600" y="1600200"/>
            <a:ext cx="8915400" cy="4525963"/>
          </a:xfrm>
        </p:spPr>
        <p:txBody>
          <a:bodyPr>
            <a:noAutofit/>
          </a:bodyPr>
          <a:lstStyle/>
          <a:p>
            <a:pPr>
              <a:buNone/>
            </a:pPr>
            <a:r>
              <a:rPr lang="en-US" sz="3600" dirty="0" smtClean="0"/>
              <a:t>    </a:t>
            </a:r>
            <a:r>
              <a:rPr lang="en-US" sz="3600" i="1" dirty="0" smtClean="0"/>
              <a:t>“Moreover, brethren, I would not that ye should be ignorant, how that all our fathers were under the cloud, and all passed through the sea; And were all baptized unto Moses in the cloud and in the sea; And did all eat the same spiritual meat; And did all drink the same spiritual drink: for they drank of that spiritual Rock that followed them: and that Rock was Christ.” (I Cor. 10:1-4) </a:t>
            </a:r>
            <a:endParaRPr lang="en-US" sz="36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yespress.org/imagesL/eikon_1129_01.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bdavid.org/bibleexploration/light-old-testament/graphics/4-2_pillar-of-fire.jpg"/>
          <p:cNvPicPr>
            <a:picLocks noChangeAspect="1" noChangeArrowheads="1"/>
          </p:cNvPicPr>
          <p:nvPr/>
        </p:nvPicPr>
        <p:blipFill>
          <a:blip r:embed="rId2" cstate="print"/>
          <a:srcRect/>
          <a:stretch>
            <a:fillRect/>
          </a:stretch>
        </p:blipFill>
        <p:spPr bwMode="auto">
          <a:xfrm>
            <a:off x="0" y="-13065"/>
            <a:ext cx="9144000" cy="68710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d4nations.com/webpubl/images/1aredsea%20cross.jpg"/>
          <p:cNvPicPr>
            <a:picLocks noChangeAspect="1" noChangeArrowheads="1"/>
          </p:cNvPicPr>
          <p:nvPr/>
        </p:nvPicPr>
        <p:blipFill>
          <a:blip r:embed="rId2" cstate="print"/>
          <a:srcRect/>
          <a:stretch>
            <a:fillRect/>
          </a:stretch>
        </p:blipFill>
        <p:spPr bwMode="auto">
          <a:xfrm>
            <a:off x="152400" y="914400"/>
            <a:ext cx="8991600" cy="51102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Baptism </a:t>
            </a:r>
            <a:r>
              <a:rPr lang="en-US" dirty="0" smtClean="0"/>
              <a:t>of the Dead</a:t>
            </a:r>
            <a:endParaRPr lang="en-US" dirty="0"/>
          </a:p>
        </p:txBody>
      </p:sp>
      <p:sp>
        <p:nvSpPr>
          <p:cNvPr id="3" name="Content Placeholder 2"/>
          <p:cNvSpPr>
            <a:spLocks noGrp="1"/>
          </p:cNvSpPr>
          <p:nvPr>
            <p:ph idx="1"/>
          </p:nvPr>
        </p:nvSpPr>
        <p:spPr>
          <a:xfrm>
            <a:off x="0" y="1905000"/>
            <a:ext cx="4648200" cy="4953000"/>
          </a:xfrm>
        </p:spPr>
        <p:txBody>
          <a:bodyPr>
            <a:normAutofit/>
          </a:bodyPr>
          <a:lstStyle/>
          <a:p>
            <a:pPr algn="ctr">
              <a:buNone/>
            </a:pPr>
            <a:r>
              <a:rPr lang="en-US" sz="3600" i="1" dirty="0" smtClean="0"/>
              <a:t>   (I </a:t>
            </a:r>
            <a:r>
              <a:rPr lang="en-US" sz="3600" i="1" dirty="0" smtClean="0"/>
              <a:t>Corinthians 15:29) </a:t>
            </a:r>
            <a:r>
              <a:rPr lang="en-US" sz="3600" i="1" dirty="0" smtClean="0"/>
              <a:t>“Else </a:t>
            </a:r>
            <a:r>
              <a:rPr lang="en-US" sz="3600" i="1" dirty="0" smtClean="0"/>
              <a:t>what shall they do which are baptized for the dead, if the dead rise not at all? why are they then baptized for the dead</a:t>
            </a:r>
            <a:r>
              <a:rPr lang="en-US" sz="3600" i="1" dirty="0" smtClean="0"/>
              <a:t>?”</a:t>
            </a:r>
            <a:endParaRPr lang="en-US" sz="3600" i="1" dirty="0"/>
          </a:p>
        </p:txBody>
      </p:sp>
      <p:pic>
        <p:nvPicPr>
          <p:cNvPr id="18434" name="Picture 2" descr="http://mormonese.hammerpig.com/files/2009/02/img03265.jpg"/>
          <p:cNvPicPr>
            <a:picLocks noChangeAspect="1" noChangeArrowheads="1"/>
          </p:cNvPicPr>
          <p:nvPr/>
        </p:nvPicPr>
        <p:blipFill>
          <a:blip r:embed="rId2" cstate="print"/>
          <a:srcRect/>
          <a:stretch>
            <a:fillRect/>
          </a:stretch>
        </p:blipFill>
        <p:spPr bwMode="auto">
          <a:xfrm>
            <a:off x="4953000" y="1752600"/>
            <a:ext cx="3640612" cy="47244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07.deviantart.net/fs8/PRE/i/2005/351/3/9/Californian_Mormon_Tabernacle_by_SwordOfScotland.jpg"/>
          <p:cNvPicPr>
            <a:picLocks noChangeAspect="1" noChangeArrowheads="1"/>
          </p:cNvPicPr>
          <p:nvPr/>
        </p:nvPicPr>
        <p:blipFill>
          <a:blip r:embed="rId2" cstate="print">
            <a:lum bright="-20000"/>
          </a:blip>
          <a:srcRect/>
          <a:stretch>
            <a:fillRect/>
          </a:stretch>
        </p:blipFill>
        <p:spPr bwMode="auto">
          <a:xfrm>
            <a:off x="-685800" y="0"/>
            <a:ext cx="10078809" cy="6858000"/>
          </a:xfrm>
          <a:prstGeom prst="rect">
            <a:avLst/>
          </a:prstGeom>
          <a:noFill/>
        </p:spPr>
      </p:pic>
      <p:sp>
        <p:nvSpPr>
          <p:cNvPr id="2" name="Title 1"/>
          <p:cNvSpPr>
            <a:spLocks noGrp="1"/>
          </p:cNvSpPr>
          <p:nvPr>
            <p:ph type="title"/>
          </p:nvPr>
        </p:nvSpPr>
        <p:spPr>
          <a:xfrm>
            <a:off x="304800" y="0"/>
            <a:ext cx="8610600" cy="6858000"/>
          </a:xfrm>
        </p:spPr>
        <p:txBody>
          <a:bodyPr>
            <a:noAutofit/>
          </a:bodyPr>
          <a:lstStyle/>
          <a:p>
            <a:r>
              <a:rPr lang="en-US" sz="3400" b="1" dirty="0" smtClean="0">
                <a:solidFill>
                  <a:schemeClr val="bg1"/>
                </a:solidFill>
                <a:effectLst>
                  <a:glow rad="101600">
                    <a:schemeClr val="tx1">
                      <a:alpha val="60000"/>
                    </a:schemeClr>
                  </a:glow>
                </a:effectLst>
              </a:rPr>
              <a:t>(The Church of Jesus Christ of Latter-day Saints), in particular, has claimed that this verse supports their view of baptism for the dead. In their practice, individuals go to their local Mormon temple, dress appropriately for a baptism, representatively adopt the name of a person who has died, and then the Mormon is baptized in water for that deceased person. This way, the dead person has fulfilled the requirements of salvation in the afterworld and can enjoy further spiritual benefits in the spiritual realm.</a:t>
            </a:r>
            <a:endParaRPr lang="en-US" sz="3400" b="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sz="3200" dirty="0" smtClean="0"/>
              <a:t>Paul </a:t>
            </a:r>
            <a:r>
              <a:rPr lang="en-US" sz="3200" dirty="0" smtClean="0"/>
              <a:t>used an example of a pagan practice to prove the resurrection - </a:t>
            </a:r>
            <a:r>
              <a:rPr lang="en-US" sz="3200" i="1" dirty="0" smtClean="0"/>
              <a:t>“Else </a:t>
            </a:r>
            <a:r>
              <a:rPr lang="en-US" sz="3200" i="1" dirty="0" smtClean="0"/>
              <a:t>what shall </a:t>
            </a:r>
            <a:r>
              <a:rPr lang="en-US" sz="3200" i="1" dirty="0" smtClean="0">
                <a:solidFill>
                  <a:srgbClr val="FFFF00"/>
                </a:solidFill>
              </a:rPr>
              <a:t>they</a:t>
            </a:r>
            <a:r>
              <a:rPr lang="en-US" sz="3200" i="1" dirty="0" smtClean="0"/>
              <a:t> do which are baptized for the dead, if the dead rise not at all? why are </a:t>
            </a:r>
            <a:r>
              <a:rPr lang="en-US" sz="3200" i="1" dirty="0" smtClean="0">
                <a:solidFill>
                  <a:srgbClr val="FFFF00"/>
                </a:solidFill>
              </a:rPr>
              <a:t>they</a:t>
            </a:r>
            <a:r>
              <a:rPr lang="en-US" sz="3200" i="1" dirty="0" smtClean="0"/>
              <a:t> then baptized for the dead?” </a:t>
            </a:r>
            <a:r>
              <a:rPr lang="en-US" sz="3200" i="1" dirty="0" smtClean="0"/>
              <a:t/>
            </a:r>
            <a:br>
              <a:rPr lang="en-US" sz="3200" i="1" dirty="0" smtClean="0"/>
            </a:br>
            <a:r>
              <a:rPr lang="en-US" sz="3200" dirty="0" smtClean="0"/>
              <a:t/>
            </a:r>
            <a:br>
              <a:rPr lang="en-US" sz="3200" dirty="0" smtClean="0"/>
            </a:br>
            <a:r>
              <a:rPr lang="en-US" sz="3200" dirty="0" smtClean="0"/>
              <a:t>This is significant because the Christian church was not practicing baptism for the dead, but the pagans were</a:t>
            </a:r>
            <a:r>
              <a:rPr lang="en-US" sz="3200" dirty="0" smtClean="0"/>
              <a:t>.</a:t>
            </a:r>
            <a:br>
              <a:rPr lang="en-US" sz="3200" dirty="0" smtClean="0"/>
            </a:br>
            <a:r>
              <a:rPr lang="en-US" sz="3200" dirty="0" smtClean="0"/>
              <a:t/>
            </a:r>
            <a:br>
              <a:rPr lang="en-US" sz="3200" dirty="0" smtClean="0"/>
            </a:br>
            <a:r>
              <a:rPr lang="en-US" sz="3200" dirty="0" smtClean="0"/>
              <a:t>Paul's point was simple. The resurrection is a reality. It is going to happen when Jesus returns. Even the pagans believe in the resurrection; otherwise, why would </a:t>
            </a:r>
            <a:r>
              <a:rPr lang="en-US" sz="3200" b="1" dirty="0" smtClean="0">
                <a:solidFill>
                  <a:srgbClr val="FFFF00"/>
                </a:solidFill>
              </a:rPr>
              <a:t>they</a:t>
            </a:r>
            <a:r>
              <a:rPr lang="en-US" sz="3200" dirty="0" smtClean="0">
                <a:solidFill>
                  <a:srgbClr val="FFFF00"/>
                </a:solidFill>
              </a:rPr>
              <a:t> </a:t>
            </a:r>
            <a:r>
              <a:rPr lang="en-US" sz="3200" dirty="0" smtClean="0"/>
              <a:t>baptize for the dead?</a:t>
            </a:r>
            <a:br>
              <a:rPr lang="en-US" sz="3200" dirty="0" smtClean="0"/>
            </a:br>
            <a:endParaRPr lang="en-US" sz="3200" dirty="0"/>
          </a:p>
        </p:txBody>
      </p:sp>
      <p:sp>
        <p:nvSpPr>
          <p:cNvPr id="3" name="Rectangle 2"/>
          <p:cNvSpPr/>
          <p:nvPr/>
        </p:nvSpPr>
        <p:spPr>
          <a:xfrm>
            <a:off x="381000" y="2819400"/>
            <a:ext cx="838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4038600"/>
            <a:ext cx="85344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i="1" dirty="0" smtClean="0"/>
              <a:t>“Behold</a:t>
            </a:r>
            <a:r>
              <a:rPr lang="en-US" sz="3200" i="1" dirty="0" smtClean="0"/>
              <a:t>, I </a:t>
            </a:r>
            <a:r>
              <a:rPr lang="en-US" sz="3200" i="1" dirty="0" err="1" smtClean="0"/>
              <a:t>shew</a:t>
            </a:r>
            <a:r>
              <a:rPr lang="en-US" sz="3200" i="1" dirty="0" smtClean="0"/>
              <a:t> you a mystery; We shall not all sleep, but we shall all be changed, In a moment, in the twinkling of an eye, at the last trump: for the trumpet shall sound, and the dead shall be raised incorruptible, and we shall be changed. For this corruptible must put on incorruption, and this mortal must put on immortality. So when this corruptible shall have put on incorruption, and this mortal shall have put on immortality, then shall be brought to pass the saying that is written, Death is swallowed up in victory. O death, where is thy sting? O grave, where is thy victory</a:t>
            </a:r>
            <a:r>
              <a:rPr lang="en-US" sz="3200" i="1" dirty="0" smtClean="0"/>
              <a:t>?”</a:t>
            </a:r>
            <a:r>
              <a:rPr lang="en-US" sz="3200" i="1" dirty="0" smtClean="0"/>
              <a:t> (1 Corinthians 15:51-58) </a:t>
            </a:r>
            <a:endParaRPr lang="en-US" sz="32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prophecyinthenews.com/wp-content/uploads/2012/06/trumpets-298x300.png"/>
          <p:cNvPicPr>
            <a:picLocks noChangeAspect="1" noChangeArrowheads="1"/>
          </p:cNvPicPr>
          <p:nvPr/>
        </p:nvPicPr>
        <p:blipFill>
          <a:blip r:embed="rId2" cstate="print"/>
          <a:srcRect/>
          <a:stretch>
            <a:fillRect/>
          </a:stretch>
        </p:blipFill>
        <p:spPr bwMode="auto">
          <a:xfrm>
            <a:off x="1219200" y="-46027"/>
            <a:ext cx="6858000" cy="6904027"/>
          </a:xfrm>
          <a:prstGeom prst="rect">
            <a:avLst/>
          </a:prstGeom>
          <a:noFill/>
        </p:spPr>
      </p:pic>
      <p:pic>
        <p:nvPicPr>
          <p:cNvPr id="78852" name="Picture 4" descr="http://www.jamesapplejr.com/wp-content/uploads/2013/10/Rapture.jpg"/>
          <p:cNvPicPr>
            <a:picLocks noChangeAspect="1" noChangeArrowheads="1"/>
          </p:cNvPicPr>
          <p:nvPr/>
        </p:nvPicPr>
        <p:blipFill>
          <a:blip r:embed="rId3" cstate="print"/>
          <a:srcRect/>
          <a:stretch>
            <a:fillRect/>
          </a:stretch>
        </p:blipFill>
        <p:spPr bwMode="auto">
          <a:xfrm>
            <a:off x="3302000" y="3200400"/>
            <a:ext cx="4699000" cy="35242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2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371600"/>
          </a:xfrm>
        </p:spPr>
        <p:txBody>
          <a:bodyPr>
            <a:normAutofit fontScale="90000"/>
          </a:bodyPr>
          <a:lstStyle/>
          <a:p>
            <a:pPr lvl="0"/>
            <a:r>
              <a:rPr lang="en-US" dirty="0" smtClean="0"/>
              <a:t>6# The </a:t>
            </a:r>
            <a:r>
              <a:rPr lang="en-US" dirty="0" smtClean="0"/>
              <a:t>Baptism of John the Baptist </a:t>
            </a:r>
            <a:br>
              <a:rPr lang="en-US" dirty="0" smtClean="0"/>
            </a:br>
            <a:r>
              <a:rPr lang="en-US" i="1" dirty="0" smtClean="0"/>
              <a:t>(baptism of repentance and faith </a:t>
            </a:r>
            <a:r>
              <a:rPr lang="en-US" i="1" dirty="0" smtClean="0"/>
              <a:t/>
            </a:r>
            <a:br>
              <a:rPr lang="en-US" i="1" dirty="0" smtClean="0"/>
            </a:br>
            <a:r>
              <a:rPr lang="en-US" i="1" dirty="0" smtClean="0"/>
              <a:t>in </a:t>
            </a:r>
            <a:r>
              <a:rPr lang="en-US" i="1" dirty="0" smtClean="0"/>
              <a:t>the promised Messiah) </a:t>
            </a:r>
            <a:r>
              <a:rPr lang="en-US" dirty="0" smtClean="0"/>
              <a:t/>
            </a:r>
            <a:br>
              <a:rPr lang="en-US" dirty="0" smtClean="0"/>
            </a:br>
            <a:endParaRPr lang="en-US" dirty="0"/>
          </a:p>
        </p:txBody>
      </p:sp>
      <p:pic>
        <p:nvPicPr>
          <p:cNvPr id="17410" name="Picture 2" descr="http://cacina.files.wordpress.com/2014/01/the-baptism-of-jesus.jpg"/>
          <p:cNvPicPr>
            <a:picLocks noChangeAspect="1" noChangeArrowheads="1"/>
          </p:cNvPicPr>
          <p:nvPr/>
        </p:nvPicPr>
        <p:blipFill>
          <a:blip r:embed="rId2" cstate="print"/>
          <a:srcRect/>
          <a:stretch>
            <a:fillRect/>
          </a:stretch>
        </p:blipFill>
        <p:spPr bwMode="auto">
          <a:xfrm>
            <a:off x="1600200" y="2209800"/>
            <a:ext cx="6096000" cy="447040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i="1" dirty="0" smtClean="0"/>
              <a:t>(Mark 1:4-5) “John did baptize in the wilderness, and preach the </a:t>
            </a:r>
            <a:r>
              <a:rPr lang="en-US" sz="3600" i="1" dirty="0" smtClean="0">
                <a:solidFill>
                  <a:srgbClr val="FFFF00"/>
                </a:solidFill>
              </a:rPr>
              <a:t>baptism of repentance </a:t>
            </a:r>
            <a:r>
              <a:rPr lang="en-US" sz="3600" i="1" dirty="0" smtClean="0"/>
              <a:t>for the remission of sins. And there went out unto him all the land of Judaea, and they of Jerusalem, and were all baptized of him in the river of Jordan, confessing their sins.”</a:t>
            </a:r>
          </a:p>
          <a:p>
            <a:r>
              <a:rPr lang="en-US" sz="3600" i="1" dirty="0" smtClean="0"/>
              <a:t>(Acts 13:24) “When John had first preached before his coming the </a:t>
            </a:r>
            <a:r>
              <a:rPr lang="en-US" sz="3600" i="1" dirty="0" smtClean="0">
                <a:solidFill>
                  <a:srgbClr val="FFFF00"/>
                </a:solidFill>
              </a:rPr>
              <a:t>baptism of repentance </a:t>
            </a:r>
            <a:r>
              <a:rPr lang="en-US" sz="3600" i="1" dirty="0" smtClean="0"/>
              <a:t>to all the people of Israel.”</a:t>
            </a:r>
          </a:p>
          <a:p>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ibleencyclopedia.com/picturesjpeg/John_the_B_preaching_C-63.jpg"/>
          <p:cNvPicPr>
            <a:picLocks noChangeAspect="1" noChangeArrowheads="1"/>
          </p:cNvPicPr>
          <p:nvPr/>
        </p:nvPicPr>
        <p:blipFill>
          <a:blip r:embed="rId2" cstate="print"/>
          <a:srcRect/>
          <a:stretch>
            <a:fillRect/>
          </a:stretch>
        </p:blipFill>
        <p:spPr bwMode="auto">
          <a:xfrm>
            <a:off x="0" y="152400"/>
            <a:ext cx="3810000" cy="4295775"/>
          </a:xfrm>
          <a:prstGeom prst="rect">
            <a:avLst/>
          </a:prstGeom>
          <a:noFill/>
          <a:effectLst>
            <a:reflection blurRad="6350" stA="52000" endA="300" endPos="35000" dir="5400000" sy="-100000" algn="bl" rotWithShape="0"/>
          </a:effectLst>
        </p:spPr>
      </p:pic>
      <p:sp>
        <p:nvSpPr>
          <p:cNvPr id="3" name="Title 2"/>
          <p:cNvSpPr>
            <a:spLocks noGrp="1"/>
          </p:cNvSpPr>
          <p:nvPr>
            <p:ph type="title"/>
          </p:nvPr>
        </p:nvSpPr>
        <p:spPr>
          <a:xfrm>
            <a:off x="3962400" y="0"/>
            <a:ext cx="5181600" cy="6858000"/>
          </a:xfrm>
        </p:spPr>
        <p:txBody>
          <a:bodyPr>
            <a:normAutofit/>
          </a:bodyPr>
          <a:lstStyle/>
          <a:p>
            <a:r>
              <a:rPr lang="en-US" sz="3300" i="1" dirty="0" smtClean="0"/>
              <a:t> “In those days came John the Baptist, preaching in the wilderness of Judaea, And saying, </a:t>
            </a:r>
            <a:r>
              <a:rPr lang="en-US" sz="3300" i="1" u="sng" dirty="0" smtClean="0"/>
              <a:t>Repent ye</a:t>
            </a:r>
            <a:r>
              <a:rPr lang="en-US" sz="3300" i="1" dirty="0" smtClean="0"/>
              <a:t>: for the </a:t>
            </a:r>
            <a:r>
              <a:rPr lang="en-US" sz="3300" i="1" dirty="0" smtClean="0"/>
              <a:t>kingdom </a:t>
            </a:r>
            <a:r>
              <a:rPr lang="en-US" sz="3300" i="1" dirty="0" smtClean="0"/>
              <a:t>of heaven is at </a:t>
            </a:r>
            <a:r>
              <a:rPr lang="en-US" sz="3300" i="1" dirty="0" smtClean="0"/>
              <a:t>hand…</a:t>
            </a:r>
            <a:r>
              <a:rPr lang="en-US" sz="3300" i="1" u="sng" dirty="0" smtClean="0"/>
              <a:t>I indeed </a:t>
            </a:r>
            <a:r>
              <a:rPr lang="en-US" sz="3300" i="1" u="sng" dirty="0" smtClean="0"/>
              <a:t>baptize you with water unto repentance</a:t>
            </a:r>
            <a:r>
              <a:rPr lang="en-US" sz="3300" i="1" dirty="0" smtClean="0"/>
              <a:t>: but he that cometh after me is mightier than I, whose shoes I am not worthy to bear: he shall baptize you with the Holy Ghost, and with fire.”</a:t>
            </a:r>
            <a:endParaRPr lang="en-US" sz="3300"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sz="3200" i="1" dirty="0" smtClean="0"/>
              <a:t>(Acts 19:1-5) </a:t>
            </a:r>
            <a:r>
              <a:rPr lang="en-US" sz="3200" i="1" dirty="0" smtClean="0"/>
              <a:t>“And </a:t>
            </a:r>
            <a:r>
              <a:rPr lang="en-US" sz="3200" i="1" dirty="0" smtClean="0"/>
              <a:t>it came to pass, that, while </a:t>
            </a:r>
            <a:r>
              <a:rPr lang="en-US" sz="3200" i="1" dirty="0" err="1" smtClean="0"/>
              <a:t>Apollos</a:t>
            </a:r>
            <a:r>
              <a:rPr lang="en-US" sz="3200" i="1" dirty="0" smtClean="0"/>
              <a:t> was at Corinth, Paul having passed through the upper coasts came to Ephesus: and finding certain disciples, He said unto them, Have ye received the Holy Ghost since ye believed? And they said unto him, We have not so much as heard whether there be any Holy Ghost. And he said unto them, Unto what then were ye baptized? And they said, Unto John's baptism. Then said Paul, John verily baptized with the baptism of repentance, saying unto the people, that they should believe on him which should come after him, that is, on Christ Jesus. When they heard this, they were baptized in the name of the Lord Jesus</a:t>
            </a:r>
            <a:r>
              <a:rPr lang="en-US" sz="3200" i="1" dirty="0" smtClean="0"/>
              <a:t>.”</a:t>
            </a:r>
            <a:endParaRPr lang="en-US" sz="32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truthbook.com/images/site_images/James_Tissot_The_Disciples_of_Jesus_Baptizing_400.jpg"/>
          <p:cNvPicPr>
            <a:picLocks noChangeAspect="1" noChangeArrowheads="1"/>
          </p:cNvPicPr>
          <p:nvPr/>
        </p:nvPicPr>
        <p:blipFill>
          <a:blip r:embed="rId2" cstate="print"/>
          <a:srcRect/>
          <a:stretch>
            <a:fillRect/>
          </a:stretch>
        </p:blipFill>
        <p:spPr bwMode="auto">
          <a:xfrm>
            <a:off x="2133600" y="0"/>
            <a:ext cx="5181600" cy="721537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7# Baptism </a:t>
            </a:r>
            <a:r>
              <a:rPr lang="en-US" dirty="0" smtClean="0"/>
              <a:t>of Jesus</a:t>
            </a:r>
            <a:endParaRPr lang="en-US" dirty="0"/>
          </a:p>
        </p:txBody>
      </p:sp>
      <p:pic>
        <p:nvPicPr>
          <p:cNvPr id="60418" name="Picture 2" descr="http://www.johnpratt.com/items/docs/lds/meridian/2003/images/christ_baptism.jpg"/>
          <p:cNvPicPr>
            <a:picLocks noChangeAspect="1" noChangeArrowheads="1"/>
          </p:cNvPicPr>
          <p:nvPr/>
        </p:nvPicPr>
        <p:blipFill>
          <a:blip r:embed="rId2" cstate="print"/>
          <a:srcRect/>
          <a:stretch>
            <a:fillRect/>
          </a:stretch>
        </p:blipFill>
        <p:spPr bwMode="auto">
          <a:xfrm>
            <a:off x="2590800" y="1566765"/>
            <a:ext cx="4267827" cy="529123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200" i="1" dirty="0" smtClean="0"/>
              <a:t>“Then cometh Jesus from Galilee to Jordan unto John, to be baptized of him. But John forbad him, saying, I have need to be baptized of thee, and </a:t>
            </a:r>
            <a:r>
              <a:rPr lang="en-US" sz="3200" i="1" dirty="0" err="1" smtClean="0"/>
              <a:t>comest</a:t>
            </a:r>
            <a:r>
              <a:rPr lang="en-US" sz="3200" i="1" dirty="0" smtClean="0"/>
              <a:t> thou to me? And Jesus answering said unto him, Suffer it to be so now: for thus it </a:t>
            </a:r>
            <a:r>
              <a:rPr lang="en-US" sz="3200" i="1" dirty="0" err="1" smtClean="0"/>
              <a:t>becometh</a:t>
            </a:r>
            <a:r>
              <a:rPr lang="en-US" sz="3200" i="1" dirty="0" smtClean="0"/>
              <a:t> us to </a:t>
            </a:r>
            <a:r>
              <a:rPr lang="en-US" sz="3200" i="1" dirty="0" smtClean="0"/>
              <a:t>fulfill </a:t>
            </a:r>
            <a:r>
              <a:rPr lang="en-US" sz="3200" i="1" dirty="0" smtClean="0"/>
              <a:t>all righteousness. Then he suffered him. And Jesus, when he was baptized, went up straightway out of the water: and, lo, the heavens were opened unto him, and he saw the Spirit of God descending like a dove, and lighting upon him: And lo a voice from heaven, saying, This is my beloved Son, in whom I am well pleased.” (Matthew 3:13-17) </a:t>
            </a:r>
            <a:endParaRPr lang="en-US" sz="32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api.ning.com/files/0Qo7sTImR-t2No2CN0zXmlzeiBlil5N93FBV-wTbmJVYoKYcKk5CnJYbYWSQdeFjQsEwybvQxurMpz*T6o2NdUFahF*Op4OV/8_JesusBaptismDropsRipplesDoveGlitter.gif"/>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Why was Jesus </a:t>
            </a:r>
            <a:r>
              <a:rPr lang="en-US" dirty="0" smtClean="0"/>
              <a:t>Baptized?</a:t>
            </a:r>
            <a:endParaRPr lang="en-US" dirty="0"/>
          </a:p>
        </p:txBody>
      </p:sp>
      <p:sp>
        <p:nvSpPr>
          <p:cNvPr id="4" name="Content Placeholder 3"/>
          <p:cNvSpPr>
            <a:spLocks noGrp="1"/>
          </p:cNvSpPr>
          <p:nvPr>
            <p:ph idx="1"/>
          </p:nvPr>
        </p:nvSpPr>
        <p:spPr>
          <a:xfrm>
            <a:off x="0" y="1219200"/>
            <a:ext cx="9144000" cy="5638800"/>
          </a:xfrm>
        </p:spPr>
        <p:txBody>
          <a:bodyPr>
            <a:normAutofit/>
          </a:bodyPr>
          <a:lstStyle/>
          <a:p>
            <a:r>
              <a:rPr lang="en-US" dirty="0" smtClean="0"/>
              <a:t>It is not difficult to understand </a:t>
            </a:r>
            <a:r>
              <a:rPr lang="en-US" dirty="0" smtClean="0"/>
              <a:t>why John did not want to baptize Jesus</a:t>
            </a:r>
            <a:r>
              <a:rPr lang="en-US" dirty="0" smtClean="0"/>
              <a:t>. </a:t>
            </a:r>
          </a:p>
          <a:p>
            <a:r>
              <a:rPr lang="en-US" dirty="0" smtClean="0"/>
              <a:t>His </a:t>
            </a:r>
            <a:r>
              <a:rPr lang="en-US" dirty="0" smtClean="0"/>
              <a:t>baptism was for confession of </a:t>
            </a:r>
            <a:r>
              <a:rPr lang="en-US" dirty="0" smtClean="0"/>
              <a:t>sin, repentance</a:t>
            </a:r>
            <a:r>
              <a:rPr lang="en-US" dirty="0" smtClean="0"/>
              <a:t>, </a:t>
            </a:r>
            <a:r>
              <a:rPr lang="en-US" dirty="0" smtClean="0"/>
              <a:t>and salvation of </a:t>
            </a:r>
            <a:r>
              <a:rPr lang="en-US" dirty="0" smtClean="0"/>
              <a:t>which he himself had need; but Jesus had no sins to confess or be forgiven of. </a:t>
            </a:r>
          </a:p>
          <a:p>
            <a:r>
              <a:rPr lang="en-US" dirty="0" smtClean="0"/>
              <a:t>It was because John the was fully aware of Jesus’ deity and </a:t>
            </a:r>
            <a:r>
              <a:rPr lang="en-US" dirty="0" err="1" smtClean="0"/>
              <a:t>sinlessness</a:t>
            </a:r>
            <a:r>
              <a:rPr lang="en-US" dirty="0" smtClean="0"/>
              <a:t> that he </a:t>
            </a:r>
            <a:r>
              <a:rPr lang="en-US" b="1" dirty="0" smtClean="0"/>
              <a:t>tried to prevent Jesus from being baptized.</a:t>
            </a:r>
            <a:endParaRPr lang="en-US" dirty="0" smtClean="0"/>
          </a:p>
          <a:p>
            <a:r>
              <a:rPr lang="en-US" dirty="0" smtClean="0"/>
              <a:t>Jesus told John that he needed to be baptized </a:t>
            </a:r>
            <a:r>
              <a:rPr lang="en-US" i="1" dirty="0" smtClean="0"/>
              <a:t>“…to </a:t>
            </a:r>
            <a:r>
              <a:rPr lang="en-US" i="1" dirty="0" err="1" smtClean="0"/>
              <a:t>fullfil</a:t>
            </a:r>
            <a:r>
              <a:rPr lang="en-US" i="1" dirty="0" smtClean="0"/>
              <a:t> all righteousness.”</a:t>
            </a:r>
          </a:p>
          <a:p>
            <a:pPr>
              <a:buNone/>
            </a:pPr>
            <a:endParaRPr lang="en-US" i="1" dirty="0" smtClean="0"/>
          </a:p>
          <a:p>
            <a:pPr>
              <a:buNone/>
            </a:pPr>
            <a:endParaRPr lang="en-US" i="1" dirty="0" smtClean="0"/>
          </a:p>
          <a:p>
            <a:pPr>
              <a:buNone/>
            </a:pP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962400"/>
          </a:xfrm>
        </p:spPr>
        <p:txBody>
          <a:bodyPr>
            <a:normAutofit fontScale="92500" lnSpcReduction="10000"/>
          </a:bodyPr>
          <a:lstStyle/>
          <a:p>
            <a:r>
              <a:rPr lang="en-US" dirty="0" smtClean="0"/>
              <a:t>For God’s plan to be perfectly fulfilled, it was necessary for Jesus to be baptized.</a:t>
            </a:r>
          </a:p>
          <a:p>
            <a:r>
              <a:rPr lang="en-US" dirty="0" smtClean="0"/>
              <a:t>Jesus Baptism was an act of obedience which brought great pleasure to his heavenly </a:t>
            </a:r>
            <a:r>
              <a:rPr lang="en-US" dirty="0" smtClean="0"/>
              <a:t>father.</a:t>
            </a:r>
            <a:endParaRPr lang="en-US" dirty="0" smtClean="0"/>
          </a:p>
          <a:p>
            <a:r>
              <a:rPr lang="en-US" dirty="0" smtClean="0"/>
              <a:t>Jesus Baptism was an act of great humility.</a:t>
            </a:r>
          </a:p>
          <a:p>
            <a:r>
              <a:rPr lang="en-US" dirty="0" smtClean="0"/>
              <a:t>Jesus Baptism displayed his approval of John’s message.</a:t>
            </a:r>
          </a:p>
          <a:p>
            <a:r>
              <a:rPr lang="en-US" dirty="0" smtClean="0"/>
              <a:t>Jesus Baptism was a symbol of His death and resurrection -</a:t>
            </a:r>
          </a:p>
        </p:txBody>
      </p:sp>
      <p:pic>
        <p:nvPicPr>
          <p:cNvPr id="64514" name="Picture 2" descr="http://www.godisreal.today/wp-content/uploads/2013/09/jesus-christ-cross.jpg"/>
          <p:cNvPicPr>
            <a:picLocks noChangeAspect="1" noChangeArrowheads="1"/>
          </p:cNvPicPr>
          <p:nvPr/>
        </p:nvPicPr>
        <p:blipFill>
          <a:blip r:embed="rId2" cstate="print"/>
          <a:srcRect/>
          <a:stretch>
            <a:fillRect/>
          </a:stretch>
        </p:blipFill>
        <p:spPr bwMode="auto">
          <a:xfrm>
            <a:off x="-152400" y="3814762"/>
            <a:ext cx="5410200" cy="3043238"/>
          </a:xfrm>
          <a:prstGeom prst="rect">
            <a:avLst/>
          </a:prstGeom>
          <a:noFill/>
        </p:spPr>
      </p:pic>
      <p:pic>
        <p:nvPicPr>
          <p:cNvPr id="64518" name="Picture 6" descr="http://2.bp.blogspot.com/-QlRBdWuvduk/T4BGwkj5SfI/AAAAAAAAJVo/7c8Q8ZBn84s/s1600/resurrection-sunday.jpg"/>
          <p:cNvPicPr>
            <a:picLocks noChangeAspect="1" noChangeArrowheads="1"/>
          </p:cNvPicPr>
          <p:nvPr/>
        </p:nvPicPr>
        <p:blipFill>
          <a:blip r:embed="rId3" cstate="print"/>
          <a:srcRect/>
          <a:stretch>
            <a:fillRect/>
          </a:stretch>
        </p:blipFill>
        <p:spPr bwMode="auto">
          <a:xfrm>
            <a:off x="4995905" y="3810000"/>
            <a:ext cx="4148095" cy="3048000"/>
          </a:xfrm>
          <a:prstGeom prst="rect">
            <a:avLst/>
          </a:prstGeom>
          <a:noFill/>
        </p:spPr>
      </p:pic>
      <p:sp>
        <p:nvSpPr>
          <p:cNvPr id="7" name="Rectangle 6"/>
          <p:cNvSpPr/>
          <p:nvPr/>
        </p:nvSpPr>
        <p:spPr>
          <a:xfrm>
            <a:off x="-228600" y="3733800"/>
            <a:ext cx="96012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514600"/>
          </a:xfrm>
        </p:spPr>
        <p:txBody>
          <a:bodyPr/>
          <a:lstStyle/>
          <a:p>
            <a:r>
              <a:rPr lang="en-US" i="1" dirty="0" smtClean="0"/>
              <a:t> </a:t>
            </a:r>
            <a:r>
              <a:rPr lang="en-US" dirty="0" smtClean="0"/>
              <a:t>Jesus Baptism was an example for us to follow </a:t>
            </a:r>
            <a:r>
              <a:rPr lang="en-US" i="1" dirty="0" smtClean="0"/>
              <a:t>- “For even hereunto were ye called: because Christ also suffered for us, leaving us an example, that ye should follow his steps.” (I Pet. 2:21) </a:t>
            </a:r>
          </a:p>
          <a:p>
            <a:endParaRPr lang="en-US" dirty="0"/>
          </a:p>
        </p:txBody>
      </p:sp>
      <p:pic>
        <p:nvPicPr>
          <p:cNvPr id="62468" name="Picture 4" descr="https://ellenlandreth.files.wordpress.com/2013/04/jesus-footprints.jpg?w=490"/>
          <p:cNvPicPr>
            <a:picLocks noChangeAspect="1" noChangeArrowheads="1"/>
          </p:cNvPicPr>
          <p:nvPr/>
        </p:nvPicPr>
        <p:blipFill>
          <a:blip r:embed="rId2" cstate="print"/>
          <a:srcRect/>
          <a:stretch>
            <a:fillRect/>
          </a:stretch>
        </p:blipFill>
        <p:spPr bwMode="auto">
          <a:xfrm rot="559927">
            <a:off x="4531142" y="2922270"/>
            <a:ext cx="4305936" cy="2667000"/>
          </a:xfrm>
          <a:prstGeom prst="rect">
            <a:avLst/>
          </a:prstGeom>
          <a:noFill/>
        </p:spPr>
      </p:pic>
      <p:pic>
        <p:nvPicPr>
          <p:cNvPr id="11266" name="Picture 2" descr="http://www.altusfineart.com/shop/wpimages/to-fulfill-all-righteousness.jpg"/>
          <p:cNvPicPr>
            <a:picLocks noChangeAspect="1" noChangeArrowheads="1"/>
          </p:cNvPicPr>
          <p:nvPr/>
        </p:nvPicPr>
        <p:blipFill>
          <a:blip r:embed="rId3" cstate="print"/>
          <a:srcRect/>
          <a:stretch>
            <a:fillRect/>
          </a:stretch>
        </p:blipFill>
        <p:spPr bwMode="auto">
          <a:xfrm>
            <a:off x="381000" y="2095500"/>
            <a:ext cx="3743325" cy="47625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http://www.qafila.org/wp-content/uploads/2013/05/hellfire.jpg"/>
          <p:cNvPicPr>
            <a:picLocks noChangeAspect="1" noChangeArrowheads="1"/>
          </p:cNvPicPr>
          <p:nvPr/>
        </p:nvPicPr>
        <p:blipFill>
          <a:blip r:embed="rId2" cstate="print">
            <a:lum bright="-30000"/>
          </a:blip>
          <a:srcRect/>
          <a:stretch>
            <a:fillRect/>
          </a:stretch>
        </p:blipFill>
        <p:spPr bwMode="auto">
          <a:xfrm>
            <a:off x="1" y="3059"/>
            <a:ext cx="9144000" cy="6854941"/>
          </a:xfrm>
          <a:prstGeom prst="rect">
            <a:avLst/>
          </a:prstGeom>
          <a:noFill/>
        </p:spPr>
      </p:pic>
      <p:sp>
        <p:nvSpPr>
          <p:cNvPr id="2" name="Title 1"/>
          <p:cNvSpPr>
            <a:spLocks noGrp="1"/>
          </p:cNvSpPr>
          <p:nvPr>
            <p:ph type="title"/>
          </p:nvPr>
        </p:nvSpPr>
        <p:spPr>
          <a:xfrm>
            <a:off x="457200" y="152400"/>
            <a:ext cx="8229600" cy="1066800"/>
          </a:xfrm>
        </p:spPr>
        <p:txBody>
          <a:bodyPr/>
          <a:lstStyle/>
          <a:p>
            <a:r>
              <a:rPr lang="en-US" dirty="0" smtClean="0">
                <a:effectLst>
                  <a:glow rad="101600">
                    <a:schemeClr val="bg1">
                      <a:alpha val="60000"/>
                    </a:schemeClr>
                  </a:glow>
                </a:effectLst>
              </a:rPr>
              <a:t>8# Baptism </a:t>
            </a:r>
            <a:r>
              <a:rPr lang="en-US" dirty="0" smtClean="0">
                <a:effectLst>
                  <a:glow rad="101600">
                    <a:schemeClr val="bg1">
                      <a:alpha val="60000"/>
                    </a:schemeClr>
                  </a:glow>
                </a:effectLst>
              </a:rPr>
              <a:t>of fire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4267200"/>
          </a:xfrm>
        </p:spPr>
        <p:txBody>
          <a:bodyPr>
            <a:noAutofit/>
          </a:bodyPr>
          <a:lstStyle/>
          <a:p>
            <a:pPr algn="ctr">
              <a:buNone/>
            </a:pPr>
            <a:r>
              <a:rPr lang="en-US" sz="3600" i="1" dirty="0" smtClean="0">
                <a:effectLst>
                  <a:glow rad="101600">
                    <a:schemeClr val="bg1">
                      <a:alpha val="60000"/>
                    </a:schemeClr>
                  </a:glow>
                </a:effectLst>
              </a:rPr>
              <a:t>    “I indeed baptize you with water unto repentance: but he that cometh after me is mightier than I, whose shoes I am not worthy to bear: he shall baptize you with the Holy Ghost, and </a:t>
            </a:r>
            <a:r>
              <a:rPr lang="en-US" sz="3600" i="1" u="sng" dirty="0" smtClean="0">
                <a:effectLst>
                  <a:glow rad="101600">
                    <a:schemeClr val="bg1">
                      <a:alpha val="60000"/>
                    </a:schemeClr>
                  </a:glow>
                </a:effectLst>
              </a:rPr>
              <a:t>with fire</a:t>
            </a:r>
            <a:r>
              <a:rPr lang="en-US" sz="3600" i="1" dirty="0" smtClean="0">
                <a:effectLst>
                  <a:glow rad="101600">
                    <a:schemeClr val="bg1">
                      <a:alpha val="60000"/>
                    </a:schemeClr>
                  </a:glow>
                </a:effectLst>
              </a:rPr>
              <a:t>: Whose fan is in his hand, and he will </a:t>
            </a:r>
            <a:r>
              <a:rPr lang="en-US" sz="3600" i="1" dirty="0" err="1" smtClean="0">
                <a:effectLst>
                  <a:glow rad="101600">
                    <a:schemeClr val="bg1">
                      <a:alpha val="60000"/>
                    </a:schemeClr>
                  </a:glow>
                </a:effectLst>
              </a:rPr>
              <a:t>throughly</a:t>
            </a:r>
            <a:r>
              <a:rPr lang="en-US" sz="3600" i="1" dirty="0" smtClean="0">
                <a:effectLst>
                  <a:glow rad="101600">
                    <a:schemeClr val="bg1">
                      <a:alpha val="60000"/>
                    </a:schemeClr>
                  </a:glow>
                </a:effectLst>
              </a:rPr>
              <a:t> purge his floor, and gather his wheat into the </a:t>
            </a:r>
            <a:r>
              <a:rPr lang="en-US" sz="3600" i="1" dirty="0" smtClean="0">
                <a:effectLst>
                  <a:glow rad="101600">
                    <a:schemeClr val="bg1">
                      <a:alpha val="60000"/>
                    </a:schemeClr>
                  </a:glow>
                </a:effectLst>
              </a:rPr>
              <a:t>garner (barn); </a:t>
            </a:r>
          </a:p>
          <a:p>
            <a:pPr algn="ctr">
              <a:buNone/>
            </a:pPr>
            <a:r>
              <a:rPr lang="en-US" sz="3600" i="1" dirty="0" smtClean="0">
                <a:effectLst>
                  <a:glow rad="101600">
                    <a:schemeClr val="bg1">
                      <a:alpha val="60000"/>
                    </a:schemeClr>
                  </a:glow>
                </a:effectLst>
              </a:rPr>
              <a:t>but </a:t>
            </a:r>
            <a:r>
              <a:rPr lang="en-US" sz="3600" i="1" dirty="0" smtClean="0">
                <a:effectLst>
                  <a:glow rad="101600">
                    <a:schemeClr val="bg1">
                      <a:alpha val="60000"/>
                    </a:schemeClr>
                  </a:glow>
                </a:effectLst>
              </a:rPr>
              <a:t>he will burn up the chaff with </a:t>
            </a:r>
            <a:endParaRPr lang="en-US" sz="3600"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unquenchable </a:t>
            </a:r>
            <a:r>
              <a:rPr lang="en-US" sz="3600" i="1" dirty="0" smtClean="0">
                <a:effectLst>
                  <a:glow rad="101600">
                    <a:schemeClr val="bg1">
                      <a:alpha val="60000"/>
                    </a:schemeClr>
                  </a:glow>
                </a:effectLst>
              </a:rPr>
              <a:t>fire.” (Matthew 3:11-12) </a:t>
            </a:r>
            <a:endParaRPr lang="en-US" sz="3600" i="1" dirty="0">
              <a:effectLst>
                <a:glow rad="101600">
                  <a:schemeClr val="bg1">
                    <a:alpha val="60000"/>
                  </a:schemeClr>
                </a:glow>
              </a:effectLst>
            </a:endParaRPr>
          </a:p>
        </p:txBody>
      </p:sp>
      <p:sp>
        <p:nvSpPr>
          <p:cNvPr id="67586" name="AutoShape 2" descr="data:image/jpeg;base64,/9j/4AAQSkZJRgABAQAAAQABAAD/2wCEAAkGBxQTEhUUExQWFRUXGRobGBgYGRwcGhsYGhgaGhoaHxsYHCggGRolHBwbIzIhJSkrLi4uGB8zODMsNygtLisBCgoKDg0OGxAQGzQmICQvNCw0MCw0LCwsLCwsLywsLCw0NDQsLCwsLCwsLCwsLCwsLCwsLCwsLCwsLCwsLCwsLP/AABEIAMIBAwMBIgACEQEDEQH/xAAbAAADAAMBAQAAAAAAAAAAAAADBAUAAgYBB//EADoQAAECBAQEAwYEBwEBAQEAAAECEQADITEEEkFRBWFxgSKRoRMyscHR8AZC4fEUFSNSYnKykqKCQ//EABoBAAMBAQEBAAAAAAAAAAAAAAIDBAEABQb/xAArEQACAgICAQQBBAIDAQAAAAAAAQIRAyESMUETIjJRBDNhcYGx8EKRoRT/2gAMAwEAAhEDEQA/AOdxcgOkN1ivgME4DJoNgbc/2jZE2iwQ1aKbv5Q5wtWageu0fMZMj4n3fWxzGYNMpiogkBzS3KvSF5U1SiChVAQWsOYaNBLKn9op1bk8rOTX9YXBSkMDpUneEJa+2ZGLrfZti5AzEpNHqB+Vg7knR2848yoSBMT7zVrYkW5/rAUFSjlZnudw7/IeUXTwZJl1LjQDfYbmClJQpSZ0mo9s5TFzCxChqlTtcHpzMBnJ9oQoEE0AvRhQNoBFTE4Me4ylMTrpXZjcG8AVwqqfZBcwGihseWW4vXkYojONGtpDPAcCQpM0+LxMNhsfNor4k5iZQUHcu4o7tD3DeFezkpKZgSoFylRdI56P0jnuIzponomTGGe4DP4W/Lt7sS36k27EKfOWvBpisIkUauunzvCcublYOxB0ijNkklRSkqdiX05PEeYfG5Grfo8PhtbKUyni5mUJuWL9Xs3QA+cPyAAUqAOU3HN9BrCE3ClaKe8D999ekUpEsCWM1AaJ30r984TNqjJVQljJigqlKW3eo9DE+ZLJc7X66w1iFmppS1a0iJiccySl720h2KDfQfSGMPxJaCoJLOPn8IawXEVTVXoLvcxAloJp6w0JgQp0qZofLFH+xa+zsZ04ezIKHIpm1o1YmKlrUXL5Tp3raPODcacZVpcOPFqG5bRXw85k5iAnMSYialj1QKddImY7hSyjMA4f/wCd4gYmUU1vHV8WxhyDKqhHqRbpEdSM0sggAtVqk84dhnJLZqba2SJKyuWfFYsQ+jP3gxwjsGYt5nSmh76Q/KwQSCSwLHy3tB8EEn3vsQ2WXyjYx+yfhZBcpsW/aNuLIzKSK+GnlS8UFzUlbJPl6PvHsxACcxv0voYD1HysJq0SMBhT7ROagcMD6UjbEzM2ZRZnJY3J1L7/AFg+GQZi1O4rTpp8oH/CZjapJd9GJ+UM5b2DQPAyAsOQQBYD8x25Dn1jpcPKSVCqkpGUMb29f1hED2ZbRjTYad6fGHMRMzBCgbuKaEWfZ4nyycmcUsZKAFKp1Oo1HWJOKWClQlhTitH8T7gkisCmYmaTQ6uUHVtK3F/ODSp0wpV/TUh2sNNwwf4wqMHEBRrsTTwkEBylNBQkOKRkXJeBygBZRm1vrUejRkb6z+zfUQriwFBSNSSlrUIu8K8NQR4EkuLnm/xi1iMKhRzOyjfq227Q3h8HKSjMfPYwr1Uo0L9VRX7iP8lC0FJUcz/feI6eDZMxIJbeOulYlCbHMN4XxMx0qUU3FHgIZprQEM0730cxImICg5pqKvFmbxJBCQFEJSzNd4jYiQhiQbh+cTpiiEhixsfN4q9NT2VSgpbKeKJzFSqn+43a4qC3mITw80pYZQVgkg7M4dnDEP8AKNkBRQAogdY2nBgDmSaUBFWatoNa0FxQdU0lJBWVEi+gNCAwvC8zia0CiAEptnAUWFmJq/SATARUk9qV6NCKcagnKSTu4+sHHHfiwJJeRnG/iKYQMpYACgFCdTzh+RjBMCM6Q76WKS7/AFjn54SFVGtRy1i3wqVKJJJNNtqjtG5IQjHSMSHcTlQA52IA12PSB4zi5KctK+kGnmXMVSwAAc7QCbhUjltrXqIRHjrl2Gkn2R0SzlLkljbt8ISGCVMcgW9BHS4bAqNWBhfiEuZLFB4d2h8c26XZslF6JH8umsNrQcyE5C992hvDzFKBUEkACp0/dvntCs+YVGumnrB8pN7MVeAPCgr2iZYFCbxc4ri15/Yge7TyHwiXw2d7OYFParb8o0TxCYuZRDqUACo7a+sZOLlK66QqWmjoTi0ZKA2rTXbk/wAoQyFbgORTw0altIFLkLWVkF05S57U9WENYY+zFaGjvq9vOEUo9dhpUExilIVUBSMtiNaRMxM4zKpGVPLv3aK2KxGY1AO8RsRNKAQEhQevID7Z4LEv22atLZmCDTQLsw7a/fKLk9Yysmr/AA+sc+vFO5ANE6HV+XL5wbhWPBUc1A+2tQ33tBZIN+76OtFTAoJdFlBiT8vOHJ6ctct7Eh3IcPA8JjUJmFVCWLOa2fo0M4zGe05ZKA7qNTb8unaJpcuXQDb5daJuKwjoBCq1cEV3+se8FmKztTLZ/QX26wP+LUVMqwp3N4rcOkpcOaHf4ecbNuMaYUtR2GxIRMICxlVuOWsIYjBqALEKat6tytB8Xh2NOZ5UgeEwqigrXQCx1ckAgcmMLi6V2AvarTE5c9LeJn6kekZFJWDBqw75X9YyC5xC5xPMJxAuyqjfXo0dCtQXLD+EU08/WOYwMrOtyMqa+I7isUMRjM6UJBAIcGtxX1hWSCb0T5cfKSo3n4VPtGfwBqDnWB4+eEkSxvQnpAJM0CYHoACa6loT43iErLC4Iry/YxsYNySYyMHySYksJNCp2d9nO3KE5kpR91gH+EDmTMhYaxpMxBUQAWFz9/d4vjFlF0bTVKYpU79rNE2XPL0eGpwyu5qTfeFc/iH3r+0OgtAyYeUh6lTEfODzOHpKQSSSqjvUAVPo8UMChCkAOMxtz694QxmOd0MxF/vaFqUnKkdKq2Aws0Z2IoTUM7Jirg1JJdCSE2iTh5BVmGayVKN6Mkm3b4CCDEkMk+EM7tW1KRs430ZFnRyJTD9oDiEqCwwNaHmGeJWAxKjMyvekdBIS9CXuC19Q4eJZpwewr8nuHxCpYrqfCWq7bfdjEziE32hKwsKUgOQSWLEbHrHRCehEpSS+ZiA92oD8W7axzPEsOlKVKlqqojwsKPa1N4zDTlYlStvQticdMLUDVszOrZvukaSffIV/dFPCy84ojwi5ZvIdo39ggKzbl2NKw7mlqh0RKZhkmxd/hGIwqqN4anyivNypqSC8ahSVgMKp1hfqugrKX4anplulQ97flvGvH1S/CpCQk3Ci1X63gUkgLSoVBqRzZoBiVjMc99GowfSJ0rnyJ/TTycyfOctmBYGp5b8ol43JLBU+zcxzpSLOKnqs+UWr72m0QOMSUgAEqLqFA2+5tFuHbpjJ6jYKVNIUWDE1LaBwPnDWHlAJKvPrEibiz4pj3JSGo9AonpUesLyseo+8dvKK3ibQhZkns6aaymLjkLUt3hsrUCKZras+/WJWGdYDBwKU7n5x1isMJMoFQtlSXdvEXA6UiPK+NIc5JCcmWoqDgAO/32itgsIg5lE8wNucQispJALqVdxpfyhzDzlMSUtSwGnfkInnFtaOmm1plLFzQEpAF/ga1gmKx5SEM2VViCLPWh1+sRUIJOUWq3k5pB8dh2yUJSkV11qfUeUB6cU0mA8cdJm65yHLBDf6E+usewOUUgAD0oPWMgqRvEl4fG5jlCnY1ct5Aw+hIzOFAnVrOLNHL4BBmrUlCg7eEPW/iI3P1MdZheE5EjMb7mj2h+aMYeTVNG3EJkxQFBa9ritoWw3DSDuDZWz69Iq4lSsuVKWplBbVw/xPlApmLyEAkm1tvusTxk6pGKTrRJ4vwnIxJBDNfWOdxspSWZ2O0dJxQKUsEPfwlnF6Bt4WxEnOUCuY7t6ARVim0lYW2tkqXKCsigTo73B161+UG/g30AVW1vJ4fnycgAAJL+e56QaXiUoTUAGw3eCeR+AkhXAyG8ViHPyeEZuEK1KIFTv99YqYZQXmI38+RjbiMohLJADgi+49IFTakbJJk/BpCELapbz8Qf4v2hWauwBzK2/WKaOHn2ZBHiam7RthcFUmwalN3v8ACD5xVsGgnCsMQUnIFKNSTY00bb1bzscMQgE5h4iNTr9YlS8RkNN6bvYGHJkklSjLTmBqDoQfeHIxNkuXZkl4HsYSkukZnqkVdItpW/wibiZKlZFLKQXLuPERs28Ky5Csxyryqo+YGwDd4ckykkpE2YLVKQR5DLW1bRijx8mJUaS5aQ4S6SoFhq1fJ4jmQv2lScoqav5Q9xIrWskPuP8AUFqmApsAVd/lDoWlf2MQaRbUjSN8LiDVN6wNWKSgBLVPx+/jCU3EBLmj78hpyeOUXIJsrzsUSK0rUv8Alj2RKfxOHcs/oOUR5WJdjlPI28t+sFVOKihLMAQB8XJFNP1jHia0D/ADE4k+0Uk3dx8usKYzClYCquAWG5NH7V9IBxIvNdB91voYq/xOaSDbKGruTWu1IppwSaAdTtM5vH4fIlCLsKnTMTXtp2gCXcClqR1k2T7SW/hItzETlcNrRqEc6Q6GdVsRL8eto3kYr2WXK7sSe4NItcN4wucT7RyCTmADMKN/tR4QwmBCnzZqWqAPu0epBQo+KpsImnxlryMUXeytiGdGV1LrUjypu0JzMTMQCQFBZI95LunQDMG7cop8OxqTU3cJSReoLkbaesOYzAAgtmALE0d2eg6v+8S81F1JHOS6YLhvEFKBFTMADgJAIJHMUDND2IWnIKhKg/W40HfziHjp60eCW4yMC91JAZ82sAlKUps2prerljAvFfu6OWO3fQf2P+af/J+UZFMZBTKKf5ERkd6jCv8Ab/Bz34fwMr2ZWQCs+QapNLRaweFmrlqKV5TmypcODsQdCPnCaMGRSWE2csRu1uYiivElLyTQJCXOpzEGw+/CYPJJydoCWlURiVMWUKBPuhwd2Zh38PnHNYPErUv2hDgHzZ36t8oX4txcylqQHJepJOi8wIHUD/zAOEmatTKomw0q9/Jz2hkMLjFyfkyLSdFrF49wGsqgLkimjDmfSAJnpl6MGLE2BP66aQvkMkFzmYO5IYPETinEs6nLszD6/ps0Hjw8tLoJyUUWcLj5gQQDmr1oaC9oHMlOXUXevxMSMHiyEsFOelYoKxagxfw6DbU9+cMljcXoOE00P8IXlcq/WH56faE1oLbFq+Zjn5uIVlzAC5JaweKHCccQlmckX5aD4wrJjfyQVlvheGUtOYh1Jp0HePMVJVmKDYF1C3S8L4DizeCrgux1o4B2DtTnGYifnFSSu5PPUNs8TcZctgJS5fsB4lhhmJS7nTaH+ELWhJcsbh6W010+UIYQKsqupe8WsHMQUqDbNt9/SOyNqNdm5PjQObPlrJzpruGf4M36wjiZAYZFORccrgjeGcVgSSUgXVRttekNzMF7NKRdnzG7OzBhVneAUkqoG4xqmQp+LAoqqrgbPXxVZ/ukTlydXv6N84b4pJUibmQCoFyrwsx71p8ol4iUVUIYvT5xZjSq0MT0MzFoUwzA5T93rHmIwIoX8uvwhqSEJT4kuohwTUUNX3Y05QpJxKiosSoAE17jyrSCTfjwbdhJAAFwBq/qOfSNsMoKsWF2ba3OF8QnOWK8tK0oPpGuAQkBQGZVDUc+8c1qzrdiBwn9QMXJO7d/vaKHEJJKUpAtfYltPWEp+HISS55DV9wfOMwvE2oXf4w5qTprwLVLTK/CyMq0KDAjsCLEd9I98TgW3NKj71hA4y5Zx96x7h8Xltbb9/jCnB7Y1UiviEzCgiWatZq8/nEbFYKasDIFHIxPgII5ijsI6jC48WSGVTS/PcwHF4xaMwLAGqsv5ld3rzeEwySi6SFNOWhbhzBAXMQpJBt7tSDyqNu8Mq4sFkVWp2HhISaanTenOJnGsWpSQmgCX8x84lSZpah8oNYua5M3ivJ1P81QgshJVUVJctyJFoziWOA/LYMLNYVpQftEqQk0s7D4CHEyTNbkfgIU4RTsPgk7F0Y6Y1xHsPfyxJrm8o8jucDbiLYnibTCiTMJXMHhKEghLDc6nowbRwQOTjFIWpRBXMIZyzJe5J1NNKaQfg/DPZkKWkB0tuWOiQKnTaPMWhYWnQDTkNSNQPpB3C+KJoxvsUmyVLAWpACyCCf9QA/n8INhcJlSxL0U4H+Icj5d4YxhIzOQlKaA0YCh8zEWdxBIC2VXKQA9XUasIKPKapBtpIncU4iCQNCaD/EU9T/zEpUyvNrffKGMbLdQ/uDDkNvmYUnyS7izD0p8o9PHGKRDkc2x/CTrvQNf4n73gmHxRmryhwAC3QVf0jQpdCZYICmzKe+XQV1N+yYFKxQGYgAAMOdT6WJ7eY8U70M5tVsrYdTipADsA9gAD6w2MSkNlrvyjncYSCEC4Ac6lTVPn6NG2EnKCmLuKHeFSw2rGxzbo6hJTna1W7gte8Oy5Kw7qZNXPqa3b6R5wHhZWULUQEkvU1NCRzY1rFPiRchNCgpqxsq4BHQCPPnP3cUP5q6AYFAAdyrN179orfxEtMtLBgKH5m1P0jnUAqVQ5G3NA93Pn6w9IllaRlAUDc1tWtdKQrJC9sycU+2Nrx39RyXFqXrA8Tj8sxQcqA8IYbnvXR4zB4BQqoGjMWBvqBrpA8TIKFqVSpcizVBeoqHvAJRugag3SPFJcuaEeKlaCtSbkxz8/EggKuoXOhZhlbyi2cQVS1plpFXDrfuX/KdGNKxLxuHUhNZd9Ng9FOLxRi09hoYw8lKwCg6m/wCUlIpZiDere7CEzh5lTAFgp5Oaluewcjp0geGxikKzJUpI1a3dMN4jiYcBUsF65nUonRwFHw0owhtST10dtMDxFRKSENleu7n7byibgvCCDcx1EpEuaimZwaUAbrcxO4jhQ7MH5BukdDIvizUrdkrGKSSC7NuPR7QgJaSXSaj71HyiniJAIbXkYly5P9TUGKsbVC8idjeFWxqL32/SGvZZlAC49QIzD4RzepP7QwMOqrpdoVKSsck62N4HED2jE5WB0PaPPbgqIL/LygODUkqZQ1Ov0g82RkUXNrwlpWFE2xMgTK1o1rv05wgcMxCWIFyIcTODOAHrcVv6Q3hsqmepcPsHDgkfGM5OKMegQ94ZWqO8UsCQhnq5YwnPSnMUszD3joRQ20fWDyUD8xAVViKilRCZ7RknaKyJFLpF6OaVjIVK1f2vzYR5E/F/Yji/shSOJzJRAluoOSVONaV05+TRQXNzAqUzqqAE5Q2zVLPYcok8OlgzSVHKCRQkdm0d/jGv4iC1LISoAJet62Z7PF7gnOv/AE16d+SPxXj/ALQ5Wo+jgMLXv6WhRC0gZyDuxhcOFkkAlI8yOnJ6Q/NImSlFNwogp2SPdN3L/KPQ4xgkktEqlKTbfZOE51uTqPjFPDyAxSSzHMXs1vvqIlSpJdvSLE5WVOUVJZ6aBiz87xuTwkFium2SZyc61LsHcnYaDq2nKHMIELyBQA8Six/Moe6CdiwHmBUwY8KK05wUoS9lHkCdK0Katr1bzF4bKpISXUEs46NTs5jnNPSBWN3YnPBUtRd6msFwMvx1csbQ3wzBAlnc3YdYsYaXknEhIY1+fk8KyZkrih0ML+TCfiecZSEhBLmim08LAP0fzhrhE0qlgKAObLTUUFX7QtxtGZLsC9gT+ZwX8ngGGnlOVJotIbKNtD2e3LrElXiS8jUvdssT8MuZnV4UCg5a05wiuQr2kskpD0ookHxFgKUcm1udYt8IxJWyGfwhwdzU02qYJiUywpwZYUHYvzIDD/b4ROsji+LQPLdHmFmnIkryy2/KS6tbEaRpxLGS5tCCe/IVoNhEyZw2cshYBJNCxu1j0hnBoyLdWlH50b0+6QLhFe5PYSjG78nqeHIvVKtcpzP1BO2o3gEvEomHIpSkityCORu4L6vWPOJYxwQA7e8+73cRNOIzB8iAsMcwTU9XfzvSGwi2rYXFh8Pglge6FK1y1DNVXNruNoClaAoeFVebJ232ihwziiQpJLS1jkyTarv4bQdOGSZocZau1xmNWSRa9j5wTm03yOt2GyFKSkBKXZk11ZnKtWfaEDh5iKrFjsLHkKQVWMSVM+UWIVQUNK6GG1vNITmSCqgSWq9qvQ9mhSuPZyfEi8QCQoKDBxUbK184RCC4UwfXpF3E4Me6oAlxyLa/vE/2IUtgnwgOW677Q+E1QaBSqKSoJDPWLMvGS8pBYKJYpJrybeDHhyUy2KhmyFb6FwNfMDyjluIJ1JZq/pAx45WZyUlov/ywCZy25td+8ZxLDAsx5PuYiYDFFcvJQkEV5F/oYZw2NGfKTct3HX4xzxzT76Og13YVEslxoN7jzj3CIAL5kpOxUK8oPkUk+EUNy1IZWlJqUh+kY5jGaLUpY3DHUUq3e0S5qVJISTzSxPptDuBWEpIJ/Mpj1AIp5wGesFWXe3In5RsdOgEj1M9W79bxkGRgUtVVdaxkZcTbJkhSZKiupVYAlyOb0ApqRZ9zCUziJWssl3tVgBWtaQtxJKlkOa0cCweojVWM9kpzUB2B5DQddYtjjvfbJJSp/SNzgpeb3i51Ip9vBsPhkoWAQc0x2HLSnb4dkF4vMo+0LkH3Rm+TA943CAglZKioA5UKFAWyhzmLgcthDHGVU2LUl2kOplSwt3Kim41fz+MNYfDGaDlYEqdQGjsIn8MkysntFpzrBbLmKQkAUJysST1A6w7h8clBBlrMou5DBYPTMQQPPrCpp9LsdCWroZ4rLZWUBgml6WA1uG+ETZSdKnnDs5aZyj7M0uQ9ebgmg+3hU4cpLGn1gYaVPscvtBJcnKc6LhXpHU4DDiYhbGn5dSag/URz+FTRRNqP1raK3BuJtmYauXuQTbkLjevWJ81ta8HSuvaE4pwxU0iYAwRQJJykhtmPi1bV+UTJn4fmBSZoUhKlF8rm7tQNY7Xi4J+apJSBVw4J8ukThMVmOU5jWutrfrAY8k0qQKgwmNxvsWQwKmDsNXoxFXFNeUaYbih/xawBSCXPPblETiavGTUl3842wyCVJBpDfSjxthqK6ZewXEJilVIZrMGfRqU0hTHT1qOV+Z73jJKCzh6bxRw+DGUKL1AFIU3GLsKox2IYWprUQTEYYItV/vzjdY/qFKQwg05OZkAOpNzyPzvGOWzb2R5+Ec0oKkc4LMzSggguRftY+oHYRaGBJZJu3l3jedgUiW92J7x3rrSYDlEjpkDEIbwoUTckhL3NwSCz8oJ/BrTPy1EpLErDMwFVZhzfWGJWHykzBROV2F30OzwbMFYeYgF3D9wR+hbrHOf11/iwJX4KOIkoK6KFaZiQzNS2tRE1aPZnKkBRXdm93lAuGLqtS3ZgWLUIBJ7U/wDqGpc4F29+gcNRJDliaCkK4uLrsxKtGs6ejIGNRQJ31v8AescvxVeYgA/tHRcVwSUDMFZwSDa3OhtzjnsVUsLbxT+PXaGKnHRLknIo8+eoqOlrw0jHLB8bKSCDsQNxS425RrNlpBOa4063hVcgr8NixPYGx3tFupdk8k49Ha8OxGdFFMRQ1+G8a43HZCQq502iLwKWtBJAJq4ex0FuQg/EJ5WSojL8COW8QvEvUrwPhK1bGp6R7NGTXxfp8oClAJBIqwIrziRPxEwqKHKUi45C8D4niyshi1KAQ6OF9Wc8h1HsFGudQ5R7HOYfik1KQAo0j2A9CZ3MDMxQUNlOMoYeIAh/S7aNE7EIUlZZJKibs7bN/lG+DnGZMC1oZIfKxYA6No78vLTTi+NzkBiCNXvF8IuMqRBKalHk/wCjTCtLXnUymNa68nur0F9o8xc11nq4O4OseT5OYJUTUivXfbvrBUyCUgEDw62IG3z7wy12ZGL+K67B4SYUqcVu7ux0hsYULUAh62AENysK5YVdq7vFvh2CyAlJAI1vW5Dtp9OcTZM6W12Uww0qYvhcKcOkO2a5PPQV0h6bJ9qXzOWGtiRZmhWXhc0x1kqCno/lFWfLloKcqQHDEAuXAYV1rXtEc5bvyP8AjqhNXDikJcOCXNW5CDSZMtJdCiVgWNUnlYXHWDYhSlkIzPfWm9jtyPaMlzsoKFh3FwzA6M1PKFuUmtm7YDEY0FGXIUHcqeFcJOOot92h6X4qKdiKHc6esTZpZwBU3gopdDEl0HXKCgCAAeaandrD94HhZBSpyHqwj2bNOYEks9Yo4GbmDsl2tQeICx6xzbSBehWSkOXfk+p8orYSa5KXYEOeouImTKUWoipAIanWGZeMQSA4B0U+lj1hc1YMtopmRLKiUJIVzhaZgWU4Bc1gkmYoBwekNYTFLUp8rhnf4ftE9yQm5RDSpjMohiRX6xz+JmFWhKQfQw9xPFBlBJIUaH0YdYXwcu7h8w8T2uGFLfvB448VyZuNVtgMQguL5ctW6NX71gXC5rrKRrQDnQaRVUAWJLAkjkyR6CI0rES5ZK0rCqpFCxKnZq11fttDYvkmqD5WgHGuLJmLKEeAIepYEqq1HtXyhCdxZY91RCcrBxqLgjfnHN46eVTZilUUVX7t6/KKIxCghBDZqhyl/wDUczRUej/86gkiTHmu19FvBTlTUFU1SU1CfGwFagB9degjSZJz+5teA4hBMuWhmNFLPM2d+XPWH5kn2csMT20O23lCHSeiuDfkjylFKlAsWFSRA14lUtRINQDb3iTRPb6QzisJmQo1fptp9/OJ/C0rIVndqV9B2dg0URppsVO7o6bh83PMRLUWBuwdyQ7E+kH4ihK1D3WBo9q6jKxcfTaPeFigSLi5ptz+MBxxyroKPblffpEP/PQ5RtiGLIUtRBajOfoOVIVRw8bb66O0X14SgUAAFVPI6Gm8eIlAEkWZu+sMWaloNRTIrSxSp6D6xkUV4QA2jyC9RBcTkjiUpABOYipAqBuHfr56wgoOo9YHLFdjFH2LJFQTYgaHYmPUpQPEi3k78BpSHHho3lD3D5Acnr0geHlsihBJ0HKKPCpZJFW3F3O0R5J6Z6WOK0GwkrJmJF3Zqt0ihw3DqelXux0pv2jzFz8qkgByeWzgj09YpYIhN7mp0ptEOSbq/sddLQricORdSnOj76DyiJxGavMxIH3o8dPjylVgCQ+vxEc9MQH8Z8hHYZeWbHaEP4jxVJfy+EdBg15yHt89REedhwapg0rEqQAAYbkXJaNSLoxksFrjQdvSEcUgF1Cur6dOR5RMm4jar3P0hjhWJzHKRax+UL9LiuSOVJh04clLhz6t5mMzpSkkhaSBUsG8nhyRhFBTgg7MbDWNeIPkIVZvswPO3Rz2eYnDgguaOTTTneJvs2JBqBY784eM9gAoVyp61FoWw6gpRCrAv5G0FG0gUh3DzVKR7zMSAeQYxRTjxJR7xByijfJ/SJ/tk1AZw9B0iPjOIAulR8WhI0ZmeAWLm+gZJPs9ViytRL/3HuxP30i7wqdnzB3UlIZzcGgfcuPWOMwswhdKi3nHRcHnFC8wYgpf0dt217Q/PjqOgOXJGnF+KkK9maEJDB21J+3vEFeNSFpT4VPUquA1QAXqaX6Xg34rVnnlnOmjdBq3XyhHCYJSVAqFHFN3ijDjioJsTKc2+KQtwlJMwJPiJXVwKvrrrW0d5N4dLRMGYAJSFqb3jmKgw3SWYd45HDy0yMqgoKUFFg7uxa3xPOOtws8Kw+YD+oVJB53IuS1/SF/lybaa66BwQ4xpmg4WkrfLcgsGc7ciB8jAvxMtUpILU5Wd/v12giuOpkBQQ+eZqfyJZgdjqwswEc/xHjip+ZBpVwA+g3Ov1hWLHklJN9Ia51oIjGgoIAAz3U9mMW+CcNC5bEeFyR8u145fgfDFzzkAeu9tz0j6twnAiWgJIro5jPzJrEuMXsB5tWyIvDpQhSuwBt0e9YnLUjMSxrW7s/TaKXFwlAL1d2HnEiTNTlc6GvSEY7asrhtWNzsSFS2Lg8uQ3jTDkBA3EUCELSlhoH6devxhXFygkgIHV4xSXRsWuj3Ik1KgDtGQiqWftoyD4/uHX7nA5KOCFV7jrDKZmUJPVTXdR+x6x4JKQh8zPenpztGYHD5lB/cTWtm27nTrHtNprZ40YtPQYTCU0GVLAsPeNQKkhsvS8WcKsIQguK1fd4i46YVKCXuw9BfyTGspeUsr8rhoTKHJD8eTjJ2Xp05WckEgFvFyOvOKsjEhQAUahnI1u3f6RzOCxWd0KAIPutofjDycTmNKOkU1oVP3vE2TF4KoTT2UsfOCVO5s9InLVn51pG/EZ+W6dAK6UaAJxDAMEgdP1jIRpWFy3QxMZDOWPx/SPZ00FJILfrEediVFTlV/h2hjO7Za7vvWGenVNnLJeijh2LWYxSkSNRbT7NYn4SQGNa6C8OS8SRRQYCJ576GplWWArkWrtEmZj2Vlbwg/v1g0ziRFEC6fOkRsStRKgwf71gMWPewei1jUf/1JGXQguCNjyhWVMBVYgnT70gXDZE1mSUkBr0anNu96QbCYQhZrQVpUMbEQVKKqwVIYkIzD/Uva3SkczxrEPNNGAjpiGcoVd70IHRokYnDg5lM53P0170g8LSlbByJuOhLDEBWUEtMSz7F28o6nhmFEpCPalWaqRUOaK86inURzWAQPaBNFkEvy18LffKOoWhM5IOaobuWHkbjtHfkPx4AitCPGSkh0pIUTVxRTuQoNXSvVuk2YgpSBYm7GtdHFv1ivxlYSgXIbOlV6keIP1NuURwrOkV8VSeYEdi+K+jdVRFkywxZLpFq1HKmkdRwOblBAZwAqotsz0cX/AGjmJssy0upvEpy3pTq8dHw7iQShKyAkDVjRL1++u0P/ACE5R1sVipKmcvjcSoqV3Dm7iHvw5wtU5WYg5Rc/d+sX8RIw8xWZKWSpyFEe85L0pl6Q/wAKCkrSGGQjwtZ9G2excbcoGf5PsqKpgrC75NlPgciVLYIACrP5jTsI6nKzEimjXq/lHIy5RSoEhhp1tFfh+PoE5mBFM2hBI1jxs0XJ8jM+K9xBcdwoXlLMNOcczxDChNqMbR0+PxQNBUDXn9HiBxFThNLP61h347kqRT+PyUUmBw2KZqxSwxChVn31rEFUsMCINMxpSKcofPHy6KJKyyMANz2j2ASsW4BO0ZCKmL9xw6MEorykJYsz1sGD+tecbLlBIyksk67EEsOkOTFyyoHOxDGqG7PZ42xCpc1hp5Fq3A1aPW5vVkyhFXROnS01JINKKTejB+sAxSQ7BQUbHm3wMNJwNdQPEBqDdjTV/lCczBBJZ3c3OkNi19ipxf0ZIlsXSC+rnSKUlYQfHdqE6OKEx7g5eRJUoOCKX0Yhu7QNeLTmBZKicoDl2FszaKAHo8BJuTobFKCGePlSgk9idab84iIxBS6SHH3aG/5h71anRVRE8TAo1p2p+0Hig1GmhWSa5WmNYdCFq95gNFUfuHihIyoIA1Dv1FIjAsaJDb1h2YAQAFWsXpWrdbx042bjn/2Py8bT70h4TxMQSXJ0a/St4hGpP9wv2i9wohEtQmILqsbEG4vQW1ifLFRVoojNsNMwxSlJLgFgCaM4cdvhE8zlBWX1JFt2IrTnHQS5/tEzEUIIGVNPe0Lmj9xHO4eUoqKZgAU7C+dncjYijQrG7vkbKTuh1GIKwEhStXLMDsKaQ/PkrSlr5Qyqu2vZ7x7h5eRCZjEgBmIDV15sav8ASG8BivEoKHvaEaKFLDnCpy8o232T0TwklRID6n41uY1x6gQCllhYD86289Oce8UwQLMhRU7gOAGGlqiICcQpKy7jcUb9PswzHBS9yOlOg+JlmWtwEhVcq0kCxDApBNWdyzQfh2MUVOS5BBIIpz2c/SIKHWVeI3ubNY17ehi5wwpCXKS1He5/tFbPfkIoyRqO+xGOVvXQ1iZmcFgSgOUpoCS1SHLtft0hYyFFiE5cqWbVibvu7eUMS8XkJWsAqB8LCrJLi2lIJJ4nLmJIV4STU7u/hYVZvusJ9y6WhqI+KW5UUoJFyzG99HgeJxiwhNAANCz0dugDv35x1vs8OEsicnMdCWJo7Vt1Fesc3MKk5s5QsAMAxIvuW+doPHkUvHX2Jybemey8UVBKlOMyQQNKOH7x1v4bCCKnMoBwCmtLNWu3lHBS8V4nWXB9Og+UdUjFJkyXSXVYU3fyDl/3gPycbql5Di+UaGVTyS5JLFnt4rxsiey0CrHlUQlwrHKXNHhCifXWvkWOhbpFzGoQ+ZxnTQ7aCkSz9r4tDuW6CowwCxmcinWzi3KE+JrSlJTYk+kPfxpFTqAO4FfSEcVIKjmZ7V0+xCYXytgwu9ksSwlgdQYUVOqAagj5/pHVJw/tEWqBX6jlEdeAZQo2U2NW5xRDKn2NU7BS5hAA+UZGkySty59YyCpBHK4sfL4CFcKo+0H/AOv+THkZHqR+J5mT5L+Sph1HJc+4n1Ul/ifOCY4eIdBGRkJfyGw+I1jj/RHQ/OOble8r/Q/8xkZB/j/Fgfk/JC67xuiw6xkZFL6JF2OTz7n3rGs35J+BjIyFIpfke/DVZyXqwixxiaTck+I6/wCS/p6RkZEub9Udi+B7+Hau9ai9Yo4ZAE6awAZmajPUttWMjInyfKQa7X8DONP9VtGTTS0er06xkZE/0Nj0ibxqar2nvH3Sb679Y9UkELJAJ310jIyHr4o45ecolSXLvfn13ihJujqf+hGRkWT6RPDtgsV7x6K/5MLSPcT/ALn/AJEZGRsfia/kZKP9SGcKXzvX3v8AoR7GR0+jfIpMSHTTWL07320yqp/5jyMheTwFi8lP8LIHt7Cn6RR/EHvI6q/6Mexkefk/W/o1/qr/AH7GeH1Na+HXpGL94jp84yMid9gv5MZ4T7s0bLp5GJnFKGlOkZGRsPmZi/Uf++CXNNTGRkZFaLD/2Q=="/>
          <p:cNvSpPr>
            <a:spLocks noChangeAspect="1" noChangeArrowheads="1"/>
          </p:cNvSpPr>
          <p:nvPr/>
        </p:nvSpPr>
        <p:spPr bwMode="auto">
          <a:xfrm>
            <a:off x="155575" y="-2560638"/>
            <a:ext cx="7115175" cy="533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tatic.planetminecraft.com/files/resource_media/screenshot/1215/artworks-000020175670-0164qz-original_1995007.jpg"/>
          <p:cNvPicPr>
            <a:picLocks noChangeAspect="1" noChangeArrowheads="1"/>
          </p:cNvPicPr>
          <p:nvPr/>
        </p:nvPicPr>
        <p:blipFill>
          <a:blip r:embed="rId2" cstate="print"/>
          <a:srcRect/>
          <a:stretch>
            <a:fillRect/>
          </a:stretch>
        </p:blipFill>
        <p:spPr bwMode="auto">
          <a:xfrm>
            <a:off x="228600" y="242437"/>
            <a:ext cx="8773685" cy="6615563"/>
          </a:xfrm>
          <a:prstGeom prst="rect">
            <a:avLst/>
          </a:prstGeom>
          <a:noFill/>
        </p:spPr>
      </p:pic>
      <p:sp>
        <p:nvSpPr>
          <p:cNvPr id="2" name="Title 1"/>
          <p:cNvSpPr>
            <a:spLocks noGrp="1"/>
          </p:cNvSpPr>
          <p:nvPr>
            <p:ph type="title"/>
          </p:nvPr>
        </p:nvSpPr>
        <p:spPr>
          <a:xfrm>
            <a:off x="533400" y="0"/>
            <a:ext cx="7924800" cy="2819400"/>
          </a:xfrm>
        </p:spPr>
        <p:txBody>
          <a:bodyPr>
            <a:normAutofit/>
          </a:bodyPr>
          <a:lstStyle/>
          <a:p>
            <a:r>
              <a:rPr lang="en-US" sz="3200" i="1" dirty="0" smtClean="0">
                <a:effectLst>
                  <a:glow rad="101600">
                    <a:schemeClr val="bg1">
                      <a:alpha val="60000"/>
                    </a:schemeClr>
                  </a:glow>
                </a:effectLst>
              </a:rPr>
              <a:t>“And if </a:t>
            </a:r>
            <a:r>
              <a:rPr lang="en-US" sz="3200" i="1" dirty="0" err="1" smtClean="0">
                <a:effectLst>
                  <a:glow rad="101600">
                    <a:schemeClr val="bg1">
                      <a:alpha val="60000"/>
                    </a:schemeClr>
                  </a:glow>
                </a:effectLst>
              </a:rPr>
              <a:t>thine</a:t>
            </a:r>
            <a:r>
              <a:rPr lang="en-US" sz="3200" i="1" dirty="0" smtClean="0">
                <a:effectLst>
                  <a:glow rad="101600">
                    <a:schemeClr val="bg1">
                      <a:alpha val="60000"/>
                    </a:schemeClr>
                  </a:glow>
                </a:effectLst>
              </a:rPr>
              <a:t> eye offend thee, pluck it out, and cast it from thee: it is better for thee to enter into life with one eye, rather than having two eyes to be cast into </a:t>
            </a:r>
            <a:r>
              <a:rPr lang="en-US" sz="3200" i="1" u="sng" dirty="0" smtClean="0">
                <a:effectLst>
                  <a:glow rad="101600">
                    <a:schemeClr val="bg1">
                      <a:alpha val="60000"/>
                    </a:schemeClr>
                  </a:glow>
                </a:effectLst>
              </a:rPr>
              <a:t>hell fire</a:t>
            </a:r>
            <a:r>
              <a:rPr lang="en-US" sz="3200" i="1" dirty="0" smtClean="0">
                <a:effectLst>
                  <a:glow rad="101600">
                    <a:schemeClr val="bg1">
                      <a:alpha val="60000"/>
                    </a:schemeClr>
                  </a:glow>
                </a:effectLst>
              </a:rPr>
              <a:t>.” (Matt. 18:9) </a:t>
            </a:r>
            <a:endParaRPr lang="en-US" sz="3200" i="1" dirty="0">
              <a:effectLst>
                <a:glow rad="101600">
                  <a:schemeClr val="bg1">
                    <a:alpha val="60000"/>
                  </a:schemeClr>
                </a:glow>
              </a:effectLst>
            </a:endParaRPr>
          </a:p>
        </p:txBody>
      </p:sp>
      <p:pic>
        <p:nvPicPr>
          <p:cNvPr id="65540" name="Picture 4" descr="http://img1.wikia.nocookie.net/__cb20110812165144/villains/images/4/4e/Hellfire.png"/>
          <p:cNvPicPr>
            <a:picLocks noChangeAspect="1" noChangeArrowheads="1"/>
          </p:cNvPicPr>
          <p:nvPr/>
        </p:nvPicPr>
        <p:blipFill>
          <a:blip r:embed="rId3" cstate="print"/>
          <a:srcRect/>
          <a:stretch>
            <a:fillRect/>
          </a:stretch>
        </p:blipFill>
        <p:spPr bwMode="auto">
          <a:xfrm>
            <a:off x="1447800" y="2400300"/>
            <a:ext cx="5943600" cy="44577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8# Believers </a:t>
            </a:r>
            <a:r>
              <a:rPr lang="en-US" dirty="0" smtClean="0"/>
              <a:t>Baptism</a:t>
            </a:r>
            <a:br>
              <a:rPr lang="en-US" dirty="0" smtClean="0"/>
            </a:br>
            <a:r>
              <a:rPr lang="en-US" sz="3600" i="1" dirty="0" smtClean="0"/>
              <a:t>“Baptism by water of converts to Christianity”</a:t>
            </a:r>
            <a:endParaRPr lang="en-US" sz="3600" i="1" dirty="0"/>
          </a:p>
        </p:txBody>
      </p:sp>
      <p:sp>
        <p:nvSpPr>
          <p:cNvPr id="3" name="Content Placeholder 2"/>
          <p:cNvSpPr>
            <a:spLocks noGrp="1"/>
          </p:cNvSpPr>
          <p:nvPr>
            <p:ph idx="1"/>
          </p:nvPr>
        </p:nvSpPr>
        <p:spPr>
          <a:xfrm>
            <a:off x="0" y="1524000"/>
            <a:ext cx="9144000" cy="5334000"/>
          </a:xfrm>
        </p:spPr>
        <p:txBody>
          <a:bodyPr>
            <a:normAutofit fontScale="77500" lnSpcReduction="20000"/>
          </a:bodyPr>
          <a:lstStyle/>
          <a:p>
            <a:pPr lvl="0"/>
            <a:r>
              <a:rPr lang="en-US" dirty="0" smtClean="0"/>
              <a:t>At Pentecost. Here 3,000 were baptized by Peter and the apostles </a:t>
            </a:r>
            <a:r>
              <a:rPr lang="en-US" i="1" dirty="0" smtClean="0"/>
              <a:t>(Acts 2:41)</a:t>
            </a:r>
          </a:p>
          <a:p>
            <a:pPr lvl="0"/>
            <a:r>
              <a:rPr lang="en-US" dirty="0" smtClean="0"/>
              <a:t>At Samaria. Here many were baptized by Philip the evangelist  </a:t>
            </a:r>
            <a:r>
              <a:rPr lang="en-US" i="1" dirty="0" smtClean="0"/>
              <a:t>(Acts 8:12) </a:t>
            </a:r>
          </a:p>
          <a:p>
            <a:pPr lvl="0"/>
            <a:r>
              <a:rPr lang="en-US" dirty="0" smtClean="0"/>
              <a:t>At Gaza. Here the Ethiopian eunuch was baptized by Philip       </a:t>
            </a:r>
            <a:r>
              <a:rPr lang="en-US" i="1" dirty="0" smtClean="0"/>
              <a:t>(Acts 8:38) </a:t>
            </a:r>
          </a:p>
          <a:p>
            <a:pPr lvl="0"/>
            <a:r>
              <a:rPr lang="en-US" dirty="0" smtClean="0"/>
              <a:t>At Damascus. Here Paul is baptized by Ananias </a:t>
            </a:r>
            <a:r>
              <a:rPr lang="en-US" i="1" dirty="0" smtClean="0"/>
              <a:t>(Acts 9:18) </a:t>
            </a:r>
          </a:p>
          <a:p>
            <a:pPr lvl="0"/>
            <a:r>
              <a:rPr lang="en-US" dirty="0" smtClean="0"/>
              <a:t>At Caesarea. Here Peter baptized Cornelius and his friends        </a:t>
            </a:r>
            <a:r>
              <a:rPr lang="en-US" i="1" dirty="0" smtClean="0"/>
              <a:t>(Acts 10:48) </a:t>
            </a:r>
          </a:p>
          <a:p>
            <a:pPr lvl="0"/>
            <a:r>
              <a:rPr lang="en-US" dirty="0" smtClean="0"/>
              <a:t>At Philippi. Here Paul baptized Lydia and the </a:t>
            </a:r>
            <a:r>
              <a:rPr lang="en-US" dirty="0" err="1" smtClean="0"/>
              <a:t>Philippian</a:t>
            </a:r>
            <a:r>
              <a:rPr lang="en-US" dirty="0" smtClean="0"/>
              <a:t> jailor      </a:t>
            </a:r>
            <a:r>
              <a:rPr lang="en-US" i="1" dirty="0" smtClean="0"/>
              <a:t>(Acts 16:15, 33)</a:t>
            </a:r>
          </a:p>
          <a:p>
            <a:pPr lvl="0"/>
            <a:r>
              <a:rPr lang="en-US" dirty="0" smtClean="0"/>
              <a:t>At Corinth. Here Paul baptized </a:t>
            </a:r>
            <a:r>
              <a:rPr lang="en-US" dirty="0" err="1" smtClean="0"/>
              <a:t>Crispus</a:t>
            </a:r>
            <a:r>
              <a:rPr lang="en-US" dirty="0" smtClean="0"/>
              <a:t>, Gaius, Stephanas, and others </a:t>
            </a:r>
            <a:r>
              <a:rPr lang="en-US" i="1" dirty="0" smtClean="0"/>
              <a:t>(Acts 18:8; 1 Cor. 1:14, 16) </a:t>
            </a:r>
          </a:p>
          <a:p>
            <a:pPr lvl="0"/>
            <a:r>
              <a:rPr lang="en-US" dirty="0" smtClean="0"/>
              <a:t>At Ephesus. Here Paul baptized some followers of John the Baptist </a:t>
            </a:r>
            <a:r>
              <a:rPr lang="en-US" i="1" dirty="0" smtClean="0"/>
              <a:t>(Acts 19:3-5)</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false views on baptism</a:t>
            </a:r>
            <a:endParaRPr lang="en-US" dirty="0"/>
          </a:p>
        </p:txBody>
      </p:sp>
      <p:sp>
        <p:nvSpPr>
          <p:cNvPr id="3" name="Content Placeholder 2"/>
          <p:cNvSpPr>
            <a:spLocks noGrp="1"/>
          </p:cNvSpPr>
          <p:nvPr>
            <p:ph idx="1"/>
          </p:nvPr>
        </p:nvSpPr>
        <p:spPr/>
        <p:txBody>
          <a:bodyPr/>
          <a:lstStyle/>
          <a:p>
            <a:pPr lvl="0"/>
            <a:r>
              <a:rPr lang="en-US" dirty="0" smtClean="0"/>
              <a:t>That it is necessary for salvation. This is totally erroneous. Dozens of key passages, such as </a:t>
            </a:r>
            <a:r>
              <a:rPr lang="en-US" i="1" dirty="0" smtClean="0"/>
              <a:t>Romans 4:1-6; Ephesians 2:8, 9; Titus 3:5, </a:t>
            </a:r>
            <a:r>
              <a:rPr lang="en-US" dirty="0" smtClean="0"/>
              <a:t>and many others make it clear that salvation is by grace through faith plus nothing. </a:t>
            </a:r>
          </a:p>
          <a:p>
            <a:endParaRPr lang="en-US" dirty="0"/>
          </a:p>
        </p:txBody>
      </p:sp>
      <p:pic>
        <p:nvPicPr>
          <p:cNvPr id="69634" name="Picture 2" descr="http://davao.catholicfaithdefenders.com/wp-content/uploads/2013/11/Pope-Ben-Baptism_Of_Child.jpg"/>
          <p:cNvPicPr>
            <a:picLocks noChangeAspect="1" noChangeArrowheads="1"/>
          </p:cNvPicPr>
          <p:nvPr/>
        </p:nvPicPr>
        <p:blipFill>
          <a:blip r:embed="rId2" cstate="print"/>
          <a:srcRect/>
          <a:stretch>
            <a:fillRect/>
          </a:stretch>
        </p:blipFill>
        <p:spPr bwMode="auto">
          <a:xfrm>
            <a:off x="2667000" y="4218050"/>
            <a:ext cx="3962400" cy="2639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9634"/>
                                        </p:tgtEl>
                                        <p:attrNameLst>
                                          <p:attrName>style.visibility</p:attrName>
                                        </p:attrNameLst>
                                      </p:cBhvr>
                                      <p:to>
                                        <p:strVal val="visible"/>
                                      </p:to>
                                    </p:set>
                                    <p:anim calcmode="lin" valueType="num">
                                      <p:cBhvr>
                                        <p:cTn id="12" dur="500" fill="hold"/>
                                        <p:tgtEl>
                                          <p:spTgt spid="69634"/>
                                        </p:tgtEl>
                                        <p:attrNameLst>
                                          <p:attrName>ppt_w</p:attrName>
                                        </p:attrNameLst>
                                      </p:cBhvr>
                                      <p:tavLst>
                                        <p:tav tm="0">
                                          <p:val>
                                            <p:fltVal val="0"/>
                                          </p:val>
                                        </p:tav>
                                        <p:tav tm="100000">
                                          <p:val>
                                            <p:strVal val="#ppt_w"/>
                                          </p:val>
                                        </p:tav>
                                      </p:tavLst>
                                    </p:anim>
                                    <p:anim calcmode="lin" valueType="num">
                                      <p:cBhvr>
                                        <p:cTn id="13" dur="500" fill="hold"/>
                                        <p:tgtEl>
                                          <p:spTgt spid="69634"/>
                                        </p:tgtEl>
                                        <p:attrNameLst>
                                          <p:attrName>ppt_h</p:attrName>
                                        </p:attrNameLst>
                                      </p:cBhvr>
                                      <p:tavLst>
                                        <p:tav tm="0">
                                          <p:val>
                                            <p:fltVal val="0"/>
                                          </p:val>
                                        </p:tav>
                                        <p:tav tm="100000">
                                          <p:val>
                                            <p:strVal val="#ppt_h"/>
                                          </p:val>
                                        </p:tav>
                                      </p:tavLst>
                                    </p:anim>
                                    <p:animEffect transition="in" filter="fade">
                                      <p:cBhvr>
                                        <p:cTn id="14"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000" dirty="0" smtClean="0"/>
              <a:t>That it replaces circumcision - This cannot be, however, for several reasons. </a:t>
            </a:r>
          </a:p>
          <a:p>
            <a:pPr lvl="0"/>
            <a:r>
              <a:rPr lang="en-US" sz="3000" dirty="0" smtClean="0"/>
              <a:t>Circumcision was performed upon male babies only, but in the New Testament we have the baptism of women mentioned </a:t>
            </a:r>
            <a:r>
              <a:rPr lang="en-US" sz="3000" i="1" dirty="0" smtClean="0"/>
              <a:t>(Acts 8:12; 16:14, 15).</a:t>
            </a:r>
          </a:p>
          <a:p>
            <a:pPr lvl="0"/>
            <a:r>
              <a:rPr lang="en-US" sz="3000" dirty="0" smtClean="0"/>
              <a:t>Circumcision had nothing to do with the faith of the baby. Only his nationality and the parents dedicating him to God. </a:t>
            </a:r>
          </a:p>
          <a:p>
            <a:pPr lvl="0"/>
            <a:r>
              <a:rPr lang="en-US" sz="3000" dirty="0" smtClean="0"/>
              <a:t>Baptism has nothing to do with the nationality of the believer. Only his faith and personal commitment to Christ. </a:t>
            </a:r>
          </a:p>
          <a:p>
            <a:pPr lvl="0"/>
            <a:r>
              <a:rPr lang="en-US" sz="3000" dirty="0" smtClean="0"/>
              <a:t>Circumcision continued to be practiced among Jewish believers even after the institution of baptism            </a:t>
            </a:r>
            <a:r>
              <a:rPr lang="en-US" sz="3000" i="1" dirty="0" smtClean="0"/>
              <a:t>(Acts 16:3). </a:t>
            </a:r>
          </a:p>
          <a:p>
            <a:pPr lvl="0">
              <a:buNone/>
            </a:pPr>
            <a:r>
              <a:rPr lang="en-US" sz="3000" i="1" dirty="0" smtClean="0"/>
              <a:t> </a:t>
            </a:r>
          </a:p>
          <a:p>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The scriptural view on baptism </a:t>
            </a:r>
            <a:br>
              <a:rPr lang="en-US" dirty="0" smtClean="0"/>
            </a:br>
            <a:endParaRPr lang="en-US" dirty="0"/>
          </a:p>
        </p:txBody>
      </p:sp>
      <p:sp>
        <p:nvSpPr>
          <p:cNvPr id="3" name="Content Placeholder 2"/>
          <p:cNvSpPr>
            <a:spLocks noGrp="1"/>
          </p:cNvSpPr>
          <p:nvPr>
            <p:ph idx="1"/>
          </p:nvPr>
        </p:nvSpPr>
        <p:spPr>
          <a:xfrm>
            <a:off x="0" y="990600"/>
            <a:ext cx="9144000" cy="5105400"/>
          </a:xfrm>
        </p:spPr>
        <p:txBody>
          <a:bodyPr>
            <a:normAutofit/>
          </a:bodyPr>
          <a:lstStyle/>
          <a:p>
            <a:r>
              <a:rPr lang="en-US" dirty="0" smtClean="0"/>
              <a:t>Baptism is the fulfilling of the Great Commission – </a:t>
            </a:r>
            <a:r>
              <a:rPr lang="en-US" i="1" dirty="0" smtClean="0"/>
              <a:t>Matt. 28:19-20</a:t>
            </a:r>
          </a:p>
          <a:p>
            <a:r>
              <a:rPr lang="en-US" dirty="0" smtClean="0"/>
              <a:t>All believers be baptized - </a:t>
            </a:r>
            <a:r>
              <a:rPr lang="en-US" i="1" dirty="0" smtClean="0"/>
              <a:t>"Then they that gladly received his word were baptized" (Acts 2:41).</a:t>
            </a:r>
          </a:p>
          <a:p>
            <a:r>
              <a:rPr lang="en-US" dirty="0" smtClean="0"/>
              <a:t>The symbolism of baptism – This symbolism requires the complete submerging of the believer in water. The </a:t>
            </a:r>
            <a:r>
              <a:rPr lang="en-US" dirty="0" smtClean="0"/>
              <a:t>immersion </a:t>
            </a:r>
            <a:r>
              <a:rPr lang="en-US" dirty="0" smtClean="0"/>
              <a:t>relates baptism to Christ’s death, burial, and resurrection</a:t>
            </a:r>
            <a:r>
              <a:rPr lang="en-US" i="1" dirty="0" smtClean="0"/>
              <a:t> </a:t>
            </a:r>
            <a:r>
              <a:rPr lang="en-US" i="1" dirty="0" smtClean="0"/>
              <a:t>- Romans </a:t>
            </a:r>
            <a:r>
              <a:rPr lang="en-US" i="1" dirty="0" smtClean="0"/>
              <a:t>6:1-10 and Colossians 2:11-13. </a:t>
            </a:r>
          </a:p>
          <a:p>
            <a:endParaRPr lang="en-US" dirty="0"/>
          </a:p>
        </p:txBody>
      </p:sp>
      <p:pic>
        <p:nvPicPr>
          <p:cNvPr id="71682" name="Picture 2" descr="http://www.mcgi.org/wp-content/gallery/mass-baptism-february-15-2013/prepping-for-full-immersion.jpg"/>
          <p:cNvPicPr>
            <a:picLocks noChangeAspect="1" noChangeArrowheads="1"/>
          </p:cNvPicPr>
          <p:nvPr/>
        </p:nvPicPr>
        <p:blipFill>
          <a:blip r:embed="rId2" cstate="print"/>
          <a:srcRect/>
          <a:stretch>
            <a:fillRect/>
          </a:stretch>
        </p:blipFill>
        <p:spPr bwMode="auto">
          <a:xfrm>
            <a:off x="6553200" y="5130798"/>
            <a:ext cx="2590800" cy="17272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purpose of baptism</a:t>
            </a:r>
            <a:endParaRPr lang="en-US" dirty="0"/>
          </a:p>
        </p:txBody>
      </p:sp>
      <p:sp>
        <p:nvSpPr>
          <p:cNvPr id="3" name="Content Placeholder 2"/>
          <p:cNvSpPr>
            <a:spLocks noGrp="1"/>
          </p:cNvSpPr>
          <p:nvPr>
            <p:ph idx="1"/>
          </p:nvPr>
        </p:nvSpPr>
        <p:spPr>
          <a:xfrm>
            <a:off x="0" y="1600200"/>
            <a:ext cx="9067800" cy="5257800"/>
          </a:xfrm>
        </p:spPr>
        <p:txBody>
          <a:bodyPr>
            <a:normAutofit lnSpcReduction="10000"/>
          </a:bodyPr>
          <a:lstStyle/>
          <a:p>
            <a:r>
              <a:rPr lang="en-US" dirty="0" smtClean="0"/>
              <a:t>Identification with the Savior – </a:t>
            </a:r>
            <a:r>
              <a:rPr lang="en-US" i="1" dirty="0" smtClean="0"/>
              <a:t>(Romans 6:3-4)  </a:t>
            </a:r>
            <a:r>
              <a:rPr lang="en-US" i="1" dirty="0" smtClean="0"/>
              <a:t>“Know </a:t>
            </a:r>
            <a:r>
              <a:rPr lang="en-US" i="1" dirty="0" smtClean="0"/>
              <a:t>ye not, that so many of us as were baptized into Jesus Christ were baptized into his death? Therefore we are buried with him by baptism into death: that like as Christ was raised up from the dead by the glory of the Father, even so we also should walk in newness of life.”</a:t>
            </a:r>
          </a:p>
          <a:p>
            <a:r>
              <a:rPr lang="en-US" dirty="0" smtClean="0"/>
              <a:t>Identification with the church – </a:t>
            </a:r>
            <a:r>
              <a:rPr lang="en-US" i="1" dirty="0" smtClean="0"/>
              <a:t>(Acts 2:41) “Then they that gladly received his word were baptized: and the same day there were added unto them about three thousand souls.”</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tamarindochurch.com/wp-content/uploads/2013/05/baptism-image-only.jpg"/>
          <p:cNvPicPr>
            <a:picLocks noChangeAspect="1" noChangeArrowheads="1"/>
          </p:cNvPicPr>
          <p:nvPr/>
        </p:nvPicPr>
        <p:blipFill>
          <a:blip r:embed="rId2" cstate="print"/>
          <a:srcRect/>
          <a:stretch>
            <a:fillRect/>
          </a:stretch>
        </p:blipFill>
        <p:spPr bwMode="auto">
          <a:xfrm>
            <a:off x="304800" y="228600"/>
            <a:ext cx="8686800" cy="651510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2514</TotalTime>
  <Words>2363</Words>
  <Application>Microsoft Office PowerPoint</Application>
  <PresentationFormat>On-screen Show (4:3)</PresentationFormat>
  <Paragraphs>103</Paragraphs>
  <Slides>56</Slides>
  <Notes>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The Doctrine of the Church (Part  13)</vt:lpstr>
      <vt:lpstr>Slide 2</vt:lpstr>
      <vt:lpstr>Slide 3</vt:lpstr>
      <vt:lpstr>“…and the gates of hell shall  not prevail against it.”</vt:lpstr>
      <vt:lpstr>  The Meaning of the Word "Church."</vt:lpstr>
      <vt:lpstr>Slide 6</vt:lpstr>
      <vt:lpstr>The Origin of the Church “When and where did the church actually begin?”  </vt:lpstr>
      <vt:lpstr>The Church begin on the  Day of Pentecost</vt:lpstr>
      <vt:lpstr>Slide 9</vt:lpstr>
      <vt:lpstr>Jesus Christ alone is to have the Preeminence in His Church</vt:lpstr>
      <vt:lpstr>Slide 11</vt:lpstr>
      <vt:lpstr>“Thou art worthy, O Lord, to receive glory and honour and power: for thou hast created all things, and for thy pleasure they are and were created.”  (Rev. 4:11)</vt:lpstr>
      <vt:lpstr>The History, Growth, and Character of the Various New Testament Churches.</vt:lpstr>
      <vt:lpstr>Slide 14</vt:lpstr>
      <vt:lpstr>The Six Symbols of the Church  </vt:lpstr>
      <vt:lpstr>The Organization of the Church  </vt:lpstr>
      <vt:lpstr>The New Testament Church   had Officers</vt:lpstr>
      <vt:lpstr>God’s methods vs.  Our man’s  of Building the church  of Jesus Christ  </vt:lpstr>
      <vt:lpstr>The Lord’s Supper The Scriptures describing the Lord’s Supper - Matthew 26:26-30; Mark 14:22-26; Luke 22:17-20; John 6:51, 53-56; 1 Corinthians 11:23-34. </vt:lpstr>
      <vt:lpstr>Baptism  “Go ye, therefore, and teach all nations, baptizing them in the name of the Father, and of the Son,  and of the Holy Ghost”  (Matt. 28:19) </vt:lpstr>
      <vt:lpstr>The meaning of the word baptism</vt:lpstr>
      <vt:lpstr>Baptizo </vt:lpstr>
      <vt:lpstr>The words sprinkling or pouring are never used in the New Testament for the rite of baptism. This has compelled scholars of all denominational groups to admit that in the original meaning and in the New Testament use baptism meant immersion.</vt:lpstr>
      <vt:lpstr>The first record of the use of sprinkling was about a.d. 250 when Novatian lay sick in bed and thought he was to die. He had water poured all over him on the bed as an act of baptism. It wasn’t until a.d. 1311 that the Roman Catholic Church at the Council of Ravenna made sprinkling or immersion allowable modes of baptism. Not until 1644 did the Church of England adopt sprinkling by vote of Parliament. The year before it was voted upon and recommended to Parliament by the Assembly of Divines. The vote was 25 to 24 in favor of sprinkling. A New Testament Church cannot make such accommodations to human whim." (My Church, pp. 41, 42) </vt:lpstr>
      <vt:lpstr>Nine different kinds of Baptism mentioned in the Scriptures</vt:lpstr>
      <vt:lpstr>1# The baptism of sin upon  Christ at Calvary </vt:lpstr>
      <vt:lpstr>2# The baptism of the Holy Spirit upon believers at Pentecost  (Matt. 3:11; Acts 1:5; 2:1-4) </vt:lpstr>
      <vt:lpstr>3# The baptism of all Christians by the Holy Spirit into the body of Christ  </vt:lpstr>
      <vt:lpstr>4# The Baptism of Israel unto Moses   </vt:lpstr>
      <vt:lpstr>Slide 30</vt:lpstr>
      <vt:lpstr>Slide 31</vt:lpstr>
      <vt:lpstr>Slide 32</vt:lpstr>
      <vt:lpstr>5# Baptism of the Dead</vt:lpstr>
      <vt:lpstr>(The Church of Jesus Christ of Latter-day Saints), in particular, has claimed that this verse supports their view of baptism for the dead. In their practice, individuals go to their local Mormon temple, dress appropriately for a baptism, representatively adopt the name of a person who has died, and then the Mormon is baptized in water for that deceased person. This way, the dead person has fulfilled the requirements of salvation in the afterworld and can enjoy further spiritual benefits in the spiritual realm.</vt:lpstr>
      <vt:lpstr>Paul used an example of a pagan practice to prove the resurrection - “Else what shall they do which are baptized for the dead, if the dead rise not at all? why are they then baptized for the dead?”   This is significant because the Christian church was not practicing baptism for the dead, but the pagans were.  Paul's point was simple. The resurrection is a reality. It is going to happen when Jesus returns. Even the pagans believe in the resurrection; otherwise, why would they baptize for the dead? </vt:lpstr>
      <vt:lpstr>“Behold, I shew you a mystery; We shall not all sleep, but we shall all be changed, In a moment, in the twinkling of an eye, at the last trump: for the trumpet shall sound, and the dead shall be raised incorruptible, and we shall be changed. For this corruptible must put on incorruption, and this mortal must put on immortality. So when this corruptible shall have put on incorruption, and this mortal shall have put on immortality, then shall be brought to pass the saying that is written, Death is swallowed up in victory. O death, where is thy sting? O grave, where is thy victory?” (1 Corinthians 15:51-58) </vt:lpstr>
      <vt:lpstr>Slide 37</vt:lpstr>
      <vt:lpstr>6# The Baptism of John the Baptist  (baptism of repentance and faith  in the promised Messiah)  </vt:lpstr>
      <vt:lpstr>Slide 39</vt:lpstr>
      <vt:lpstr> “In those days came John the Baptist, preaching in the wilderness of Judaea, And saying, Repent ye: for the kingdom of heaven is at hand…I indeed baptize you with water unto repentance: but he that cometh after me is mightier than I, whose shoes I am not worthy to bear: he shall baptize you with the Holy Ghost, and with fire.”</vt:lpstr>
      <vt:lpstr>(Acts 19:1-5) “And it came to pass, that, while Apollos was at Corinth, Paul having passed through the upper coasts came to Ephesus: and finding certain disciples, He said unto them, Have ye received the Holy Ghost since ye believed? And they said unto him, We have not so much as heard whether there be any Holy Ghost. And he said unto them, Unto what then were ye baptized? And they said, Unto John's baptism. Then said Paul, John verily baptized with the baptism of repentance, saying unto the people, that they should believe on him which should come after him, that is, on Christ Jesus. When they heard this, they were baptized in the name of the Lord Jesus.”</vt:lpstr>
      <vt:lpstr>Slide 42</vt:lpstr>
      <vt:lpstr>7# Baptism of Jesus</vt:lpstr>
      <vt:lpstr>“Then cometh Jesus from Galilee to Jordan unto John, to be baptized of him. But John forbad him, saying, I have need to be baptized of thee, and comest thou to me? And Jesus answering said unto him, Suffer it to be so now: for thus it becometh us to fulfill all righteousness. Then he suffered him. And Jesus, when he was baptized, went up straightway out of the water: and, lo, the heavens were opened unto him, and he saw the Spirit of God descending like a dove, and lighting upon him: And lo a voice from heaven, saying, This is my beloved Son, in whom I am well pleased.” (Matthew 3:13-17) </vt:lpstr>
      <vt:lpstr>Slide 45</vt:lpstr>
      <vt:lpstr>Why was Jesus Baptized?</vt:lpstr>
      <vt:lpstr>Slide 47</vt:lpstr>
      <vt:lpstr>Slide 48</vt:lpstr>
      <vt:lpstr>8# Baptism of fire</vt:lpstr>
      <vt:lpstr>“And if thine eye offend thee, pluck it out, and cast it from thee: it is better for thee to enter into life with one eye, rather than having two eyes to be cast into hell fire.” (Matt. 18:9) </vt:lpstr>
      <vt:lpstr>8# Believers Baptism “Baptism by water of converts to Christianity”</vt:lpstr>
      <vt:lpstr>The false views on baptism</vt:lpstr>
      <vt:lpstr>Slide 53</vt:lpstr>
      <vt:lpstr>The scriptural view on baptism  </vt:lpstr>
      <vt:lpstr>The purpose of baptism</vt:lpstr>
      <vt:lpstr>Slide 56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13)</dc:title>
  <dc:creator>Pastor Daniel White</dc:creator>
  <cp:lastModifiedBy>Pastor Daniel White</cp:lastModifiedBy>
  <cp:revision>86</cp:revision>
  <dcterms:created xsi:type="dcterms:W3CDTF">2014-09-08T21:49:47Z</dcterms:created>
  <dcterms:modified xsi:type="dcterms:W3CDTF">2014-10-08T21:03:27Z</dcterms:modified>
</cp:coreProperties>
</file>