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339" r:id="rId32"/>
    <p:sldId id="340" r:id="rId33"/>
    <p:sldId id="341" r:id="rId34"/>
    <p:sldId id="342" r:id="rId35"/>
    <p:sldId id="343" r:id="rId36"/>
    <p:sldId id="344" r:id="rId37"/>
    <p:sldId id="345" r:id="rId38"/>
    <p:sldId id="346" r:id="rId39"/>
    <p:sldId id="351" r:id="rId40"/>
    <p:sldId id="287" r:id="rId41"/>
    <p:sldId id="288" r:id="rId42"/>
    <p:sldId id="289" r:id="rId43"/>
    <p:sldId id="290" r:id="rId44"/>
    <p:sldId id="291" r:id="rId45"/>
    <p:sldId id="293" r:id="rId46"/>
    <p:sldId id="292" r:id="rId47"/>
    <p:sldId id="347" r:id="rId48"/>
    <p:sldId id="294" r:id="rId49"/>
    <p:sldId id="348" r:id="rId50"/>
    <p:sldId id="295" r:id="rId51"/>
    <p:sldId id="349" r:id="rId52"/>
    <p:sldId id="296" r:id="rId53"/>
    <p:sldId id="297" r:id="rId54"/>
    <p:sldId id="305" r:id="rId55"/>
    <p:sldId id="298" r:id="rId56"/>
    <p:sldId id="299" r:id="rId57"/>
    <p:sldId id="300" r:id="rId58"/>
    <p:sldId id="350" r:id="rId59"/>
    <p:sldId id="302" r:id="rId60"/>
    <p:sldId id="303" r:id="rId61"/>
    <p:sldId id="304" r:id="rId62"/>
    <p:sldId id="306"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92BE17-CFA2-4DE9-8B4F-FC7DB52E3984}" type="datetimeFigureOut">
              <a:rPr lang="en-US" smtClean="0"/>
              <a:pPr/>
              <a:t>10/1/2014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CF304-92CC-4779-A0F2-4592304DA4D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9F3C9D-1D97-4001-BD47-AF8620A6D038}"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B881C4-CA98-4223-BA8E-A8719815E2E0}" type="datetimeFigureOut">
              <a:rPr lang="en-US" smtClean="0"/>
              <a:pPr/>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881C4-CA98-4223-BA8E-A8719815E2E0}" type="datetimeFigureOut">
              <a:rPr lang="en-US" smtClean="0"/>
              <a:pPr/>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881C4-CA98-4223-BA8E-A8719815E2E0}" type="datetimeFigureOut">
              <a:rPr lang="en-US" smtClean="0"/>
              <a:pPr/>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881C4-CA98-4223-BA8E-A8719815E2E0}" type="datetimeFigureOut">
              <a:rPr lang="en-US" smtClean="0"/>
              <a:pPr/>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B881C4-CA98-4223-BA8E-A8719815E2E0}" type="datetimeFigureOut">
              <a:rPr lang="en-US" smtClean="0"/>
              <a:pPr/>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B881C4-CA98-4223-BA8E-A8719815E2E0}" type="datetimeFigureOut">
              <a:rPr lang="en-US" smtClean="0"/>
              <a:pPr/>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B881C4-CA98-4223-BA8E-A8719815E2E0}" type="datetimeFigureOut">
              <a:rPr lang="en-US" smtClean="0"/>
              <a:pPr/>
              <a:t>10/1/2014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B881C4-CA98-4223-BA8E-A8719815E2E0}" type="datetimeFigureOut">
              <a:rPr lang="en-US" smtClean="0"/>
              <a:pPr/>
              <a:t>10/1/2014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881C4-CA98-4223-BA8E-A8719815E2E0}" type="datetimeFigureOut">
              <a:rPr lang="en-US" smtClean="0"/>
              <a:pPr/>
              <a:t>10/1/2014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B881C4-CA98-4223-BA8E-A8719815E2E0}" type="datetimeFigureOut">
              <a:rPr lang="en-US" smtClean="0"/>
              <a:pPr/>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B881C4-CA98-4223-BA8E-A8719815E2E0}" type="datetimeFigureOut">
              <a:rPr lang="en-US" smtClean="0"/>
              <a:pPr/>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93748-F63A-4526-9D67-63F952FA22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881C4-CA98-4223-BA8E-A8719815E2E0}" type="datetimeFigureOut">
              <a:rPr lang="en-US" smtClean="0"/>
              <a:pPr/>
              <a:t>10/1/2014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93748-F63A-4526-9D67-63F952FA229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gif"/></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gif"/><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(Part  12)</a:t>
            </a:r>
            <a:endParaRPr lang="en-US" i="1" dirty="0"/>
          </a:p>
        </p:txBody>
      </p:sp>
      <p:sp>
        <p:nvSpPr>
          <p:cNvPr id="8" name="Subtitle 7"/>
          <p:cNvSpPr>
            <a:spLocks noGrp="1"/>
          </p:cNvSpPr>
          <p:nvPr>
            <p:ph type="subTitle" idx="1"/>
          </p:nvPr>
        </p:nvSpPr>
        <p:spPr>
          <a:xfrm>
            <a:off x="0" y="5410200"/>
            <a:ext cx="9144000" cy="1219200"/>
          </a:xfrm>
        </p:spPr>
        <p:txBody>
          <a:bodyPr>
            <a:noAutofit/>
            <a:scene3d>
              <a:camera prst="orthographicFront"/>
              <a:lightRig rig="threePt" dir="t"/>
            </a:scene3d>
            <a:sp3d extrusionH="57150">
              <a:bevelT w="38100" h="38100" prst="convex"/>
            </a:sp3d>
          </a:bodyPr>
          <a:lstStyle/>
          <a:p>
            <a:r>
              <a:rPr lang="en-US" sz="4000" b="1" i="1" dirty="0" smtClean="0"/>
              <a:t>The </a:t>
            </a:r>
            <a:r>
              <a:rPr lang="en-US" sz="4000" b="1" i="1" dirty="0"/>
              <a:t>Ordinances of the </a:t>
            </a:r>
            <a:r>
              <a:rPr lang="en-US" sz="4000" b="1" i="1" dirty="0" smtClean="0"/>
              <a:t>Church</a:t>
            </a:r>
          </a:p>
          <a:p>
            <a:r>
              <a:rPr lang="en-US" sz="3600" b="1" i="1" dirty="0" smtClean="0"/>
              <a:t>(Part 1)</a:t>
            </a:r>
            <a:endParaRPr lang="en-US" sz="3600" b="1" i="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3600" b="1" i="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3600" b="1" i="1" dirty="0" smtClean="0">
              <a:effectLst>
                <a:reflection blurRad="6350" stA="55000" endA="300" endPos="45500" dir="5400000" sy="-100000" algn="bl" rotWithShape="0"/>
              </a:effectLst>
              <a:latin typeface="Times New Roman" pitchFamily="18" charset="0"/>
              <a:cs typeface="Times New Roman"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txBox="1">
            <a:spLocks/>
          </p:cNvSpPr>
          <p:nvPr/>
        </p:nvSpPr>
        <p:spPr>
          <a:xfrm>
            <a:off x="0" y="304800"/>
            <a:ext cx="9144000" cy="6324600"/>
          </a:xfrm>
          <a:prstGeom prst="rect">
            <a:avLst/>
          </a:prstGeom>
        </p:spPr>
        <p:txBody>
          <a:bodyPr vert="horz" lIns="91440" tIns="45720" rIns="91440" bIns="45720" rtlCol="0">
            <a:noAutofit/>
            <a:scene3d>
              <a:camera prst="orthographicFront"/>
              <a:lightRig rig="threePt" dir="t"/>
            </a:scene3d>
            <a:sp3d extrusionH="57150">
              <a:bevelT w="38100" h="38100" prst="convex"/>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rPr>
              <a:t>The Nature of the Church</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“The characteristics or inherent features of the Church”</a:t>
            </a:r>
            <a:endParaRPr kumimoji="0" lang="en-US" sz="3000" b="1" i="1"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p:txBody>
      </p:sp>
      <p:pic>
        <p:nvPicPr>
          <p:cNvPr id="6" name="Picture 2" descr="http://biblicalproof.files.wordpress.com/2013/06/what-the-church-is-and-is-not.jpg"/>
          <p:cNvPicPr>
            <a:picLocks noChangeAspect="1" noChangeArrowheads="1"/>
          </p:cNvPicPr>
          <p:nvPr/>
        </p:nvPicPr>
        <p:blipFill>
          <a:blip r:embed="rId2" cstate="print"/>
          <a:srcRect t="19611" r="131" b="22042"/>
          <a:stretch>
            <a:fillRect/>
          </a:stretch>
        </p:blipFill>
        <p:spPr bwMode="auto">
          <a:xfrm>
            <a:off x="0" y="1905000"/>
            <a:ext cx="9152467" cy="4335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4000" dirty="0" smtClean="0">
                <a:solidFill>
                  <a:srgbClr val="FFFF00"/>
                </a:solidFill>
              </a:rPr>
              <a:t>  The Church is not Israel</a:t>
            </a:r>
          </a:p>
          <a:p>
            <a:r>
              <a:rPr lang="en-US" dirty="0" smtClean="0"/>
              <a:t> </a:t>
            </a:r>
            <a:r>
              <a:rPr lang="en-US" i="1" dirty="0" smtClean="0"/>
              <a:t>(I Corinthians 10:32) “Give none offence, neither to the Jews (Israel), nor to the Gentiles, nor to the church of God.”</a:t>
            </a:r>
            <a:endParaRPr lang="en-US" dirty="0" smtClean="0"/>
          </a:p>
          <a:p>
            <a:endParaRPr lang="en-US" dirty="0"/>
          </a:p>
          <a:p>
            <a:endParaRPr lang="en-US" dirty="0" smtClean="0"/>
          </a:p>
          <a:p>
            <a:endParaRPr lang="en-US" dirty="0"/>
          </a:p>
          <a:p>
            <a:endParaRPr lang="en-US" dirty="0" smtClean="0"/>
          </a:p>
          <a:p>
            <a:endParaRPr lang="en-US" dirty="0"/>
          </a:p>
          <a:p>
            <a:pPr>
              <a:buNone/>
            </a:pPr>
            <a:endParaRPr lang="en-US" dirty="0" smtClean="0"/>
          </a:p>
          <a:p>
            <a:r>
              <a:rPr lang="en-US" dirty="0"/>
              <a:t>Covenant theologians teach that the church has become God’s elect people, as Israel once was. </a:t>
            </a:r>
            <a:endParaRPr lang="en-US" dirty="0" smtClean="0"/>
          </a:p>
          <a:p>
            <a:endParaRPr lang="en-US" dirty="0" smtClean="0"/>
          </a:p>
          <a:p>
            <a:endParaRPr lang="en-US" dirty="0"/>
          </a:p>
        </p:txBody>
      </p:sp>
      <p:pic>
        <p:nvPicPr>
          <p:cNvPr id="4" name="Picture 4" descr="https://encrypted-tbn2.gstatic.com/images?q=tbn:ANd9GcTe_sFLk2KOk7IsBPvk3U00hbR-WW1HQhD2oaEdNk280QX_tKeHCmk9mp5k"/>
          <p:cNvPicPr>
            <a:picLocks noChangeAspect="1" noChangeArrowheads="1"/>
          </p:cNvPicPr>
          <p:nvPr/>
        </p:nvPicPr>
        <p:blipFill>
          <a:blip r:embed="rId2" cstate="print"/>
          <a:srcRect/>
          <a:stretch>
            <a:fillRect/>
          </a:stretch>
        </p:blipFill>
        <p:spPr bwMode="auto">
          <a:xfrm>
            <a:off x="1295400" y="2514600"/>
            <a:ext cx="6019800" cy="30099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417638"/>
          </a:xfrm>
        </p:spPr>
        <p:txBody>
          <a:bodyPr/>
          <a:lstStyle/>
          <a:p>
            <a:r>
              <a:rPr lang="en-US" dirty="0" smtClean="0">
                <a:solidFill>
                  <a:srgbClr val="FFFF00"/>
                </a:solidFill>
              </a:rPr>
              <a:t>The Church is the Body of Christ</a:t>
            </a:r>
            <a:endParaRPr lang="en-US" dirty="0">
              <a:solidFill>
                <a:srgbClr val="FFFF00"/>
              </a:solidFill>
            </a:endParaRPr>
          </a:p>
        </p:txBody>
      </p:sp>
      <p:sp>
        <p:nvSpPr>
          <p:cNvPr id="6" name="Content Placeholder 5"/>
          <p:cNvSpPr>
            <a:spLocks noGrp="1"/>
          </p:cNvSpPr>
          <p:nvPr>
            <p:ph idx="1"/>
          </p:nvPr>
        </p:nvSpPr>
        <p:spPr>
          <a:xfrm>
            <a:off x="152400" y="1371600"/>
            <a:ext cx="8839200" cy="4754563"/>
          </a:xfrm>
        </p:spPr>
        <p:txBody>
          <a:bodyPr/>
          <a:lstStyle/>
          <a:p>
            <a:r>
              <a:rPr lang="en-US" i="1" dirty="0" smtClean="0"/>
              <a:t> I Cor. 12:27 “Now ye are the body of Christ, and members in particular.</a:t>
            </a:r>
          </a:p>
          <a:p>
            <a:r>
              <a:rPr lang="en-US" i="1" dirty="0" smtClean="0"/>
              <a:t> Eph. 4:12 “For the perfecting of the saints, for the work of the ministry, for the edifying of the body of Christ.”</a:t>
            </a:r>
            <a:endParaRPr lang="en-US" i="1" dirty="0"/>
          </a:p>
        </p:txBody>
      </p:sp>
      <p:pic>
        <p:nvPicPr>
          <p:cNvPr id="63490" name="Picture 2" descr="http://ubdavid.org/advanced/new-life3/graphics/17_people-cross-body.jpg"/>
          <p:cNvPicPr>
            <a:picLocks noChangeAspect="1" noChangeArrowheads="1"/>
          </p:cNvPicPr>
          <p:nvPr/>
        </p:nvPicPr>
        <p:blipFill>
          <a:blip r:embed="rId2" cstate="print"/>
          <a:srcRect/>
          <a:stretch>
            <a:fillRect/>
          </a:stretch>
        </p:blipFill>
        <p:spPr bwMode="auto">
          <a:xfrm>
            <a:off x="2667000" y="3581400"/>
            <a:ext cx="6191248" cy="309562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Christ is the head of the Church</a:t>
            </a:r>
            <a:endParaRPr lang="en-US" dirty="0">
              <a:solidFill>
                <a:srgbClr val="FFFF00"/>
              </a:solidFill>
            </a:endParaRPr>
          </a:p>
        </p:txBody>
      </p:sp>
      <p:sp>
        <p:nvSpPr>
          <p:cNvPr id="3" name="Content Placeholder 2"/>
          <p:cNvSpPr>
            <a:spLocks noGrp="1"/>
          </p:cNvSpPr>
          <p:nvPr>
            <p:ph idx="1"/>
          </p:nvPr>
        </p:nvSpPr>
        <p:spPr>
          <a:xfrm>
            <a:off x="152400" y="1524001"/>
            <a:ext cx="8839200" cy="1676400"/>
          </a:xfrm>
        </p:spPr>
        <p:txBody>
          <a:bodyPr/>
          <a:lstStyle/>
          <a:p>
            <a:pPr>
              <a:buNone/>
            </a:pPr>
            <a:r>
              <a:rPr lang="en-US" i="1" dirty="0" smtClean="0"/>
              <a:t>    Eph. 5:23 “For the husband is the head of the wife, even as Christ is the head of the church: and he is the </a:t>
            </a:r>
            <a:r>
              <a:rPr lang="en-US" i="1" dirty="0" err="1" smtClean="0"/>
              <a:t>saviour</a:t>
            </a:r>
            <a:r>
              <a:rPr lang="en-US" i="1" dirty="0" smtClean="0"/>
              <a:t> of the body.”</a:t>
            </a:r>
            <a:endParaRPr lang="en-US" i="1" dirty="0"/>
          </a:p>
        </p:txBody>
      </p:sp>
      <p:pic>
        <p:nvPicPr>
          <p:cNvPr id="67588" name="Picture 4" descr="http://photos1.blogger.com/blogger/2894/913/1600/Bible.0.jpg"/>
          <p:cNvPicPr>
            <a:picLocks noChangeAspect="1" noChangeArrowheads="1"/>
          </p:cNvPicPr>
          <p:nvPr/>
        </p:nvPicPr>
        <p:blipFill>
          <a:blip r:embed="rId2" cstate="print"/>
          <a:srcRect/>
          <a:stretch>
            <a:fillRect/>
          </a:stretch>
        </p:blipFill>
        <p:spPr bwMode="auto">
          <a:xfrm>
            <a:off x="2286000" y="3429000"/>
            <a:ext cx="4648200" cy="326630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Word of God is to be the Churches only rule of faith and practice!</a:t>
            </a:r>
            <a:endParaRPr lang="en-US" dirty="0">
              <a:solidFill>
                <a:srgbClr val="FFFF00"/>
              </a:solidFill>
            </a:endParaRPr>
          </a:p>
        </p:txBody>
      </p:sp>
      <p:pic>
        <p:nvPicPr>
          <p:cNvPr id="68611" name="Picture 3" descr="http://centralcitybaptist.com/wp-content/uploads/2012/06/Open-Bible-3.png"/>
          <p:cNvPicPr>
            <a:picLocks noChangeAspect="1" noChangeArrowheads="1"/>
          </p:cNvPicPr>
          <p:nvPr/>
        </p:nvPicPr>
        <p:blipFill>
          <a:blip r:embed="rId2" cstate="print"/>
          <a:srcRect/>
          <a:stretch>
            <a:fillRect/>
          </a:stretch>
        </p:blipFill>
        <p:spPr bwMode="auto">
          <a:xfrm>
            <a:off x="457200" y="3048000"/>
            <a:ext cx="7467600" cy="3994133"/>
          </a:xfrm>
          <a:prstGeom prst="rect">
            <a:avLst/>
          </a:prstGeom>
          <a:noFill/>
        </p:spPr>
      </p:pic>
      <p:pic>
        <p:nvPicPr>
          <p:cNvPr id="68609" name="Picture 1" descr="C:\Users\Dan White\Pictures\Bible pictures\Churches\scan0007 (2).jpg"/>
          <p:cNvPicPr>
            <a:picLocks noChangeAspect="1" noChangeArrowheads="1"/>
          </p:cNvPicPr>
          <p:nvPr/>
        </p:nvPicPr>
        <p:blipFill>
          <a:blip r:embed="rId3" cstate="print"/>
          <a:srcRect/>
          <a:stretch>
            <a:fillRect/>
          </a:stretch>
        </p:blipFill>
        <p:spPr bwMode="auto">
          <a:xfrm>
            <a:off x="2971800" y="1752600"/>
            <a:ext cx="2839212" cy="372160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Church is the Pillar </a:t>
            </a:r>
            <a:br>
              <a:rPr lang="en-US" dirty="0" smtClean="0">
                <a:solidFill>
                  <a:srgbClr val="FFFF00"/>
                </a:solidFill>
              </a:rPr>
            </a:br>
            <a:r>
              <a:rPr lang="en-US" dirty="0" smtClean="0">
                <a:solidFill>
                  <a:srgbClr val="FFFF00"/>
                </a:solidFill>
              </a:rPr>
              <a:t>and Ground of the Truth</a:t>
            </a:r>
            <a:endParaRPr lang="en-US" dirty="0">
              <a:solidFill>
                <a:srgbClr val="FFFF00"/>
              </a:solidFill>
            </a:endParaRPr>
          </a:p>
        </p:txBody>
      </p:sp>
      <p:sp>
        <p:nvSpPr>
          <p:cNvPr id="3" name="Content Placeholder 2"/>
          <p:cNvSpPr>
            <a:spLocks noGrp="1"/>
          </p:cNvSpPr>
          <p:nvPr>
            <p:ph idx="1"/>
          </p:nvPr>
        </p:nvSpPr>
        <p:spPr>
          <a:xfrm>
            <a:off x="76200" y="1752600"/>
            <a:ext cx="9067800" cy="3962400"/>
          </a:xfrm>
        </p:spPr>
        <p:txBody>
          <a:bodyPr>
            <a:normAutofit fontScale="92500" lnSpcReduction="10000"/>
          </a:bodyPr>
          <a:lstStyle/>
          <a:p>
            <a:pPr>
              <a:buNone/>
            </a:pPr>
            <a:r>
              <a:rPr lang="en-US" i="1" dirty="0" smtClean="0"/>
              <a:t>   I Tim. 3:15 “But if I tarry long, that thou mayest know how thou </a:t>
            </a:r>
            <a:r>
              <a:rPr lang="en-US" i="1" dirty="0" err="1" smtClean="0"/>
              <a:t>oughtest</a:t>
            </a:r>
            <a:r>
              <a:rPr lang="en-US" i="1" dirty="0" smtClean="0"/>
              <a:t> to behave thyself in the house of God, which is the church of the living God, the pillar and ground of the truth.”</a:t>
            </a:r>
          </a:p>
          <a:p>
            <a:pPr>
              <a:buNone/>
            </a:pPr>
            <a:endParaRPr lang="en-US" i="1" dirty="0" smtClean="0"/>
          </a:p>
          <a:p>
            <a:pPr>
              <a:buFont typeface="Wingdings"/>
              <a:buChar char="Ø"/>
            </a:pPr>
            <a:r>
              <a:rPr lang="en-US" i="1" dirty="0" smtClean="0"/>
              <a:t>Pillar = base; post; support</a:t>
            </a:r>
          </a:p>
          <a:p>
            <a:pPr>
              <a:buNone/>
            </a:pPr>
            <a:endParaRPr lang="en-US" i="1" dirty="0" smtClean="0"/>
          </a:p>
          <a:p>
            <a:pPr>
              <a:buFont typeface="Wingdings"/>
              <a:buChar char="Ø"/>
            </a:pPr>
            <a:r>
              <a:rPr lang="en-US" i="1" dirty="0" smtClean="0"/>
              <a:t> Ground = support; basis</a:t>
            </a:r>
          </a:p>
        </p:txBody>
      </p:sp>
      <p:pic>
        <p:nvPicPr>
          <p:cNvPr id="1028" name="Picture 4" descr="http://holybible.ucoz.org/bible3.gif"/>
          <p:cNvPicPr>
            <a:picLocks noChangeAspect="1" noChangeArrowheads="1"/>
          </p:cNvPicPr>
          <p:nvPr/>
        </p:nvPicPr>
        <p:blipFill>
          <a:blip r:embed="rId2" cstate="print"/>
          <a:srcRect/>
          <a:stretch>
            <a:fillRect/>
          </a:stretch>
        </p:blipFill>
        <p:spPr bwMode="auto">
          <a:xfrm rot="17416402">
            <a:off x="5578905" y="4132713"/>
            <a:ext cx="3143250" cy="3524251"/>
          </a:xfrm>
          <a:prstGeom prst="rect">
            <a:avLst/>
          </a:prstGeom>
          <a:noFill/>
        </p:spPr>
      </p:pic>
      <p:pic>
        <p:nvPicPr>
          <p:cNvPr id="1026" name="Picture 2" descr="http://www.clker.com/cliparts/4/a/a/f/13393542111146411959ws%20piller%20gold.png"/>
          <p:cNvPicPr>
            <a:picLocks noChangeAspect="1" noChangeArrowheads="1"/>
          </p:cNvPicPr>
          <p:nvPr/>
        </p:nvPicPr>
        <p:blipFill>
          <a:blip r:embed="rId3" cstate="print"/>
          <a:srcRect/>
          <a:stretch>
            <a:fillRect/>
          </a:stretch>
        </p:blipFill>
        <p:spPr bwMode="auto">
          <a:xfrm>
            <a:off x="6553200" y="3124200"/>
            <a:ext cx="912767" cy="3276600"/>
          </a:xfrm>
          <a:prstGeom prst="rect">
            <a:avLst/>
          </a:prstGeom>
          <a:noFill/>
        </p:spPr>
      </p:pic>
      <p:pic>
        <p:nvPicPr>
          <p:cNvPr id="1030" name="Picture 6" descr="http://www.gunisigi.hho.edu.tr/wp-content/uploads/2014/01/World.jpg"/>
          <p:cNvPicPr>
            <a:picLocks noChangeAspect="1" noChangeArrowheads="1"/>
          </p:cNvPicPr>
          <p:nvPr/>
        </p:nvPicPr>
        <p:blipFill>
          <a:blip r:embed="rId4" cstate="print"/>
          <a:srcRect b="16393"/>
          <a:stretch>
            <a:fillRect/>
          </a:stretch>
        </p:blipFill>
        <p:spPr bwMode="auto">
          <a:xfrm>
            <a:off x="5943600" y="1524000"/>
            <a:ext cx="2057400" cy="179747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Christ alone is to have the Preeminence</a:t>
            </a:r>
            <a:r>
              <a:rPr lang="en-US" dirty="0" smtClean="0"/>
              <a:t> </a:t>
            </a:r>
            <a:r>
              <a:rPr lang="en-US" dirty="0" smtClean="0">
                <a:solidFill>
                  <a:srgbClr val="FFFF00"/>
                </a:solidFill>
              </a:rPr>
              <a:t>in His Church</a:t>
            </a:r>
            <a:endParaRPr lang="en-US" dirty="0">
              <a:solidFill>
                <a:srgbClr val="FFFF00"/>
              </a:solidFill>
            </a:endParaRPr>
          </a:p>
        </p:txBody>
      </p:sp>
      <p:sp>
        <p:nvSpPr>
          <p:cNvPr id="3" name="Content Placeholder 2"/>
          <p:cNvSpPr>
            <a:spLocks noGrp="1"/>
          </p:cNvSpPr>
          <p:nvPr>
            <p:ph idx="1"/>
          </p:nvPr>
        </p:nvSpPr>
        <p:spPr>
          <a:xfrm>
            <a:off x="0" y="1981200"/>
            <a:ext cx="6324600" cy="4876800"/>
          </a:xfrm>
        </p:spPr>
        <p:txBody>
          <a:bodyPr>
            <a:normAutofit/>
          </a:bodyPr>
          <a:lstStyle/>
          <a:p>
            <a:pPr>
              <a:buNone/>
            </a:pPr>
            <a:r>
              <a:rPr lang="en-US" i="1" dirty="0" smtClean="0"/>
              <a:t>    </a:t>
            </a:r>
            <a:endParaRPr lang="en-US" dirty="0"/>
          </a:p>
        </p:txBody>
      </p:sp>
      <p:pic>
        <p:nvPicPr>
          <p:cNvPr id="12290" name="Picture 2" descr="http://jamesrasbeary.files.wordpress.com/2012/03/croppedimage505329-preeminence-tv-slide.png"/>
          <p:cNvPicPr>
            <a:picLocks noChangeAspect="1" noChangeArrowheads="1"/>
          </p:cNvPicPr>
          <p:nvPr/>
        </p:nvPicPr>
        <p:blipFill>
          <a:blip r:embed="rId2" cstate="print"/>
          <a:srcRect/>
          <a:stretch>
            <a:fillRect/>
          </a:stretch>
        </p:blipFill>
        <p:spPr bwMode="auto">
          <a:xfrm>
            <a:off x="914400" y="1828800"/>
            <a:ext cx="7368700" cy="48006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wednesdaynightservice.com/wp-content/uploads/2011/12/purpose-of-the-church_t_nv1.jpg"/>
          <p:cNvPicPr>
            <a:picLocks noChangeAspect="1" noChangeArrowheads="1"/>
          </p:cNvPicPr>
          <p:nvPr/>
        </p:nvPicPr>
        <p:blipFill>
          <a:blip r:embed="rId2" cstate="print"/>
          <a:srcRect/>
          <a:stretch>
            <a:fillRect/>
          </a:stretch>
        </p:blipFill>
        <p:spPr bwMode="auto">
          <a:xfrm>
            <a:off x="0" y="0"/>
            <a:ext cx="9147705"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572000" cy="6430962"/>
          </a:xfrm>
        </p:spPr>
        <p:txBody>
          <a:bodyPr>
            <a:normAutofit fontScale="90000"/>
          </a:bodyPr>
          <a:lstStyle/>
          <a:p>
            <a:r>
              <a:rPr lang="en-US" i="1" dirty="0" smtClean="0"/>
              <a:t>“Thou art worthy, O Lord, to receive glory and </a:t>
            </a:r>
            <a:r>
              <a:rPr lang="en-US" i="1" dirty="0" err="1" smtClean="0"/>
              <a:t>honour</a:t>
            </a:r>
            <a:r>
              <a:rPr lang="en-US" i="1" dirty="0" smtClean="0"/>
              <a:t> and power: for thou hast created all things, and for thy pleasure they are and were created.”  (Rev. 4:11)</a:t>
            </a:r>
            <a:endParaRPr lang="en-US" dirty="0"/>
          </a:p>
        </p:txBody>
      </p:sp>
      <p:pic>
        <p:nvPicPr>
          <p:cNvPr id="106498" name="Picture 2" descr="http://workwithsandi.com/wp-content/uploads/main-thing.png"/>
          <p:cNvPicPr>
            <a:picLocks noChangeAspect="1" noChangeArrowheads="1"/>
          </p:cNvPicPr>
          <p:nvPr/>
        </p:nvPicPr>
        <p:blipFill>
          <a:blip r:embed="rId2" cstate="print"/>
          <a:srcRect/>
          <a:stretch>
            <a:fillRect/>
          </a:stretch>
        </p:blipFill>
        <p:spPr bwMode="auto">
          <a:xfrm>
            <a:off x="304800" y="1828800"/>
            <a:ext cx="3886200" cy="383107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782762"/>
          </a:xfrm>
        </p:spPr>
        <p:txBody>
          <a:bodyPr>
            <a:normAutofit/>
            <a:scene3d>
              <a:camera prst="orthographicFront"/>
              <a:lightRig rig="threePt" dir="t"/>
            </a:scene3d>
            <a:sp3d extrusionH="57150">
              <a:bevelT w="38100" h="38100" prst="convex"/>
            </a:sp3d>
          </a:bodyPr>
          <a:lstStyle/>
          <a:p>
            <a:r>
              <a:rPr lang="en-US" dirty="0">
                <a:solidFill>
                  <a:srgbClr val="FFC000"/>
                </a:solidFill>
                <a:effectLst>
                  <a:glow rad="63500">
                    <a:schemeClr val="accent6">
                      <a:satMod val="175000"/>
                      <a:alpha val="40000"/>
                    </a:schemeClr>
                  </a:glow>
                </a:effectLst>
              </a:rPr>
              <a:t>The History, Growth, and Character of the Various New Testament </a:t>
            </a:r>
            <a:r>
              <a:rPr lang="en-US" dirty="0" smtClean="0">
                <a:solidFill>
                  <a:srgbClr val="FFC000"/>
                </a:solidFill>
                <a:effectLst>
                  <a:glow rad="63500">
                    <a:schemeClr val="accent6">
                      <a:satMod val="175000"/>
                      <a:alpha val="40000"/>
                    </a:schemeClr>
                  </a:glow>
                </a:effectLst>
              </a:rPr>
              <a:t>Churches.</a:t>
            </a:r>
            <a:endParaRPr lang="en-US" dirty="0">
              <a:solidFill>
                <a:srgbClr val="FFC000"/>
              </a:solidFill>
              <a:effectLst>
                <a:glow rad="63500">
                  <a:schemeClr val="accent6">
                    <a:satMod val="175000"/>
                    <a:alpha val="40000"/>
                  </a:schemeClr>
                </a:glow>
              </a:effectLst>
            </a:endParaRPr>
          </a:p>
        </p:txBody>
      </p:sp>
      <p:pic>
        <p:nvPicPr>
          <p:cNvPr id="5122" name="Picture 2" descr="http://www.faithandworship.com/images/early_church.jpg"/>
          <p:cNvPicPr>
            <a:picLocks noChangeAspect="1" noChangeArrowheads="1"/>
          </p:cNvPicPr>
          <p:nvPr/>
        </p:nvPicPr>
        <p:blipFill>
          <a:blip r:embed="rId2" cstate="print"/>
          <a:srcRect/>
          <a:stretch>
            <a:fillRect/>
          </a:stretch>
        </p:blipFill>
        <p:spPr bwMode="auto">
          <a:xfrm rot="21003316">
            <a:off x="214318" y="2310939"/>
            <a:ext cx="3061389" cy="2125479"/>
          </a:xfrm>
          <a:prstGeom prst="rect">
            <a:avLst/>
          </a:prstGeom>
          <a:noFill/>
        </p:spPr>
      </p:pic>
      <p:pic>
        <p:nvPicPr>
          <p:cNvPr id="5124" name="Picture 4" descr="http://www.maghrebchristians.com/wp-content/uploads/2012/07/The-Apostle-Paul-preaching.jpg"/>
          <p:cNvPicPr>
            <a:picLocks noChangeAspect="1" noChangeArrowheads="1"/>
          </p:cNvPicPr>
          <p:nvPr/>
        </p:nvPicPr>
        <p:blipFill>
          <a:blip r:embed="rId3" cstate="print"/>
          <a:srcRect/>
          <a:stretch>
            <a:fillRect/>
          </a:stretch>
        </p:blipFill>
        <p:spPr bwMode="auto">
          <a:xfrm rot="21336307">
            <a:off x="6096000" y="2057400"/>
            <a:ext cx="2743200" cy="2160271"/>
          </a:xfrm>
          <a:prstGeom prst="rect">
            <a:avLst/>
          </a:prstGeom>
          <a:noFill/>
        </p:spPr>
      </p:pic>
      <p:pic>
        <p:nvPicPr>
          <p:cNvPr id="5126" name="Picture 6" descr="http://www.bible-researcher.com/martyrdom.jpg"/>
          <p:cNvPicPr>
            <a:picLocks noChangeAspect="1" noChangeArrowheads="1"/>
          </p:cNvPicPr>
          <p:nvPr/>
        </p:nvPicPr>
        <p:blipFill>
          <a:blip r:embed="rId4" cstate="print"/>
          <a:srcRect/>
          <a:stretch>
            <a:fillRect/>
          </a:stretch>
        </p:blipFill>
        <p:spPr bwMode="auto">
          <a:xfrm rot="300903">
            <a:off x="3296517" y="2015893"/>
            <a:ext cx="2638425" cy="2314575"/>
          </a:xfrm>
          <a:prstGeom prst="rect">
            <a:avLst/>
          </a:prstGeom>
          <a:noFill/>
        </p:spPr>
      </p:pic>
      <p:pic>
        <p:nvPicPr>
          <p:cNvPr id="5128" name="Picture 8" descr="http://1.bp.blogspot.com/_b9Syh73boUs/ShOLPnidWUI/AAAAAAAAAWo/IM6XbKHvm30/s400/St._Peter_Preaching_at_Pentecost.jpg"/>
          <p:cNvPicPr>
            <a:picLocks noChangeAspect="1" noChangeArrowheads="1"/>
          </p:cNvPicPr>
          <p:nvPr/>
        </p:nvPicPr>
        <p:blipFill>
          <a:blip r:embed="rId5" cstate="print"/>
          <a:srcRect/>
          <a:stretch>
            <a:fillRect/>
          </a:stretch>
        </p:blipFill>
        <p:spPr bwMode="auto">
          <a:xfrm rot="295380">
            <a:off x="863127" y="4344499"/>
            <a:ext cx="1876425" cy="2437483"/>
          </a:xfrm>
          <a:prstGeom prst="rect">
            <a:avLst/>
          </a:prstGeom>
          <a:noFill/>
        </p:spPr>
      </p:pic>
      <p:pic>
        <p:nvPicPr>
          <p:cNvPr id="5130" name="Picture 10" descr="http://www.timothyarcher.com/kitchen/wp-content/uploads/2011/07/early_church.jpg"/>
          <p:cNvPicPr>
            <a:picLocks noChangeAspect="1" noChangeArrowheads="1"/>
          </p:cNvPicPr>
          <p:nvPr/>
        </p:nvPicPr>
        <p:blipFill>
          <a:blip r:embed="rId6" cstate="print">
            <a:duotone>
              <a:schemeClr val="accent1">
                <a:shade val="45000"/>
                <a:satMod val="135000"/>
              </a:schemeClr>
              <a:prstClr val="white"/>
            </a:duotone>
            <a:lum bright="-10000"/>
          </a:blip>
          <a:srcRect/>
          <a:stretch>
            <a:fillRect/>
          </a:stretch>
        </p:blipFill>
        <p:spPr bwMode="auto">
          <a:xfrm rot="466995">
            <a:off x="5900972" y="4312678"/>
            <a:ext cx="3125942" cy="2344456"/>
          </a:xfrm>
          <a:prstGeom prst="rect">
            <a:avLst/>
          </a:prstGeom>
          <a:noFill/>
        </p:spPr>
      </p:pic>
      <p:pic>
        <p:nvPicPr>
          <p:cNvPr id="5132" name="Picture 12" descr="http://saltandlighttv.org/blog/wp-content/uploads/2012/05/early-church-community-300x195.jpg"/>
          <p:cNvPicPr>
            <a:picLocks noChangeAspect="1" noChangeArrowheads="1"/>
          </p:cNvPicPr>
          <p:nvPr/>
        </p:nvPicPr>
        <p:blipFill>
          <a:blip r:embed="rId7" cstate="print"/>
          <a:srcRect/>
          <a:stretch>
            <a:fillRect/>
          </a:stretch>
        </p:blipFill>
        <p:spPr bwMode="auto">
          <a:xfrm rot="21293777">
            <a:off x="2753767" y="4482562"/>
            <a:ext cx="3222017" cy="209431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alboxscore.com/wp-content/uploads/2013/02/shutterstock_117743374-review-600p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unityofcharlotte.net/Unity2012/MP4/UnityPromo_Still001.jpg"/>
          <p:cNvPicPr>
            <a:picLocks noChangeAspect="1" noChangeArrowheads="1"/>
          </p:cNvPicPr>
          <p:nvPr/>
        </p:nvPicPr>
        <p:blipFill>
          <a:blip r:embed="rId2" cstate="print"/>
          <a:srcRect/>
          <a:stretch>
            <a:fillRect/>
          </a:stretch>
        </p:blipFill>
        <p:spPr bwMode="auto">
          <a:xfrm>
            <a:off x="0" y="0"/>
            <a:ext cx="4368798" cy="3581400"/>
          </a:xfrm>
          <a:prstGeom prst="rect">
            <a:avLst/>
          </a:prstGeom>
          <a:noFill/>
        </p:spPr>
      </p:pic>
      <p:pic>
        <p:nvPicPr>
          <p:cNvPr id="68612" name="Picture 4" descr="http://www.turnbacktogod.com/wp-content/uploads/2009/11/Steadfast.jpg"/>
          <p:cNvPicPr>
            <a:picLocks noChangeAspect="1" noChangeArrowheads="1"/>
          </p:cNvPicPr>
          <p:nvPr/>
        </p:nvPicPr>
        <p:blipFill>
          <a:blip r:embed="rId3" cstate="print"/>
          <a:srcRect l="6224" r="12865" b="-2174"/>
          <a:stretch>
            <a:fillRect/>
          </a:stretch>
        </p:blipFill>
        <p:spPr bwMode="auto">
          <a:xfrm>
            <a:off x="3962400" y="-1"/>
            <a:ext cx="5181600" cy="3746695"/>
          </a:xfrm>
          <a:prstGeom prst="rect">
            <a:avLst/>
          </a:prstGeom>
          <a:noFill/>
        </p:spPr>
      </p:pic>
      <p:pic>
        <p:nvPicPr>
          <p:cNvPr id="68614" name="Picture 6" descr="http://www.partytime-rentals.com/Images/photos/charitable-giving.gif"/>
          <p:cNvPicPr>
            <a:picLocks noChangeAspect="1" noChangeArrowheads="1"/>
          </p:cNvPicPr>
          <p:nvPr/>
        </p:nvPicPr>
        <p:blipFill>
          <a:blip r:embed="rId4" cstate="print"/>
          <a:srcRect/>
          <a:stretch>
            <a:fillRect/>
          </a:stretch>
        </p:blipFill>
        <p:spPr bwMode="auto">
          <a:xfrm>
            <a:off x="0" y="3581400"/>
            <a:ext cx="5168494" cy="3276600"/>
          </a:xfrm>
          <a:prstGeom prst="rect">
            <a:avLst/>
          </a:prstGeom>
          <a:noFill/>
        </p:spPr>
      </p:pic>
      <p:pic>
        <p:nvPicPr>
          <p:cNvPr id="68616" name="Picture 8" descr="http://pastorjessen.files.wordpress.com/2011/05/joy_t_nv.jpg"/>
          <p:cNvPicPr>
            <a:picLocks noChangeAspect="1" noChangeArrowheads="1"/>
          </p:cNvPicPr>
          <p:nvPr/>
        </p:nvPicPr>
        <p:blipFill>
          <a:blip r:embed="rId5" cstate="print"/>
          <a:srcRect t="10000"/>
          <a:stretch>
            <a:fillRect/>
          </a:stretch>
        </p:blipFill>
        <p:spPr bwMode="auto">
          <a:xfrm>
            <a:off x="4267200" y="3567493"/>
            <a:ext cx="4876800" cy="3290507"/>
          </a:xfrm>
          <a:prstGeom prst="rect">
            <a:avLst/>
          </a:prstGeom>
          <a:noFill/>
        </p:spPr>
      </p:pic>
      <p:pic>
        <p:nvPicPr>
          <p:cNvPr id="68620" name="Picture 12" descr="http://undercdn.under30media.netdna-cdn.com/wp-content/uploads/2013/08/Key-to-Success.jpg"/>
          <p:cNvPicPr>
            <a:picLocks noChangeAspect="1" noChangeArrowheads="1"/>
          </p:cNvPicPr>
          <p:nvPr/>
        </p:nvPicPr>
        <p:blipFill>
          <a:blip r:embed="rId6" cstate="print"/>
          <a:srcRect b="33333"/>
          <a:stretch>
            <a:fillRect/>
          </a:stretch>
        </p:blipFill>
        <p:spPr bwMode="auto">
          <a:xfrm>
            <a:off x="2057400" y="2209800"/>
            <a:ext cx="3886200" cy="3307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7"/>
          <p:cNvSpPr>
            <a:spLocks noGrp="1"/>
          </p:cNvSpPr>
          <p:nvPr>
            <p:ph type="title"/>
          </p:nvPr>
        </p:nvSpPr>
        <p:spPr>
          <a:xfrm>
            <a:off x="0" y="274638"/>
            <a:ext cx="9144000" cy="2087562"/>
          </a:xfrm>
        </p:spPr>
        <p:txBody>
          <a:bodyPr>
            <a:noAutofit/>
            <a:scene3d>
              <a:camera prst="orthographicFront"/>
              <a:lightRig rig="threePt" dir="t"/>
            </a:scene3d>
            <a:sp3d extrusionH="57150">
              <a:bevelT w="38100" h="38100" prst="convex"/>
            </a:sp3d>
          </a:bodyPr>
          <a:lstStyle/>
          <a:p>
            <a:r>
              <a:rPr lang="en-US" b="1" dirty="0" smtClean="0">
                <a:effectLst>
                  <a:reflection blurRad="6350" stA="55000" endA="300" endPos="45500" dir="5400000" sy="-100000" algn="bl" rotWithShape="0"/>
                </a:effectLst>
                <a:latin typeface="Times New Roman" pitchFamily="18" charset="0"/>
                <a:cs typeface="Times New Roman" pitchFamily="18" charset="0"/>
              </a:rPr>
              <a:t>The Six Symbols of the Church</a:t>
            </a: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73730" name="Picture 2" descr="http://fromoldbooks.org/r/3n/000-Front-Cover-detail-bible-symbols-q85-500x500.jpg"/>
          <p:cNvPicPr>
            <a:picLocks noChangeAspect="1" noChangeArrowheads="1"/>
          </p:cNvPicPr>
          <p:nvPr/>
        </p:nvPicPr>
        <p:blipFill>
          <a:blip r:embed="rId2" cstate="print"/>
          <a:srcRect/>
          <a:stretch>
            <a:fillRect/>
          </a:stretch>
        </p:blipFill>
        <p:spPr bwMode="auto">
          <a:xfrm>
            <a:off x="1828800" y="1371600"/>
            <a:ext cx="5257800" cy="52578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solidFill>
                  <a:srgbClr val="FFFF00"/>
                </a:solidFill>
              </a:rPr>
              <a:t>1. The Head of the Body </a:t>
            </a:r>
            <a:endParaRPr lang="en-US" dirty="0">
              <a:solidFill>
                <a:srgbClr val="FFFF00"/>
              </a:solidFill>
            </a:endParaRPr>
          </a:p>
        </p:txBody>
      </p:sp>
      <p:pic>
        <p:nvPicPr>
          <p:cNvPr id="72706" name="Picture 2" descr="http://ubdavid.org/advanced/greatsalvation/graphics/6_christ-body-church.jpg"/>
          <p:cNvPicPr>
            <a:picLocks noChangeAspect="1" noChangeArrowheads="1"/>
          </p:cNvPicPr>
          <p:nvPr/>
        </p:nvPicPr>
        <p:blipFill>
          <a:blip r:embed="rId2" cstate="print"/>
          <a:srcRect/>
          <a:stretch>
            <a:fillRect/>
          </a:stretch>
        </p:blipFill>
        <p:spPr bwMode="auto">
          <a:xfrm>
            <a:off x="2743200" y="1503405"/>
            <a:ext cx="3962400" cy="5354595"/>
          </a:xfrm>
          <a:prstGeom prst="rect">
            <a:avLst/>
          </a:prstGeom>
          <a:noFill/>
        </p:spPr>
      </p:pic>
      <p:pic>
        <p:nvPicPr>
          <p:cNvPr id="5"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4114800" y="2743200"/>
            <a:ext cx="1219200" cy="107289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lvl="0"/>
            <a:r>
              <a:rPr lang="en-US" dirty="0" smtClean="0">
                <a:solidFill>
                  <a:srgbClr val="FFFF00"/>
                </a:solidFill>
              </a:rPr>
              <a:t>2. The Bridegroom and the Bride </a:t>
            </a:r>
            <a:r>
              <a:rPr lang="en-US" dirty="0">
                <a:solidFill>
                  <a:srgbClr val="FFFF00"/>
                </a:solidFill>
              </a:rPr>
              <a:t/>
            </a:r>
            <a:br>
              <a:rPr lang="en-US" dirty="0">
                <a:solidFill>
                  <a:srgbClr val="FFFF00"/>
                </a:solidFill>
              </a:rPr>
            </a:br>
            <a:endParaRPr lang="en-US" dirty="0">
              <a:solidFill>
                <a:srgbClr val="FFFF00"/>
              </a:solidFill>
            </a:endParaRPr>
          </a:p>
        </p:txBody>
      </p:sp>
      <p:pic>
        <p:nvPicPr>
          <p:cNvPr id="76802" name="Picture 2" descr="http://daydreamsaboutgod.files.wordpress.com/2013/02/the-bride-of-christ.jpg"/>
          <p:cNvPicPr>
            <a:picLocks noChangeAspect="1" noChangeArrowheads="1"/>
          </p:cNvPicPr>
          <p:nvPr/>
        </p:nvPicPr>
        <p:blipFill>
          <a:blip r:embed="rId2" cstate="print"/>
          <a:srcRect/>
          <a:stretch>
            <a:fillRect/>
          </a:stretch>
        </p:blipFill>
        <p:spPr bwMode="auto">
          <a:xfrm>
            <a:off x="228600" y="1600200"/>
            <a:ext cx="8686800" cy="45815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Autofit/>
          </a:bodyPr>
          <a:lstStyle/>
          <a:p>
            <a:r>
              <a:rPr lang="en-US" dirty="0">
                <a:solidFill>
                  <a:srgbClr val="FFFF00"/>
                </a:solidFill>
              </a:rPr>
              <a:t> </a:t>
            </a:r>
            <a:br>
              <a:rPr lang="en-US" dirty="0">
                <a:solidFill>
                  <a:srgbClr val="FFFF00"/>
                </a:solidFill>
              </a:rPr>
            </a:br>
            <a:r>
              <a:rPr lang="en-US" dirty="0" smtClean="0">
                <a:solidFill>
                  <a:srgbClr val="FFFF00"/>
                </a:solidFill>
              </a:rPr>
              <a:t>3. The </a:t>
            </a:r>
            <a:r>
              <a:rPr lang="en-US" dirty="0">
                <a:solidFill>
                  <a:srgbClr val="FFFF00"/>
                </a:solidFill>
              </a:rPr>
              <a:t>Vine and the </a:t>
            </a:r>
            <a:r>
              <a:rPr lang="en-US" dirty="0" smtClean="0">
                <a:solidFill>
                  <a:srgbClr val="FFFF00"/>
                </a:solidFill>
              </a:rPr>
              <a:t>Branches</a:t>
            </a:r>
            <a:endParaRPr lang="en-US" dirty="0">
              <a:solidFill>
                <a:srgbClr val="FFFF00"/>
              </a:solidFill>
            </a:endParaRPr>
          </a:p>
        </p:txBody>
      </p:sp>
      <p:pic>
        <p:nvPicPr>
          <p:cNvPr id="84994" name="Picture 2" descr="http://vintagelawrence.com/wp-content/uploads/2011/09/Website_Banner_VineAndBranches.jpg"/>
          <p:cNvPicPr>
            <a:picLocks noChangeAspect="1" noChangeArrowheads="1"/>
          </p:cNvPicPr>
          <p:nvPr/>
        </p:nvPicPr>
        <p:blipFill>
          <a:blip r:embed="rId2" cstate="print"/>
          <a:srcRect/>
          <a:stretch>
            <a:fillRect/>
          </a:stretch>
        </p:blipFill>
        <p:spPr bwMode="auto">
          <a:xfrm>
            <a:off x="8021" y="1981200"/>
            <a:ext cx="9063787" cy="3810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4. The </a:t>
            </a:r>
            <a:r>
              <a:rPr lang="en-US" dirty="0">
                <a:solidFill>
                  <a:srgbClr val="FFFF00"/>
                </a:solidFill>
              </a:rPr>
              <a:t>Shepherd and the </a:t>
            </a:r>
            <a:r>
              <a:rPr lang="en-US" dirty="0" smtClean="0">
                <a:solidFill>
                  <a:srgbClr val="FFFF00"/>
                </a:solidFill>
              </a:rPr>
              <a:t>Sheep</a:t>
            </a:r>
            <a:endParaRPr lang="en-US" dirty="0">
              <a:solidFill>
                <a:srgbClr val="FFFF00"/>
              </a:solidFill>
            </a:endParaRPr>
          </a:p>
        </p:txBody>
      </p:sp>
      <p:pic>
        <p:nvPicPr>
          <p:cNvPr id="113666" name="Picture 2" descr="http://1.bp.blogspot.com/-thu_0HNCNNw/Tc_9qUJNBXI/AAAAAAAABKY/OX9nuCilyJw/s1600/jesus_shepherd.jpg"/>
          <p:cNvPicPr>
            <a:picLocks noChangeAspect="1" noChangeArrowheads="1"/>
          </p:cNvPicPr>
          <p:nvPr/>
        </p:nvPicPr>
        <p:blipFill>
          <a:blip r:embed="rId2" cstate="print"/>
          <a:srcRect/>
          <a:stretch>
            <a:fillRect/>
          </a:stretch>
        </p:blipFill>
        <p:spPr bwMode="auto">
          <a:xfrm>
            <a:off x="1066800" y="1600200"/>
            <a:ext cx="6953250" cy="497059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dirty="0" smtClean="0">
                <a:solidFill>
                  <a:srgbClr val="FFFF00"/>
                </a:solidFill>
              </a:rPr>
              <a:t>5. The </a:t>
            </a:r>
            <a:r>
              <a:rPr lang="en-US" dirty="0">
                <a:solidFill>
                  <a:srgbClr val="FFFF00"/>
                </a:solidFill>
              </a:rPr>
              <a:t>High Priest and a </a:t>
            </a:r>
            <a:r>
              <a:rPr lang="en-US" dirty="0" smtClean="0">
                <a:solidFill>
                  <a:srgbClr val="FFFF00"/>
                </a:solidFill>
              </a:rPr>
              <a:t>Kingdom </a:t>
            </a:r>
            <a:r>
              <a:rPr lang="en-US" dirty="0">
                <a:solidFill>
                  <a:srgbClr val="FFFF00"/>
                </a:solidFill>
              </a:rPr>
              <a:t>of </a:t>
            </a:r>
            <a:r>
              <a:rPr lang="en-US" dirty="0" smtClean="0">
                <a:solidFill>
                  <a:srgbClr val="FFFF00"/>
                </a:solidFill>
              </a:rPr>
              <a:t>Priests</a:t>
            </a:r>
            <a:endParaRPr lang="en-US" dirty="0">
              <a:solidFill>
                <a:srgbClr val="FFFF00"/>
              </a:solidFill>
            </a:endParaRPr>
          </a:p>
        </p:txBody>
      </p:sp>
      <p:pic>
        <p:nvPicPr>
          <p:cNvPr id="116738" name="Picture 2" descr="http://mudpreacher.files.wordpress.com/2012/08/high_priest-jesus.jpg"/>
          <p:cNvPicPr>
            <a:picLocks noChangeAspect="1" noChangeArrowheads="1"/>
          </p:cNvPicPr>
          <p:nvPr/>
        </p:nvPicPr>
        <p:blipFill>
          <a:blip r:embed="rId2" cstate="print"/>
          <a:srcRect/>
          <a:stretch>
            <a:fillRect/>
          </a:stretch>
        </p:blipFill>
        <p:spPr bwMode="auto">
          <a:xfrm>
            <a:off x="1371600" y="1600200"/>
            <a:ext cx="6400800" cy="48006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6. The </a:t>
            </a:r>
            <a:r>
              <a:rPr lang="en-US" dirty="0">
                <a:solidFill>
                  <a:srgbClr val="FFFF00"/>
                </a:solidFill>
              </a:rPr>
              <a:t>Cornerstone and the </a:t>
            </a:r>
            <a:r>
              <a:rPr lang="en-US" dirty="0" smtClean="0">
                <a:solidFill>
                  <a:srgbClr val="FFFF00"/>
                </a:solidFill>
              </a:rPr>
              <a:t>Living </a:t>
            </a:r>
            <a:r>
              <a:rPr lang="en-US" dirty="0">
                <a:solidFill>
                  <a:srgbClr val="FFFF00"/>
                </a:solidFill>
              </a:rPr>
              <a:t>S</a:t>
            </a:r>
            <a:r>
              <a:rPr lang="en-US" dirty="0" smtClean="0">
                <a:solidFill>
                  <a:srgbClr val="FFFF00"/>
                </a:solidFill>
              </a:rPr>
              <a:t>tones</a:t>
            </a:r>
            <a:endParaRPr lang="en-US" dirty="0">
              <a:solidFill>
                <a:srgbClr val="FFFF00"/>
              </a:solidFill>
            </a:endParaRPr>
          </a:p>
        </p:txBody>
      </p:sp>
      <p:pic>
        <p:nvPicPr>
          <p:cNvPr id="121860" name="Picture 4" descr="http://www.livingwordwi.org/images/Image/user/Cornerstone.png"/>
          <p:cNvPicPr>
            <a:picLocks noChangeAspect="1" noChangeArrowheads="1"/>
          </p:cNvPicPr>
          <p:nvPr/>
        </p:nvPicPr>
        <p:blipFill>
          <a:blip r:embed="rId2" cstate="print"/>
          <a:srcRect/>
          <a:stretch>
            <a:fillRect/>
          </a:stretch>
        </p:blipFill>
        <p:spPr bwMode="auto">
          <a:xfrm>
            <a:off x="457200" y="1447800"/>
            <a:ext cx="4482572" cy="4572000"/>
          </a:xfrm>
          <a:prstGeom prst="rect">
            <a:avLst/>
          </a:prstGeom>
          <a:noFill/>
        </p:spPr>
      </p:pic>
      <p:pic>
        <p:nvPicPr>
          <p:cNvPr id="121862" name="Picture 6" descr="http://scpeanutgallery.files.wordpress.com/2012/05/living-stones.jpg"/>
          <p:cNvPicPr>
            <a:picLocks noChangeAspect="1" noChangeArrowheads="1"/>
          </p:cNvPicPr>
          <p:nvPr/>
        </p:nvPicPr>
        <p:blipFill>
          <a:blip r:embed="rId3" cstate="print"/>
          <a:srcRect/>
          <a:stretch>
            <a:fillRect/>
          </a:stretch>
        </p:blipFill>
        <p:spPr bwMode="auto">
          <a:xfrm>
            <a:off x="5410200" y="2057400"/>
            <a:ext cx="3135086" cy="36576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a:spLocks noGrp="1"/>
          </p:cNvSpPr>
          <p:nvPr>
            <p:ph type="title"/>
          </p:nvPr>
        </p:nvSpPr>
        <p:spPr>
          <a:xfrm>
            <a:off x="0" y="609600"/>
            <a:ext cx="9144000" cy="1447800"/>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latin typeface="Times New Roman" pitchFamily="18" charset="0"/>
                <a:cs typeface="Times New Roman" pitchFamily="18" charset="0"/>
              </a:rPr>
              <a:t>The Organization of the Church</a:t>
            </a:r>
          </a:p>
          <a:p>
            <a:endParaRPr lang="en-US" sz="48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4800"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1026" name="Picture 2" descr="http://nataleeallendesigns.com/wp-content/uploads/2009/07/img_3783-cropped.jpg"/>
          <p:cNvPicPr>
            <a:picLocks noChangeAspect="1" noChangeArrowheads="1"/>
          </p:cNvPicPr>
          <p:nvPr/>
        </p:nvPicPr>
        <p:blipFill>
          <a:blip r:embed="rId2" cstate="print"/>
          <a:srcRect/>
          <a:stretch>
            <a:fillRect/>
          </a:stretch>
        </p:blipFill>
        <p:spPr bwMode="auto">
          <a:xfrm>
            <a:off x="2133600" y="1524000"/>
            <a:ext cx="5105400" cy="507251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752600"/>
          </a:xfrm>
        </p:spPr>
        <p:txBody>
          <a:bodyPr>
            <a:normAutofit/>
          </a:bodyPr>
          <a:lstStyle/>
          <a:p>
            <a:r>
              <a:rPr lang="en-US" dirty="0" smtClean="0"/>
              <a:t>The New Testament Church </a:t>
            </a:r>
            <a:br>
              <a:rPr lang="en-US" dirty="0" smtClean="0"/>
            </a:br>
            <a:r>
              <a:rPr lang="en-US" dirty="0" smtClean="0"/>
              <a:t> had Officers</a:t>
            </a:r>
            <a:endParaRPr lang="en-US" dirty="0"/>
          </a:p>
        </p:txBody>
      </p:sp>
      <p:pic>
        <p:nvPicPr>
          <p:cNvPr id="73730" name="Picture 2" descr="http://www.christart.com/IMAGES-art9ab/clipart/1814/billy-graham.png"/>
          <p:cNvPicPr>
            <a:picLocks noChangeAspect="1" noChangeArrowheads="1"/>
          </p:cNvPicPr>
          <p:nvPr/>
        </p:nvPicPr>
        <p:blipFill>
          <a:blip r:embed="rId2" cstate="print"/>
          <a:srcRect/>
          <a:stretch>
            <a:fillRect/>
          </a:stretch>
        </p:blipFill>
        <p:spPr bwMode="auto">
          <a:xfrm>
            <a:off x="-152400" y="1981200"/>
            <a:ext cx="3505200" cy="4172857"/>
          </a:xfrm>
          <a:prstGeom prst="rect">
            <a:avLst/>
          </a:prstGeom>
          <a:noFill/>
        </p:spPr>
      </p:pic>
      <p:pic>
        <p:nvPicPr>
          <p:cNvPr id="73732" name="Picture 4" descr="http://ekklesiamuskogee.org/wp-content/uploads/2012/04/Deacons-appointed-leaders-of-the-church-PAGE.jpg"/>
          <p:cNvPicPr>
            <a:picLocks noChangeAspect="1" noChangeArrowheads="1"/>
          </p:cNvPicPr>
          <p:nvPr/>
        </p:nvPicPr>
        <p:blipFill>
          <a:blip r:embed="rId3" cstate="print"/>
          <a:srcRect/>
          <a:stretch>
            <a:fillRect/>
          </a:stretch>
        </p:blipFill>
        <p:spPr bwMode="auto">
          <a:xfrm>
            <a:off x="3505200" y="2209800"/>
            <a:ext cx="5210175" cy="1342606"/>
          </a:xfrm>
          <a:prstGeom prst="rect">
            <a:avLst/>
          </a:prstGeom>
          <a:noFill/>
        </p:spPr>
      </p:pic>
      <p:sp>
        <p:nvSpPr>
          <p:cNvPr id="5" name="Rectangle 4"/>
          <p:cNvSpPr/>
          <p:nvPr/>
        </p:nvSpPr>
        <p:spPr>
          <a:xfrm>
            <a:off x="2286000" y="4114800"/>
            <a:ext cx="6705600" cy="2062103"/>
          </a:xfrm>
          <a:prstGeom prst="rect">
            <a:avLst/>
          </a:prstGeom>
        </p:spPr>
        <p:txBody>
          <a:bodyPr wrap="square">
            <a:spAutoFit/>
          </a:bodyPr>
          <a:lstStyle/>
          <a:p>
            <a:pPr algn="ctr"/>
            <a:r>
              <a:rPr lang="en-US" sz="3200" i="1" dirty="0" smtClean="0"/>
              <a:t>(Philippians 1:1) “Paul and </a:t>
            </a:r>
            <a:r>
              <a:rPr lang="en-US" sz="3200" i="1" dirty="0" err="1" smtClean="0"/>
              <a:t>Timotheus</a:t>
            </a:r>
            <a:r>
              <a:rPr lang="en-US" sz="3200" i="1" dirty="0" smtClean="0"/>
              <a:t>, the servants of Jesus Christ, to all the saints in Christ Jesus which are at Philippi, with the bishops and deacons.”</a:t>
            </a:r>
            <a:endParaRPr lang="en-US" sz="32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90600"/>
            <a:ext cx="9144000" cy="2609850"/>
          </a:xfrm>
        </p:spPr>
        <p:txBody>
          <a:bodyPr>
            <a:noAutofit/>
            <a:scene3d>
              <a:camera prst="orthographicFront"/>
              <a:lightRig rig="threePt" dir="t"/>
            </a:scene3d>
            <a:sp3d extrusionH="57150">
              <a:bevelT w="38100" h="38100" prst="convex"/>
            </a:sp3d>
          </a:bodyPr>
          <a:lstStyle/>
          <a:p>
            <a:r>
              <a:rPr lang="en-US" sz="4800" b="1" i="1" dirty="0">
                <a:solidFill>
                  <a:schemeClr val="tx1">
                    <a:lumMod val="85000"/>
                  </a:schemeClr>
                </a:solidFill>
                <a:effectLst>
                  <a:glow rad="63500">
                    <a:schemeClr val="accent1">
                      <a:satMod val="175000"/>
                      <a:alpha val="40000"/>
                    </a:schemeClr>
                  </a:glow>
                </a:effectLst>
              </a:rPr>
              <a:t>God’s methods vs. </a:t>
            </a:r>
            <a:r>
              <a:rPr lang="en-US" sz="4800" b="1" i="1" dirty="0" smtClean="0">
                <a:solidFill>
                  <a:schemeClr val="tx1">
                    <a:lumMod val="85000"/>
                  </a:schemeClr>
                </a:solidFill>
                <a:effectLst>
                  <a:glow rad="63500">
                    <a:schemeClr val="accent1">
                      <a:satMod val="175000"/>
                      <a:alpha val="40000"/>
                    </a:schemeClr>
                  </a:glow>
                </a:effectLst>
              </a:rPr>
              <a:t/>
            </a:r>
            <a:br>
              <a:rPr lang="en-US" sz="4800" b="1" i="1" dirty="0" smtClean="0">
                <a:solidFill>
                  <a:schemeClr val="tx1">
                    <a:lumMod val="85000"/>
                  </a:schemeClr>
                </a:solidFill>
                <a:effectLst>
                  <a:glow rad="63500">
                    <a:schemeClr val="accent1">
                      <a:satMod val="175000"/>
                      <a:alpha val="40000"/>
                    </a:schemeClr>
                  </a:glow>
                </a:effectLst>
              </a:rPr>
            </a:br>
            <a:r>
              <a:rPr lang="en-US" sz="4800" b="1" i="1" dirty="0" smtClean="0">
                <a:solidFill>
                  <a:schemeClr val="tx1">
                    <a:lumMod val="85000"/>
                  </a:schemeClr>
                </a:solidFill>
                <a:effectLst>
                  <a:glow rad="63500">
                    <a:schemeClr val="accent1">
                      <a:satMod val="175000"/>
                      <a:alpha val="40000"/>
                    </a:schemeClr>
                  </a:glow>
                </a:effectLst>
              </a:rPr>
              <a:t>Our man’s </a:t>
            </a:r>
            <a:r>
              <a:rPr lang="en-US" sz="4800" b="1" dirty="0">
                <a:solidFill>
                  <a:schemeClr val="tx1">
                    <a:lumMod val="85000"/>
                  </a:schemeClr>
                </a:solidFill>
                <a:effectLst>
                  <a:glow rad="63500">
                    <a:schemeClr val="accent1">
                      <a:satMod val="175000"/>
                      <a:alpha val="40000"/>
                    </a:schemeClr>
                  </a:glow>
                </a:effectLst>
              </a:rPr>
              <a:t/>
            </a:r>
            <a:br>
              <a:rPr lang="en-US" sz="4800" b="1" dirty="0">
                <a:solidFill>
                  <a:schemeClr val="tx1">
                    <a:lumMod val="85000"/>
                  </a:schemeClr>
                </a:solidFill>
                <a:effectLst>
                  <a:glow rad="63500">
                    <a:schemeClr val="accent1">
                      <a:satMod val="175000"/>
                      <a:alpha val="40000"/>
                    </a:schemeClr>
                  </a:glow>
                </a:effectLst>
              </a:rPr>
            </a:br>
            <a:r>
              <a:rPr lang="en-US" sz="4800" b="1" i="1" dirty="0">
                <a:solidFill>
                  <a:schemeClr val="tx1">
                    <a:lumMod val="85000"/>
                  </a:schemeClr>
                </a:solidFill>
                <a:effectLst>
                  <a:glow rad="63500">
                    <a:schemeClr val="accent1">
                      <a:satMod val="175000"/>
                      <a:alpha val="40000"/>
                    </a:schemeClr>
                  </a:glow>
                </a:effectLst>
              </a:rPr>
              <a:t>of</a:t>
            </a:r>
            <a:r>
              <a:rPr lang="en-US" sz="4800" b="1" dirty="0">
                <a:solidFill>
                  <a:schemeClr val="tx1">
                    <a:lumMod val="85000"/>
                  </a:schemeClr>
                </a:solidFill>
                <a:effectLst>
                  <a:glow rad="63500">
                    <a:schemeClr val="accent1">
                      <a:satMod val="175000"/>
                      <a:alpha val="40000"/>
                    </a:schemeClr>
                  </a:glow>
                </a:effectLst>
              </a:rPr>
              <a:t/>
            </a:r>
            <a:br>
              <a:rPr lang="en-US" sz="4800" b="1" dirty="0">
                <a:solidFill>
                  <a:schemeClr val="tx1">
                    <a:lumMod val="85000"/>
                  </a:schemeClr>
                </a:solidFill>
                <a:effectLst>
                  <a:glow rad="63500">
                    <a:schemeClr val="accent1">
                      <a:satMod val="175000"/>
                      <a:alpha val="40000"/>
                    </a:schemeClr>
                  </a:glow>
                </a:effectLst>
              </a:rPr>
            </a:br>
            <a:r>
              <a:rPr lang="en-US" sz="4800" b="1" i="1" dirty="0">
                <a:solidFill>
                  <a:schemeClr val="tx1">
                    <a:lumMod val="85000"/>
                  </a:schemeClr>
                </a:solidFill>
                <a:effectLst>
                  <a:glow rad="63500">
                    <a:schemeClr val="accent1">
                      <a:satMod val="175000"/>
                      <a:alpha val="40000"/>
                    </a:schemeClr>
                  </a:glow>
                </a:effectLst>
              </a:rPr>
              <a:t>Building the church </a:t>
            </a:r>
            <a:r>
              <a:rPr lang="en-US" sz="4800" b="1" i="1" dirty="0" smtClean="0">
                <a:solidFill>
                  <a:schemeClr val="tx1">
                    <a:lumMod val="85000"/>
                  </a:schemeClr>
                </a:solidFill>
                <a:effectLst>
                  <a:glow rad="63500">
                    <a:schemeClr val="accent1">
                      <a:satMod val="175000"/>
                      <a:alpha val="40000"/>
                    </a:schemeClr>
                  </a:glow>
                </a:effectLst>
              </a:rPr>
              <a:t/>
            </a:r>
            <a:br>
              <a:rPr lang="en-US" sz="4800" b="1" i="1" dirty="0" smtClean="0">
                <a:solidFill>
                  <a:schemeClr val="tx1">
                    <a:lumMod val="85000"/>
                  </a:schemeClr>
                </a:solidFill>
                <a:effectLst>
                  <a:glow rad="63500">
                    <a:schemeClr val="accent1">
                      <a:satMod val="175000"/>
                      <a:alpha val="40000"/>
                    </a:schemeClr>
                  </a:glow>
                </a:effectLst>
              </a:rPr>
            </a:br>
            <a:r>
              <a:rPr lang="en-US" sz="4800" b="1" i="1" dirty="0" smtClean="0">
                <a:solidFill>
                  <a:schemeClr val="tx1">
                    <a:lumMod val="85000"/>
                  </a:schemeClr>
                </a:solidFill>
                <a:effectLst>
                  <a:glow rad="63500">
                    <a:schemeClr val="accent1">
                      <a:satMod val="175000"/>
                      <a:alpha val="40000"/>
                    </a:schemeClr>
                  </a:glow>
                </a:effectLst>
              </a:rPr>
              <a:t>of </a:t>
            </a:r>
            <a:r>
              <a:rPr lang="en-US" sz="4800" b="1" i="1" dirty="0">
                <a:solidFill>
                  <a:schemeClr val="tx1">
                    <a:lumMod val="85000"/>
                  </a:schemeClr>
                </a:solidFill>
                <a:effectLst>
                  <a:glow rad="63500">
                    <a:schemeClr val="accent1">
                      <a:satMod val="175000"/>
                      <a:alpha val="40000"/>
                    </a:schemeClr>
                  </a:glow>
                </a:effectLst>
              </a:rPr>
              <a:t>Jesus Christ </a:t>
            </a:r>
            <a:r>
              <a:rPr lang="en-US" sz="4800" b="1" dirty="0">
                <a:solidFill>
                  <a:schemeClr val="tx1">
                    <a:lumMod val="85000"/>
                  </a:schemeClr>
                </a:solidFill>
                <a:effectLst>
                  <a:glow rad="63500">
                    <a:schemeClr val="accent1">
                      <a:satMod val="175000"/>
                      <a:alpha val="40000"/>
                    </a:schemeClr>
                  </a:glow>
                </a:effectLst>
              </a:rPr>
              <a:t/>
            </a:r>
            <a:br>
              <a:rPr lang="en-US" sz="4800" b="1" dirty="0">
                <a:solidFill>
                  <a:schemeClr val="tx1">
                    <a:lumMod val="85000"/>
                  </a:schemeClr>
                </a:solidFill>
                <a:effectLst>
                  <a:glow rad="63500">
                    <a:schemeClr val="accent1">
                      <a:satMod val="175000"/>
                      <a:alpha val="40000"/>
                    </a:schemeClr>
                  </a:glow>
                </a:effectLst>
              </a:rPr>
            </a:br>
            <a:endParaRPr lang="en-US" sz="4800" dirty="0">
              <a:solidFill>
                <a:schemeClr val="tx1">
                  <a:lumMod val="85000"/>
                </a:schemeClr>
              </a:solidFill>
              <a:effectLst>
                <a:glow rad="63500">
                  <a:schemeClr val="accent1">
                    <a:satMod val="175000"/>
                    <a:alpha val="40000"/>
                  </a:schemeClr>
                </a:glow>
              </a:effectLst>
            </a:endParaRPr>
          </a:p>
        </p:txBody>
      </p:sp>
      <p:pic>
        <p:nvPicPr>
          <p:cNvPr id="15362" name="Picture 2" descr="http://www.sharefaith.com/blog/wp-content/uploads/2011/08/ChurchBuilding.jpg"/>
          <p:cNvPicPr>
            <a:picLocks noChangeAspect="1" noChangeArrowheads="1"/>
          </p:cNvPicPr>
          <p:nvPr/>
        </p:nvPicPr>
        <p:blipFill>
          <a:blip r:embed="rId2" cstate="print"/>
          <a:srcRect/>
          <a:stretch>
            <a:fillRect/>
          </a:stretch>
        </p:blipFill>
        <p:spPr bwMode="auto">
          <a:xfrm>
            <a:off x="1295400" y="3886200"/>
            <a:ext cx="6553200" cy="278511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_EBVunJoIPJ4/S_UywIPqXKI/AAAAAAAAATA/08U1cOQQ3Y0/s320/two-houses.png"/>
          <p:cNvPicPr>
            <a:picLocks noChangeAspect="1" noChangeArrowheads="1"/>
          </p:cNvPicPr>
          <p:nvPr/>
        </p:nvPicPr>
        <p:blipFill>
          <a:blip r:embed="rId2" cstate="print"/>
          <a:srcRect/>
          <a:stretch>
            <a:fillRect/>
          </a:stretch>
        </p:blipFill>
        <p:spPr bwMode="auto">
          <a:xfrm>
            <a:off x="304800" y="685800"/>
            <a:ext cx="8543636" cy="56388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The Three Little Pigs 1"/>
          <p:cNvPicPr>
            <a:picLocks noChangeAspect="1" noChangeArrowheads="1"/>
          </p:cNvPicPr>
          <p:nvPr/>
        </p:nvPicPr>
        <p:blipFill>
          <a:blip r:embed="rId2" cstate="print"/>
          <a:srcRect/>
          <a:stretch>
            <a:fillRect/>
          </a:stretch>
        </p:blipFill>
        <p:spPr bwMode="auto">
          <a:xfrm>
            <a:off x="1" y="0"/>
            <a:ext cx="9144000" cy="71833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atheringbooks.files.wordpress.com/2010/12/three-little-pig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kids-pages.com/folders/puzzles/The_Three_Little_Pigs_2/Three-Little-Pigs-2.jpg"/>
          <p:cNvPicPr>
            <a:picLocks noChangeAspect="1" noChangeArrowheads="1"/>
          </p:cNvPicPr>
          <p:nvPr/>
        </p:nvPicPr>
        <p:blipFill>
          <a:blip r:embed="rId2" cstate="print"/>
          <a:srcRect/>
          <a:stretch>
            <a:fillRect/>
          </a:stretch>
        </p:blipFill>
        <p:spPr bwMode="auto">
          <a:xfrm>
            <a:off x="0" y="0"/>
            <a:ext cx="9144000" cy="691360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1.bp.blogspot.com/-dxUDDdjCzwk/UKDyrS1vjVI/AAAAAAAAITc/6mOrgbhsvwA/s1600/157-120312101103-by-emily.jpg"/>
          <p:cNvPicPr>
            <a:picLocks noChangeAspect="1" noChangeArrowheads="1"/>
          </p:cNvPicPr>
          <p:nvPr/>
        </p:nvPicPr>
        <p:blipFill>
          <a:blip r:embed="rId2" cstate="print"/>
          <a:srcRect/>
          <a:stretch>
            <a:fillRect/>
          </a:stretch>
        </p:blipFill>
        <p:spPr bwMode="auto">
          <a:xfrm>
            <a:off x="1" y="0"/>
            <a:ext cx="9144000" cy="71833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The Three Little Pigs 5"/>
          <p:cNvPicPr>
            <a:picLocks noChangeAspect="1" noChangeArrowheads="1"/>
          </p:cNvPicPr>
          <p:nvPr/>
        </p:nvPicPr>
        <p:blipFill>
          <a:blip r:embed="rId2" cstate="print"/>
          <a:srcRect/>
          <a:stretch>
            <a:fillRect/>
          </a:stretch>
        </p:blipFill>
        <p:spPr bwMode="auto">
          <a:xfrm>
            <a:off x="-152399" y="0"/>
            <a:ext cx="9296400" cy="7303022"/>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he Three Little Pigs 9"/>
          <p:cNvPicPr>
            <a:picLocks noChangeAspect="1" noChangeArrowheads="1"/>
          </p:cNvPicPr>
          <p:nvPr/>
        </p:nvPicPr>
        <p:blipFill>
          <a:blip r:embed="rId2" cstate="print"/>
          <a:srcRect/>
          <a:stretch>
            <a:fillRect/>
          </a:stretch>
        </p:blipFill>
        <p:spPr bwMode="auto">
          <a:xfrm>
            <a:off x="1" y="0"/>
            <a:ext cx="9144000" cy="71833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The Three Little Pigs 10"/>
          <p:cNvPicPr>
            <a:picLocks noChangeAspect="1" noChangeArrowheads="1"/>
          </p:cNvPicPr>
          <p:nvPr/>
        </p:nvPicPr>
        <p:blipFill>
          <a:blip r:embed="rId2" cstate="print"/>
          <a:srcRect/>
          <a:stretch>
            <a:fillRect/>
          </a:stretch>
        </p:blipFill>
        <p:spPr bwMode="auto">
          <a:xfrm>
            <a:off x="1" y="-1"/>
            <a:ext cx="9144000" cy="720630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rehobothhaiti.files.wordpress.com/2012/07/tlt_logo_for_print.png"/>
          <p:cNvPicPr>
            <a:picLocks noChangeAspect="1" noChangeArrowheads="1"/>
          </p:cNvPicPr>
          <p:nvPr/>
        </p:nvPicPr>
        <p:blipFill>
          <a:blip r:embed="rId2" cstate="print"/>
          <a:srcRect/>
          <a:stretch>
            <a:fillRect/>
          </a:stretch>
        </p:blipFill>
        <p:spPr bwMode="auto">
          <a:xfrm>
            <a:off x="457200" y="1066800"/>
            <a:ext cx="8382000" cy="50292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6553200"/>
          </a:xfrm>
        </p:spPr>
        <p:txBody>
          <a:bodyPr>
            <a:normAutofit fontScale="90000"/>
          </a:bodyPr>
          <a:lstStyle/>
          <a:p>
            <a:r>
              <a:rPr lang="en-US" dirty="0">
                <a:solidFill>
                  <a:srgbClr val="FFFF00"/>
                </a:solidFill>
              </a:rPr>
              <a:t>The meaning of an </a:t>
            </a:r>
            <a:r>
              <a:rPr lang="en-US" dirty="0" smtClean="0">
                <a:solidFill>
                  <a:srgbClr val="FFFF00"/>
                </a:solidFill>
              </a:rPr>
              <a:t>ordinance </a:t>
            </a:r>
            <a:r>
              <a:rPr lang="en-US" dirty="0" smtClean="0"/>
              <a:t/>
            </a:r>
            <a:br>
              <a:rPr lang="en-US" dirty="0" smtClean="0"/>
            </a:br>
            <a:r>
              <a:rPr lang="en-US" dirty="0"/>
              <a:t/>
            </a:r>
            <a:br>
              <a:rPr lang="en-US" dirty="0"/>
            </a:br>
            <a:r>
              <a:rPr lang="en-US" sz="4000" dirty="0" smtClean="0"/>
              <a:t>It </a:t>
            </a:r>
            <a:r>
              <a:rPr lang="en-US" sz="4000" dirty="0"/>
              <a:t>is a memorial or reminder of some precious historical event of great significance. </a:t>
            </a:r>
            <a:r>
              <a:rPr lang="en-US" sz="4000" dirty="0" smtClean="0"/>
              <a:t/>
            </a:r>
            <a:br>
              <a:rPr lang="en-US" sz="4000" dirty="0" smtClean="0"/>
            </a:br>
            <a:r>
              <a:rPr lang="en-US" sz="4000" dirty="0" smtClean="0"/>
              <a:t/>
            </a:r>
            <a:br>
              <a:rPr lang="en-US" sz="4000" dirty="0" smtClean="0"/>
            </a:br>
            <a:r>
              <a:rPr lang="en-US" sz="4000" dirty="0" smtClean="0"/>
              <a:t>Biblical ordinance is an outward and visible symbolic act commanded in the Bible to be practiced by the church which sets forth a central truth of the Christian faith. </a:t>
            </a:r>
            <a:r>
              <a:rPr lang="en-US" dirty="0"/>
              <a:t/>
            </a:r>
            <a:br>
              <a:rPr lang="en-US" dirty="0"/>
            </a:br>
            <a:endParaRPr lang="en-US" dirty="0"/>
          </a:p>
        </p:txBody>
      </p:sp>
      <p:sp>
        <p:nvSpPr>
          <p:cNvPr id="3" name="Rectangle 2"/>
          <p:cNvSpPr/>
          <p:nvPr/>
        </p:nvSpPr>
        <p:spPr>
          <a:xfrm>
            <a:off x="228600" y="3810000"/>
            <a:ext cx="8763000" cy="266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pastorerickson.com/wp-content/uploads/2011/12/elements.jpg"/>
          <p:cNvPicPr>
            <a:picLocks noChangeAspect="1" noChangeArrowheads="1"/>
          </p:cNvPicPr>
          <p:nvPr/>
        </p:nvPicPr>
        <p:blipFill>
          <a:blip r:embed="rId2" cstate="print"/>
          <a:srcRect/>
          <a:stretch>
            <a:fillRect/>
          </a:stretch>
        </p:blipFill>
        <p:spPr bwMode="auto">
          <a:xfrm>
            <a:off x="0" y="1803931"/>
            <a:ext cx="4648199" cy="2615669"/>
          </a:xfrm>
          <a:prstGeom prst="rect">
            <a:avLst/>
          </a:prstGeom>
          <a:ln>
            <a:noFill/>
          </a:ln>
          <a:effectLst>
            <a:softEdge rad="112500"/>
          </a:effectLst>
        </p:spPr>
      </p:pic>
      <p:pic>
        <p:nvPicPr>
          <p:cNvPr id="1030" name="Picture 6" descr="http://thegospelcoalition.org/images/uploads/articles/Baptism1-600x340.jpg"/>
          <p:cNvPicPr>
            <a:picLocks noChangeAspect="1" noChangeArrowheads="1"/>
          </p:cNvPicPr>
          <p:nvPr/>
        </p:nvPicPr>
        <p:blipFill>
          <a:blip r:embed="rId3" cstate="print"/>
          <a:srcRect l="24444" t="-3922"/>
          <a:stretch>
            <a:fillRect/>
          </a:stretch>
        </p:blipFill>
        <p:spPr bwMode="auto">
          <a:xfrm>
            <a:off x="0" y="3886200"/>
            <a:ext cx="3812876" cy="2971800"/>
          </a:xfrm>
          <a:prstGeom prst="rect">
            <a:avLst/>
          </a:prstGeom>
          <a:ln>
            <a:noFill/>
          </a:ln>
          <a:effectLst>
            <a:softEdge rad="112500"/>
          </a:effectLst>
        </p:spPr>
      </p:pic>
      <p:sp>
        <p:nvSpPr>
          <p:cNvPr id="2" name="Title 1"/>
          <p:cNvSpPr>
            <a:spLocks noGrp="1"/>
          </p:cNvSpPr>
          <p:nvPr>
            <p:ph type="title"/>
          </p:nvPr>
        </p:nvSpPr>
        <p:spPr>
          <a:xfrm>
            <a:off x="457200" y="152400"/>
            <a:ext cx="8229600" cy="1447800"/>
          </a:xfrm>
        </p:spPr>
        <p:txBody>
          <a:bodyPr>
            <a:normAutofit/>
          </a:bodyPr>
          <a:lstStyle/>
          <a:p>
            <a:r>
              <a:rPr lang="en-US" dirty="0" smtClean="0"/>
              <a:t>The distinction between an ordinance and a sacrament</a:t>
            </a:r>
            <a:endParaRPr lang="en-US" dirty="0"/>
          </a:p>
        </p:txBody>
      </p:sp>
      <p:pic>
        <p:nvPicPr>
          <p:cNvPr id="1028" name="Picture 4" descr="http://thejdchronicle.files.wordpress.com/2013/01/baptism.jpg"/>
          <p:cNvPicPr>
            <a:picLocks noChangeAspect="1" noChangeArrowheads="1"/>
          </p:cNvPicPr>
          <p:nvPr/>
        </p:nvPicPr>
        <p:blipFill>
          <a:blip r:embed="rId4" cstate="print"/>
          <a:srcRect l="13725" t="-2682"/>
          <a:stretch>
            <a:fillRect/>
          </a:stretch>
        </p:blipFill>
        <p:spPr bwMode="auto">
          <a:xfrm>
            <a:off x="3200400" y="1752600"/>
            <a:ext cx="3352800" cy="2917526"/>
          </a:xfrm>
          <a:prstGeom prst="rect">
            <a:avLst/>
          </a:prstGeom>
          <a:ln>
            <a:noFill/>
          </a:ln>
          <a:effectLst>
            <a:softEdge rad="112500"/>
          </a:effectLst>
        </p:spPr>
      </p:pic>
      <p:pic>
        <p:nvPicPr>
          <p:cNvPr id="1026" name="Picture 2" descr="http://www.transfigurationmn.org/wp-content/uploads/2014/01/Baptism.jpg"/>
          <p:cNvPicPr>
            <a:picLocks noChangeAspect="1" noChangeArrowheads="1"/>
          </p:cNvPicPr>
          <p:nvPr/>
        </p:nvPicPr>
        <p:blipFill>
          <a:blip r:embed="rId5" cstate="print"/>
          <a:srcRect t="-2632" r="34777"/>
          <a:stretch>
            <a:fillRect/>
          </a:stretch>
        </p:blipFill>
        <p:spPr bwMode="auto">
          <a:xfrm>
            <a:off x="6324600" y="1752600"/>
            <a:ext cx="2819400" cy="2971800"/>
          </a:xfrm>
          <a:prstGeom prst="rect">
            <a:avLst/>
          </a:prstGeom>
          <a:ln>
            <a:noFill/>
          </a:ln>
          <a:effectLst>
            <a:softEdge rad="112500"/>
          </a:effectLst>
        </p:spPr>
      </p:pic>
      <p:pic>
        <p:nvPicPr>
          <p:cNvPr id="1032" name="Picture 8" descr="https://www.lds.org/bc/content/bible-videos/videos/the-last-supper/images/the-last-supper11_Supper_300x150.jpg"/>
          <p:cNvPicPr>
            <a:picLocks noChangeAspect="1" noChangeArrowheads="1"/>
          </p:cNvPicPr>
          <p:nvPr/>
        </p:nvPicPr>
        <p:blipFill>
          <a:blip r:embed="rId6" cstate="print"/>
          <a:srcRect/>
          <a:stretch>
            <a:fillRect/>
          </a:stretch>
        </p:blipFill>
        <p:spPr bwMode="auto">
          <a:xfrm>
            <a:off x="2590800" y="4343400"/>
            <a:ext cx="5029200" cy="2514600"/>
          </a:xfrm>
          <a:prstGeom prst="rect">
            <a:avLst/>
          </a:prstGeom>
          <a:ln>
            <a:noFill/>
          </a:ln>
          <a:effectLst>
            <a:softEdge rad="112500"/>
          </a:effectLst>
        </p:spPr>
      </p:pic>
      <p:pic>
        <p:nvPicPr>
          <p:cNvPr id="1036" name="Picture 12" descr="http://upload.wikimedia.org/wikipedia/en/b/b1/Tatiana_Communion2.jpg"/>
          <p:cNvPicPr>
            <a:picLocks noChangeAspect="1" noChangeArrowheads="1"/>
          </p:cNvPicPr>
          <p:nvPr/>
        </p:nvPicPr>
        <p:blipFill>
          <a:blip r:embed="rId7" cstate="print"/>
          <a:srcRect r="-4000" b="15063"/>
          <a:stretch>
            <a:fillRect/>
          </a:stretch>
        </p:blipFill>
        <p:spPr bwMode="auto">
          <a:xfrm>
            <a:off x="7047270" y="4267200"/>
            <a:ext cx="2172929" cy="2590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705600"/>
          </a:xfrm>
        </p:spPr>
        <p:txBody>
          <a:bodyPr>
            <a:normAutofit/>
          </a:bodyPr>
          <a:lstStyle/>
          <a:p>
            <a:r>
              <a:rPr lang="en-US" sz="3600" dirty="0" smtClean="0"/>
              <a:t>"A sacrament is something presented to the senses, which has the power, by divine institution, not only signifying, but also of </a:t>
            </a:r>
            <a:r>
              <a:rPr lang="en-US" sz="3600" dirty="0" smtClean="0"/>
              <a:t>conveying (saving) grace</a:t>
            </a:r>
            <a:r>
              <a:rPr lang="en-US" sz="3600" dirty="0" smtClean="0"/>
              <a:t>" (as defined by the Roman Catholic Council of Trent in 1551). </a:t>
            </a:r>
            <a:br>
              <a:rPr lang="en-US" sz="3600" dirty="0" smtClean="0"/>
            </a:br>
            <a:r>
              <a:rPr lang="en-US" sz="3600" dirty="0" smtClean="0"/>
              <a:t/>
            </a:r>
            <a:br>
              <a:rPr lang="en-US" sz="3600" dirty="0" smtClean="0"/>
            </a:br>
            <a:r>
              <a:rPr lang="en-US" sz="3600" dirty="0" smtClean="0"/>
              <a:t>An ordinance therefore differs from a sacrament in that it is performed not to obtain grace, but because the one observing it has already obtained </a:t>
            </a:r>
            <a:r>
              <a:rPr lang="en-US" sz="3600" dirty="0" smtClean="0"/>
              <a:t>saving</a:t>
            </a:r>
            <a:r>
              <a:rPr lang="en-US" sz="3600" dirty="0" smtClean="0"/>
              <a:t> </a:t>
            </a:r>
            <a:r>
              <a:rPr lang="en-US" sz="3600" dirty="0" smtClean="0"/>
              <a:t>grace.</a:t>
            </a:r>
            <a:endParaRPr lang="en-US" sz="3600" dirty="0"/>
          </a:p>
        </p:txBody>
      </p:sp>
      <p:sp>
        <p:nvSpPr>
          <p:cNvPr id="3" name="Rectangle 2"/>
          <p:cNvSpPr/>
          <p:nvPr/>
        </p:nvSpPr>
        <p:spPr>
          <a:xfrm>
            <a:off x="304800" y="3962400"/>
            <a:ext cx="87630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335846"/>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82563" fontAlgn="base">
              <a:spcBef>
                <a:spcPct val="0"/>
              </a:spcBef>
              <a:spcAft>
                <a:spcPct val="0"/>
              </a:spcAft>
            </a:pPr>
            <a:r>
              <a:rPr kumimoji="0" lang="en-US" sz="3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Roman Catholic Church teaches that there are</a:t>
            </a:r>
            <a:r>
              <a:rPr kumimoji="0" lang="en-US" sz="3600" b="0"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a:t>
            </a:r>
            <a:r>
              <a:rPr kumimoji="0" lang="en-US" sz="3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seven sacraments. These are: ordination, confirmation, matrimony, extreme unction</a:t>
            </a:r>
            <a:r>
              <a:rPr lang="en-US" sz="3600" dirty="0" smtClean="0"/>
              <a:t> </a:t>
            </a:r>
          </a:p>
          <a:p>
            <a:pPr lvl="0" indent="182563" fontAlgn="base">
              <a:spcBef>
                <a:spcPct val="0"/>
              </a:spcBef>
              <a:spcAft>
                <a:spcPct val="0"/>
              </a:spcAft>
            </a:pPr>
            <a:r>
              <a:rPr lang="en-US" sz="3600" i="1" dirty="0" smtClean="0">
                <a:solidFill>
                  <a:srgbClr val="FFFF00"/>
                </a:solidFill>
              </a:rPr>
              <a:t>(Last rights / anointing of the </a:t>
            </a:r>
            <a:r>
              <a:rPr lang="en-US" sz="3600" i="1" dirty="0" smtClean="0">
                <a:solidFill>
                  <a:srgbClr val="FFFF00"/>
                </a:solidFill>
              </a:rPr>
              <a:t>sick </a:t>
            </a:r>
            <a:r>
              <a:rPr lang="en-US" sz="3600" i="1" dirty="0" smtClean="0">
                <a:solidFill>
                  <a:srgbClr val="FFFF00"/>
                </a:solidFill>
              </a:rPr>
              <a:t>and dying),</a:t>
            </a:r>
            <a:r>
              <a:rPr kumimoji="0" lang="en-US" sz="3600" b="0" i="1"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a:t>
            </a:r>
            <a:r>
              <a:rPr kumimoji="0" lang="en-US" sz="3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penance </a:t>
            </a:r>
            <a:r>
              <a:rPr kumimoji="0" lang="en-US" sz="3600" b="0" i="1"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a:t>
            </a:r>
            <a:r>
              <a:rPr lang="en-US" sz="3600" i="1" dirty="0" smtClean="0">
                <a:solidFill>
                  <a:srgbClr val="FFFF00"/>
                </a:solidFill>
              </a:rPr>
              <a:t>Confessing sins to a priest who </a:t>
            </a:r>
          </a:p>
          <a:p>
            <a:pPr lvl="0" indent="182563" fontAlgn="base">
              <a:spcBef>
                <a:spcPct val="0"/>
              </a:spcBef>
              <a:spcAft>
                <a:spcPct val="0"/>
              </a:spcAft>
            </a:pPr>
            <a:r>
              <a:rPr lang="en-US" sz="3600" i="1" dirty="0" smtClean="0">
                <a:solidFill>
                  <a:srgbClr val="FFFF00"/>
                </a:solidFill>
              </a:rPr>
              <a:t>grants absolution)</a:t>
            </a:r>
            <a:r>
              <a:rPr kumimoji="0" lang="en-US" sz="3600" b="0" i="1"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a:t>
            </a:r>
            <a:r>
              <a:rPr kumimoji="0" lang="en-US" sz="3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baptism, the </a:t>
            </a:r>
            <a:r>
              <a:rPr kumimoji="0" lang="en-US" sz="36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eucharist</a:t>
            </a:r>
            <a:r>
              <a:rPr kumimoji="0" lang="en-US" sz="3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(communion). Of these seven, the New Testament lists but two, and (as we have already seen) regards them as memorial ordinances and not sacraments. These two are the Lord’s Supper and baptism.</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81000"/>
            <a:ext cx="8229600" cy="2468562"/>
          </a:xfrm>
        </p:spPr>
        <p:txBody>
          <a:bodyPr>
            <a:normAutofit fontScale="90000"/>
          </a:bodyPr>
          <a:lstStyle/>
          <a:p>
            <a:pPr lvl="0"/>
            <a:r>
              <a:rPr lang="en-US" dirty="0" smtClean="0"/>
              <a:t>The Lord’s Supper</a:t>
            </a:r>
            <a:br>
              <a:rPr lang="en-US" dirty="0" smtClean="0"/>
            </a:br>
            <a:r>
              <a:rPr lang="en-US" i="1" dirty="0" smtClean="0"/>
              <a:t>The Scriptures describing the Lord’s Supper - Matthew 26:26-30; Mark 14:22-26; Luke 22:17-20; John 6:51, 53-56; 1 Corinthians 11:23-34. </a:t>
            </a:r>
            <a:endParaRPr lang="en-US" i="1" dirty="0"/>
          </a:p>
        </p:txBody>
      </p:sp>
      <p:pic>
        <p:nvPicPr>
          <p:cNvPr id="1026" name="Picture 2" descr="http://paulwilkinson.files.wordpress.com/2011/02/communion.jpg"/>
          <p:cNvPicPr>
            <a:picLocks noChangeAspect="1" noChangeArrowheads="1"/>
          </p:cNvPicPr>
          <p:nvPr/>
        </p:nvPicPr>
        <p:blipFill>
          <a:blip r:embed="rId2" cstate="print"/>
          <a:srcRect/>
          <a:stretch>
            <a:fillRect/>
          </a:stretch>
        </p:blipFill>
        <p:spPr bwMode="auto">
          <a:xfrm>
            <a:off x="1447800" y="3259156"/>
            <a:ext cx="6400800" cy="35988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names for the Lord’s Supper</a:t>
            </a:r>
            <a:endParaRPr lang="en-US" dirty="0"/>
          </a:p>
        </p:txBody>
      </p:sp>
      <p:sp>
        <p:nvSpPr>
          <p:cNvPr id="3" name="Content Placeholder 2"/>
          <p:cNvSpPr>
            <a:spLocks noGrp="1"/>
          </p:cNvSpPr>
          <p:nvPr>
            <p:ph idx="1"/>
          </p:nvPr>
        </p:nvSpPr>
        <p:spPr>
          <a:xfrm>
            <a:off x="0" y="762000"/>
            <a:ext cx="9144000" cy="6096000"/>
          </a:xfrm>
        </p:spPr>
        <p:txBody>
          <a:bodyPr>
            <a:noAutofit/>
          </a:bodyPr>
          <a:lstStyle/>
          <a:p>
            <a:pPr lvl="0">
              <a:buNone/>
            </a:pPr>
            <a:endParaRPr lang="en-US" dirty="0" smtClean="0"/>
          </a:p>
          <a:p>
            <a:pPr lvl="0"/>
            <a:r>
              <a:rPr lang="en-US" dirty="0" smtClean="0"/>
              <a:t>The </a:t>
            </a:r>
            <a:r>
              <a:rPr lang="en-US" i="1" dirty="0" err="1" smtClean="0"/>
              <a:t>eucharist</a:t>
            </a:r>
            <a:r>
              <a:rPr lang="en-US" dirty="0" smtClean="0"/>
              <a:t> (Greek word for the </a:t>
            </a:r>
            <a:r>
              <a:rPr lang="en-US" i="1" dirty="0" smtClean="0"/>
              <a:t>"giving of thanks"). </a:t>
            </a:r>
            <a:r>
              <a:rPr lang="en-US" dirty="0" smtClean="0"/>
              <a:t>Taken from </a:t>
            </a:r>
            <a:r>
              <a:rPr lang="en-US" i="1" dirty="0" smtClean="0"/>
              <a:t>1 Cor. 11:24 </a:t>
            </a:r>
          </a:p>
          <a:p>
            <a:pPr lvl="0"/>
            <a:r>
              <a:rPr lang="en-US" dirty="0" smtClean="0"/>
              <a:t>The </a:t>
            </a:r>
            <a:r>
              <a:rPr lang="en-US" i="1" dirty="0" smtClean="0"/>
              <a:t>eulogia</a:t>
            </a:r>
            <a:r>
              <a:rPr lang="en-US" dirty="0" smtClean="0"/>
              <a:t> (Greek word for "blessing"). Taken from </a:t>
            </a:r>
            <a:r>
              <a:rPr lang="en-US" i="1" dirty="0" smtClean="0"/>
              <a:t>1 Cor. 10:16, "the cup of blessing." </a:t>
            </a:r>
          </a:p>
          <a:p>
            <a:pPr lvl="0"/>
            <a:r>
              <a:rPr lang="en-US" dirty="0" smtClean="0"/>
              <a:t>Communion. This name derives from </a:t>
            </a:r>
            <a:r>
              <a:rPr lang="en-US" i="1" dirty="0" smtClean="0"/>
              <a:t>1 Cor. 10:16</a:t>
            </a:r>
            <a:r>
              <a:rPr lang="en-US" dirty="0" smtClean="0"/>
              <a:t>,                                </a:t>
            </a:r>
            <a:r>
              <a:rPr lang="en-US" i="1" dirty="0" smtClean="0"/>
              <a:t>"the communion of the blood of Christ." </a:t>
            </a:r>
          </a:p>
          <a:p>
            <a:pPr lvl="0"/>
            <a:r>
              <a:rPr lang="en-US" dirty="0" smtClean="0"/>
              <a:t>The </a:t>
            </a:r>
            <a:r>
              <a:rPr lang="en-US" i="1" dirty="0" smtClean="0"/>
              <a:t>“breaking of bread” </a:t>
            </a:r>
            <a:r>
              <a:rPr lang="en-US" dirty="0" smtClean="0"/>
              <a:t>- </a:t>
            </a:r>
            <a:r>
              <a:rPr lang="en-US" i="1" dirty="0" smtClean="0"/>
              <a:t>Acts 2:42</a:t>
            </a:r>
          </a:p>
          <a:p>
            <a:pPr lvl="0"/>
            <a:r>
              <a:rPr lang="en-US" dirty="0" smtClean="0"/>
              <a:t> The </a:t>
            </a:r>
            <a:r>
              <a:rPr lang="en-US" i="1" dirty="0" smtClean="0"/>
              <a:t>“Lord’s Table” – 1 Cor. 10:21</a:t>
            </a:r>
          </a:p>
          <a:p>
            <a:pPr>
              <a:buNone/>
            </a:pPr>
            <a:endParaRPr lang="en-US" dirty="0"/>
          </a:p>
        </p:txBody>
      </p:sp>
      <p:pic>
        <p:nvPicPr>
          <p:cNvPr id="17410" name="Picture 2" descr="https://encrypted-tbn1.gstatic.com/images?q=tbn:ANd9GcTqxaGmC249eCwx9lZ0mV4NVIVTfay0buu4mGmZdqYj3e1lH7M9"/>
          <p:cNvPicPr>
            <a:picLocks noChangeAspect="1" noChangeArrowheads="1"/>
          </p:cNvPicPr>
          <p:nvPr/>
        </p:nvPicPr>
        <p:blipFill>
          <a:blip r:embed="rId2" cstate="print"/>
          <a:srcRect/>
          <a:stretch>
            <a:fillRect/>
          </a:stretch>
        </p:blipFill>
        <p:spPr bwMode="auto">
          <a:xfrm>
            <a:off x="6324600" y="4634702"/>
            <a:ext cx="2819400" cy="22232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600200"/>
          </a:xfrm>
        </p:spPr>
        <p:txBody>
          <a:bodyPr>
            <a:normAutofit/>
          </a:bodyPr>
          <a:lstStyle/>
          <a:p>
            <a:r>
              <a:rPr lang="en-US" sz="4000" dirty="0" smtClean="0"/>
              <a:t>The views concerning the Lord’s Supper</a:t>
            </a:r>
            <a:endParaRPr lang="en-US" sz="4000" dirty="0"/>
          </a:p>
        </p:txBody>
      </p:sp>
      <p:pic>
        <p:nvPicPr>
          <p:cNvPr id="54274" name="Picture 2" descr="http://yourworshiptools.com/wp-content/uploads/2013/04/lords_supper-1024x484.jpg"/>
          <p:cNvPicPr>
            <a:picLocks noChangeAspect="1" noChangeArrowheads="1"/>
          </p:cNvPicPr>
          <p:nvPr/>
        </p:nvPicPr>
        <p:blipFill>
          <a:blip r:embed="rId2" cstate="print"/>
          <a:srcRect/>
          <a:stretch>
            <a:fillRect/>
          </a:stretch>
        </p:blipFill>
        <p:spPr bwMode="auto">
          <a:xfrm>
            <a:off x="152400" y="1905000"/>
            <a:ext cx="8839200" cy="417790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aws-cdn.worldtravelguide.net/sites/default/files/new-images/753x320/st-peters-square-vatican-9494.jpg"/>
          <p:cNvPicPr>
            <a:picLocks noChangeAspect="1" noChangeArrowheads="1"/>
          </p:cNvPicPr>
          <p:nvPr/>
        </p:nvPicPr>
        <p:blipFill>
          <a:blip r:embed="rId2" cstate="print"/>
          <a:srcRect/>
          <a:stretch>
            <a:fillRect/>
          </a:stretch>
        </p:blipFill>
        <p:spPr bwMode="auto">
          <a:xfrm>
            <a:off x="-180019" y="1524000"/>
            <a:ext cx="9324019" cy="39624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54762"/>
          </a:xfrm>
        </p:spPr>
        <p:txBody>
          <a:bodyPr>
            <a:normAutofit/>
          </a:bodyPr>
          <a:lstStyle/>
          <a:p>
            <a:pPr lvl="0"/>
            <a:r>
              <a:rPr lang="en-US" sz="3600" dirty="0" smtClean="0"/>
              <a:t>Transubstantiation: The Roman Catholic doctrine which teaches that the bread and wine actually become the body and blood of Christ when consecrated by the priest during mass, even though they still look and taste the same. Thus the one partaking literally eats Christ’s flesh and drinks his blood. Needless to say, this is without scriptural support. In fact, it is totally refuted by the book of Hebrews </a:t>
            </a:r>
            <a:br>
              <a:rPr lang="en-US" sz="3600" dirty="0" smtClean="0"/>
            </a:br>
            <a:r>
              <a:rPr lang="en-US" sz="3600" i="1" dirty="0" smtClean="0"/>
              <a:t>(7:24-27; 9:12, 24, 25, 28; 10:11, 12). </a:t>
            </a:r>
            <a:r>
              <a:rPr lang="en-US" sz="3600" dirty="0" smtClean="0"/>
              <a:t/>
            </a:r>
            <a:br>
              <a:rPr lang="en-US" sz="3600" dirty="0" smtClean="0"/>
            </a:br>
            <a:endParaRPr lang="en-US" sz="3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gobrazz.com/wp-content/gallery/electric-sign-cabinets/st-peter-lutheran-church-sign.jpg"/>
          <p:cNvPicPr>
            <a:picLocks noChangeAspect="1" noChangeArrowheads="1"/>
          </p:cNvPicPr>
          <p:nvPr/>
        </p:nvPicPr>
        <p:blipFill>
          <a:blip r:embed="rId2" cstate="print"/>
          <a:srcRect/>
          <a:stretch>
            <a:fillRect/>
          </a:stretch>
        </p:blipFill>
        <p:spPr bwMode="auto">
          <a:xfrm>
            <a:off x="0" y="381000"/>
            <a:ext cx="9086489" cy="60198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smtClean="0"/>
              <a:t>Thus</a:t>
            </a:r>
            <a:r>
              <a:rPr lang="en-US" sz="3300" dirty="0"/>
              <a:t>, the literal meaning is </a:t>
            </a:r>
            <a:r>
              <a:rPr lang="en-US" sz="3300" dirty="0" smtClean="0"/>
              <a:t>- a </a:t>
            </a:r>
            <a:r>
              <a:rPr lang="en-US" sz="3300" dirty="0"/>
              <a:t>call </a:t>
            </a:r>
            <a:r>
              <a:rPr lang="en-US" sz="3300" dirty="0" smtClean="0"/>
              <a:t>out assembly.</a:t>
            </a:r>
          </a:p>
          <a:p>
            <a:r>
              <a:rPr lang="en-US" sz="3600" dirty="0" smtClean="0">
                <a:solidFill>
                  <a:srgbClr val="FFFF00"/>
                </a:solidFill>
              </a:rPr>
              <a:t>A called out Assembly of Baptized Believers gathered together for – </a:t>
            </a:r>
            <a:r>
              <a:rPr lang="en-US" sz="3600" i="1" dirty="0" smtClean="0"/>
              <a:t>Acts2:42; Phil. 3:3 </a:t>
            </a:r>
            <a:endParaRPr lang="en-US" sz="3600" dirty="0" smtClean="0">
              <a:solidFill>
                <a:srgbClr val="FFFF00"/>
              </a:solidFill>
            </a:endParaRPr>
          </a:p>
          <a:p>
            <a:pPr>
              <a:buNone/>
            </a:pPr>
            <a:r>
              <a:rPr lang="en-US" sz="3600" dirty="0" smtClean="0"/>
              <a:t>1. Doctrine</a:t>
            </a:r>
          </a:p>
          <a:p>
            <a:pPr>
              <a:buNone/>
            </a:pPr>
            <a:r>
              <a:rPr lang="en-US" sz="3600" dirty="0" smtClean="0"/>
              <a:t>2. Fellowship</a:t>
            </a:r>
          </a:p>
          <a:p>
            <a:pPr>
              <a:buNone/>
            </a:pPr>
            <a:r>
              <a:rPr lang="en-US" sz="3600" dirty="0" smtClean="0"/>
              <a:t>3. Breaking of Bread</a:t>
            </a:r>
          </a:p>
          <a:p>
            <a:pPr>
              <a:buNone/>
            </a:pPr>
            <a:r>
              <a:rPr lang="en-US" sz="3600" dirty="0" smtClean="0"/>
              <a:t>4. Prayers</a:t>
            </a:r>
          </a:p>
          <a:p>
            <a:pPr>
              <a:buNone/>
            </a:pPr>
            <a:r>
              <a:rPr lang="en-US" sz="3600" dirty="0" smtClean="0"/>
              <a:t>5. Worship</a:t>
            </a:r>
          </a:p>
        </p:txBody>
      </p:sp>
      <p:pic>
        <p:nvPicPr>
          <p:cNvPr id="53250" name="Picture 2" descr="http://i1.ytimg.com/vi/yy0pOjXRU3k/hqdefault.jpg"/>
          <p:cNvPicPr>
            <a:picLocks noChangeAspect="1" noChangeArrowheads="1"/>
          </p:cNvPicPr>
          <p:nvPr/>
        </p:nvPicPr>
        <p:blipFill>
          <a:blip r:embed="rId2" cstate="print"/>
          <a:srcRect/>
          <a:stretch>
            <a:fillRect/>
          </a:stretch>
        </p:blipFill>
        <p:spPr bwMode="auto">
          <a:xfrm>
            <a:off x="4648200" y="3619500"/>
            <a:ext cx="4114800" cy="308610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07162"/>
          </a:xfrm>
        </p:spPr>
        <p:txBody>
          <a:bodyPr>
            <a:normAutofit/>
          </a:bodyPr>
          <a:lstStyle/>
          <a:p>
            <a:pPr lvl="0"/>
            <a:r>
              <a:rPr lang="en-US" dirty="0" smtClean="0"/>
              <a:t>Consubstantiation: The Lutheran doctrine which teaches that, while the bread and wine remain the same, the presence of the body of Christ is nevertheless "in, with, and under" both elements. While this error is not as severe as the above, it too is totally unscriptural. </a:t>
            </a:r>
            <a:br>
              <a:rPr lang="en-US" dirty="0" smtClean="0"/>
            </a:b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www.elec-intro.com/EX/05-15-19/FirstBaptistChurch.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6583362"/>
          </a:xfrm>
        </p:spPr>
        <p:txBody>
          <a:bodyPr>
            <a:normAutofit/>
          </a:bodyPr>
          <a:lstStyle/>
          <a:p>
            <a:pPr lvl="0"/>
            <a:r>
              <a:rPr lang="en-US" dirty="0" err="1" smtClean="0"/>
              <a:t>Memorialization</a:t>
            </a:r>
            <a:r>
              <a:rPr lang="en-US" dirty="0" smtClean="0"/>
              <a:t>: The doctrine which teaches that the bread and wine are mere symbols to remind and aid the believer in observing both the first and second comings of our Lord. This practice is both scriptural and sensible </a:t>
            </a:r>
            <a:r>
              <a:rPr lang="en-US" i="1" dirty="0" smtClean="0"/>
              <a:t>(1 Cor. 11:24-26). </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3962400"/>
          </a:xfrm>
        </p:spPr>
        <p:txBody>
          <a:bodyPr>
            <a:normAutofit fontScale="90000"/>
          </a:bodyPr>
          <a:lstStyle/>
          <a:p>
            <a:pPr lvl="0"/>
            <a:r>
              <a:rPr lang="en-US" dirty="0" smtClean="0">
                <a:solidFill>
                  <a:srgbClr val="FFFF00"/>
                </a:solidFill>
              </a:rPr>
              <a:t>The Old Testament type of </a:t>
            </a:r>
            <a:br>
              <a:rPr lang="en-US" dirty="0" smtClean="0">
                <a:solidFill>
                  <a:srgbClr val="FFFF00"/>
                </a:solidFill>
              </a:rPr>
            </a:br>
            <a:r>
              <a:rPr lang="en-US" dirty="0" smtClean="0">
                <a:solidFill>
                  <a:srgbClr val="FFFF00"/>
                </a:solidFill>
              </a:rPr>
              <a:t>the Lord’s Supper. </a:t>
            </a:r>
            <a:r>
              <a:rPr lang="en-US" dirty="0" smtClean="0"/>
              <a:t/>
            </a:r>
            <a:br>
              <a:rPr lang="en-US" dirty="0" smtClean="0"/>
            </a:br>
            <a:r>
              <a:rPr lang="en-US" dirty="0" smtClean="0"/>
              <a:t>A beautiful type is seen in the Passover Lamb, the sprinkled blood of which saved the Israelite from the death plague in Egypt prior to the Exodus. </a:t>
            </a:r>
            <a:br>
              <a:rPr lang="en-US" dirty="0" smtClean="0"/>
            </a:br>
            <a:endParaRPr lang="en-US" dirty="0"/>
          </a:p>
        </p:txBody>
      </p:sp>
      <p:pic>
        <p:nvPicPr>
          <p:cNvPr id="55298" name="Picture 2" descr="http://4.bp.blogspot.com/-gz_upaIE4nE/UU1NXwlIV3I/AAAAAAAAHrk/18_r-PRgFts/s1600/passover-taw-doorpost.jpg"/>
          <p:cNvPicPr>
            <a:picLocks noChangeAspect="1" noChangeArrowheads="1"/>
          </p:cNvPicPr>
          <p:nvPr/>
        </p:nvPicPr>
        <p:blipFill>
          <a:blip r:embed="rId2" cstate="print"/>
          <a:srcRect/>
          <a:stretch>
            <a:fillRect/>
          </a:stretch>
        </p:blipFill>
        <p:spPr bwMode="auto">
          <a:xfrm>
            <a:off x="2590800" y="3886199"/>
            <a:ext cx="3962400" cy="297180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2400" i="1" dirty="0" smtClean="0"/>
              <a:t>"For I will pass through the land of Egypt this night, and will smite all the firstborn in the land of Egypt, both man and beast; and against all the Gods of Egypt I will execute judgment: I am the Lord. And the blood shall be to you for a token upon the houses where ye are: and when I see the blood, I will pass over you, and the plague shall not be upon you to destroy you, when I smite the land of Egypt" (Ex. 12:12, 13).</a:t>
            </a:r>
            <a:br>
              <a:rPr lang="en-US" sz="2400" i="1" dirty="0" smtClean="0"/>
            </a:br>
            <a:r>
              <a:rPr lang="en-US" sz="2400" i="1" dirty="0" smtClean="0"/>
              <a:t>"Then Moses called for all the elders of Israel, and said unto them, Draw out and take you a lamb according to your families, and kill the </a:t>
            </a:r>
            <a:r>
              <a:rPr lang="en-US" sz="2400" i="1" dirty="0" err="1" smtClean="0"/>
              <a:t>passover</a:t>
            </a:r>
            <a:r>
              <a:rPr lang="en-US" sz="2400" i="1" dirty="0" smtClean="0"/>
              <a:t>. And ye shall take a bunch of hyssop, and dip it in the blood that is in the </a:t>
            </a:r>
            <a:r>
              <a:rPr lang="en-US" sz="2400" i="1" dirty="0" err="1" smtClean="0"/>
              <a:t>bason</a:t>
            </a:r>
            <a:r>
              <a:rPr lang="en-US" sz="2400" i="1" dirty="0" smtClean="0"/>
              <a:t>, and strike the lintel and the two side posts with the blood that is in the </a:t>
            </a:r>
            <a:r>
              <a:rPr lang="en-US" sz="2400" i="1" dirty="0" err="1" smtClean="0"/>
              <a:t>bason</a:t>
            </a:r>
            <a:r>
              <a:rPr lang="en-US" sz="2400" i="1" dirty="0" smtClean="0"/>
              <a:t>, and none of you shall go out at the door of his house until the morning" (Ex. 12:21, 22).</a:t>
            </a:r>
            <a:br>
              <a:rPr lang="en-US" sz="2400" i="1" dirty="0" smtClean="0"/>
            </a:br>
            <a:r>
              <a:rPr lang="en-US" sz="2400" i="1" dirty="0" smtClean="0"/>
              <a:t>"And it shall come to pass, when your children shall say unto you, What mean ye by this service? That ye shall say, It is the sacrifice of the Lord’s </a:t>
            </a:r>
            <a:r>
              <a:rPr lang="en-US" sz="2400" i="1" dirty="0" err="1" smtClean="0"/>
              <a:t>passover</a:t>
            </a:r>
            <a:r>
              <a:rPr lang="en-US" sz="2400" i="1" dirty="0" smtClean="0"/>
              <a:t>, who passed over the houses of the children of Israel in Egypt, when he smote the Egyptians, and delivered our houses. And the people bowed the head and worshipped" (Ex. 12:26, 27).</a:t>
            </a:r>
            <a:r>
              <a:rPr lang="en-US" sz="2400" dirty="0" smtClean="0"/>
              <a:t/>
            </a:r>
            <a:br>
              <a:rPr lang="en-US" sz="2400" dirty="0" smtClean="0"/>
            </a:br>
            <a:endParaRPr lang="en-US"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Autofit/>
          </a:bodyPr>
          <a:lstStyle/>
          <a:p>
            <a:r>
              <a:rPr lang="en-US" sz="3600" i="1" dirty="0" smtClean="0">
                <a:solidFill>
                  <a:srgbClr val="FFFF00"/>
                </a:solidFill>
              </a:rPr>
              <a:t/>
            </a:r>
            <a:br>
              <a:rPr lang="en-US" sz="3600" i="1" dirty="0" smtClean="0">
                <a:solidFill>
                  <a:srgbClr val="FFFF00"/>
                </a:solidFill>
              </a:rPr>
            </a:br>
            <a:r>
              <a:rPr lang="en-US" sz="3600" dirty="0" smtClean="0">
                <a:solidFill>
                  <a:srgbClr val="FFFF00"/>
                </a:solidFill>
              </a:rPr>
              <a:t>In the New Testament Paul connects the Passover Lamb with that of the Lord’s Table. </a:t>
            </a:r>
            <a:br>
              <a:rPr lang="en-US" sz="3600" dirty="0" smtClean="0">
                <a:solidFill>
                  <a:srgbClr val="FFFF00"/>
                </a:solidFill>
              </a:rPr>
            </a:br>
            <a:r>
              <a:rPr lang="en-US" sz="3600" dirty="0" smtClean="0"/>
              <a:t/>
            </a:r>
            <a:br>
              <a:rPr lang="en-US" sz="3600" dirty="0" smtClean="0"/>
            </a:br>
            <a:r>
              <a:rPr lang="en-US" sz="3600" i="1" dirty="0" smtClean="0"/>
              <a:t>"Purge out therefore the old leaven, that ye may be a new lump, as ye are unleavened. For even Christ our </a:t>
            </a:r>
            <a:r>
              <a:rPr lang="en-US" sz="3600" i="1" dirty="0" err="1" smtClean="0"/>
              <a:t>passover</a:t>
            </a:r>
            <a:r>
              <a:rPr lang="en-US" sz="3600" i="1" dirty="0" smtClean="0"/>
              <a:t> is sacrificed for us: Therefore let us keep the feast, not with old leaven, neither with the leaven of malice and wickedness; but with the unleavened bread of sincerity and truth" </a:t>
            </a:r>
            <a:br>
              <a:rPr lang="en-US" sz="3600" i="1" dirty="0" smtClean="0"/>
            </a:br>
            <a:r>
              <a:rPr lang="en-US" sz="3600" i="1" dirty="0" smtClean="0"/>
              <a:t>(1 Cor. 5:7-8)</a:t>
            </a:r>
            <a:r>
              <a:rPr lang="en-US" sz="3600" dirty="0" smtClean="0"/>
              <a:t/>
            </a:r>
            <a:br>
              <a:rPr lang="en-US" sz="3600" dirty="0" smtClean="0"/>
            </a:br>
            <a:r>
              <a:rPr lang="en-US" sz="3600" dirty="0" smtClean="0"/>
              <a:t/>
            </a:r>
            <a:br>
              <a:rPr lang="en-US" sz="3600" dirty="0" smtClean="0"/>
            </a:br>
            <a:endParaRPr lang="en-US" sz="36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powerofhumility.org/wp-content/uploads/2013/03/sacrificial-lamb-of-god.jpg"/>
          <p:cNvPicPr>
            <a:picLocks noChangeAspect="1" noChangeArrowheads="1"/>
          </p:cNvPicPr>
          <p:nvPr/>
        </p:nvPicPr>
        <p:blipFill>
          <a:blip r:embed="rId2" cstate="print"/>
          <a:srcRect/>
          <a:stretch>
            <a:fillRect/>
          </a:stretch>
        </p:blipFill>
        <p:spPr bwMode="auto">
          <a:xfrm>
            <a:off x="5" y="0"/>
            <a:ext cx="9143996" cy="6858000"/>
          </a:xfrm>
          <a:prstGeom prst="rect">
            <a:avLst/>
          </a:prstGeom>
          <a:noFill/>
        </p:spPr>
      </p:pic>
      <p:pic>
        <p:nvPicPr>
          <p:cNvPr id="6146" name="Picture 2" descr="http://www.gci.org/files/gnbread.jpeg"/>
          <p:cNvPicPr>
            <a:picLocks noChangeAspect="1" noChangeArrowheads="1"/>
          </p:cNvPicPr>
          <p:nvPr/>
        </p:nvPicPr>
        <p:blipFill>
          <a:blip r:embed="rId3" cstate="print"/>
          <a:srcRect/>
          <a:stretch>
            <a:fillRect/>
          </a:stretch>
        </p:blipFill>
        <p:spPr bwMode="auto">
          <a:xfrm>
            <a:off x="5791200" y="2819400"/>
            <a:ext cx="3048000" cy="3829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The purpose of the Lord’s Supper. </a:t>
            </a:r>
            <a:endParaRPr lang="en-US" dirty="0"/>
          </a:p>
        </p:txBody>
      </p:sp>
      <p:sp>
        <p:nvSpPr>
          <p:cNvPr id="3" name="Content Placeholder 2"/>
          <p:cNvSpPr>
            <a:spLocks noGrp="1"/>
          </p:cNvSpPr>
          <p:nvPr>
            <p:ph idx="1"/>
          </p:nvPr>
        </p:nvSpPr>
        <p:spPr>
          <a:xfrm>
            <a:off x="0" y="1600200"/>
            <a:ext cx="9144000" cy="5257800"/>
          </a:xfrm>
        </p:spPr>
        <p:txBody>
          <a:bodyPr>
            <a:normAutofit fontScale="92500" lnSpcReduction="10000"/>
          </a:bodyPr>
          <a:lstStyle/>
          <a:p>
            <a:pPr lvl="0"/>
            <a:r>
              <a:rPr lang="en-US" dirty="0" smtClean="0"/>
              <a:t>The Lord’s table involves a threefold look. </a:t>
            </a:r>
          </a:p>
          <a:p>
            <a:pPr lvl="0"/>
            <a:r>
              <a:rPr lang="en-US" dirty="0" smtClean="0"/>
              <a:t>We are to look backward. </a:t>
            </a:r>
            <a:r>
              <a:rPr lang="en-US" i="1" dirty="0" smtClean="0"/>
              <a:t>"For as often as ye eat this bread, and drink this cup, ye do show the Lord’s death" (1 Cor. 11:26). </a:t>
            </a:r>
          </a:p>
          <a:p>
            <a:pPr lvl="0"/>
            <a:r>
              <a:rPr lang="en-US" dirty="0" smtClean="0"/>
              <a:t>We are to look inward. </a:t>
            </a:r>
            <a:r>
              <a:rPr lang="en-US" i="1" dirty="0" smtClean="0"/>
              <a:t>"But let a man examine himself, and so let him eat of that bread, and drink of that cup" (1 Cor. 11:28). </a:t>
            </a:r>
          </a:p>
          <a:p>
            <a:pPr lvl="0"/>
            <a:r>
              <a:rPr lang="en-US" dirty="0" smtClean="0"/>
              <a:t>We are to look forward. </a:t>
            </a:r>
            <a:r>
              <a:rPr lang="en-US" i="1" dirty="0" smtClean="0"/>
              <a:t>"Till he come" (1 Cor. 11:26). </a:t>
            </a:r>
          </a:p>
          <a:p>
            <a:r>
              <a:rPr lang="en-US" dirty="0" smtClean="0"/>
              <a:t>The Lord’s Supper is therefore historical, personal, and prophetical. It speaks of the cross, the conscience, and the crown.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18" name="Picture 18" descr="http://gloriousthrone.yolasite.com/resources/Jesus%20kingjesus02050801.jpg?timestamp=1332208844421"/>
          <p:cNvPicPr>
            <a:picLocks noChangeAspect="1" noChangeArrowheads="1"/>
          </p:cNvPicPr>
          <p:nvPr/>
        </p:nvPicPr>
        <p:blipFill>
          <a:blip r:embed="rId2" cstate="print"/>
          <a:srcRect l="24952" t="22402" r="30133" b="17737"/>
          <a:stretch>
            <a:fillRect/>
          </a:stretch>
        </p:blipFill>
        <p:spPr bwMode="auto">
          <a:xfrm>
            <a:off x="7086600" y="4800600"/>
            <a:ext cx="2057400" cy="2057400"/>
          </a:xfrm>
          <a:prstGeom prst="rect">
            <a:avLst/>
          </a:prstGeom>
          <a:noFill/>
        </p:spPr>
      </p:pic>
      <p:pic>
        <p:nvPicPr>
          <p:cNvPr id="76814" name="Picture 14" descr="http://lookafteryoureyes.org/wp-content/uploads/2012/07/tears.jpg"/>
          <p:cNvPicPr>
            <a:picLocks noChangeAspect="1" noChangeArrowheads="1"/>
          </p:cNvPicPr>
          <p:nvPr/>
        </p:nvPicPr>
        <p:blipFill>
          <a:blip r:embed="rId3" cstate="print"/>
          <a:srcRect/>
          <a:stretch>
            <a:fillRect/>
          </a:stretch>
        </p:blipFill>
        <p:spPr bwMode="auto">
          <a:xfrm>
            <a:off x="2743200" y="5061554"/>
            <a:ext cx="3752850" cy="1796446"/>
          </a:xfrm>
          <a:prstGeom prst="rect">
            <a:avLst/>
          </a:prstGeom>
          <a:noFill/>
        </p:spPr>
      </p:pic>
      <p:pic>
        <p:nvPicPr>
          <p:cNvPr id="76810" name="Picture 10" descr="http://agapegeek.files.wordpress.com/2010/03/jesusoncross.jpg"/>
          <p:cNvPicPr>
            <a:picLocks noChangeAspect="1" noChangeArrowheads="1"/>
          </p:cNvPicPr>
          <p:nvPr/>
        </p:nvPicPr>
        <p:blipFill>
          <a:blip r:embed="rId4" cstate="print"/>
          <a:srcRect/>
          <a:stretch>
            <a:fillRect/>
          </a:stretch>
        </p:blipFill>
        <p:spPr bwMode="auto">
          <a:xfrm>
            <a:off x="0" y="5191124"/>
            <a:ext cx="2527198" cy="1666876"/>
          </a:xfrm>
          <a:prstGeom prst="rect">
            <a:avLst/>
          </a:prstGeom>
          <a:noFill/>
        </p:spPr>
      </p:pic>
      <p:pic>
        <p:nvPicPr>
          <p:cNvPr id="76808" name="Picture 8" descr="http://www.pawcreek.org/media/2010/06/MarriageSupper.gif"/>
          <p:cNvPicPr>
            <a:picLocks noChangeAspect="1" noChangeArrowheads="1"/>
          </p:cNvPicPr>
          <p:nvPr/>
        </p:nvPicPr>
        <p:blipFill>
          <a:blip r:embed="rId5" cstate="print"/>
          <a:srcRect/>
          <a:stretch>
            <a:fillRect/>
          </a:stretch>
        </p:blipFill>
        <p:spPr bwMode="auto">
          <a:xfrm>
            <a:off x="6019800" y="152400"/>
            <a:ext cx="2711581" cy="2438400"/>
          </a:xfrm>
          <a:prstGeom prst="rect">
            <a:avLst/>
          </a:prstGeom>
          <a:noFill/>
        </p:spPr>
      </p:pic>
      <p:pic>
        <p:nvPicPr>
          <p:cNvPr id="76802" name="Picture 2" descr="http://cardiphonia.files.wordpress.com/2012/02/memorial1.jpg"/>
          <p:cNvPicPr>
            <a:picLocks noChangeAspect="1" noChangeArrowheads="1"/>
          </p:cNvPicPr>
          <p:nvPr/>
        </p:nvPicPr>
        <p:blipFill>
          <a:blip r:embed="rId6" cstate="print"/>
          <a:srcRect/>
          <a:stretch>
            <a:fillRect/>
          </a:stretch>
        </p:blipFill>
        <p:spPr bwMode="auto">
          <a:xfrm>
            <a:off x="457200" y="533400"/>
            <a:ext cx="2671645" cy="1752600"/>
          </a:xfrm>
          <a:prstGeom prst="rect">
            <a:avLst/>
          </a:prstGeom>
          <a:noFill/>
        </p:spPr>
      </p:pic>
      <p:pic>
        <p:nvPicPr>
          <p:cNvPr id="76806" name="Picture 6" descr="http://cathoolic.com/wp-content/uploads/2014/09/Prayer7.16.13.shutterstock_73552861.jpg"/>
          <p:cNvPicPr>
            <a:picLocks noChangeAspect="1" noChangeArrowheads="1"/>
          </p:cNvPicPr>
          <p:nvPr/>
        </p:nvPicPr>
        <p:blipFill>
          <a:blip r:embed="rId7" cstate="print"/>
          <a:srcRect/>
          <a:stretch>
            <a:fillRect/>
          </a:stretch>
        </p:blipFill>
        <p:spPr bwMode="auto">
          <a:xfrm>
            <a:off x="3429000" y="76200"/>
            <a:ext cx="2057400" cy="2110155"/>
          </a:xfrm>
          <a:prstGeom prst="rect">
            <a:avLst/>
          </a:prstGeom>
          <a:noFill/>
        </p:spPr>
      </p:pic>
      <p:sp>
        <p:nvSpPr>
          <p:cNvPr id="2" name="Rectangle 1"/>
          <p:cNvSpPr/>
          <p:nvPr/>
        </p:nvSpPr>
        <p:spPr>
          <a:xfrm>
            <a:off x="685800" y="1143000"/>
            <a:ext cx="2286000" cy="646331"/>
          </a:xfrm>
          <a:prstGeom prst="rect">
            <a:avLst/>
          </a:prstGeom>
        </p:spPr>
        <p:txBody>
          <a:bodyPr wrap="square">
            <a:spAutoFit/>
          </a:bodyPr>
          <a:lstStyle/>
          <a:p>
            <a:pPr algn="ctr"/>
            <a:r>
              <a:rPr lang="en-US" sz="3600" dirty="0" smtClean="0">
                <a:effectLst>
                  <a:glow rad="101600">
                    <a:schemeClr val="bg1">
                      <a:alpha val="60000"/>
                    </a:schemeClr>
                  </a:glow>
                </a:effectLst>
              </a:rPr>
              <a:t>historical</a:t>
            </a:r>
            <a:endParaRPr lang="en-US" sz="3600" dirty="0">
              <a:effectLst>
                <a:glow rad="101600">
                  <a:schemeClr val="bg1">
                    <a:alpha val="60000"/>
                  </a:schemeClr>
                </a:glow>
              </a:effectLst>
            </a:endParaRPr>
          </a:p>
        </p:txBody>
      </p:sp>
      <p:sp>
        <p:nvSpPr>
          <p:cNvPr id="3" name="Rectangle 2"/>
          <p:cNvSpPr/>
          <p:nvPr/>
        </p:nvSpPr>
        <p:spPr>
          <a:xfrm>
            <a:off x="3429000" y="1447800"/>
            <a:ext cx="1981200" cy="646331"/>
          </a:xfrm>
          <a:prstGeom prst="rect">
            <a:avLst/>
          </a:prstGeom>
        </p:spPr>
        <p:txBody>
          <a:bodyPr wrap="square">
            <a:spAutoFit/>
          </a:bodyPr>
          <a:lstStyle/>
          <a:p>
            <a:r>
              <a:rPr lang="en-US" sz="3600" dirty="0" smtClean="0">
                <a:effectLst>
                  <a:glow rad="101600">
                    <a:schemeClr val="bg1">
                      <a:alpha val="60000"/>
                    </a:schemeClr>
                  </a:glow>
                </a:effectLst>
              </a:rPr>
              <a:t> personal</a:t>
            </a:r>
            <a:endParaRPr lang="en-US" sz="3600" dirty="0">
              <a:effectLst>
                <a:glow rad="101600">
                  <a:schemeClr val="bg1">
                    <a:alpha val="60000"/>
                  </a:schemeClr>
                </a:glow>
              </a:effectLst>
            </a:endParaRPr>
          </a:p>
        </p:txBody>
      </p:sp>
      <p:sp>
        <p:nvSpPr>
          <p:cNvPr id="4" name="Rectangle 3"/>
          <p:cNvSpPr/>
          <p:nvPr/>
        </p:nvSpPr>
        <p:spPr>
          <a:xfrm>
            <a:off x="6019800" y="1219200"/>
            <a:ext cx="2743199" cy="646331"/>
          </a:xfrm>
          <a:prstGeom prst="rect">
            <a:avLst/>
          </a:prstGeom>
        </p:spPr>
        <p:txBody>
          <a:bodyPr wrap="square">
            <a:spAutoFit/>
          </a:bodyPr>
          <a:lstStyle/>
          <a:p>
            <a:pPr algn="ctr"/>
            <a:r>
              <a:rPr lang="en-US" sz="3600" dirty="0" smtClean="0">
                <a:effectLst>
                  <a:glow rad="101600">
                    <a:schemeClr val="bg1">
                      <a:alpha val="60000"/>
                    </a:schemeClr>
                  </a:glow>
                </a:effectLst>
              </a:rPr>
              <a:t>prophetical</a:t>
            </a:r>
            <a:endParaRPr lang="en-US" sz="3600" dirty="0">
              <a:effectLst>
                <a:glow rad="101600">
                  <a:schemeClr val="bg1">
                    <a:alpha val="60000"/>
                  </a:schemeClr>
                </a:glow>
              </a:effectLst>
            </a:endParaRPr>
          </a:p>
        </p:txBody>
      </p:sp>
      <p:sp>
        <p:nvSpPr>
          <p:cNvPr id="6" name="Rectangle 5"/>
          <p:cNvSpPr/>
          <p:nvPr/>
        </p:nvSpPr>
        <p:spPr>
          <a:xfrm>
            <a:off x="381000" y="5562600"/>
            <a:ext cx="1752600" cy="646331"/>
          </a:xfrm>
          <a:prstGeom prst="rect">
            <a:avLst/>
          </a:prstGeom>
        </p:spPr>
        <p:txBody>
          <a:bodyPr wrap="square">
            <a:spAutoFit/>
          </a:bodyPr>
          <a:lstStyle/>
          <a:p>
            <a:pPr algn="ctr"/>
            <a:r>
              <a:rPr lang="en-US" sz="3600" dirty="0" smtClean="0">
                <a:effectLst>
                  <a:glow rad="101600">
                    <a:schemeClr val="bg1">
                      <a:alpha val="60000"/>
                    </a:schemeClr>
                  </a:glow>
                </a:effectLst>
              </a:rPr>
              <a:t>cross</a:t>
            </a:r>
            <a:endParaRPr lang="en-US" sz="3600" dirty="0">
              <a:effectLst>
                <a:glow rad="101600">
                  <a:schemeClr val="bg1">
                    <a:alpha val="60000"/>
                  </a:schemeClr>
                </a:glow>
              </a:effectLst>
            </a:endParaRPr>
          </a:p>
        </p:txBody>
      </p:sp>
      <p:sp>
        <p:nvSpPr>
          <p:cNvPr id="7" name="Rectangle 6"/>
          <p:cNvSpPr/>
          <p:nvPr/>
        </p:nvSpPr>
        <p:spPr>
          <a:xfrm>
            <a:off x="3352800" y="6019800"/>
            <a:ext cx="2514600" cy="646331"/>
          </a:xfrm>
          <a:prstGeom prst="rect">
            <a:avLst/>
          </a:prstGeom>
        </p:spPr>
        <p:txBody>
          <a:bodyPr wrap="square">
            <a:spAutoFit/>
          </a:bodyPr>
          <a:lstStyle/>
          <a:p>
            <a:pPr algn="ctr"/>
            <a:r>
              <a:rPr lang="en-US" sz="3600" dirty="0" smtClean="0">
                <a:effectLst>
                  <a:glow rad="101600">
                    <a:schemeClr val="bg1">
                      <a:alpha val="60000"/>
                    </a:schemeClr>
                  </a:glow>
                </a:effectLst>
              </a:rPr>
              <a:t>conscience</a:t>
            </a:r>
            <a:endParaRPr lang="en-US" sz="3600" dirty="0">
              <a:effectLst>
                <a:glow rad="101600">
                  <a:schemeClr val="bg1">
                    <a:alpha val="60000"/>
                  </a:schemeClr>
                </a:glow>
              </a:effectLst>
            </a:endParaRPr>
          </a:p>
        </p:txBody>
      </p:sp>
      <p:sp>
        <p:nvSpPr>
          <p:cNvPr id="8" name="Rectangle 7"/>
          <p:cNvSpPr/>
          <p:nvPr/>
        </p:nvSpPr>
        <p:spPr>
          <a:xfrm>
            <a:off x="7467600" y="5486400"/>
            <a:ext cx="1371600" cy="646331"/>
          </a:xfrm>
          <a:prstGeom prst="rect">
            <a:avLst/>
          </a:prstGeom>
        </p:spPr>
        <p:txBody>
          <a:bodyPr wrap="square">
            <a:spAutoFit/>
          </a:bodyPr>
          <a:lstStyle/>
          <a:p>
            <a:r>
              <a:rPr lang="en-US" sz="3600" dirty="0" smtClean="0">
                <a:effectLst>
                  <a:glow rad="101600">
                    <a:schemeClr val="bg1">
                      <a:alpha val="60000"/>
                    </a:schemeClr>
                  </a:glow>
                </a:effectLst>
              </a:rPr>
              <a:t>crown</a:t>
            </a:r>
            <a:endParaRPr lang="en-US" sz="3600" dirty="0">
              <a:effectLst>
                <a:glow rad="101600">
                  <a:schemeClr val="bg1">
                    <a:alpha val="60000"/>
                  </a:schemeClr>
                </a:glow>
              </a:effectLst>
            </a:endParaRPr>
          </a:p>
        </p:txBody>
      </p:sp>
      <p:pic>
        <p:nvPicPr>
          <p:cNvPr id="76804" name="Picture 4" descr="http://www.soundchurch.org/wp-content/uploads/2011/09/Lords-Table1.jpg"/>
          <p:cNvPicPr>
            <a:picLocks noChangeAspect="1" noChangeArrowheads="1"/>
          </p:cNvPicPr>
          <p:nvPr/>
        </p:nvPicPr>
        <p:blipFill>
          <a:blip r:embed="rId8" cstate="print"/>
          <a:srcRect/>
          <a:stretch>
            <a:fillRect/>
          </a:stretch>
        </p:blipFill>
        <p:spPr bwMode="auto">
          <a:xfrm>
            <a:off x="1752600" y="2667000"/>
            <a:ext cx="5181600" cy="207264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The prerequisites of the Lord’s Supper</a:t>
            </a:r>
            <a:endParaRPr lang="en-US" dirty="0"/>
          </a:p>
        </p:txBody>
      </p:sp>
      <p:sp>
        <p:nvSpPr>
          <p:cNvPr id="3" name="Content Placeholder 2"/>
          <p:cNvSpPr>
            <a:spLocks noGrp="1"/>
          </p:cNvSpPr>
          <p:nvPr>
            <p:ph idx="1"/>
          </p:nvPr>
        </p:nvSpPr>
        <p:spPr>
          <a:xfrm>
            <a:off x="0" y="1295400"/>
            <a:ext cx="9144000" cy="5486400"/>
          </a:xfrm>
        </p:spPr>
        <p:txBody>
          <a:bodyPr>
            <a:normAutofit/>
          </a:bodyPr>
          <a:lstStyle/>
          <a:p>
            <a:pPr lvl="0"/>
            <a:r>
              <a:rPr lang="en-US" dirty="0" smtClean="0"/>
              <a:t>Examination and confession / Clear conscience</a:t>
            </a:r>
          </a:p>
          <a:p>
            <a:pPr lvl="0"/>
            <a:r>
              <a:rPr lang="en-US" dirty="0" smtClean="0"/>
              <a:t>Individuals who are forbidden to partake</a:t>
            </a:r>
          </a:p>
          <a:p>
            <a:pPr lvl="0"/>
            <a:r>
              <a:rPr lang="en-US" dirty="0" smtClean="0"/>
              <a:t>The unsaved </a:t>
            </a:r>
          </a:p>
          <a:p>
            <a:pPr lvl="0"/>
            <a:r>
              <a:rPr lang="en-US" dirty="0" smtClean="0"/>
              <a:t>The carnal</a:t>
            </a:r>
          </a:p>
          <a:p>
            <a:pPr lvl="0"/>
            <a:r>
              <a:rPr lang="en-US" dirty="0" smtClean="0"/>
              <a:t>John the apostle (who attended the first Lord’s Supper) has given sound advice to aid both kinds of individuals here. To the unsaved, he offers                  </a:t>
            </a:r>
            <a:r>
              <a:rPr lang="en-US" i="1" dirty="0" smtClean="0"/>
              <a:t>John 3:16</a:t>
            </a:r>
            <a:endParaRPr lang="en-US" dirty="0" smtClean="0"/>
          </a:p>
          <a:p>
            <a:pPr lvl="0"/>
            <a:r>
              <a:rPr lang="en-US" dirty="0" smtClean="0"/>
              <a:t>To the carnal (backslidden Christian), he extends            </a:t>
            </a:r>
            <a:r>
              <a:rPr lang="en-US" i="1" dirty="0" smtClean="0"/>
              <a:t>1 John 1:9</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The penalty of the Lord’s Supper</a:t>
            </a:r>
            <a:endParaRPr lang="en-US" dirty="0"/>
          </a:p>
        </p:txBody>
      </p:sp>
      <p:sp>
        <p:nvSpPr>
          <p:cNvPr id="3" name="Content Placeholder 2"/>
          <p:cNvSpPr>
            <a:spLocks noGrp="1"/>
          </p:cNvSpPr>
          <p:nvPr>
            <p:ph idx="1"/>
          </p:nvPr>
        </p:nvSpPr>
        <p:spPr>
          <a:xfrm>
            <a:off x="0" y="1600200"/>
            <a:ext cx="9067800" cy="4525963"/>
          </a:xfrm>
        </p:spPr>
        <p:txBody>
          <a:bodyPr/>
          <a:lstStyle/>
          <a:p>
            <a:pPr lvl="0"/>
            <a:r>
              <a:rPr lang="en-US" i="1" dirty="0" smtClean="0"/>
              <a:t>"For he that </a:t>
            </a:r>
            <a:r>
              <a:rPr lang="en-US" i="1" dirty="0" err="1" smtClean="0"/>
              <a:t>eateth</a:t>
            </a:r>
            <a:r>
              <a:rPr lang="en-US" i="1" dirty="0" smtClean="0"/>
              <a:t> and </a:t>
            </a:r>
            <a:r>
              <a:rPr lang="en-US" i="1" dirty="0" err="1" smtClean="0"/>
              <a:t>drinketh</a:t>
            </a:r>
            <a:r>
              <a:rPr lang="en-US" i="1" dirty="0" smtClean="0"/>
              <a:t> unworthily, </a:t>
            </a:r>
            <a:r>
              <a:rPr lang="en-US" i="1" dirty="0" err="1" smtClean="0"/>
              <a:t>eateth</a:t>
            </a:r>
            <a:r>
              <a:rPr lang="en-US" i="1" dirty="0" smtClean="0"/>
              <a:t> and </a:t>
            </a:r>
            <a:r>
              <a:rPr lang="en-US" i="1" dirty="0" err="1" smtClean="0"/>
              <a:t>drinketh</a:t>
            </a:r>
            <a:r>
              <a:rPr lang="en-US" i="1" dirty="0" smtClean="0"/>
              <a:t> damnation to himself, not discerning the Lord’s body. For this cause many are weak and sickly among you, and many sleep" (1 Cor. 11:29-30).</a:t>
            </a:r>
          </a:p>
          <a:p>
            <a:endParaRPr lang="en-US" dirty="0"/>
          </a:p>
        </p:txBody>
      </p:sp>
      <p:sp>
        <p:nvSpPr>
          <p:cNvPr id="60418" name="AutoShape 2" descr="data:image/jpeg;base64,/9j/4AAQSkZJRgABAQAAAQABAAD/2wCEAAkGBxQSEhUUEhQUFhQVFxcVFRQXFxQUFBQUFBQWFhQUFxQYHCggGBolHBQUITEhJSkrLi4uFyAzODMsNygtLisBCgoKDg0OGhAQGiwkHyQsLCwsLCwsLCwsLCwsLCwsLCwsLCwsLCwsLCwsLCwsLCwsLCwsLCwsLCwsLCwsLCwsN//AABEIAKgBLAMBIgACEQEDEQH/xAAbAAACAwEBAQAAAAAAAAAAAAADBAIFBgEAB//EAEMQAAICAQMCAwUEBgcGBwAAAAECAAMRBBIhBTETQVEGImFxgRQykbEHI0KhwfBSYnKC0eHxFnN0orLCFSQzNESSw//EABgBAQEBAQEAAAAAAAAAAAAAAAIBAwAE/8QAJREAAwEAAgIABgMBAAAAAAAAAAERAhIhAzETIjJBUWFCcYEE/9oADAMBAAIRAxEAPwD4iBJqs4sOiwtiIbIREktsKghpwPbOhIXbJKs6lIqkdSrtI1pG0ELZUDNeZJKiCYUZBklY5ziSnHUqz5SY08lVaRG6RmdToCr0g2nIg7aJb11ccCcsox3ElOKlNP6yRAHaMXnEVaR6EsgbDmCKxiyuRVIeQ0gYSSCQ6rJ7JKWAPCnGqjAWSKzqWCJScKx3bBuk6kgClD5T19Z841px3kbhzJyOhXCudqr96WWlq8z29TOHHvEDHGPrLyJCmuXJMCa5YsfgPwgjTnt/P1iWgtCirgzlgzG2pP8AJEG1eJaSCaV57mB1FeJYYGO0X1a9pUwsq2EjiGdZHE2TCwcjiTIkTKQKgjNYgql7RmtYWI8BJqJ3ZJKIacSCTqrCAQlKZMjKF8OMU18iE8PtGKq+YWxJEDpjn4QldeM5HHrGwQpIg2ceeYKWCkPVx2kQsPsx3nUsHqtVgY4MhbqciKg/Cd49JKyxAdQ2YviOOnEKyjG0c85z5QtjSEgs7iGNfMn4cnIsALXJ+HDKskUhpYLhBOMslqVYY24yfXsJNUlp0A7ZB0jyVyL0EnGPj9J1Ogtp6e8kaNzBR/PqYxTX8DDr7mT5ngfSGnQW1dAXAA/fF/C/Vn4kfnGUXJzDW1EL2zjAHzPP8Z1hYUj1be/f09PnAtLO6j+kefhyYq9Izwfx4mlM4KsnnObT8MRgJziDsUiWkaFXr7/lFL0j6D17ecBenlEgNFTckBtjt6wG2apgaF2EGwh3EGwmiYYN1JwPlGUScqT3R8hGESBiRxV4kq68mSCxnSV8ngdvOGlAqkY01XInRXGdNX7wkZUhlqsEfIflC118iEavkfIflDVpyIGNHbtLkkwHgEeUtrBgmBsuHbH1/wApktMUK5U+EPsOM4kwZMEkRHDWn1prRUTTaZj7zM9yM7HOMBdrrhQB8Zf+1xTTfZPB0ujzdSbLN9bsNw2fdw4wPePrMxgzU+3yZPT/APhm/wDziy+mHS7RVdH6Uuv1LIMUbxuVVXci7FG4AZz3yRKSqpPEwC2wMV3YG7g4ztz/ABmy/R6mNcn9iz/pmdXW0hjjRJ99v/k6n+mee8LSeaJNpwJ7T9IXR3+BvLsFV2O3aAGzgDnvwZ32h6OumXTkWFzqENijaFCqNucnJ598fhLL9Jy56i3+5q/7pz29Hu9N/wCFf86pzylyOWn0V13TKqVpbUvYrXqbESusORWDjexJA+g5iGqqUO6o29VYhXxjcB2bHlNV0LrVdi16LX070BCVWjiykt90HHOORyPLuDKDqmkFN91IOfCsKbvUdx9cEQ6S41Cy3Yy19gdDXdqxVciOjKxIYZwVHBB7iVtPV/fbfpNG9Yd12qj1vtVyBiwPwcDuQZe/o2H/AJ5f7D/lMui8v/vLP+tpbMJ/s6XcL32i6LUlNWr0pb7PadpRzlqn5G3PpkEc+fzieo6clKI+pdkNw3V1ou+1kH7ZyQFX0zzLXqdwp6TTS/379QLVTz8JHDM2PIHb/wA0l+kWnOopvXmqzTotbDtlSSQPowl1lTl+grTsKxOhi6l7dJabPC5tpdNlyA/tAAkMOD29DKO2okLjn3QfxM2n6ObxVdbY5xWlDNaT2CggjP4GZjRXZSvIxlcj4ZzwfWZ7nFaRpivTTKwKY/q1IVgOCNv0/wA4w2lBYHHbk/kB84OmrcbB5HsfLvM+VNOJUeDxk9vKAesenMstXUVIB/yzEyk0TM2hetIs6ywFZC5I4i9lf74kwtCtCZJyPKLalMMRGS2DmD1y+8D6iJMLRU6gRfEd1CxbE2Rkxd1gLBGyIvaOY0wllQfdX5D8ozUOIDTJ7qn4CO1DvJo5EMQ1SkH0nq1jC894BHUEZoTkQSpGNNjcAxwPMgZx8cZ5kEPKmSvyjGkT3wPjLDr3SPsd1dLWB3ZBZwpUBSSByT3yDxFhQVZQykFsMuRjcjdmHqDDrouR7U6bIJxKq5cZyB+HM1CaZnUkKxCj3iBkAepPkJR6yvOSBxMc00cK0CGqXAlv03oq2ae69rdi0AGweGzHB7FcHme1XRtunGpqsW2ksEYhWRq2PADo3bnH4iaxwFVK4Dt5/Dy+sd6h1a6/Z4vhkVgrXhNpRTjIBz290fhPaXpttgzXXY4HcqpbHzx2gtdpLagPErdN2Qu9Sucd8Z7+UFcF02T6f1azTvvp2B8bQzLuwD3wMxMMQ24qnfdtwdmScn3c+si9TLtLAjcNy5/aXJGR6jII+kYpyykBN20FiRnKqO5Pw5EDb9Di9kup6+3U2eLdsZ8BSyptJUZwp55HJkOp9St1ArFvhkVDbXtTaUU4yuc8j3R39IXT6ax+KUd28woLH8ByZzUdLvQF7KbUUY3MyMqjJwMk/GddPs6ZXRP/AMZt3Bwmn8RQAt3hA2DaMK2c4LAYwSPKJrV3LEszEszHksxOSSfM5hlpIXfg7c7d3luIyBn1xCV0liFUEsTgAckk9gIXpsayl2G6Zr7dOxegqr4wGZd2Ae+BPHqVmS3haTeSSWFAzuJyW2k7c55ziDrqLHCgknjA75Hl84e3pdyKS9NqgdyUYbR6njgfEzlrUiI85vYlcGsc2Wu1lh43MewHZVHZR8BxGKOqW1p4QKPVnPhWoLKw3qoPKn5Gd02istz4dbvjvsBbH0EHq+nW14NldiA9iysqn4AkYzOWtezpn0B1WpstTwyUrqLZaupfDRyOxfzfHoSROPXhUPoSPl2I/OSFZ7AZJPb19Iw6FQ6sPeQ8q3cMOCCPKHWm/Y85SDquUONp5A44Ax3iehP6xl8iD9efSNPlaa224VmOOMA4PIHxEhpdKz3fqlZzn3lAyQD5gDnH5TNJjcPdUCbQpDZ758uJSeD55GPXmWlQJsKHJ2E4Hc5z6DvJX9C1LEkae7nsNvvY/sd/3R4T9A3Cn19ZAXHY/wAIg00FGkus3Vimxyp5VVJdCO4K9xEtd0m6pd1lNta5xuZGVcnsMkd+DNc0z1CkNOTgQr0bvdPl5x/TV4Ukj+cSua4nBzyDjHqJU2R5hU6yvGP584kRLLVLx/PrEis3y+jHS7FiItf3+kceKagc/Sa5C0P6U+6vyEsKeRK3Tn3R8hHqG90ztBQxSIYRaoxiASDqYauLoYzQBkbjgZ5OM4Hy84WI2f6TP/f0/wDC1/8AW8ul1dFw02ivxW/2aizT6j0d1INbfA4HwPzxMt7X9ap1mprtp8Qba1qK2V7T7rMd4IYjHvdu8B1fW1XW0mrefCorocMmwE15G9Tk5Bz54MT1GwpVJGl1FDVVa6q1dtgo5Hky+ImGU+YMz2MgSy1vtdv0lunuUtZtCVW4BbbvUsjnvj3Rz8PrKai0kZwMesy1IoPKddNR0WoN07qCs6oCi5d921fidoJx8hFOro9GhppQq9eqsFrXoc14rwVqUnB3EqCcgdiPkLQ9XqTR6mh/E36gbQVr3KmOxY7hnn0g+kddSut9PqEe3TWc4QAWVWeToCfrjP8AGaVRBjrLT2YUHTdRBYIDpxlzuwoxbydoJwPgDMtqalVK9l6XAlyAniYRgEySLFBBII8vKW/SOr6airVVu2oddTX4SstIDIMP7zKXxn3hwD5SqP2cBAj2sdw3s1PhhUA5wu87mJxC/pSFn6mzW9d0aW6MJWP1/T0qLjzaq6tXfHy3E/3T6z3svpq/AupI/XanS23D+rSpVax/eLFvkBKfR+0a19Qs1KB2pt916yoVjVsVNhBOCRtB7zvQOvCrWvqr1YqwdfDrAO2vAWqtVJAwoVR9Jbm3/CTUn+h/0fMDq9OfUMf+Qyp1mmrVtQw1KOfGfdWnjBubjgEOgB2nvjPaNey/UadLqFtY2NXXu2gV++Q2Qo2lsAgEZ5iuofS/rXRr2Z2d0RqVQK1j7vecOeBk+XOIP4wX8qajoGnru0f2RuLdUbbKG/r6bZt/7voDAexxWq5Lbxgm0aetfPxjnefkgB+rCUuq6oA2lNDNu0yHkptBsZy7MDk5U5xGOqdc+0axLgnh1VFWVMDJckNdYQO5JGPkB6yXKn6Omnf2L6unw9TfWeyahwPkbCy/uImy1w29V1DVWI2oNACaY708U+HwpdhsI88ZzMp1TXU36uy5DYqWMrMGTDKVABxhiGztjuu69pn132wfaSRsIp8JVJasYH6zxMBTxnj1ly0m/wCztJtL+g36P9Oy22o33xp7FIPBDZUEH05iNXiaTpjVWqc6llWpch1QpzZZvUlR24GckiS6D19a79RqNQH3XhxsrXft8QjzJHAA+sW9nuoJTS2muRrNMwzhQA9dg7WVhjwfUZ/jmLWUpfyV5bdn4GOhVFQ96oXNCFwoBbdZ2qXaO/vHP92N+1mnxdTqNpVNZWN4II23AAOpB7cYP0Mqtdr08CqnTvcALGstYqaS+BisZVjwATkepjdXU0OjfTXm1m8QWUOB4uxvMMS2dvft/SMK48eDE+XLkWui1lK6SjT6pf1NzX5sH3qXR1CuPhyf9MxfS9IfS69N+GVktNdo+7YvgPyPQ4xkRPqOprenTqN5ZDZuymEPi+QOeCMDuIboPtCaanqtU2VKGNfAZ6GZSoK5/Z97t5Z+k5bzUn9vuc86ja+532Zo8HRavVV/+slI8I99m5Mlx8fj8Jj6tMAQ2WL99+Tv3d927vmaXoHVW0tS7kFldieFdUeNwA4wfI4J/GK21aPO4W6lE8kaje4HoHV9p+Zh5cspJjk02y2/R7ubXWWOfeeq0s3xO3MyF+iRKsrqa7QbAGRPG7++QxFir25HHrNJ7MdYp019tzLaKyrKiKoZ9rEYLZbAOB6+cpNRVpxWfDe53JAQPUKwoLAkswc5OMjA9Y1r5IBr5yutbjHwxKwkdvWWb0E5x5c98RVqYMjZXag+WRn084k6cSyt6cCwcN2OSPl6RO5cGbZZlpCDrE9R3+kfsiOpHP0/iZtkzYxp/uj5CO6c8GI0fdHyEc0zccjE5gQ0kYzFUaTS2FiQ2sPWYojwgeFoRY18sPKF0p5bnzHH1ilL8iFp79+cwNCTDav7xPxjWitO34enEV6j5H1nNO/EKXQm+yx8fPYRey1fTmKu0jmdDqM+LJI/wipM6HkhRhGhVaWHQOlo1V+puJNGnTcyqcNY37Ne7yycZ+cDoetDcPG0umNR+8iK62Kv9W3fksB69/hFw6Jz+wEMPTynMy+6z0ddLrKFQiym/Y9e/nKM6hlPbOAwwe/IkvaRhRq7aa9JQaUAwSlu/wB5Mkh9+OCc9vKH4bVO+IjOmSTvIVA4Ge80/S+i+NobrFx4yPvQebJWo8RQP7/44may9OI0ellVlCM94TYcZP5jP4S09k9ANRegYjwxhnJ4BGQFX+8SB+MTZdupdCBhLmrwRkbRZgDHyxDwcouasE8cwoQhd3GCcd/4S99o8Ua2ymrS0tUqoclbS53JlsOHxx8pn6gxUA8/lkzvJji4dnfJUkFzx9frJqpz6Qi6F8ZAB/skE/hBhiOORM6MfoXNL/1SGH8YuqgPnycfTnv++G6ZZ7+D2YESFlJyU81Pu/EGH04L7HTSPCIPcEt9AcSuVyvAPeWpf31HcMNvHr2P75VFMEg+XE7JWR1FmeM8fDgZ+UAeeIZgB5QNg7TRAoLUVYGAcmIOMkZHaP2HBh9WVyQMYxx9P9YrANFJbwsqbRLLVdsfGI3dpvgy0IMsR1Y5+n8TLJxK7Wfe+n8TN8GLJ6c8D5CMq8UrPuj5CGQxszGa7JNXiYaHQwwtHKmhN8TVoZZGipjy2Qult96KiS0zYMDQ0y01b5xBVtOOcwYkSObGHaRzOs0HmcVMIJ7dOb5HdJC02Hsfq63o1OhtcV/aV/Vu3CiwDgE+XIB+kr/9ntSG8NqXDdtxH6v+14n3dvnnMolfMYwCuCWI/o7m2/8A1ziV6UjJO6jVdZ6iup1ukqoO+vSiuneO1j703lfVRsHPzhPbjW3rrtQottFbKFC7j4bK9QVgB2PczKbsduPlxJVAD/WR+SplWO0HQfumm0+tfSfYHwQMX2WDGMrY6qV+e1QQPgJmaG5k1XnPJ/EzFa4umms8lDSdYtq0+prp0rZQ3V6u0jsFLA00g/0QC7fUSPtLpWTqNoCkiyyt1IGQdwXOD8wZnlAB4HfvJVLtPGRn4mXXlqkIsRm49pKdSddbsGoNbJWE2O3hYKbbMjt65zM1TbWq4CZHbO4ntxEK9MmOMjPcbjzCKoAxM/LpbdFjPFQbBXyYg+h/xEK1ZIzZjHk/dvpjv9YBSuC23HYAZ7t84Bbjk+8f34MyhrRnw1XDbz8Dt4yO8NrmIAsUZz5+gPw/dEDdkc/X0P8AhJ6fUkIAO6n/AJW/wMLT9jTRDcduR2B3D4Z7j8cSHUG98kftAH8RzGQgfOBg9mX44+8PhELn3VqfNSV/j/jEjtegTPI3GQM63bE0hmL3Pz8oK2zAU555kbjzA3+UaQWxfUmIWGN3mIuPObZM9CthiOqPP0/iY9bK7Unn6TbBiyVfYfIQqmLI3A+UKk1ZkE3S36L05tQdq4+ZlMFM0XslYVtme3FR4VZotJ7DE/es/AS90fsVSB7xY/ulpoX4lpU0xw3pU56nRT1+xun9G/Gd/wBidPngMPrLjUanaOJU6vqtg5DTHfmynDfx+PeuyFnsVUPus0qer+yLVKXU7h5jHImp6Fc1g3Mc8y6esEEHseDO8T5U7b4OM+F3vtOIL7QJpPaH2Sv8ZzXWSueCMdpS2+zt9fNlbAes2WkF5d6F/Gkt03dPsChqGWPiEZ/q8jtMT1XQPQ5RwQRLSNHK/nGkfiVikwyMZGjkywDfHmca3mKG2c8SFoSZZV2Qi2yvSySW6ZwdLAPJh4kLJJbpIWlhXbjiEdx9ZXeLD6Z+cnnngfGR5KmWdqhVG9j5kAYyc/HykFvQKTsA9M+8TAa27JA/H15i+nsDMSew5Ag40tGG1Ixyi/TIM9prFzjOO459D25iOr1GWJHYmALy8SrRaPcUYMO44Pxx5/USN6/ex91sOPn5j98Cbt6gHz4z6MP8ZLT2ZQqe4z/n/CSQXKijNOWNAEzllkcBQVj8zocd/nA2tOVPjMcDQF+n3Hdnj0iWpxniOvdgn4yuvbmaZBpi9sr9R3+kdtaI6hufpN8GLZFOw+UsulaUuwGI307SJtUkZJA/KX2jRV7ACNmdGNP0OvbjHvesS0vSnWzK+Rl3p3llQ8z1mjz5IP8AS7GA94SzfWqgyZXUWTLe13XzVYEQg8ZI9DMeOsqZFmb1WN9d9qWyVUYlTV1O20YzMvb1AuxZvObv2S0KWV7szPfjzhVo9ON3pegnRes3U5UDcD+6bHpHXHbixSflENH4SnBxmX+j2HtiYLbvyi3xnapzU9TYdkMr79abRtdcCXtlQxFrKB6CDy819QPHvx/glptWm0AkDAxzKvr407r75QkfLMD1VkVTu4mG6lRkkgnE18flelGP4SXzIu10OmYHGOJW9QooCHbjMozp7MHbmVtljA4OY1h32HW0vaCGzmTSyAHxkBZPRDz0eFsnXZEVshBbC0VMfDzosxExbJ+LJC0bW2MLf7w54X+TK2uzmEW8ScS0s7rwSGB7HkfD1ilj4OIEuJ4W8YPP5ycS8iQtnTZI1EFsdpDUkA4Hzlh1HNPZwQPmPmIUajBDep5lYluCDJGzuP57/wCcjyXkTtswT84LxJC+zkwDWSrJOQSx5KvtE7LJOm3iWE5Hr/MyutbmNXW94jc/MeUDTB2GI39425id/ebZRm2W2j6kqqoOeAJbaXqiHzmNDSaWkecbQOj6HR1JPWRv9own3QDMEuqb1MItxPnA8sahp9Z7T3MDhsD4cTP26rcctyYMOTxO16TJ7zlmFb/AOyyW3Ret2UghGwD5TlXRgR96GHSlX9qHXFqMWVpdonZ1ywnOZb9G9snrIyTxKpen1+bR3R9EV+VGcTLWcTs1WtmqP6SSR2gNT+kOwjCrKdulBVztldc4XymXDGn+R9r7IY1fWLrj7xOPSHXUuwxEWdtuQJW2dScHgzRYXpIL8jXtmmUuB3AESXTb2wvvHvxKL7e7cFjGemdXfT2h15+Bl+G16D8RP2O6mhlO1lIPoRANVjuCPnH7Pabx70exQAPIRf2g6mttmUGAJy5WNHNZlTFgsmiQmgw0u7OnjAOJNbS9nZ8b0qiiVYTwz6GXelqrUjcs01vUtJtHujj4Qa8qXpCXhZgxp3A3FTj1xxBpN71nrumOnKrgkjAXHY+swFqMBnyizrkHWYGUyZWL0NkzX9B6MLQS3YTmdlJrszCLF7W5mz630EVoWTtMTquCZUc0p0R8WT8X8omXk90cM6Tuu5gTZAWWcwLWyrJOQw9k4tsT8SeLxcSUaeyJ2NOl4B25lSI2dZ4ra3MI5gGjygsjPAz09NAhEYQm8T09CU94kI1xxwZ6ekaKcXVv6mEFjnzP4z09I0i1k1tPmTNV0H2oShNrCenpnvC2ox428kuoe16spCjvM7qeq7p6ekx4c59F15dM4vVGxjyi1j55np6OJGdb9jZpG0ESa0ZE7PQsSRP7HxmLKcz09IhNQsulv74n0PpemDgTs9PH/wBJ6fC5ljep6IpIhNR7OVFeRPT0wx2mHXm10UZ9l1Zht7eZln1boaeEtaAbuBn8zPT02y289na180FNF7HovLtk/CaHSadal2r2nJ6erOfuebW2+iV+GBB5B8pSanoNDd0np6NpMK016KnW+ylR+6SJm6ukMzMg5x5+U9PTOuw1y6uyv6l01qvvSmZ52em2Q7UIGyc8Seno4Znd8C7Ts9LDgbNBNPT0SIf/2Q=="/>
          <p:cNvSpPr>
            <a:spLocks noChangeAspect="1" noChangeArrowheads="1"/>
          </p:cNvSpPr>
          <p:nvPr/>
        </p:nvSpPr>
        <p:spPr bwMode="auto">
          <a:xfrm>
            <a:off x="155575" y="-982663"/>
            <a:ext cx="3657600" cy="2057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0420" name="AutoShape 4" descr="data:image/jpeg;base64,/9j/4AAQSkZJRgABAQAAAQABAAD/2wCEAAkGBxQSEhUUEhQUFhQVFxcVFRQXFxQUFBQUFBQWFhQUFxQYHCggGBolHBQUITEhJSkrLi4uFyAzODMsNygtLisBCgoKDg0OGhAQGiwkHyQsLCwsLCwsLCwsLCwsLCwsLCwsLCwsLCwsLCwsLCwsLCwsLCwsLCwsLCwsLCwsLCwsN//AABEIAKgBLAMBIgACEQEDEQH/xAAbAAACAwEBAQAAAAAAAAAAAAADBAIFBgEAB//EAEMQAAICAQMCAwUEBgcGBwAAAAECAAMRBBIhBTETQVEGImFxgRQykbEHI0KhwfBSYnKC0eHxFnN0orLCFSQzNESSw//EABgBAQEBAQEAAAAAAAAAAAAAAAIBAwAE/8QAJREAAwEAAgIABgMBAAAAAAAAAAERAhIhAzETIjJBUWFCcYEE/9oADAMBAAIRAxEAPwD4iBJqs4sOiwtiIbIREktsKghpwPbOhIXbJKs6lIqkdSrtI1pG0ELZUDNeZJKiCYUZBklY5ziSnHUqz5SY08lVaRG6RmdToCr0g2nIg7aJb11ccCcsox3ElOKlNP6yRAHaMXnEVaR6EsgbDmCKxiyuRVIeQ0gYSSCQ6rJ7JKWAPCnGqjAWSKzqWCJScKx3bBuk6kgClD5T19Z841px3kbhzJyOhXCudqr96WWlq8z29TOHHvEDHGPrLyJCmuXJMCa5YsfgPwgjTnt/P1iWgtCirgzlgzG2pP8AJEG1eJaSCaV57mB1FeJYYGO0X1a9pUwsq2EjiGdZHE2TCwcjiTIkTKQKgjNYgql7RmtYWI8BJqJ3ZJKIacSCTqrCAQlKZMjKF8OMU18iE8PtGKq+YWxJEDpjn4QldeM5HHrGwQpIg2ceeYKWCkPVx2kQsPsx3nUsHqtVgY4MhbqciKg/Cd49JKyxAdQ2YviOOnEKyjG0c85z5QtjSEgs7iGNfMn4cnIsALXJ+HDKskUhpYLhBOMslqVYY24yfXsJNUlp0A7ZB0jyVyL0EnGPj9J1Ogtp6e8kaNzBR/PqYxTX8DDr7mT5ngfSGnQW1dAXAA/fF/C/Vn4kfnGUXJzDW1EL2zjAHzPP8Z1hYUj1be/f09PnAtLO6j+kefhyYq9Izwfx4mlM4KsnnObT8MRgJziDsUiWkaFXr7/lFL0j6D17ecBenlEgNFTckBtjt6wG2apgaF2EGwh3EGwmiYYN1JwPlGUScqT3R8hGESBiRxV4kq68mSCxnSV8ngdvOGlAqkY01XInRXGdNX7wkZUhlqsEfIflC118iEavkfIflDVpyIGNHbtLkkwHgEeUtrBgmBsuHbH1/wApktMUK5U+EPsOM4kwZMEkRHDWn1prRUTTaZj7zM9yM7HOMBdrrhQB8Zf+1xTTfZPB0ujzdSbLN9bsNw2fdw4wPePrMxgzU+3yZPT/APhm/wDziy+mHS7RVdH6Uuv1LIMUbxuVVXci7FG4AZz3yRKSqpPEwC2wMV3YG7g4ztz/ABmy/R6mNcn9iz/pmdXW0hjjRJ99v/k6n+mee8LSeaJNpwJ7T9IXR3+BvLsFV2O3aAGzgDnvwZ32h6OumXTkWFzqENijaFCqNucnJ598fhLL9Jy56i3+5q/7pz29Hu9N/wCFf86pzylyOWn0V13TKqVpbUvYrXqbESusORWDjexJA+g5iGqqUO6o29VYhXxjcB2bHlNV0LrVdi16LX070BCVWjiykt90HHOORyPLuDKDqmkFN91IOfCsKbvUdx9cEQ6S41Cy3Yy19gdDXdqxVciOjKxIYZwVHBB7iVtPV/fbfpNG9Yd12qj1vtVyBiwPwcDuQZe/o2H/AJ5f7D/lMui8v/vLP+tpbMJ/s6XcL32i6LUlNWr0pb7PadpRzlqn5G3PpkEc+fzieo6clKI+pdkNw3V1ou+1kH7ZyQFX0zzLXqdwp6TTS/379QLVTz8JHDM2PIHb/wA0l+kWnOopvXmqzTotbDtlSSQPowl1lTl+grTsKxOhi6l7dJabPC5tpdNlyA/tAAkMOD29DKO2okLjn3QfxM2n6ObxVdbY5xWlDNaT2CggjP4GZjRXZSvIxlcj4ZzwfWZ7nFaRpivTTKwKY/q1IVgOCNv0/wA4w2lBYHHbk/kB84OmrcbB5HsfLvM+VNOJUeDxk9vKAesenMstXUVIB/yzEyk0TM2hetIs6ywFZC5I4i9lf74kwtCtCZJyPKLalMMRGS2DmD1y+8D6iJMLRU6gRfEd1CxbE2Rkxd1gLBGyIvaOY0wllQfdX5D8ozUOIDTJ7qn4CO1DvJo5EMQ1SkH0nq1jC894BHUEZoTkQSpGNNjcAxwPMgZx8cZ5kEPKmSvyjGkT3wPjLDr3SPsd1dLWB3ZBZwpUBSSByT3yDxFhQVZQykFsMuRjcjdmHqDDrouR7U6bIJxKq5cZyB+HM1CaZnUkKxCj3iBkAepPkJR6yvOSBxMc00cK0CGqXAlv03oq2ae69rdi0AGweGzHB7FcHme1XRtunGpqsW2ksEYhWRq2PADo3bnH4iaxwFVK4Dt5/Dy+sd6h1a6/Z4vhkVgrXhNpRTjIBz290fhPaXpttgzXXY4HcqpbHzx2gtdpLagPErdN2Qu9Sucd8Z7+UFcF02T6f1azTvvp2B8bQzLuwD3wMxMMQ24qnfdtwdmScn3c+si9TLtLAjcNy5/aXJGR6jII+kYpyykBN20FiRnKqO5Pw5EDb9Di9kup6+3U2eLdsZ8BSyptJUZwp55HJkOp9St1ArFvhkVDbXtTaUU4yuc8j3R39IXT6ax+KUd28woLH8ByZzUdLvQF7KbUUY3MyMqjJwMk/GddPs6ZXRP/AMZt3Bwmn8RQAt3hA2DaMK2c4LAYwSPKJrV3LEszEszHksxOSSfM5hlpIXfg7c7d3luIyBn1xCV0liFUEsTgAckk9gIXpsayl2G6Zr7dOxegqr4wGZd2Ae+BPHqVmS3haTeSSWFAzuJyW2k7c55ziDrqLHCgknjA75Hl84e3pdyKS9NqgdyUYbR6njgfEzlrUiI85vYlcGsc2Wu1lh43MewHZVHZR8BxGKOqW1p4QKPVnPhWoLKw3qoPKn5Gd02istz4dbvjvsBbH0EHq+nW14NldiA9iysqn4AkYzOWtezpn0B1WpstTwyUrqLZaupfDRyOxfzfHoSROPXhUPoSPl2I/OSFZ7AZJPb19Iw6FQ6sPeQ8q3cMOCCPKHWm/Y85SDquUONp5A44Ax3iehP6xl8iD9efSNPlaa224VmOOMA4PIHxEhpdKz3fqlZzn3lAyQD5gDnH5TNJjcPdUCbQpDZ758uJSeD55GPXmWlQJsKHJ2E4Hc5z6DvJX9C1LEkae7nsNvvY/sd/3R4T9A3Cn19ZAXHY/wAIg00FGkus3Vimxyp5VVJdCO4K9xEtd0m6pd1lNta5xuZGVcnsMkd+DNc0z1CkNOTgQr0bvdPl5x/TV4Ukj+cSua4nBzyDjHqJU2R5hU6yvGP584kRLLVLx/PrEis3y+jHS7FiItf3+kceKagc/Sa5C0P6U+6vyEsKeRK3Tn3R8hHqG90ztBQxSIYRaoxiASDqYauLoYzQBkbjgZ5OM4Hy84WI2f6TP/f0/wDC1/8AW8ul1dFw02ivxW/2aizT6j0d1INbfA4HwPzxMt7X9ap1mprtp8Qba1qK2V7T7rMd4IYjHvdu8B1fW1XW0mrefCorocMmwE15G9Tk5Bz54MT1GwpVJGl1FDVVa6q1dtgo5Hky+ImGU+YMz2MgSy1vtdv0lunuUtZtCVW4BbbvUsjnvj3Rz8PrKai0kZwMesy1IoPKddNR0WoN07qCs6oCi5d921fidoJx8hFOro9GhppQq9eqsFrXoc14rwVqUnB3EqCcgdiPkLQ9XqTR6mh/E36gbQVr3KmOxY7hnn0g+kddSut9PqEe3TWc4QAWVWeToCfrjP8AGaVRBjrLT2YUHTdRBYIDpxlzuwoxbydoJwPgDMtqalVK9l6XAlyAniYRgEySLFBBII8vKW/SOr6airVVu2oddTX4SstIDIMP7zKXxn3hwD5SqP2cBAj2sdw3s1PhhUA5wu87mJxC/pSFn6mzW9d0aW6MJWP1/T0qLjzaq6tXfHy3E/3T6z3svpq/AupI/XanS23D+rSpVax/eLFvkBKfR+0a19Qs1KB2pt916yoVjVsVNhBOCRtB7zvQOvCrWvqr1YqwdfDrAO2vAWqtVJAwoVR9Jbm3/CTUn+h/0fMDq9OfUMf+Qyp1mmrVtQw1KOfGfdWnjBubjgEOgB2nvjPaNey/UadLqFtY2NXXu2gV++Q2Qo2lsAgEZ5iuofS/rXRr2Z2d0RqVQK1j7vecOeBk+XOIP4wX8qajoGnru0f2RuLdUbbKG/r6bZt/7voDAexxWq5Lbxgm0aetfPxjnefkgB+rCUuq6oA2lNDNu0yHkptBsZy7MDk5U5xGOqdc+0axLgnh1VFWVMDJckNdYQO5JGPkB6yXKn6Omnf2L6unw9TfWeyahwPkbCy/uImy1w29V1DVWI2oNACaY708U+HwpdhsI88ZzMp1TXU36uy5DYqWMrMGTDKVABxhiGztjuu69pn132wfaSRsIp8JVJasYH6zxMBTxnj1ly0m/wCztJtL+g36P9Oy22o33xp7FIPBDZUEH05iNXiaTpjVWqc6llWpch1QpzZZvUlR24GckiS6D19a79RqNQH3XhxsrXft8QjzJHAA+sW9nuoJTS2muRrNMwzhQA9dg7WVhjwfUZ/jmLWUpfyV5bdn4GOhVFQ96oXNCFwoBbdZ2qXaO/vHP92N+1mnxdTqNpVNZWN4II23AAOpB7cYP0Mqtdr08CqnTvcALGstYqaS+BisZVjwATkepjdXU0OjfTXm1m8QWUOB4uxvMMS2dvft/SMK48eDE+XLkWui1lK6SjT6pf1NzX5sH3qXR1CuPhyf9MxfS9IfS69N+GVktNdo+7YvgPyPQ4xkRPqOprenTqN5ZDZuymEPi+QOeCMDuIboPtCaanqtU2VKGNfAZ6GZSoK5/Z97t5Z+k5bzUn9vuc86ja+532Zo8HRavVV/+slI8I99m5Mlx8fj8Jj6tMAQ2WL99+Tv3d927vmaXoHVW0tS7kFldieFdUeNwA4wfI4J/GK21aPO4W6lE8kaje4HoHV9p+Zh5cspJjk02y2/R7ubXWWOfeeq0s3xO3MyF+iRKsrqa7QbAGRPG7++QxFir25HHrNJ7MdYp019tzLaKyrKiKoZ9rEYLZbAOB6+cpNRVpxWfDe53JAQPUKwoLAkswc5OMjA9Y1r5IBr5yutbjHwxKwkdvWWb0E5x5c98RVqYMjZXag+WRn084k6cSyt6cCwcN2OSPl6RO5cGbZZlpCDrE9R3+kfsiOpHP0/iZtkzYxp/uj5CO6c8GI0fdHyEc0zccjE5gQ0kYzFUaTS2FiQ2sPWYojwgeFoRY18sPKF0p5bnzHH1ilL8iFp79+cwNCTDav7xPxjWitO34enEV6j5H1nNO/EKXQm+yx8fPYRey1fTmKu0jmdDqM+LJI/wipM6HkhRhGhVaWHQOlo1V+puJNGnTcyqcNY37Ne7yycZ+cDoetDcPG0umNR+8iK62Kv9W3fksB69/hFw6Jz+wEMPTynMy+6z0ddLrKFQiym/Y9e/nKM6hlPbOAwwe/IkvaRhRq7aa9JQaUAwSlu/wB5Mkh9+OCc9vKH4bVO+IjOmSTvIVA4Ge80/S+i+NobrFx4yPvQebJWo8RQP7/44may9OI0ellVlCM94TYcZP5jP4S09k9ANRegYjwxhnJ4BGQFX+8SB+MTZdupdCBhLmrwRkbRZgDHyxDwcouasE8cwoQhd3GCcd/4S99o8Ua2ymrS0tUqoclbS53JlsOHxx8pn6gxUA8/lkzvJji4dnfJUkFzx9frJqpz6Qi6F8ZAB/skE/hBhiOORM6MfoXNL/1SGH8YuqgPnycfTnv++G6ZZ7+D2YESFlJyU81Pu/EGH04L7HTSPCIPcEt9AcSuVyvAPeWpf31HcMNvHr2P75VFMEg+XE7JWR1FmeM8fDgZ+UAeeIZgB5QNg7TRAoLUVYGAcmIOMkZHaP2HBh9WVyQMYxx9P9YrANFJbwsqbRLLVdsfGI3dpvgy0IMsR1Y5+n8TLJxK7Wfe+n8TN8GLJ6c8D5CMq8UrPuj5CGQxszGa7JNXiYaHQwwtHKmhN8TVoZZGipjy2Qult96KiS0zYMDQ0y01b5xBVtOOcwYkSObGHaRzOs0HmcVMIJ7dOb5HdJC02Hsfq63o1OhtcV/aV/Vu3CiwDgE+XIB+kr/9ntSG8NqXDdtxH6v+14n3dvnnMolfMYwCuCWI/o7m2/8A1ziV6UjJO6jVdZ6iup1ukqoO+vSiuneO1j703lfVRsHPzhPbjW3rrtQottFbKFC7j4bK9QVgB2PczKbsduPlxJVAD/WR+SplWO0HQfumm0+tfSfYHwQMX2WDGMrY6qV+e1QQPgJmaG5k1XnPJ/EzFa4umms8lDSdYtq0+prp0rZQ3V6u0jsFLA00g/0QC7fUSPtLpWTqNoCkiyyt1IGQdwXOD8wZnlAB4HfvJVLtPGRn4mXXlqkIsRm49pKdSddbsGoNbJWE2O3hYKbbMjt65zM1TbWq4CZHbO4ntxEK9MmOMjPcbjzCKoAxM/LpbdFjPFQbBXyYg+h/xEK1ZIzZjHk/dvpjv9YBSuC23HYAZ7t84Bbjk+8f34MyhrRnw1XDbz8Dt4yO8NrmIAsUZz5+gPw/dEDdkc/X0P8AhJ6fUkIAO6n/AJW/wMLT9jTRDcduR2B3D4Z7j8cSHUG98kftAH8RzGQgfOBg9mX44+8PhELn3VqfNSV/j/jEjtegTPI3GQM63bE0hmL3Pz8oK2zAU555kbjzA3+UaQWxfUmIWGN3mIuPObZM9CthiOqPP0/iY9bK7Unn6TbBiyVfYfIQqmLI3A+UKk1ZkE3S36L05tQdq4+ZlMFM0XslYVtme3FR4VZotJ7DE/es/AS90fsVSB7xY/ulpoX4lpU0xw3pU56nRT1+xun9G/Gd/wBidPngMPrLjUanaOJU6vqtg5DTHfmynDfx+PeuyFnsVUPus0qer+yLVKXU7h5jHImp6Fc1g3Mc8y6esEEHseDO8T5U7b4OM+F3vtOIL7QJpPaH2Sv8ZzXWSueCMdpS2+zt9fNlbAes2WkF5d6F/Gkt03dPsChqGWPiEZ/q8jtMT1XQPQ5RwQRLSNHK/nGkfiVikwyMZGjkywDfHmca3mKG2c8SFoSZZV2Qi2yvSySW6ZwdLAPJh4kLJJbpIWlhXbjiEdx9ZXeLD6Z+cnnngfGR5KmWdqhVG9j5kAYyc/HykFvQKTsA9M+8TAa27JA/H15i+nsDMSew5Ag40tGG1Ixyi/TIM9prFzjOO459D25iOr1GWJHYmALy8SrRaPcUYMO44Pxx5/USN6/ex91sOPn5j98Cbt6gHz4z6MP8ZLT2ZQqe4z/n/CSQXKijNOWNAEzllkcBQVj8zocd/nA2tOVPjMcDQF+n3Hdnj0iWpxniOvdgn4yuvbmaZBpi9sr9R3+kdtaI6hufpN8GLZFOw+UsulaUuwGI307SJtUkZJA/KX2jRV7ACNmdGNP0OvbjHvesS0vSnWzK+Rl3p3llQ8z1mjz5IP8AS7GA94SzfWqgyZXUWTLe13XzVYEQg8ZI9DMeOsqZFmb1WN9d9qWyVUYlTV1O20YzMvb1AuxZvObv2S0KWV7szPfjzhVo9ON3pegnRes3U5UDcD+6bHpHXHbixSflENH4SnBxmX+j2HtiYLbvyi3xnapzU9TYdkMr79abRtdcCXtlQxFrKB6CDy819QPHvx/glptWm0AkDAxzKvr407r75QkfLMD1VkVTu4mG6lRkkgnE18flelGP4SXzIu10OmYHGOJW9QooCHbjMozp7MHbmVtljA4OY1h32HW0vaCGzmTSyAHxkBZPRDz0eFsnXZEVshBbC0VMfDzosxExbJ+LJC0bW2MLf7w54X+TK2uzmEW8ScS0s7rwSGB7HkfD1ilj4OIEuJ4W8YPP5ycS8iQtnTZI1EFsdpDUkA4Hzlh1HNPZwQPmPmIUajBDep5lYluCDJGzuP57/wCcjyXkTtswT84LxJC+zkwDWSrJOQSx5KvtE7LJOm3iWE5Hr/MyutbmNXW94jc/MeUDTB2GI39425id/ebZRm2W2j6kqqoOeAJbaXqiHzmNDSaWkecbQOj6HR1JPWRv9own3QDMEuqb1MItxPnA8sahp9Z7T3MDhsD4cTP26rcctyYMOTxO16TJ7zlmFb/AOyyW3Ret2UghGwD5TlXRgR96GHSlX9qHXFqMWVpdonZ1ywnOZb9G9snrIyTxKpen1+bR3R9EV+VGcTLWcTs1WtmqP6SSR2gNT+kOwjCrKdulBVztldc4XymXDGn+R9r7IY1fWLrj7xOPSHXUuwxEWdtuQJW2dScHgzRYXpIL8jXtmmUuB3AESXTb2wvvHvxKL7e7cFjGemdXfT2h15+Bl+G16D8RP2O6mhlO1lIPoRANVjuCPnH7Pabx70exQAPIRf2g6mttmUGAJy5WNHNZlTFgsmiQmgw0u7OnjAOJNbS9nZ8b0qiiVYTwz6GXelqrUjcs01vUtJtHujj4Qa8qXpCXhZgxp3A3FTj1xxBpN71nrumOnKrgkjAXHY+swFqMBnyizrkHWYGUyZWL0NkzX9B6MLQS3YTmdlJrszCLF7W5mz630EVoWTtMTquCZUc0p0R8WT8X8omXk90cM6Tuu5gTZAWWcwLWyrJOQw9k4tsT8SeLxcSUaeyJ2NOl4B25lSI2dZ4ra3MI5gGjygsjPAz09NAhEYQm8T09CU94kI1xxwZ6ekaKcXVv6mEFjnzP4z09I0i1k1tPmTNV0H2oShNrCenpnvC2ox428kuoe16spCjvM7qeq7p6ekx4c59F15dM4vVGxjyi1j55np6OJGdb9jZpG0ESa0ZE7PQsSRP7HxmLKcz09IhNQsulv74n0PpemDgTs9PH/wBJ6fC5ljep6IpIhNR7OVFeRPT0wx2mHXm10UZ9l1Zht7eZln1boaeEtaAbuBn8zPT02y289na180FNF7HovLtk/CaHSadal2r2nJ6erOfuebW2+iV+GBB5B8pSanoNDd0np6NpMK016KnW+ylR+6SJm6ukMzMg5x5+U9PTOuw1y6uyv6l01qvvSmZ52em2Q7UIGyc8Seno4Znd8C7Ts9LDgbNBNPT0SIf/2Q=="/>
          <p:cNvSpPr>
            <a:spLocks noChangeAspect="1" noChangeArrowheads="1"/>
          </p:cNvSpPr>
          <p:nvPr/>
        </p:nvSpPr>
        <p:spPr bwMode="auto">
          <a:xfrm>
            <a:off x="155575" y="-982663"/>
            <a:ext cx="3657600" cy="2057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0422" name="Picture 6" descr="http://upload.wikimedia.org/wikipedia/commons/thumb/f/fc/Lord%27s_Table.JPG/1280px-Lord%27s_Table.JPG"/>
          <p:cNvPicPr>
            <a:picLocks noChangeAspect="1" noChangeArrowheads="1"/>
          </p:cNvPicPr>
          <p:nvPr/>
        </p:nvPicPr>
        <p:blipFill>
          <a:blip r:embed="rId2" cstate="print"/>
          <a:srcRect/>
          <a:stretch>
            <a:fillRect/>
          </a:stretch>
        </p:blipFill>
        <p:spPr bwMode="auto">
          <a:xfrm>
            <a:off x="2438400" y="3733800"/>
            <a:ext cx="3935185" cy="304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frequency of the Lord’s Supper</a:t>
            </a:r>
            <a:endParaRPr lang="en-US" dirty="0"/>
          </a:p>
        </p:txBody>
      </p:sp>
      <p:sp>
        <p:nvSpPr>
          <p:cNvPr id="3" name="Content Placeholder 2"/>
          <p:cNvSpPr>
            <a:spLocks noGrp="1"/>
          </p:cNvSpPr>
          <p:nvPr>
            <p:ph idx="1"/>
          </p:nvPr>
        </p:nvSpPr>
        <p:spPr/>
        <p:txBody>
          <a:bodyPr/>
          <a:lstStyle/>
          <a:p>
            <a:r>
              <a:rPr lang="en-US" i="1" dirty="0" smtClean="0"/>
              <a:t>“For as often as ye eat this bread, and drink this cup, ye do </a:t>
            </a:r>
            <a:r>
              <a:rPr lang="en-US" i="1" dirty="0" err="1" smtClean="0"/>
              <a:t>shew</a:t>
            </a:r>
            <a:r>
              <a:rPr lang="en-US" i="1" dirty="0" smtClean="0"/>
              <a:t> the Lord's death till he come.”  1 Cor. 11:26</a:t>
            </a:r>
            <a:endParaRPr lang="en-US" i="1" dirty="0"/>
          </a:p>
        </p:txBody>
      </p:sp>
      <p:pic>
        <p:nvPicPr>
          <p:cNvPr id="59394" name="Picture 2" descr="http://biblicalproof.files.wordpress.com/2012/04/this-do-in-remembrance-of-me.jpg"/>
          <p:cNvPicPr>
            <a:picLocks noChangeAspect="1" noChangeArrowheads="1"/>
          </p:cNvPicPr>
          <p:nvPr/>
        </p:nvPicPr>
        <p:blipFill>
          <a:blip r:embed="rId2" cstate="print"/>
          <a:srcRect/>
          <a:stretch>
            <a:fillRect/>
          </a:stretch>
        </p:blipFill>
        <p:spPr bwMode="auto">
          <a:xfrm>
            <a:off x="2895600" y="3352800"/>
            <a:ext cx="5963193" cy="3352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rmAutofit fontScale="90000"/>
          </a:bodyPr>
          <a:lstStyle/>
          <a:p>
            <a:r>
              <a:rPr lang="en-US" dirty="0" smtClean="0"/>
              <a:t>Just think of how different the church would be if we all observed the Lord’s Table in a biblical manner.</a:t>
            </a:r>
            <a:endParaRPr lang="en-US" dirty="0"/>
          </a:p>
        </p:txBody>
      </p:sp>
      <p:pic>
        <p:nvPicPr>
          <p:cNvPr id="1026" name="Picture 2" descr="http://b.vimeocdn.com/ts/268/324/268324351_640.jpg"/>
          <p:cNvPicPr>
            <a:picLocks noChangeAspect="1" noChangeArrowheads="1"/>
          </p:cNvPicPr>
          <p:nvPr/>
        </p:nvPicPr>
        <p:blipFill>
          <a:blip r:embed="rId2" cstate="print"/>
          <a:srcRect/>
          <a:stretch>
            <a:fillRect/>
          </a:stretch>
        </p:blipFill>
        <p:spPr bwMode="auto">
          <a:xfrm>
            <a:off x="0" y="1714498"/>
            <a:ext cx="9144000" cy="5143502"/>
          </a:xfrm>
          <a:prstGeom prst="rect">
            <a:avLst/>
          </a:prstGeom>
          <a:ln>
            <a:noFill/>
          </a:ln>
          <a:effectLst>
            <a:softEdge rad="112500"/>
          </a:effectLst>
        </p:spPr>
      </p:pic>
      <p:pic>
        <p:nvPicPr>
          <p:cNvPr id="1028" name="Picture 4" descr="http://www.zianet.com/maxey/LSjes1.jpg"/>
          <p:cNvPicPr>
            <a:picLocks noChangeAspect="1" noChangeArrowheads="1"/>
          </p:cNvPicPr>
          <p:nvPr/>
        </p:nvPicPr>
        <p:blipFill>
          <a:blip r:embed="rId3" cstate="print"/>
          <a:srcRect/>
          <a:stretch>
            <a:fillRect/>
          </a:stretch>
        </p:blipFill>
        <p:spPr bwMode="auto">
          <a:xfrm>
            <a:off x="7391400" y="4682786"/>
            <a:ext cx="1752601" cy="217521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4800" b="1" dirty="0" smtClean="0">
                <a:effectLst>
                  <a:reflection blurRad="6350" stA="50000" endA="300" endPos="50000" dist="29997" dir="5400000" sy="-100000" algn="bl" rotWithShape="0"/>
                </a:effectLst>
                <a:latin typeface="Adobe Caslon Pro Bold" pitchFamily="18" charset="0"/>
              </a:rPr>
              <a:t>The Origin of the Church</a:t>
            </a:r>
            <a:br>
              <a:rPr lang="en-US" sz="4800" b="1" dirty="0" smtClean="0">
                <a:effectLst>
                  <a:reflection blurRad="6350" stA="50000" endA="300" endPos="50000" dist="29997" dir="5400000" sy="-100000" algn="bl" rotWithShape="0"/>
                </a:effectLst>
                <a:latin typeface="Adobe Caslon Pro Bold" pitchFamily="18" charset="0"/>
              </a:rPr>
            </a:br>
            <a:r>
              <a:rPr lang="en-US" b="1" i="1" dirty="0" smtClean="0"/>
              <a:t>“When and where did the church actually begin?” </a:t>
            </a:r>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1524000" y="2362200"/>
            <a:ext cx="5715000" cy="42862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4800" i="1" dirty="0" smtClean="0"/>
              <a:t>Several </a:t>
            </a:r>
            <a:r>
              <a:rPr lang="en-US" sz="4800" i="1" dirty="0"/>
              <a:t>different views</a:t>
            </a:r>
          </a:p>
        </p:txBody>
      </p:sp>
      <p:pic>
        <p:nvPicPr>
          <p:cNvPr id="79874" name="Picture 2" descr="http://www.ricardobueno.com/wp-content/uploads/2011/08/choices.jpg"/>
          <p:cNvPicPr>
            <a:picLocks noChangeAspect="1" noChangeArrowheads="1"/>
          </p:cNvPicPr>
          <p:nvPr/>
        </p:nvPicPr>
        <p:blipFill>
          <a:blip r:embed="rId2" cstate="print"/>
          <a:srcRect/>
          <a:stretch>
            <a:fillRect/>
          </a:stretch>
        </p:blipFill>
        <p:spPr bwMode="auto">
          <a:xfrm>
            <a:off x="2362200" y="1905000"/>
            <a:ext cx="4206962" cy="4495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begin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pic>
        <p:nvPicPr>
          <p:cNvPr id="7170" name="Picture 2" descr="http://4.bp.blogspot.com/_W9Mt-W-M5Dc/SHgqM4d2sGI/AAAAAAAAAAM/B8jlpkhs2ak/s320/Tongues_Of_Fire.jpg"/>
          <p:cNvPicPr>
            <a:picLocks noChangeAspect="1" noChangeArrowheads="1"/>
          </p:cNvPicPr>
          <p:nvPr/>
        </p:nvPicPr>
        <p:blipFill>
          <a:blip r:embed="rId2" cstate="print">
            <a:lum bright="-10000" contrast="30000"/>
          </a:blip>
          <a:srcRect/>
          <a:stretch>
            <a:fillRect/>
          </a:stretch>
        </p:blipFill>
        <p:spPr bwMode="auto">
          <a:xfrm>
            <a:off x="609600" y="1600200"/>
            <a:ext cx="7769407" cy="4953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TotalTime>
  <Words>1304</Words>
  <Application>Microsoft Office PowerPoint</Application>
  <PresentationFormat>On-screen Show (4:3)</PresentationFormat>
  <Paragraphs>99</Paragraphs>
  <Slides>62</Slides>
  <Notes>1</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The Doctrine of the Church (Part  12)</vt:lpstr>
      <vt:lpstr>Slide 2</vt:lpstr>
      <vt:lpstr>Slide 3</vt:lpstr>
      <vt:lpstr>“…and the gates of hell shall  not prevail against it.”</vt:lpstr>
      <vt:lpstr>  The Meaning of the Word "Church."</vt:lpstr>
      <vt:lpstr>Slide 6</vt:lpstr>
      <vt:lpstr>The Origin of the Church “When and where did the church actually begin?”  </vt:lpstr>
      <vt:lpstr>Several different views</vt:lpstr>
      <vt:lpstr>The Church begin on the  Day of Pentecost</vt:lpstr>
      <vt:lpstr>Slide 10</vt:lpstr>
      <vt:lpstr>Slide 11</vt:lpstr>
      <vt:lpstr>The Church is the Body of Christ</vt:lpstr>
      <vt:lpstr>Christ is the head of the Church</vt:lpstr>
      <vt:lpstr>The Word of God is to be the Churches only rule of faith and practice!</vt:lpstr>
      <vt:lpstr>The Church is the Pillar  and Ground of the Truth</vt:lpstr>
      <vt:lpstr>Jesus Christ alone is to have the Preeminence in His Church</vt:lpstr>
      <vt:lpstr>Slide 17</vt:lpstr>
      <vt:lpstr>“Thou art worthy, O Lord, to receive glory and honour and power: for thou hast created all things, and for thy pleasure they are and were created.”  (Rev. 4:11)</vt:lpstr>
      <vt:lpstr>The History, Growth, and Character of the Various New Testament Churches.</vt:lpstr>
      <vt:lpstr>Slide 20</vt:lpstr>
      <vt:lpstr>The Six Symbols of the Church  </vt:lpstr>
      <vt:lpstr>1. The Head of the Body </vt:lpstr>
      <vt:lpstr>2. The Bridegroom and the Bride  </vt:lpstr>
      <vt:lpstr>  3. The Vine and the Branches</vt:lpstr>
      <vt:lpstr>4. The Shepherd and the Sheep</vt:lpstr>
      <vt:lpstr>5. The High Priest and a Kingdom of Priests</vt:lpstr>
      <vt:lpstr>6. The Cornerstone and the Living Stones</vt:lpstr>
      <vt:lpstr>The Organization of the Church  </vt:lpstr>
      <vt:lpstr>The New Testament Church   had Officers</vt:lpstr>
      <vt:lpstr>God’s methods vs.  Our man’s  of Building the church  of Jesus Christ  </vt:lpstr>
      <vt:lpstr>Slide 31</vt:lpstr>
      <vt:lpstr>Slide 32</vt:lpstr>
      <vt:lpstr>Slide 33</vt:lpstr>
      <vt:lpstr>Slide 34</vt:lpstr>
      <vt:lpstr>Slide 35</vt:lpstr>
      <vt:lpstr>Slide 36</vt:lpstr>
      <vt:lpstr>Slide 37</vt:lpstr>
      <vt:lpstr>Slide 38</vt:lpstr>
      <vt:lpstr>Slide 39</vt:lpstr>
      <vt:lpstr>The meaning of an ordinance   It is a memorial or reminder of some precious historical event of great significance.   Biblical ordinance is an outward and visible symbolic act commanded in the Bible to be practiced by the church which sets forth a central truth of the Christian faith.  </vt:lpstr>
      <vt:lpstr>The distinction between an ordinance and a sacrament</vt:lpstr>
      <vt:lpstr>"A sacrament is something presented to the senses, which has the power, by divine institution, not only signifying, but also of conveying (saving) grace" (as defined by the Roman Catholic Council of Trent in 1551).   An ordinance therefore differs from a sacrament in that it is performed not to obtain grace, but because the one observing it has already obtained saving grace.</vt:lpstr>
      <vt:lpstr>Slide 43</vt:lpstr>
      <vt:lpstr>The Lord’s Supper The Scriptures describing the Lord’s Supper - Matthew 26:26-30; Mark 14:22-26; Luke 22:17-20; John 6:51, 53-56; 1 Corinthians 11:23-34. </vt:lpstr>
      <vt:lpstr>The names for the Lord’s Supper</vt:lpstr>
      <vt:lpstr>The views concerning the Lord’s Supper</vt:lpstr>
      <vt:lpstr>Slide 47</vt:lpstr>
      <vt:lpstr>Transubstantiation: The Roman Catholic doctrine which teaches that the bread and wine actually become the body and blood of Christ when consecrated by the priest during mass, even though they still look and taste the same. Thus the one partaking literally eats Christ’s flesh and drinks his blood. Needless to say, this is without scriptural support. In fact, it is totally refuted by the book of Hebrews  (7:24-27; 9:12, 24, 25, 28; 10:11, 12).  </vt:lpstr>
      <vt:lpstr>Slide 49</vt:lpstr>
      <vt:lpstr>Consubstantiation: The Lutheran doctrine which teaches that, while the bread and wine remain the same, the presence of the body of Christ is nevertheless "in, with, and under" both elements. While this error is not as severe as the above, it too is totally unscriptural.  </vt:lpstr>
      <vt:lpstr>Slide 51</vt:lpstr>
      <vt:lpstr>Memorialization: The doctrine which teaches that the bread and wine are mere symbols to remind and aid the believer in observing both the first and second comings of our Lord. This practice is both scriptural and sensible (1 Cor. 11:24-26).  </vt:lpstr>
      <vt:lpstr>The Old Testament type of  the Lord’s Supper.  A beautiful type is seen in the Passover Lamb, the sprinkled blood of which saved the Israelite from the death plague in Egypt prior to the Exodus.  </vt:lpstr>
      <vt:lpstr>"For I will pass through the land of Egypt this night, and will smite all the firstborn in the land of Egypt, both man and beast; and against all the Gods of Egypt I will execute judgment: I am the Lord. And the blood shall be to you for a token upon the houses where ye are: and when I see the blood, I will pass over you, and the plague shall not be upon you to destroy you, when I smite the land of Egypt" (Ex. 12:12, 13). "Then Moses called for all the elders of Israel, and said unto them, Draw out and take you a lamb according to your families, and kill the passover. And ye shall take a bunch of hyssop, and dip it in the blood that is in the bason, and strike the lintel and the two side posts with the blood that is in the bason, and none of you shall go out at the door of his house until the morning" (Ex. 12:21, 22). "And it shall come to pass, when your children shall say unto you, What mean ye by this service? That ye shall say, It is the sacrifice of the Lord’s passover, who passed over the houses of the children of Israel in Egypt, when he smote the Egyptians, and delivered our houses. And the people bowed the head and worshipped" (Ex. 12:26, 27). </vt:lpstr>
      <vt:lpstr> In the New Testament Paul connects the Passover Lamb with that of the Lord’s Table.   "Purge out therefore the old leaven, that ye may be a new lump, as ye are unleavened. For even Christ our passover is sacrificed for us: Therefore let us keep the feast, not with old leaven, neither with the leaven of malice and wickedness; but with the unleavened bread of sincerity and truth"  (1 Cor. 5:7-8)  </vt:lpstr>
      <vt:lpstr>Slide 56</vt:lpstr>
      <vt:lpstr>The purpose of the Lord’s Supper. </vt:lpstr>
      <vt:lpstr>Slide 58</vt:lpstr>
      <vt:lpstr>The prerequisites of the Lord’s Supper</vt:lpstr>
      <vt:lpstr>The penalty of the Lord’s Supper</vt:lpstr>
      <vt:lpstr>The frequency of the Lord’s Supper</vt:lpstr>
      <vt:lpstr>Just think of how different the church would be if we all observed the Lord’s Table in a biblical manner.</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(Part  12)</dc:title>
  <dc:creator>Pastor Daniel White</dc:creator>
  <cp:lastModifiedBy>Pastor Daniel White</cp:lastModifiedBy>
  <cp:revision>49</cp:revision>
  <dcterms:created xsi:type="dcterms:W3CDTF">2014-08-29T19:07:34Z</dcterms:created>
  <dcterms:modified xsi:type="dcterms:W3CDTF">2014-10-01T20:52:58Z</dcterms:modified>
</cp:coreProperties>
</file>