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70" r:id="rId14"/>
    <p:sldId id="271" r:id="rId15"/>
    <p:sldId id="269" r:id="rId16"/>
    <p:sldId id="272" r:id="rId17"/>
    <p:sldId id="273" r:id="rId18"/>
    <p:sldId id="275" r:id="rId19"/>
    <p:sldId id="278" r:id="rId20"/>
    <p:sldId id="288" r:id="rId21"/>
    <p:sldId id="289" r:id="rId22"/>
    <p:sldId id="290" r:id="rId23"/>
    <p:sldId id="291" r:id="rId24"/>
    <p:sldId id="292" r:id="rId25"/>
    <p:sldId id="293" r:id="rId26"/>
    <p:sldId id="294" r:id="rId27"/>
    <p:sldId id="295" r:id="rId28"/>
    <p:sldId id="296" r:id="rId29"/>
    <p:sldId id="302" r:id="rId30"/>
    <p:sldId id="335" r:id="rId31"/>
    <p:sldId id="336" r:id="rId32"/>
    <p:sldId id="355" r:id="rId33"/>
    <p:sldId id="369" r:id="rId34"/>
    <p:sldId id="365" r:id="rId35"/>
    <p:sldId id="366" r:id="rId36"/>
    <p:sldId id="367" r:id="rId37"/>
    <p:sldId id="368" r:id="rId38"/>
    <p:sldId id="370" r:id="rId39"/>
    <p:sldId id="371" r:id="rId40"/>
    <p:sldId id="357" r:id="rId41"/>
    <p:sldId id="358" r:id="rId42"/>
    <p:sldId id="359" r:id="rId43"/>
    <p:sldId id="363" r:id="rId44"/>
    <p:sldId id="364" r:id="rId45"/>
    <p:sldId id="337" r:id="rId46"/>
    <p:sldId id="360" r:id="rId47"/>
    <p:sldId id="361" r:id="rId48"/>
    <p:sldId id="338" r:id="rId49"/>
    <p:sldId id="339" r:id="rId50"/>
    <p:sldId id="340" r:id="rId51"/>
    <p:sldId id="341" r:id="rId52"/>
    <p:sldId id="342" r:id="rId53"/>
    <p:sldId id="345" r:id="rId54"/>
    <p:sldId id="347" r:id="rId55"/>
    <p:sldId id="349" r:id="rId56"/>
    <p:sldId id="348" r:id="rId57"/>
    <p:sldId id="350" r:id="rId58"/>
    <p:sldId id="351" r:id="rId59"/>
    <p:sldId id="352" r:id="rId60"/>
    <p:sldId id="362" r:id="rId61"/>
    <p:sldId id="353" r:id="rId62"/>
    <p:sldId id="354" r:id="rId6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056"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2B3C7F-02D9-4192-9EC8-208FBCABE813}" type="datetimeFigureOut">
              <a:rPr lang="en-US" smtClean="0"/>
              <a:pPr/>
              <a:t>9/25/2014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914C44A-7965-4DE2-A377-569D0CA14D7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A9F3C9D-1D97-4001-BD47-AF8620A6D038}" type="slidenum">
              <a:rPr lang="en-US" smtClean="0"/>
              <a:pPr/>
              <a:t>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B9463F4-DF4E-4C14-964B-EB78234A0F8D}" type="datetimeFigureOut">
              <a:rPr lang="en-US" smtClean="0"/>
              <a:pPr/>
              <a:t>9/25/2014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4E26D8-F6A0-49C8-80CE-9480C24ACA8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9463F4-DF4E-4C14-964B-EB78234A0F8D}" type="datetimeFigureOut">
              <a:rPr lang="en-US" smtClean="0"/>
              <a:pPr/>
              <a:t>9/25/2014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4E26D8-F6A0-49C8-80CE-9480C24ACA8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9463F4-DF4E-4C14-964B-EB78234A0F8D}" type="datetimeFigureOut">
              <a:rPr lang="en-US" smtClean="0"/>
              <a:pPr/>
              <a:t>9/25/2014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4E26D8-F6A0-49C8-80CE-9480C24ACA8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9463F4-DF4E-4C14-964B-EB78234A0F8D}" type="datetimeFigureOut">
              <a:rPr lang="en-US" smtClean="0"/>
              <a:pPr/>
              <a:t>9/25/2014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4E26D8-F6A0-49C8-80CE-9480C24ACA8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9463F4-DF4E-4C14-964B-EB78234A0F8D}" type="datetimeFigureOut">
              <a:rPr lang="en-US" smtClean="0"/>
              <a:pPr/>
              <a:t>9/25/2014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4E26D8-F6A0-49C8-80CE-9480C24ACA8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B9463F4-DF4E-4C14-964B-EB78234A0F8D}" type="datetimeFigureOut">
              <a:rPr lang="en-US" smtClean="0"/>
              <a:pPr/>
              <a:t>9/25/2014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4E26D8-F6A0-49C8-80CE-9480C24ACA8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B9463F4-DF4E-4C14-964B-EB78234A0F8D}" type="datetimeFigureOut">
              <a:rPr lang="en-US" smtClean="0"/>
              <a:pPr/>
              <a:t>9/25/2014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F4E26D8-F6A0-49C8-80CE-9480C24ACA8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B9463F4-DF4E-4C14-964B-EB78234A0F8D}" type="datetimeFigureOut">
              <a:rPr lang="en-US" smtClean="0"/>
              <a:pPr/>
              <a:t>9/25/2014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4E26D8-F6A0-49C8-80CE-9480C24ACA8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9463F4-DF4E-4C14-964B-EB78234A0F8D}" type="datetimeFigureOut">
              <a:rPr lang="en-US" smtClean="0"/>
              <a:pPr/>
              <a:t>9/25/2014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F4E26D8-F6A0-49C8-80CE-9480C24ACA8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9463F4-DF4E-4C14-964B-EB78234A0F8D}" type="datetimeFigureOut">
              <a:rPr lang="en-US" smtClean="0"/>
              <a:pPr/>
              <a:t>9/25/2014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4E26D8-F6A0-49C8-80CE-9480C24ACA8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9463F4-DF4E-4C14-964B-EB78234A0F8D}" type="datetimeFigureOut">
              <a:rPr lang="en-US" smtClean="0"/>
              <a:pPr/>
              <a:t>9/25/2014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4E26D8-F6A0-49C8-80CE-9480C24ACA8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9463F4-DF4E-4C14-964B-EB78234A0F8D}" type="datetimeFigureOut">
              <a:rPr lang="en-US" smtClean="0"/>
              <a:pPr/>
              <a:t>9/25/2014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4E26D8-F6A0-49C8-80CE-9480C24ACA87}"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gif"/><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gif"/></Relationships>
</file>

<file path=ppt/slides/_rels/slide2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57.gi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4.gif"/><Relationship Id="rId2" Type="http://schemas.openxmlformats.org/officeDocument/2006/relationships/image" Target="../media/image63.gif"/><Relationship Id="rId1" Type="http://schemas.openxmlformats.org/officeDocument/2006/relationships/slideLayout" Target="../slideLayouts/slideLayout7.xml"/><Relationship Id="rId4" Type="http://schemas.openxmlformats.org/officeDocument/2006/relationships/image" Target="../media/image65.jpeg"/></Relationships>
</file>

<file path=ppt/slides/_rels/slide47.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7.xml"/><Relationship Id="rId4" Type="http://schemas.openxmlformats.org/officeDocument/2006/relationships/image" Target="../media/image68.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jpeg"/><Relationship Id="rId1" Type="http://schemas.openxmlformats.org/officeDocument/2006/relationships/slideLayout" Target="../slideLayouts/slideLayout2.xml"/><Relationship Id="rId5" Type="http://schemas.openxmlformats.org/officeDocument/2006/relationships/image" Target="../media/image78.jpeg"/><Relationship Id="rId4" Type="http://schemas.openxmlformats.org/officeDocument/2006/relationships/image" Target="../media/image77.gif"/></Relationships>
</file>

<file path=ppt/slides/_rels/slide59.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60.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1"/>
            <a:ext cx="7772400" cy="1676399"/>
          </a:xfrm>
        </p:spPr>
        <p:txBody>
          <a:bodyPr/>
          <a:lstStyle/>
          <a:p>
            <a:r>
              <a:rPr lang="en-US" dirty="0" smtClean="0">
                <a:latin typeface="Adobe Garamond Pro Bold" pitchFamily="18" charset="0"/>
              </a:rPr>
              <a:t>The Doctrine of the Church</a:t>
            </a:r>
            <a:br>
              <a:rPr lang="en-US" dirty="0" smtClean="0">
                <a:latin typeface="Adobe Garamond Pro Bold" pitchFamily="18" charset="0"/>
              </a:rPr>
            </a:br>
            <a:r>
              <a:rPr lang="en-US" i="1" dirty="0" smtClean="0">
                <a:latin typeface="Adobe Garamond Pro Bold" pitchFamily="18" charset="0"/>
              </a:rPr>
              <a:t>(Part  11)</a:t>
            </a:r>
            <a:endParaRPr lang="en-US" i="1" dirty="0"/>
          </a:p>
        </p:txBody>
      </p:sp>
      <p:sp>
        <p:nvSpPr>
          <p:cNvPr id="8" name="Subtitle 7"/>
          <p:cNvSpPr>
            <a:spLocks noGrp="1"/>
          </p:cNvSpPr>
          <p:nvPr>
            <p:ph type="subTitle" idx="1"/>
          </p:nvPr>
        </p:nvSpPr>
        <p:spPr>
          <a:xfrm>
            <a:off x="0" y="5410200"/>
            <a:ext cx="9144000" cy="1219200"/>
          </a:xfrm>
        </p:spPr>
        <p:txBody>
          <a:bodyPr>
            <a:noAutofit/>
            <a:scene3d>
              <a:camera prst="orthographicFront"/>
              <a:lightRig rig="threePt" dir="t"/>
            </a:scene3d>
            <a:sp3d extrusionH="57150">
              <a:bevelT w="38100" h="38100" prst="convex"/>
            </a:sp3d>
          </a:bodyPr>
          <a:lstStyle/>
          <a:p>
            <a:r>
              <a:rPr lang="en-US" sz="3600" b="1" dirty="0" smtClean="0">
                <a:effectLst>
                  <a:reflection blurRad="6350" stA="55000" endA="300" endPos="45500" dir="5400000" sy="-100000" algn="bl" rotWithShape="0"/>
                </a:effectLst>
                <a:latin typeface="Times New Roman" pitchFamily="18" charset="0"/>
                <a:cs typeface="Times New Roman" pitchFamily="18" charset="0"/>
              </a:rPr>
              <a:t>How to build the Church God’s Way</a:t>
            </a:r>
          </a:p>
          <a:p>
            <a:endParaRPr lang="en-US" sz="3600" b="1" dirty="0" smtClean="0">
              <a:effectLst>
                <a:reflection blurRad="6350" stA="55000" endA="300" endPos="45500" dir="5400000" sy="-100000" algn="bl" rotWithShape="0"/>
              </a:effectLst>
              <a:latin typeface="Times New Roman" pitchFamily="18" charset="0"/>
              <a:cs typeface="Times New Roman" pitchFamily="18" charset="0"/>
            </a:endParaRPr>
          </a:p>
          <a:p>
            <a:endParaRPr lang="en-US" sz="3600" b="1" dirty="0" smtClean="0">
              <a:effectLst>
                <a:reflection blurRad="6350" stA="55000" endA="300" endPos="45500" dir="5400000" sy="-100000" algn="bl" rotWithShape="0"/>
              </a:effectLst>
              <a:latin typeface="Times New Roman" pitchFamily="18" charset="0"/>
              <a:cs typeface="Times New Roman" pitchFamily="18" charset="0"/>
            </a:endParaRPr>
          </a:p>
        </p:txBody>
      </p:sp>
      <p:sp>
        <p:nvSpPr>
          <p:cNvPr id="11266" name="AutoShape 2" descr="http://webmaila.juno.com/webmail/new/21?folder=Inbox&amp;msgNum=0000Bl00:001IsMQl00003MfH&amp;count=1390569328&amp;randid=800678004&amp;attachId=4&amp;prevId=-2&amp;action=photoviewer&amp;userinfo=be8e80ed594ee2d3b66a19dbba371081&amp;randid=800678004"/>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1268" name="AutoShape 4" descr="http://webmaila.juno.com/webmail/new/21?folder=Inbox&amp;msgNum=0000Bl00:001IsMQl00003MfH&amp;count=1390569328&amp;randid=800678004&amp;attachId=4&amp;prevId=-2&amp;action=photoviewer&amp;userinfo=be8e80ed594ee2d3b66a19dbba371081&amp;randid=800678004"/>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1270" name="AutoShape 6" descr="http://webmaila.juno.com/webmail/new/21?folder=Inbox&amp;msgNum=0000Bl00:001IsMQl00003MfH&amp;count=1390569328&amp;randid=800678004&amp;attachId=4&amp;prevId=-2&amp;action=photoviewer&amp;userinfo=be8e80ed594ee2d3b66a19dbba371081&amp;randid=800678004"/>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11271" name="Picture 7" descr="C:\Users\Dan White\Documents\Fellowship Baptist\Church.jpg"/>
          <p:cNvPicPr>
            <a:picLocks noChangeAspect="1" noChangeArrowheads="1"/>
          </p:cNvPicPr>
          <p:nvPr/>
        </p:nvPicPr>
        <p:blipFill>
          <a:blip r:embed="rId3" cstate="print">
            <a:lum bright="-10000" contrast="20000"/>
          </a:blip>
          <a:srcRect/>
          <a:stretch>
            <a:fillRect/>
          </a:stretch>
        </p:blipFill>
        <p:spPr bwMode="auto">
          <a:xfrm>
            <a:off x="2133600" y="1905000"/>
            <a:ext cx="4831456" cy="3200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7"/>
          <p:cNvSpPr txBox="1">
            <a:spLocks/>
          </p:cNvSpPr>
          <p:nvPr/>
        </p:nvSpPr>
        <p:spPr>
          <a:xfrm>
            <a:off x="0" y="304800"/>
            <a:ext cx="9144000" cy="6324600"/>
          </a:xfrm>
          <a:prstGeom prst="rect">
            <a:avLst/>
          </a:prstGeom>
        </p:spPr>
        <p:txBody>
          <a:bodyPr vert="horz" lIns="91440" tIns="45720" rIns="91440" bIns="45720" rtlCol="0">
            <a:noAutofit/>
            <a:scene3d>
              <a:camera prst="orthographicFront"/>
              <a:lightRig rig="threePt" dir="t"/>
            </a:scene3d>
            <a:sp3d extrusionH="57150">
              <a:bevelT w="38100" h="38100" prst="convex"/>
            </a:sp3d>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3600" b="1" i="0" u="none" strike="noStrike" kern="1200" cap="none" spc="0" normalizeH="0" baseline="0" noProof="0" dirty="0" smtClean="0">
                <a:ln>
                  <a:noFill/>
                </a:ln>
                <a:solidFill>
                  <a:schemeClr val="tx1"/>
                </a:solidFill>
                <a:effectLst>
                  <a:reflection blurRad="6350" stA="50000" endA="300" endPos="50000" dist="29997" dir="5400000" sy="-100000" algn="bl" rotWithShape="0"/>
                </a:effectLst>
                <a:uLnTx/>
                <a:uFillTx/>
                <a:latin typeface="Adobe Caslon Pro Bold" pitchFamily="18" charset="0"/>
                <a:ea typeface="+mn-ea"/>
                <a:cs typeface="+mn-cs"/>
              </a:rPr>
              <a:t>The Nature of the Church</a:t>
            </a:r>
          </a:p>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3000" b="0" i="1" u="none" strike="noStrike" kern="1200" cap="none" spc="0" normalizeH="0" baseline="0" noProof="0" dirty="0" smtClean="0">
                <a:ln>
                  <a:noFill/>
                </a:ln>
                <a:solidFill>
                  <a:schemeClr val="tx1"/>
                </a:solidFill>
                <a:effectLst/>
                <a:uLnTx/>
                <a:uFillTx/>
                <a:latin typeface="+mn-lt"/>
                <a:ea typeface="+mn-ea"/>
                <a:cs typeface="+mn-cs"/>
              </a:rPr>
              <a:t>“The characteristics or inherent features of the Church”</a:t>
            </a:r>
            <a:endParaRPr kumimoji="0" lang="en-US" sz="3000" b="1" i="1" u="none" strike="noStrike" kern="1200" cap="none" spc="0" normalizeH="0" baseline="0" noProof="0" dirty="0" smtClean="0">
              <a:ln>
                <a:noFill/>
              </a:ln>
              <a:solidFill>
                <a:schemeClr val="tx1"/>
              </a:solidFill>
              <a:effectLst>
                <a:reflection blurRad="6350" stA="50000" endA="300" endPos="50000" dist="29997" dir="5400000" sy="-100000" algn="bl" rotWithShape="0"/>
              </a:effectLst>
              <a:uLnTx/>
              <a:uFillTx/>
              <a:latin typeface="Adobe Caslon Pro Bold" pitchFamily="18" charset="0"/>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600" b="1" i="0" u="none" strike="noStrike" kern="1200" cap="none" spc="0" normalizeH="0" baseline="0" noProof="0" dirty="0" smtClean="0">
              <a:ln>
                <a:noFill/>
              </a:ln>
              <a:solidFill>
                <a:schemeClr val="tx1"/>
              </a:solidFill>
              <a:effectLst>
                <a:reflection blurRad="6350" stA="50000" endA="300" endPos="50000" dist="29997" dir="5400000" sy="-100000" algn="bl" rotWithShape="0"/>
              </a:effectLst>
              <a:uLnTx/>
              <a:uFillTx/>
              <a:latin typeface="Adobe Caslon Pro Bold" pitchFamily="18" charset="0"/>
              <a:ea typeface="+mn-ea"/>
              <a:cs typeface="+mn-cs"/>
            </a:endParaRPr>
          </a:p>
        </p:txBody>
      </p:sp>
      <p:pic>
        <p:nvPicPr>
          <p:cNvPr id="6" name="Picture 2" descr="http://biblicalproof.files.wordpress.com/2013/06/what-the-church-is-and-is-not.jpg"/>
          <p:cNvPicPr>
            <a:picLocks noChangeAspect="1" noChangeArrowheads="1"/>
          </p:cNvPicPr>
          <p:nvPr/>
        </p:nvPicPr>
        <p:blipFill>
          <a:blip r:embed="rId2" cstate="print"/>
          <a:srcRect t="19611" r="131" b="22042"/>
          <a:stretch>
            <a:fillRect/>
          </a:stretch>
        </p:blipFill>
        <p:spPr bwMode="auto">
          <a:xfrm>
            <a:off x="0" y="1905000"/>
            <a:ext cx="9152467" cy="4335379"/>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ctr">
              <a:buNone/>
            </a:pPr>
            <a:r>
              <a:rPr lang="en-US" sz="4000" dirty="0" smtClean="0">
                <a:solidFill>
                  <a:srgbClr val="FFFF00"/>
                </a:solidFill>
              </a:rPr>
              <a:t>  The Church is not Israel</a:t>
            </a:r>
          </a:p>
          <a:p>
            <a:r>
              <a:rPr lang="en-US" dirty="0" smtClean="0"/>
              <a:t> </a:t>
            </a:r>
            <a:r>
              <a:rPr lang="en-US" i="1" dirty="0" smtClean="0"/>
              <a:t>(I Corinthians 10:32) “Give none offence, neither to the Jews (Israel), nor to the Gentiles, nor to the church of God.”</a:t>
            </a:r>
            <a:endParaRPr lang="en-US" dirty="0" smtClean="0"/>
          </a:p>
          <a:p>
            <a:endParaRPr lang="en-US" dirty="0"/>
          </a:p>
          <a:p>
            <a:endParaRPr lang="en-US" dirty="0" smtClean="0"/>
          </a:p>
          <a:p>
            <a:endParaRPr lang="en-US" dirty="0"/>
          </a:p>
          <a:p>
            <a:endParaRPr lang="en-US" dirty="0" smtClean="0"/>
          </a:p>
          <a:p>
            <a:endParaRPr lang="en-US" dirty="0"/>
          </a:p>
          <a:p>
            <a:pPr>
              <a:buNone/>
            </a:pPr>
            <a:endParaRPr lang="en-US" dirty="0" smtClean="0"/>
          </a:p>
          <a:p>
            <a:r>
              <a:rPr lang="en-US" dirty="0"/>
              <a:t>Covenant theologians teach that the church has become God’s elect people, as Israel once was. </a:t>
            </a:r>
            <a:endParaRPr lang="en-US" dirty="0" smtClean="0"/>
          </a:p>
          <a:p>
            <a:endParaRPr lang="en-US" dirty="0" smtClean="0"/>
          </a:p>
          <a:p>
            <a:endParaRPr lang="en-US" dirty="0"/>
          </a:p>
        </p:txBody>
      </p:sp>
      <p:pic>
        <p:nvPicPr>
          <p:cNvPr id="4" name="Picture 4" descr="https://encrypted-tbn2.gstatic.com/images?q=tbn:ANd9GcTe_sFLk2KOk7IsBPvk3U00hbR-WW1HQhD2oaEdNk280QX_tKeHCmk9mp5k"/>
          <p:cNvPicPr>
            <a:picLocks noChangeAspect="1" noChangeArrowheads="1"/>
          </p:cNvPicPr>
          <p:nvPr/>
        </p:nvPicPr>
        <p:blipFill>
          <a:blip r:embed="rId2" cstate="print"/>
          <a:srcRect/>
          <a:stretch>
            <a:fillRect/>
          </a:stretch>
        </p:blipFill>
        <p:spPr bwMode="auto">
          <a:xfrm>
            <a:off x="1295400" y="2514600"/>
            <a:ext cx="6019800" cy="30099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1417638"/>
          </a:xfrm>
        </p:spPr>
        <p:txBody>
          <a:bodyPr/>
          <a:lstStyle/>
          <a:p>
            <a:r>
              <a:rPr lang="en-US" dirty="0" smtClean="0">
                <a:solidFill>
                  <a:srgbClr val="FFFF00"/>
                </a:solidFill>
              </a:rPr>
              <a:t>The Church is the Body of Christ</a:t>
            </a:r>
            <a:endParaRPr lang="en-US" dirty="0">
              <a:solidFill>
                <a:srgbClr val="FFFF00"/>
              </a:solidFill>
            </a:endParaRPr>
          </a:p>
        </p:txBody>
      </p:sp>
      <p:sp>
        <p:nvSpPr>
          <p:cNvPr id="6" name="Content Placeholder 5"/>
          <p:cNvSpPr>
            <a:spLocks noGrp="1"/>
          </p:cNvSpPr>
          <p:nvPr>
            <p:ph idx="1"/>
          </p:nvPr>
        </p:nvSpPr>
        <p:spPr>
          <a:xfrm>
            <a:off x="152400" y="1371600"/>
            <a:ext cx="8839200" cy="4754563"/>
          </a:xfrm>
        </p:spPr>
        <p:txBody>
          <a:bodyPr/>
          <a:lstStyle/>
          <a:p>
            <a:r>
              <a:rPr lang="en-US" i="1" dirty="0" smtClean="0"/>
              <a:t> I Cor. 12:27 “Now ye are the body of Christ, and members in particular.</a:t>
            </a:r>
          </a:p>
          <a:p>
            <a:r>
              <a:rPr lang="en-US" i="1" dirty="0" smtClean="0"/>
              <a:t> Eph. 4:12 “For the perfecting of the saints, for the work of the ministry, for the edifying of the body of Christ.”</a:t>
            </a:r>
            <a:endParaRPr lang="en-US" i="1" dirty="0"/>
          </a:p>
        </p:txBody>
      </p:sp>
      <p:pic>
        <p:nvPicPr>
          <p:cNvPr id="63490" name="Picture 2" descr="http://ubdavid.org/advanced/new-life3/graphics/17_people-cross-body.jpg"/>
          <p:cNvPicPr>
            <a:picLocks noChangeAspect="1" noChangeArrowheads="1"/>
          </p:cNvPicPr>
          <p:nvPr/>
        </p:nvPicPr>
        <p:blipFill>
          <a:blip r:embed="rId2" cstate="print"/>
          <a:srcRect/>
          <a:stretch>
            <a:fillRect/>
          </a:stretch>
        </p:blipFill>
        <p:spPr bwMode="auto">
          <a:xfrm>
            <a:off x="2667000" y="3581400"/>
            <a:ext cx="6191248" cy="3095626"/>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Christ is the head of the Church</a:t>
            </a:r>
            <a:endParaRPr lang="en-US" dirty="0">
              <a:solidFill>
                <a:srgbClr val="FFFF00"/>
              </a:solidFill>
            </a:endParaRPr>
          </a:p>
        </p:txBody>
      </p:sp>
      <p:sp>
        <p:nvSpPr>
          <p:cNvPr id="3" name="Content Placeholder 2"/>
          <p:cNvSpPr>
            <a:spLocks noGrp="1"/>
          </p:cNvSpPr>
          <p:nvPr>
            <p:ph idx="1"/>
          </p:nvPr>
        </p:nvSpPr>
        <p:spPr>
          <a:xfrm>
            <a:off x="152400" y="1524001"/>
            <a:ext cx="8839200" cy="1676400"/>
          </a:xfrm>
        </p:spPr>
        <p:txBody>
          <a:bodyPr/>
          <a:lstStyle/>
          <a:p>
            <a:pPr>
              <a:buNone/>
            </a:pPr>
            <a:r>
              <a:rPr lang="en-US" i="1" dirty="0" smtClean="0"/>
              <a:t>    Eph. 5:23 “For the husband is the head of the wife, even as Christ is the head of the church: and he is the </a:t>
            </a:r>
            <a:r>
              <a:rPr lang="en-US" i="1" dirty="0" err="1" smtClean="0"/>
              <a:t>saviour</a:t>
            </a:r>
            <a:r>
              <a:rPr lang="en-US" i="1" dirty="0" smtClean="0"/>
              <a:t> of the body.”</a:t>
            </a:r>
            <a:endParaRPr lang="en-US" i="1" dirty="0"/>
          </a:p>
        </p:txBody>
      </p:sp>
      <p:pic>
        <p:nvPicPr>
          <p:cNvPr id="67588" name="Picture 4" descr="http://photos1.blogger.com/blogger/2894/913/1600/Bible.0.jpg"/>
          <p:cNvPicPr>
            <a:picLocks noChangeAspect="1" noChangeArrowheads="1"/>
          </p:cNvPicPr>
          <p:nvPr/>
        </p:nvPicPr>
        <p:blipFill>
          <a:blip r:embed="rId2" cstate="print"/>
          <a:srcRect/>
          <a:stretch>
            <a:fillRect/>
          </a:stretch>
        </p:blipFill>
        <p:spPr bwMode="auto">
          <a:xfrm>
            <a:off x="2286000" y="3429000"/>
            <a:ext cx="4648200" cy="3266304"/>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The Word of God is to be the Churches only rule of faith and practice!</a:t>
            </a:r>
            <a:endParaRPr lang="en-US" dirty="0">
              <a:solidFill>
                <a:srgbClr val="FFFF00"/>
              </a:solidFill>
            </a:endParaRPr>
          </a:p>
        </p:txBody>
      </p:sp>
      <p:pic>
        <p:nvPicPr>
          <p:cNvPr id="68611" name="Picture 3" descr="http://centralcitybaptist.com/wp-content/uploads/2012/06/Open-Bible-3.png"/>
          <p:cNvPicPr>
            <a:picLocks noChangeAspect="1" noChangeArrowheads="1"/>
          </p:cNvPicPr>
          <p:nvPr/>
        </p:nvPicPr>
        <p:blipFill>
          <a:blip r:embed="rId2" cstate="print"/>
          <a:srcRect/>
          <a:stretch>
            <a:fillRect/>
          </a:stretch>
        </p:blipFill>
        <p:spPr bwMode="auto">
          <a:xfrm>
            <a:off x="457200" y="3048000"/>
            <a:ext cx="7467600" cy="3994133"/>
          </a:xfrm>
          <a:prstGeom prst="rect">
            <a:avLst/>
          </a:prstGeom>
          <a:noFill/>
        </p:spPr>
      </p:pic>
      <p:pic>
        <p:nvPicPr>
          <p:cNvPr id="68609" name="Picture 1" descr="C:\Users\Dan White\Pictures\Bible pictures\Churches\scan0007 (2).jpg"/>
          <p:cNvPicPr>
            <a:picLocks noChangeAspect="1" noChangeArrowheads="1"/>
          </p:cNvPicPr>
          <p:nvPr/>
        </p:nvPicPr>
        <p:blipFill>
          <a:blip r:embed="rId3" cstate="print"/>
          <a:srcRect/>
          <a:stretch>
            <a:fillRect/>
          </a:stretch>
        </p:blipFill>
        <p:spPr bwMode="auto">
          <a:xfrm>
            <a:off x="2971800" y="1752600"/>
            <a:ext cx="2839212" cy="3721608"/>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The Church is the Pillar </a:t>
            </a:r>
            <a:br>
              <a:rPr lang="en-US" dirty="0" smtClean="0">
                <a:solidFill>
                  <a:srgbClr val="FFFF00"/>
                </a:solidFill>
              </a:rPr>
            </a:br>
            <a:r>
              <a:rPr lang="en-US" dirty="0" smtClean="0">
                <a:solidFill>
                  <a:srgbClr val="FFFF00"/>
                </a:solidFill>
              </a:rPr>
              <a:t>and Ground of the Truth</a:t>
            </a:r>
            <a:endParaRPr lang="en-US" dirty="0">
              <a:solidFill>
                <a:srgbClr val="FFFF00"/>
              </a:solidFill>
            </a:endParaRPr>
          </a:p>
        </p:txBody>
      </p:sp>
      <p:sp>
        <p:nvSpPr>
          <p:cNvPr id="3" name="Content Placeholder 2"/>
          <p:cNvSpPr>
            <a:spLocks noGrp="1"/>
          </p:cNvSpPr>
          <p:nvPr>
            <p:ph idx="1"/>
          </p:nvPr>
        </p:nvSpPr>
        <p:spPr>
          <a:xfrm>
            <a:off x="76200" y="1752600"/>
            <a:ext cx="9067800" cy="3962400"/>
          </a:xfrm>
        </p:spPr>
        <p:txBody>
          <a:bodyPr>
            <a:normAutofit fontScale="92500" lnSpcReduction="10000"/>
          </a:bodyPr>
          <a:lstStyle/>
          <a:p>
            <a:pPr>
              <a:buNone/>
            </a:pPr>
            <a:r>
              <a:rPr lang="en-US" i="1" dirty="0" smtClean="0"/>
              <a:t>   I Tim. 3:15 “But if I tarry long, that thou mayest know how thou </a:t>
            </a:r>
            <a:r>
              <a:rPr lang="en-US" i="1" dirty="0" err="1" smtClean="0"/>
              <a:t>oughtest</a:t>
            </a:r>
            <a:r>
              <a:rPr lang="en-US" i="1" dirty="0" smtClean="0"/>
              <a:t> to behave thyself in the house of God, which is the church of the living God, the pillar and ground of the truth.”</a:t>
            </a:r>
          </a:p>
          <a:p>
            <a:pPr>
              <a:buNone/>
            </a:pPr>
            <a:endParaRPr lang="en-US" i="1" dirty="0" smtClean="0"/>
          </a:p>
          <a:p>
            <a:pPr>
              <a:buFont typeface="Wingdings"/>
              <a:buChar char="Ø"/>
            </a:pPr>
            <a:r>
              <a:rPr lang="en-US" i="1" dirty="0" smtClean="0"/>
              <a:t>Pillar = base; post; support</a:t>
            </a:r>
          </a:p>
          <a:p>
            <a:pPr>
              <a:buNone/>
            </a:pPr>
            <a:endParaRPr lang="en-US" i="1" dirty="0" smtClean="0"/>
          </a:p>
          <a:p>
            <a:pPr>
              <a:buFont typeface="Wingdings"/>
              <a:buChar char="Ø"/>
            </a:pPr>
            <a:r>
              <a:rPr lang="en-US" i="1" dirty="0" smtClean="0"/>
              <a:t> Ground = support; basis</a:t>
            </a:r>
          </a:p>
        </p:txBody>
      </p:sp>
      <p:pic>
        <p:nvPicPr>
          <p:cNvPr id="1028" name="Picture 4" descr="http://holybible.ucoz.org/bible3.gif"/>
          <p:cNvPicPr>
            <a:picLocks noChangeAspect="1" noChangeArrowheads="1"/>
          </p:cNvPicPr>
          <p:nvPr/>
        </p:nvPicPr>
        <p:blipFill>
          <a:blip r:embed="rId2" cstate="print"/>
          <a:srcRect/>
          <a:stretch>
            <a:fillRect/>
          </a:stretch>
        </p:blipFill>
        <p:spPr bwMode="auto">
          <a:xfrm rot="17416402">
            <a:off x="5578905" y="4132713"/>
            <a:ext cx="3143250" cy="3524251"/>
          </a:xfrm>
          <a:prstGeom prst="rect">
            <a:avLst/>
          </a:prstGeom>
          <a:noFill/>
        </p:spPr>
      </p:pic>
      <p:pic>
        <p:nvPicPr>
          <p:cNvPr id="1026" name="Picture 2" descr="http://www.clker.com/cliparts/4/a/a/f/13393542111146411959ws%20piller%20gold.png"/>
          <p:cNvPicPr>
            <a:picLocks noChangeAspect="1" noChangeArrowheads="1"/>
          </p:cNvPicPr>
          <p:nvPr/>
        </p:nvPicPr>
        <p:blipFill>
          <a:blip r:embed="rId3" cstate="print"/>
          <a:srcRect/>
          <a:stretch>
            <a:fillRect/>
          </a:stretch>
        </p:blipFill>
        <p:spPr bwMode="auto">
          <a:xfrm>
            <a:off x="6553200" y="3124200"/>
            <a:ext cx="912767" cy="3276600"/>
          </a:xfrm>
          <a:prstGeom prst="rect">
            <a:avLst/>
          </a:prstGeom>
          <a:noFill/>
        </p:spPr>
      </p:pic>
      <p:pic>
        <p:nvPicPr>
          <p:cNvPr id="1030" name="Picture 6" descr="http://www.gunisigi.hho.edu.tr/wp-content/uploads/2014/01/World.jpg"/>
          <p:cNvPicPr>
            <a:picLocks noChangeAspect="1" noChangeArrowheads="1"/>
          </p:cNvPicPr>
          <p:nvPr/>
        </p:nvPicPr>
        <p:blipFill>
          <a:blip r:embed="rId4" cstate="print"/>
          <a:srcRect b="16393"/>
          <a:stretch>
            <a:fillRect/>
          </a:stretch>
        </p:blipFill>
        <p:spPr bwMode="auto">
          <a:xfrm>
            <a:off x="5943600" y="1524000"/>
            <a:ext cx="2057400" cy="1797471"/>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Jesus Christ alone is to have the Preeminence</a:t>
            </a:r>
            <a:r>
              <a:rPr lang="en-US" dirty="0" smtClean="0"/>
              <a:t> </a:t>
            </a:r>
            <a:r>
              <a:rPr lang="en-US" dirty="0" smtClean="0">
                <a:solidFill>
                  <a:srgbClr val="FFFF00"/>
                </a:solidFill>
              </a:rPr>
              <a:t>in His Church</a:t>
            </a:r>
            <a:endParaRPr lang="en-US" dirty="0">
              <a:solidFill>
                <a:srgbClr val="FFFF00"/>
              </a:solidFill>
            </a:endParaRPr>
          </a:p>
        </p:txBody>
      </p:sp>
      <p:sp>
        <p:nvSpPr>
          <p:cNvPr id="3" name="Content Placeholder 2"/>
          <p:cNvSpPr>
            <a:spLocks noGrp="1"/>
          </p:cNvSpPr>
          <p:nvPr>
            <p:ph idx="1"/>
          </p:nvPr>
        </p:nvSpPr>
        <p:spPr>
          <a:xfrm>
            <a:off x="0" y="1981200"/>
            <a:ext cx="6324600" cy="4876800"/>
          </a:xfrm>
        </p:spPr>
        <p:txBody>
          <a:bodyPr>
            <a:normAutofit/>
          </a:bodyPr>
          <a:lstStyle/>
          <a:p>
            <a:pPr>
              <a:buNone/>
            </a:pPr>
            <a:r>
              <a:rPr lang="en-US" i="1" dirty="0" smtClean="0"/>
              <a:t>    </a:t>
            </a:r>
            <a:endParaRPr lang="en-US" dirty="0"/>
          </a:p>
        </p:txBody>
      </p:sp>
      <p:pic>
        <p:nvPicPr>
          <p:cNvPr id="12290" name="Picture 2" descr="http://jamesrasbeary.files.wordpress.com/2012/03/croppedimage505329-preeminence-tv-slide.png"/>
          <p:cNvPicPr>
            <a:picLocks noChangeAspect="1" noChangeArrowheads="1"/>
          </p:cNvPicPr>
          <p:nvPr/>
        </p:nvPicPr>
        <p:blipFill>
          <a:blip r:embed="rId2" cstate="print"/>
          <a:srcRect/>
          <a:stretch>
            <a:fillRect/>
          </a:stretch>
        </p:blipFill>
        <p:spPr bwMode="auto">
          <a:xfrm>
            <a:off x="914400" y="1828800"/>
            <a:ext cx="7368700" cy="48006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http://www.wednesdaynightservice.com/wp-content/uploads/2011/12/purpose-of-the-church_t_nv1.jpg"/>
          <p:cNvPicPr>
            <a:picLocks noChangeAspect="1" noChangeArrowheads="1"/>
          </p:cNvPicPr>
          <p:nvPr/>
        </p:nvPicPr>
        <p:blipFill>
          <a:blip r:embed="rId2" cstate="print"/>
          <a:srcRect/>
          <a:stretch>
            <a:fillRect/>
          </a:stretch>
        </p:blipFill>
        <p:spPr bwMode="auto">
          <a:xfrm>
            <a:off x="0" y="0"/>
            <a:ext cx="9147705" cy="68580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9600" y="274638"/>
            <a:ext cx="4572000" cy="6430962"/>
          </a:xfrm>
        </p:spPr>
        <p:txBody>
          <a:bodyPr>
            <a:normAutofit fontScale="90000"/>
          </a:bodyPr>
          <a:lstStyle/>
          <a:p>
            <a:r>
              <a:rPr lang="en-US" i="1" dirty="0" smtClean="0"/>
              <a:t>“Thou art worthy, O Lord, to receive glory and </a:t>
            </a:r>
            <a:r>
              <a:rPr lang="en-US" i="1" dirty="0" err="1" smtClean="0"/>
              <a:t>honour</a:t>
            </a:r>
            <a:r>
              <a:rPr lang="en-US" i="1" dirty="0" smtClean="0"/>
              <a:t> and power: for thou hast created all things, and for thy pleasure they are and were created.”  (Rev. 4:11)</a:t>
            </a:r>
            <a:endParaRPr lang="en-US" dirty="0"/>
          </a:p>
        </p:txBody>
      </p:sp>
      <p:pic>
        <p:nvPicPr>
          <p:cNvPr id="106498" name="Picture 2" descr="http://workwithsandi.com/wp-content/uploads/main-thing.png"/>
          <p:cNvPicPr>
            <a:picLocks noChangeAspect="1" noChangeArrowheads="1"/>
          </p:cNvPicPr>
          <p:nvPr/>
        </p:nvPicPr>
        <p:blipFill>
          <a:blip r:embed="rId2" cstate="print"/>
          <a:srcRect/>
          <a:stretch>
            <a:fillRect/>
          </a:stretch>
        </p:blipFill>
        <p:spPr bwMode="auto">
          <a:xfrm>
            <a:off x="304800" y="1828800"/>
            <a:ext cx="3886200" cy="3831077"/>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1782762"/>
          </a:xfrm>
        </p:spPr>
        <p:txBody>
          <a:bodyPr>
            <a:normAutofit/>
            <a:scene3d>
              <a:camera prst="orthographicFront"/>
              <a:lightRig rig="threePt" dir="t"/>
            </a:scene3d>
            <a:sp3d extrusionH="57150">
              <a:bevelT w="38100" h="38100" prst="convex"/>
            </a:sp3d>
          </a:bodyPr>
          <a:lstStyle/>
          <a:p>
            <a:r>
              <a:rPr lang="en-US" dirty="0">
                <a:solidFill>
                  <a:srgbClr val="FFC000"/>
                </a:solidFill>
                <a:effectLst>
                  <a:glow rad="63500">
                    <a:schemeClr val="accent6">
                      <a:satMod val="175000"/>
                      <a:alpha val="40000"/>
                    </a:schemeClr>
                  </a:glow>
                </a:effectLst>
              </a:rPr>
              <a:t>The History, Growth, and Character of the Various New Testament </a:t>
            </a:r>
            <a:r>
              <a:rPr lang="en-US" dirty="0" smtClean="0">
                <a:solidFill>
                  <a:srgbClr val="FFC000"/>
                </a:solidFill>
                <a:effectLst>
                  <a:glow rad="63500">
                    <a:schemeClr val="accent6">
                      <a:satMod val="175000"/>
                      <a:alpha val="40000"/>
                    </a:schemeClr>
                  </a:glow>
                </a:effectLst>
              </a:rPr>
              <a:t>Churches.</a:t>
            </a:r>
            <a:endParaRPr lang="en-US" dirty="0">
              <a:solidFill>
                <a:srgbClr val="FFC000"/>
              </a:solidFill>
              <a:effectLst>
                <a:glow rad="63500">
                  <a:schemeClr val="accent6">
                    <a:satMod val="175000"/>
                    <a:alpha val="40000"/>
                  </a:schemeClr>
                </a:glow>
              </a:effectLst>
            </a:endParaRPr>
          </a:p>
        </p:txBody>
      </p:sp>
      <p:pic>
        <p:nvPicPr>
          <p:cNvPr id="5122" name="Picture 2" descr="http://www.faithandworship.com/images/early_church.jpg"/>
          <p:cNvPicPr>
            <a:picLocks noChangeAspect="1" noChangeArrowheads="1"/>
          </p:cNvPicPr>
          <p:nvPr/>
        </p:nvPicPr>
        <p:blipFill>
          <a:blip r:embed="rId2" cstate="print"/>
          <a:srcRect/>
          <a:stretch>
            <a:fillRect/>
          </a:stretch>
        </p:blipFill>
        <p:spPr bwMode="auto">
          <a:xfrm rot="21003316">
            <a:off x="214318" y="2310939"/>
            <a:ext cx="3061389" cy="2125479"/>
          </a:xfrm>
          <a:prstGeom prst="rect">
            <a:avLst/>
          </a:prstGeom>
          <a:noFill/>
        </p:spPr>
      </p:pic>
      <p:pic>
        <p:nvPicPr>
          <p:cNvPr id="5124" name="Picture 4" descr="http://www.maghrebchristians.com/wp-content/uploads/2012/07/The-Apostle-Paul-preaching.jpg"/>
          <p:cNvPicPr>
            <a:picLocks noChangeAspect="1" noChangeArrowheads="1"/>
          </p:cNvPicPr>
          <p:nvPr/>
        </p:nvPicPr>
        <p:blipFill>
          <a:blip r:embed="rId3" cstate="print"/>
          <a:srcRect/>
          <a:stretch>
            <a:fillRect/>
          </a:stretch>
        </p:blipFill>
        <p:spPr bwMode="auto">
          <a:xfrm rot="21336307">
            <a:off x="6096000" y="2057400"/>
            <a:ext cx="2743200" cy="2160271"/>
          </a:xfrm>
          <a:prstGeom prst="rect">
            <a:avLst/>
          </a:prstGeom>
          <a:noFill/>
        </p:spPr>
      </p:pic>
      <p:pic>
        <p:nvPicPr>
          <p:cNvPr id="5126" name="Picture 6" descr="http://www.bible-researcher.com/martyrdom.jpg"/>
          <p:cNvPicPr>
            <a:picLocks noChangeAspect="1" noChangeArrowheads="1"/>
          </p:cNvPicPr>
          <p:nvPr/>
        </p:nvPicPr>
        <p:blipFill>
          <a:blip r:embed="rId4" cstate="print"/>
          <a:srcRect/>
          <a:stretch>
            <a:fillRect/>
          </a:stretch>
        </p:blipFill>
        <p:spPr bwMode="auto">
          <a:xfrm rot="300903">
            <a:off x="3296517" y="2015893"/>
            <a:ext cx="2638425" cy="2314575"/>
          </a:xfrm>
          <a:prstGeom prst="rect">
            <a:avLst/>
          </a:prstGeom>
          <a:noFill/>
        </p:spPr>
      </p:pic>
      <p:pic>
        <p:nvPicPr>
          <p:cNvPr id="5128" name="Picture 8" descr="http://1.bp.blogspot.com/_b9Syh73boUs/ShOLPnidWUI/AAAAAAAAAWo/IM6XbKHvm30/s400/St._Peter_Preaching_at_Pentecost.jpg"/>
          <p:cNvPicPr>
            <a:picLocks noChangeAspect="1" noChangeArrowheads="1"/>
          </p:cNvPicPr>
          <p:nvPr/>
        </p:nvPicPr>
        <p:blipFill>
          <a:blip r:embed="rId5" cstate="print"/>
          <a:srcRect/>
          <a:stretch>
            <a:fillRect/>
          </a:stretch>
        </p:blipFill>
        <p:spPr bwMode="auto">
          <a:xfrm rot="295380">
            <a:off x="863127" y="4344499"/>
            <a:ext cx="1876425" cy="2437483"/>
          </a:xfrm>
          <a:prstGeom prst="rect">
            <a:avLst/>
          </a:prstGeom>
          <a:noFill/>
        </p:spPr>
      </p:pic>
      <p:pic>
        <p:nvPicPr>
          <p:cNvPr id="5130" name="Picture 10" descr="http://www.timothyarcher.com/kitchen/wp-content/uploads/2011/07/early_church.jpg"/>
          <p:cNvPicPr>
            <a:picLocks noChangeAspect="1" noChangeArrowheads="1"/>
          </p:cNvPicPr>
          <p:nvPr/>
        </p:nvPicPr>
        <p:blipFill>
          <a:blip r:embed="rId6" cstate="print">
            <a:duotone>
              <a:schemeClr val="accent1">
                <a:shade val="45000"/>
                <a:satMod val="135000"/>
              </a:schemeClr>
              <a:prstClr val="white"/>
            </a:duotone>
            <a:lum bright="-10000"/>
          </a:blip>
          <a:srcRect/>
          <a:stretch>
            <a:fillRect/>
          </a:stretch>
        </p:blipFill>
        <p:spPr bwMode="auto">
          <a:xfrm rot="466995">
            <a:off x="5900972" y="4312678"/>
            <a:ext cx="3125942" cy="2344456"/>
          </a:xfrm>
          <a:prstGeom prst="rect">
            <a:avLst/>
          </a:prstGeom>
          <a:noFill/>
        </p:spPr>
      </p:pic>
      <p:pic>
        <p:nvPicPr>
          <p:cNvPr id="5132" name="Picture 12" descr="http://saltandlighttv.org/blog/wp-content/uploads/2012/05/early-church-community-300x195.jpg"/>
          <p:cNvPicPr>
            <a:picLocks noChangeAspect="1" noChangeArrowheads="1"/>
          </p:cNvPicPr>
          <p:nvPr/>
        </p:nvPicPr>
        <p:blipFill>
          <a:blip r:embed="rId7" cstate="print"/>
          <a:srcRect/>
          <a:stretch>
            <a:fillRect/>
          </a:stretch>
        </p:blipFill>
        <p:spPr bwMode="auto">
          <a:xfrm rot="21293777">
            <a:off x="2753767" y="4482562"/>
            <a:ext cx="3222017" cy="2094312"/>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realboxscore.com/wp-content/uploads/2013/02/shutterstock_117743374-review-600px.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http://www.unityofcharlotte.net/Unity2012/MP4/UnityPromo_Still001.jpg"/>
          <p:cNvPicPr>
            <a:picLocks noChangeAspect="1" noChangeArrowheads="1"/>
          </p:cNvPicPr>
          <p:nvPr/>
        </p:nvPicPr>
        <p:blipFill>
          <a:blip r:embed="rId2" cstate="print"/>
          <a:srcRect/>
          <a:stretch>
            <a:fillRect/>
          </a:stretch>
        </p:blipFill>
        <p:spPr bwMode="auto">
          <a:xfrm>
            <a:off x="0" y="0"/>
            <a:ext cx="4368798" cy="3581400"/>
          </a:xfrm>
          <a:prstGeom prst="rect">
            <a:avLst/>
          </a:prstGeom>
          <a:noFill/>
        </p:spPr>
      </p:pic>
      <p:pic>
        <p:nvPicPr>
          <p:cNvPr id="68612" name="Picture 4" descr="http://www.turnbacktogod.com/wp-content/uploads/2009/11/Steadfast.jpg"/>
          <p:cNvPicPr>
            <a:picLocks noChangeAspect="1" noChangeArrowheads="1"/>
          </p:cNvPicPr>
          <p:nvPr/>
        </p:nvPicPr>
        <p:blipFill>
          <a:blip r:embed="rId3" cstate="print"/>
          <a:srcRect l="6224" r="12865" b="-2174"/>
          <a:stretch>
            <a:fillRect/>
          </a:stretch>
        </p:blipFill>
        <p:spPr bwMode="auto">
          <a:xfrm>
            <a:off x="3962400" y="-1"/>
            <a:ext cx="5181600" cy="3746695"/>
          </a:xfrm>
          <a:prstGeom prst="rect">
            <a:avLst/>
          </a:prstGeom>
          <a:noFill/>
        </p:spPr>
      </p:pic>
      <p:pic>
        <p:nvPicPr>
          <p:cNvPr id="68614" name="Picture 6" descr="http://www.partytime-rentals.com/Images/photos/charitable-giving.gif"/>
          <p:cNvPicPr>
            <a:picLocks noChangeAspect="1" noChangeArrowheads="1"/>
          </p:cNvPicPr>
          <p:nvPr/>
        </p:nvPicPr>
        <p:blipFill>
          <a:blip r:embed="rId4" cstate="print"/>
          <a:srcRect/>
          <a:stretch>
            <a:fillRect/>
          </a:stretch>
        </p:blipFill>
        <p:spPr bwMode="auto">
          <a:xfrm>
            <a:off x="0" y="3581400"/>
            <a:ext cx="5168494" cy="3276600"/>
          </a:xfrm>
          <a:prstGeom prst="rect">
            <a:avLst/>
          </a:prstGeom>
          <a:noFill/>
        </p:spPr>
      </p:pic>
      <p:pic>
        <p:nvPicPr>
          <p:cNvPr id="68616" name="Picture 8" descr="http://pastorjessen.files.wordpress.com/2011/05/joy_t_nv.jpg"/>
          <p:cNvPicPr>
            <a:picLocks noChangeAspect="1" noChangeArrowheads="1"/>
          </p:cNvPicPr>
          <p:nvPr/>
        </p:nvPicPr>
        <p:blipFill>
          <a:blip r:embed="rId5" cstate="print"/>
          <a:srcRect t="10000"/>
          <a:stretch>
            <a:fillRect/>
          </a:stretch>
        </p:blipFill>
        <p:spPr bwMode="auto">
          <a:xfrm>
            <a:off x="4267200" y="3567493"/>
            <a:ext cx="4876800" cy="3290507"/>
          </a:xfrm>
          <a:prstGeom prst="rect">
            <a:avLst/>
          </a:prstGeom>
          <a:noFill/>
        </p:spPr>
      </p:pic>
      <p:pic>
        <p:nvPicPr>
          <p:cNvPr id="68620" name="Picture 12" descr="http://undercdn.under30media.netdna-cdn.com/wp-content/uploads/2013/08/Key-to-Success.jpg"/>
          <p:cNvPicPr>
            <a:picLocks noChangeAspect="1" noChangeArrowheads="1"/>
          </p:cNvPicPr>
          <p:nvPr/>
        </p:nvPicPr>
        <p:blipFill>
          <a:blip r:embed="rId6" cstate="print"/>
          <a:srcRect b="33333"/>
          <a:stretch>
            <a:fillRect/>
          </a:stretch>
        </p:blipFill>
        <p:spPr bwMode="auto">
          <a:xfrm>
            <a:off x="2057400" y="2209800"/>
            <a:ext cx="3886200" cy="330740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7"/>
          <p:cNvSpPr>
            <a:spLocks noGrp="1"/>
          </p:cNvSpPr>
          <p:nvPr>
            <p:ph type="title"/>
          </p:nvPr>
        </p:nvSpPr>
        <p:spPr>
          <a:xfrm>
            <a:off x="0" y="274638"/>
            <a:ext cx="9144000" cy="2087562"/>
          </a:xfrm>
        </p:spPr>
        <p:txBody>
          <a:bodyPr>
            <a:noAutofit/>
            <a:scene3d>
              <a:camera prst="orthographicFront"/>
              <a:lightRig rig="threePt" dir="t"/>
            </a:scene3d>
            <a:sp3d extrusionH="57150">
              <a:bevelT w="38100" h="38100" prst="convex"/>
            </a:sp3d>
          </a:bodyPr>
          <a:lstStyle/>
          <a:p>
            <a:r>
              <a:rPr lang="en-US" b="1" dirty="0" smtClean="0">
                <a:effectLst>
                  <a:reflection blurRad="6350" stA="55000" endA="300" endPos="45500" dir="5400000" sy="-100000" algn="bl" rotWithShape="0"/>
                </a:effectLst>
                <a:latin typeface="Times New Roman" pitchFamily="18" charset="0"/>
                <a:cs typeface="Times New Roman" pitchFamily="18" charset="0"/>
              </a:rPr>
              <a:t>The Six Symbols of the Church</a:t>
            </a:r>
          </a:p>
          <a:p>
            <a:endParaRPr lang="en-US" b="1" dirty="0" smtClean="0">
              <a:effectLst>
                <a:reflection blurRad="6350" stA="55000" endA="300" endPos="45500" dir="5400000" sy="-100000" algn="bl" rotWithShape="0"/>
              </a:effectLst>
              <a:latin typeface="Times New Roman" pitchFamily="18" charset="0"/>
              <a:cs typeface="Times New Roman" pitchFamily="18" charset="0"/>
            </a:endParaRPr>
          </a:p>
          <a:p>
            <a:endParaRPr lang="en-US" b="1" dirty="0" smtClean="0">
              <a:effectLst>
                <a:reflection blurRad="6350" stA="55000" endA="300" endPos="45500" dir="5400000" sy="-100000" algn="bl" rotWithShape="0"/>
              </a:effectLst>
              <a:latin typeface="Times New Roman" pitchFamily="18" charset="0"/>
              <a:cs typeface="Times New Roman" pitchFamily="18" charset="0"/>
            </a:endParaRPr>
          </a:p>
        </p:txBody>
      </p:sp>
      <p:pic>
        <p:nvPicPr>
          <p:cNvPr id="73730" name="Picture 2" descr="http://fromoldbooks.org/r/3n/000-Front-Cover-detail-bible-symbols-q85-500x500.jpg"/>
          <p:cNvPicPr>
            <a:picLocks noChangeAspect="1" noChangeArrowheads="1"/>
          </p:cNvPicPr>
          <p:nvPr/>
        </p:nvPicPr>
        <p:blipFill>
          <a:blip r:embed="rId2" cstate="print"/>
          <a:srcRect/>
          <a:stretch>
            <a:fillRect/>
          </a:stretch>
        </p:blipFill>
        <p:spPr bwMode="auto">
          <a:xfrm>
            <a:off x="1828800" y="1371600"/>
            <a:ext cx="5257800" cy="52578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normAutofit/>
          </a:bodyPr>
          <a:lstStyle/>
          <a:p>
            <a:r>
              <a:rPr lang="en-US" dirty="0" smtClean="0">
                <a:solidFill>
                  <a:srgbClr val="FFFF00"/>
                </a:solidFill>
              </a:rPr>
              <a:t>1. The Head of the Body </a:t>
            </a:r>
            <a:endParaRPr lang="en-US" dirty="0">
              <a:solidFill>
                <a:srgbClr val="FFFF00"/>
              </a:solidFill>
            </a:endParaRPr>
          </a:p>
        </p:txBody>
      </p:sp>
      <p:pic>
        <p:nvPicPr>
          <p:cNvPr id="72706" name="Picture 2" descr="http://ubdavid.org/advanced/greatsalvation/graphics/6_christ-body-church.jpg"/>
          <p:cNvPicPr>
            <a:picLocks noChangeAspect="1" noChangeArrowheads="1"/>
          </p:cNvPicPr>
          <p:nvPr/>
        </p:nvPicPr>
        <p:blipFill>
          <a:blip r:embed="rId2" cstate="print"/>
          <a:srcRect/>
          <a:stretch>
            <a:fillRect/>
          </a:stretch>
        </p:blipFill>
        <p:spPr bwMode="auto">
          <a:xfrm>
            <a:off x="2743200" y="1503405"/>
            <a:ext cx="3962400" cy="5354595"/>
          </a:xfrm>
          <a:prstGeom prst="rect">
            <a:avLst/>
          </a:prstGeom>
          <a:noFill/>
        </p:spPr>
      </p:pic>
      <p:pic>
        <p:nvPicPr>
          <p:cNvPr id="5" name="Picture 7" descr="C:\Users\Dan White\Documents\Fellowship Baptist\Church.jpg"/>
          <p:cNvPicPr>
            <a:picLocks noChangeAspect="1" noChangeArrowheads="1"/>
          </p:cNvPicPr>
          <p:nvPr/>
        </p:nvPicPr>
        <p:blipFill>
          <a:blip r:embed="rId3" cstate="print">
            <a:lum bright="-10000" contrast="20000"/>
          </a:blip>
          <a:srcRect/>
          <a:stretch>
            <a:fillRect/>
          </a:stretch>
        </p:blipFill>
        <p:spPr bwMode="auto">
          <a:xfrm>
            <a:off x="4114800" y="2743200"/>
            <a:ext cx="1219200" cy="1072896"/>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pPr lvl="0"/>
            <a:r>
              <a:rPr lang="en-US" dirty="0" smtClean="0">
                <a:solidFill>
                  <a:srgbClr val="FFFF00"/>
                </a:solidFill>
              </a:rPr>
              <a:t>2. The Bridegroom and the Bride </a:t>
            </a:r>
            <a:r>
              <a:rPr lang="en-US" dirty="0">
                <a:solidFill>
                  <a:srgbClr val="FFFF00"/>
                </a:solidFill>
              </a:rPr>
              <a:t/>
            </a:r>
            <a:br>
              <a:rPr lang="en-US" dirty="0">
                <a:solidFill>
                  <a:srgbClr val="FFFF00"/>
                </a:solidFill>
              </a:rPr>
            </a:br>
            <a:endParaRPr lang="en-US" dirty="0">
              <a:solidFill>
                <a:srgbClr val="FFFF00"/>
              </a:solidFill>
            </a:endParaRPr>
          </a:p>
        </p:txBody>
      </p:sp>
      <p:pic>
        <p:nvPicPr>
          <p:cNvPr id="76802" name="Picture 2" descr="http://daydreamsaboutgod.files.wordpress.com/2013/02/the-bride-of-christ.jpg"/>
          <p:cNvPicPr>
            <a:picLocks noChangeAspect="1" noChangeArrowheads="1"/>
          </p:cNvPicPr>
          <p:nvPr/>
        </p:nvPicPr>
        <p:blipFill>
          <a:blip r:embed="rId2" cstate="print"/>
          <a:srcRect/>
          <a:stretch>
            <a:fillRect/>
          </a:stretch>
        </p:blipFill>
        <p:spPr bwMode="auto">
          <a:xfrm>
            <a:off x="228600" y="1600200"/>
            <a:ext cx="8686800" cy="4581525"/>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066800"/>
          </a:xfrm>
        </p:spPr>
        <p:txBody>
          <a:bodyPr>
            <a:noAutofit/>
          </a:bodyPr>
          <a:lstStyle/>
          <a:p>
            <a:r>
              <a:rPr lang="en-US" dirty="0">
                <a:solidFill>
                  <a:srgbClr val="FFFF00"/>
                </a:solidFill>
              </a:rPr>
              <a:t> </a:t>
            </a:r>
            <a:br>
              <a:rPr lang="en-US" dirty="0">
                <a:solidFill>
                  <a:srgbClr val="FFFF00"/>
                </a:solidFill>
              </a:rPr>
            </a:br>
            <a:r>
              <a:rPr lang="en-US" dirty="0" smtClean="0">
                <a:solidFill>
                  <a:srgbClr val="FFFF00"/>
                </a:solidFill>
              </a:rPr>
              <a:t>3. The </a:t>
            </a:r>
            <a:r>
              <a:rPr lang="en-US" dirty="0">
                <a:solidFill>
                  <a:srgbClr val="FFFF00"/>
                </a:solidFill>
              </a:rPr>
              <a:t>Vine and the </a:t>
            </a:r>
            <a:r>
              <a:rPr lang="en-US" dirty="0" smtClean="0">
                <a:solidFill>
                  <a:srgbClr val="FFFF00"/>
                </a:solidFill>
              </a:rPr>
              <a:t>Branches</a:t>
            </a:r>
            <a:endParaRPr lang="en-US" dirty="0">
              <a:solidFill>
                <a:srgbClr val="FFFF00"/>
              </a:solidFill>
            </a:endParaRPr>
          </a:p>
        </p:txBody>
      </p:sp>
      <p:pic>
        <p:nvPicPr>
          <p:cNvPr id="84994" name="Picture 2" descr="http://vintagelawrence.com/wp-content/uploads/2011/09/Website_Banner_VineAndBranches.jpg"/>
          <p:cNvPicPr>
            <a:picLocks noChangeAspect="1" noChangeArrowheads="1"/>
          </p:cNvPicPr>
          <p:nvPr/>
        </p:nvPicPr>
        <p:blipFill>
          <a:blip r:embed="rId2" cstate="print"/>
          <a:srcRect/>
          <a:stretch>
            <a:fillRect/>
          </a:stretch>
        </p:blipFill>
        <p:spPr bwMode="auto">
          <a:xfrm>
            <a:off x="8021" y="1981200"/>
            <a:ext cx="9063787" cy="38100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4. The </a:t>
            </a:r>
            <a:r>
              <a:rPr lang="en-US" dirty="0">
                <a:solidFill>
                  <a:srgbClr val="FFFF00"/>
                </a:solidFill>
              </a:rPr>
              <a:t>Shepherd and the </a:t>
            </a:r>
            <a:r>
              <a:rPr lang="en-US" dirty="0" smtClean="0">
                <a:solidFill>
                  <a:srgbClr val="FFFF00"/>
                </a:solidFill>
              </a:rPr>
              <a:t>Sheep</a:t>
            </a:r>
            <a:endParaRPr lang="en-US" dirty="0">
              <a:solidFill>
                <a:srgbClr val="FFFF00"/>
              </a:solidFill>
            </a:endParaRPr>
          </a:p>
        </p:txBody>
      </p:sp>
      <p:pic>
        <p:nvPicPr>
          <p:cNvPr id="113666" name="Picture 2" descr="http://1.bp.blogspot.com/-thu_0HNCNNw/Tc_9qUJNBXI/AAAAAAAABKY/OX9nuCilyJw/s1600/jesus_shepherd.jpg"/>
          <p:cNvPicPr>
            <a:picLocks noChangeAspect="1" noChangeArrowheads="1"/>
          </p:cNvPicPr>
          <p:nvPr/>
        </p:nvPicPr>
        <p:blipFill>
          <a:blip r:embed="rId2" cstate="print"/>
          <a:srcRect/>
          <a:stretch>
            <a:fillRect/>
          </a:stretch>
        </p:blipFill>
        <p:spPr bwMode="auto">
          <a:xfrm>
            <a:off x="1066800" y="1600200"/>
            <a:ext cx="6953250" cy="4970596"/>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265238"/>
          </a:xfrm>
        </p:spPr>
        <p:txBody>
          <a:bodyPr>
            <a:normAutofit fontScale="90000"/>
          </a:bodyPr>
          <a:lstStyle/>
          <a:p>
            <a:r>
              <a:rPr lang="en-US" dirty="0" smtClean="0">
                <a:solidFill>
                  <a:srgbClr val="FFFF00"/>
                </a:solidFill>
              </a:rPr>
              <a:t>5. The </a:t>
            </a:r>
            <a:r>
              <a:rPr lang="en-US" dirty="0">
                <a:solidFill>
                  <a:srgbClr val="FFFF00"/>
                </a:solidFill>
              </a:rPr>
              <a:t>High Priest and a </a:t>
            </a:r>
            <a:r>
              <a:rPr lang="en-US" dirty="0" smtClean="0">
                <a:solidFill>
                  <a:srgbClr val="FFFF00"/>
                </a:solidFill>
              </a:rPr>
              <a:t>Kingdom </a:t>
            </a:r>
            <a:r>
              <a:rPr lang="en-US" dirty="0">
                <a:solidFill>
                  <a:srgbClr val="FFFF00"/>
                </a:solidFill>
              </a:rPr>
              <a:t>of </a:t>
            </a:r>
            <a:r>
              <a:rPr lang="en-US" dirty="0" smtClean="0">
                <a:solidFill>
                  <a:srgbClr val="FFFF00"/>
                </a:solidFill>
              </a:rPr>
              <a:t>Priests</a:t>
            </a:r>
            <a:endParaRPr lang="en-US" dirty="0">
              <a:solidFill>
                <a:srgbClr val="FFFF00"/>
              </a:solidFill>
            </a:endParaRPr>
          </a:p>
        </p:txBody>
      </p:sp>
      <p:pic>
        <p:nvPicPr>
          <p:cNvPr id="116738" name="Picture 2" descr="http://mudpreacher.files.wordpress.com/2012/08/high_priest-jesus.jpg"/>
          <p:cNvPicPr>
            <a:picLocks noChangeAspect="1" noChangeArrowheads="1"/>
          </p:cNvPicPr>
          <p:nvPr/>
        </p:nvPicPr>
        <p:blipFill>
          <a:blip r:embed="rId2" cstate="print"/>
          <a:srcRect/>
          <a:stretch>
            <a:fillRect/>
          </a:stretch>
        </p:blipFill>
        <p:spPr bwMode="auto">
          <a:xfrm>
            <a:off x="1371600" y="1600200"/>
            <a:ext cx="6400800" cy="480060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smtClean="0">
                <a:solidFill>
                  <a:srgbClr val="FFFF00"/>
                </a:solidFill>
              </a:rPr>
              <a:t>6. The </a:t>
            </a:r>
            <a:r>
              <a:rPr lang="en-US" dirty="0">
                <a:solidFill>
                  <a:srgbClr val="FFFF00"/>
                </a:solidFill>
              </a:rPr>
              <a:t>Cornerstone and the </a:t>
            </a:r>
            <a:r>
              <a:rPr lang="en-US" dirty="0" smtClean="0">
                <a:solidFill>
                  <a:srgbClr val="FFFF00"/>
                </a:solidFill>
              </a:rPr>
              <a:t>Living </a:t>
            </a:r>
            <a:r>
              <a:rPr lang="en-US" dirty="0">
                <a:solidFill>
                  <a:srgbClr val="FFFF00"/>
                </a:solidFill>
              </a:rPr>
              <a:t>S</a:t>
            </a:r>
            <a:r>
              <a:rPr lang="en-US" dirty="0" smtClean="0">
                <a:solidFill>
                  <a:srgbClr val="FFFF00"/>
                </a:solidFill>
              </a:rPr>
              <a:t>tones</a:t>
            </a:r>
            <a:endParaRPr lang="en-US" dirty="0">
              <a:solidFill>
                <a:srgbClr val="FFFF00"/>
              </a:solidFill>
            </a:endParaRPr>
          </a:p>
        </p:txBody>
      </p:sp>
      <p:pic>
        <p:nvPicPr>
          <p:cNvPr id="121860" name="Picture 4" descr="http://www.livingwordwi.org/images/Image/user/Cornerstone.png"/>
          <p:cNvPicPr>
            <a:picLocks noChangeAspect="1" noChangeArrowheads="1"/>
          </p:cNvPicPr>
          <p:nvPr/>
        </p:nvPicPr>
        <p:blipFill>
          <a:blip r:embed="rId2" cstate="print"/>
          <a:srcRect/>
          <a:stretch>
            <a:fillRect/>
          </a:stretch>
        </p:blipFill>
        <p:spPr bwMode="auto">
          <a:xfrm>
            <a:off x="457200" y="1447800"/>
            <a:ext cx="4482572" cy="4572000"/>
          </a:xfrm>
          <a:prstGeom prst="rect">
            <a:avLst/>
          </a:prstGeom>
          <a:noFill/>
        </p:spPr>
      </p:pic>
      <p:pic>
        <p:nvPicPr>
          <p:cNvPr id="121862" name="Picture 6" descr="http://scpeanutgallery.files.wordpress.com/2012/05/living-stones.jpg"/>
          <p:cNvPicPr>
            <a:picLocks noChangeAspect="1" noChangeArrowheads="1"/>
          </p:cNvPicPr>
          <p:nvPr/>
        </p:nvPicPr>
        <p:blipFill>
          <a:blip r:embed="rId3" cstate="print"/>
          <a:srcRect/>
          <a:stretch>
            <a:fillRect/>
          </a:stretch>
        </p:blipFill>
        <p:spPr bwMode="auto">
          <a:xfrm>
            <a:off x="5410200" y="2057400"/>
            <a:ext cx="3135086" cy="365760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7"/>
          <p:cNvSpPr>
            <a:spLocks noGrp="1"/>
          </p:cNvSpPr>
          <p:nvPr>
            <p:ph type="title"/>
          </p:nvPr>
        </p:nvSpPr>
        <p:spPr>
          <a:xfrm>
            <a:off x="0" y="609600"/>
            <a:ext cx="9144000" cy="1447800"/>
          </a:xfrm>
        </p:spPr>
        <p:txBody>
          <a:bodyPr>
            <a:noAutofit/>
            <a:scene3d>
              <a:camera prst="orthographicFront"/>
              <a:lightRig rig="threePt" dir="t"/>
            </a:scene3d>
            <a:sp3d extrusionH="57150">
              <a:bevelT w="38100" h="38100" prst="convex"/>
            </a:sp3d>
          </a:bodyPr>
          <a:lstStyle/>
          <a:p>
            <a:r>
              <a:rPr lang="en-US" sz="4800" b="1" dirty="0" smtClean="0">
                <a:effectLst>
                  <a:reflection blurRad="6350" stA="55000" endA="300" endPos="45500" dir="5400000" sy="-100000" algn="bl" rotWithShape="0"/>
                </a:effectLst>
                <a:latin typeface="Times New Roman" pitchFamily="18" charset="0"/>
                <a:cs typeface="Times New Roman" pitchFamily="18" charset="0"/>
              </a:rPr>
              <a:t>The Organization of the Church</a:t>
            </a:r>
          </a:p>
          <a:p>
            <a:endParaRPr lang="en-US" sz="4800" b="1" dirty="0" smtClean="0">
              <a:effectLst>
                <a:reflection blurRad="6350" stA="55000" endA="300" endPos="45500" dir="5400000" sy="-100000" algn="bl" rotWithShape="0"/>
              </a:effectLst>
              <a:latin typeface="Times New Roman" pitchFamily="18" charset="0"/>
              <a:cs typeface="Times New Roman" pitchFamily="18" charset="0"/>
            </a:endParaRPr>
          </a:p>
          <a:p>
            <a:endParaRPr lang="en-US" sz="4800" b="1" dirty="0" smtClean="0">
              <a:effectLst>
                <a:reflection blurRad="6350" stA="55000" endA="300" endPos="45500" dir="5400000" sy="-100000" algn="bl" rotWithShape="0"/>
              </a:effectLst>
              <a:latin typeface="Times New Roman" pitchFamily="18" charset="0"/>
              <a:cs typeface="Times New Roman" pitchFamily="18" charset="0"/>
            </a:endParaRPr>
          </a:p>
        </p:txBody>
      </p:sp>
      <p:pic>
        <p:nvPicPr>
          <p:cNvPr id="1026" name="Picture 2" descr="http://nataleeallendesigns.com/wp-content/uploads/2009/07/img_3783-cropped.jpg"/>
          <p:cNvPicPr>
            <a:picLocks noChangeAspect="1" noChangeArrowheads="1"/>
          </p:cNvPicPr>
          <p:nvPr/>
        </p:nvPicPr>
        <p:blipFill>
          <a:blip r:embed="rId2" cstate="print"/>
          <a:srcRect/>
          <a:stretch>
            <a:fillRect/>
          </a:stretch>
        </p:blipFill>
        <p:spPr bwMode="auto">
          <a:xfrm>
            <a:off x="2133600" y="1524000"/>
            <a:ext cx="5105400" cy="5072515"/>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91600" cy="1752600"/>
          </a:xfrm>
        </p:spPr>
        <p:txBody>
          <a:bodyPr>
            <a:normAutofit/>
          </a:bodyPr>
          <a:lstStyle/>
          <a:p>
            <a:r>
              <a:rPr lang="en-US" dirty="0" smtClean="0"/>
              <a:t>The New Testament Church </a:t>
            </a:r>
            <a:br>
              <a:rPr lang="en-US" dirty="0" smtClean="0"/>
            </a:br>
            <a:r>
              <a:rPr lang="en-US" dirty="0" smtClean="0"/>
              <a:t> had Officers</a:t>
            </a:r>
            <a:endParaRPr lang="en-US" dirty="0"/>
          </a:p>
        </p:txBody>
      </p:sp>
      <p:pic>
        <p:nvPicPr>
          <p:cNvPr id="73730" name="Picture 2" descr="http://www.christart.com/IMAGES-art9ab/clipart/1814/billy-graham.png"/>
          <p:cNvPicPr>
            <a:picLocks noChangeAspect="1" noChangeArrowheads="1"/>
          </p:cNvPicPr>
          <p:nvPr/>
        </p:nvPicPr>
        <p:blipFill>
          <a:blip r:embed="rId2" cstate="print"/>
          <a:srcRect/>
          <a:stretch>
            <a:fillRect/>
          </a:stretch>
        </p:blipFill>
        <p:spPr bwMode="auto">
          <a:xfrm>
            <a:off x="-152400" y="1981200"/>
            <a:ext cx="3505200" cy="4172857"/>
          </a:xfrm>
          <a:prstGeom prst="rect">
            <a:avLst/>
          </a:prstGeom>
          <a:noFill/>
        </p:spPr>
      </p:pic>
      <p:pic>
        <p:nvPicPr>
          <p:cNvPr id="73732" name="Picture 4" descr="http://ekklesiamuskogee.org/wp-content/uploads/2012/04/Deacons-appointed-leaders-of-the-church-PAGE.jpg"/>
          <p:cNvPicPr>
            <a:picLocks noChangeAspect="1" noChangeArrowheads="1"/>
          </p:cNvPicPr>
          <p:nvPr/>
        </p:nvPicPr>
        <p:blipFill>
          <a:blip r:embed="rId3" cstate="print"/>
          <a:srcRect/>
          <a:stretch>
            <a:fillRect/>
          </a:stretch>
        </p:blipFill>
        <p:spPr bwMode="auto">
          <a:xfrm>
            <a:off x="3505200" y="2209800"/>
            <a:ext cx="5210175" cy="1342606"/>
          </a:xfrm>
          <a:prstGeom prst="rect">
            <a:avLst/>
          </a:prstGeom>
          <a:noFill/>
        </p:spPr>
      </p:pic>
      <p:sp>
        <p:nvSpPr>
          <p:cNvPr id="5" name="Rectangle 4"/>
          <p:cNvSpPr/>
          <p:nvPr/>
        </p:nvSpPr>
        <p:spPr>
          <a:xfrm>
            <a:off x="2286000" y="4114800"/>
            <a:ext cx="6705600" cy="2062103"/>
          </a:xfrm>
          <a:prstGeom prst="rect">
            <a:avLst/>
          </a:prstGeom>
        </p:spPr>
        <p:txBody>
          <a:bodyPr wrap="square">
            <a:spAutoFit/>
          </a:bodyPr>
          <a:lstStyle/>
          <a:p>
            <a:pPr algn="ctr"/>
            <a:r>
              <a:rPr lang="en-US" sz="3200" i="1" dirty="0" smtClean="0"/>
              <a:t>(Philippians 1:1) “Paul and </a:t>
            </a:r>
            <a:r>
              <a:rPr lang="en-US" sz="3200" i="1" dirty="0" err="1" smtClean="0"/>
              <a:t>Timotheus</a:t>
            </a:r>
            <a:r>
              <a:rPr lang="en-US" sz="3200" i="1" dirty="0" smtClean="0"/>
              <a:t>, the servants of Jesus Christ, to all the saints in Christ Jesus which are at Philippi, with the bishops and deacons.”</a:t>
            </a:r>
            <a:endParaRPr lang="en-US" sz="3200" i="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2.bp.blogspot.com/-pSf8RVXw9TU/T0vCJ-65cyI/AAAAAAAAA8Q/x2vPwQsrE9M/s1600/Matthew1618.jpg"/>
          <p:cNvPicPr>
            <a:picLocks noChangeAspect="1" noChangeArrowheads="1"/>
          </p:cNvPicPr>
          <p:nvPr/>
        </p:nvPicPr>
        <p:blipFill>
          <a:blip r:embed="rId2" cstate="print"/>
          <a:srcRect/>
          <a:stretch>
            <a:fillRect/>
          </a:stretch>
        </p:blipFill>
        <p:spPr bwMode="auto">
          <a:xfrm>
            <a:off x="-9150" y="457200"/>
            <a:ext cx="9153150" cy="60960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990600"/>
            <a:ext cx="9144000" cy="2609850"/>
          </a:xfrm>
        </p:spPr>
        <p:txBody>
          <a:bodyPr>
            <a:noAutofit/>
            <a:scene3d>
              <a:camera prst="orthographicFront"/>
              <a:lightRig rig="threePt" dir="t"/>
            </a:scene3d>
            <a:sp3d extrusionH="57150">
              <a:bevelT w="38100" h="38100" prst="convex"/>
            </a:sp3d>
          </a:bodyPr>
          <a:lstStyle/>
          <a:p>
            <a:r>
              <a:rPr lang="en-US" sz="4800" b="1" i="1" dirty="0">
                <a:solidFill>
                  <a:schemeClr val="tx1">
                    <a:lumMod val="85000"/>
                  </a:schemeClr>
                </a:solidFill>
                <a:effectLst>
                  <a:glow rad="63500">
                    <a:schemeClr val="accent1">
                      <a:satMod val="175000"/>
                      <a:alpha val="40000"/>
                    </a:schemeClr>
                  </a:glow>
                </a:effectLst>
              </a:rPr>
              <a:t>God’s methods vs. </a:t>
            </a:r>
            <a:r>
              <a:rPr lang="en-US" sz="4800" b="1" i="1" dirty="0" smtClean="0">
                <a:solidFill>
                  <a:schemeClr val="tx1">
                    <a:lumMod val="85000"/>
                  </a:schemeClr>
                </a:solidFill>
                <a:effectLst>
                  <a:glow rad="63500">
                    <a:schemeClr val="accent1">
                      <a:satMod val="175000"/>
                      <a:alpha val="40000"/>
                    </a:schemeClr>
                  </a:glow>
                </a:effectLst>
              </a:rPr>
              <a:t/>
            </a:r>
            <a:br>
              <a:rPr lang="en-US" sz="4800" b="1" i="1" dirty="0" smtClean="0">
                <a:solidFill>
                  <a:schemeClr val="tx1">
                    <a:lumMod val="85000"/>
                  </a:schemeClr>
                </a:solidFill>
                <a:effectLst>
                  <a:glow rad="63500">
                    <a:schemeClr val="accent1">
                      <a:satMod val="175000"/>
                      <a:alpha val="40000"/>
                    </a:schemeClr>
                  </a:glow>
                </a:effectLst>
              </a:rPr>
            </a:br>
            <a:r>
              <a:rPr lang="en-US" sz="4800" b="1" i="1" dirty="0" smtClean="0">
                <a:solidFill>
                  <a:schemeClr val="tx1">
                    <a:lumMod val="85000"/>
                  </a:schemeClr>
                </a:solidFill>
                <a:effectLst>
                  <a:glow rad="63500">
                    <a:schemeClr val="accent1">
                      <a:satMod val="175000"/>
                      <a:alpha val="40000"/>
                    </a:schemeClr>
                  </a:glow>
                </a:effectLst>
              </a:rPr>
              <a:t>Our man’s </a:t>
            </a:r>
            <a:r>
              <a:rPr lang="en-US" sz="4800" b="1" dirty="0">
                <a:solidFill>
                  <a:schemeClr val="tx1">
                    <a:lumMod val="85000"/>
                  </a:schemeClr>
                </a:solidFill>
                <a:effectLst>
                  <a:glow rad="63500">
                    <a:schemeClr val="accent1">
                      <a:satMod val="175000"/>
                      <a:alpha val="40000"/>
                    </a:schemeClr>
                  </a:glow>
                </a:effectLst>
              </a:rPr>
              <a:t/>
            </a:r>
            <a:br>
              <a:rPr lang="en-US" sz="4800" b="1" dirty="0">
                <a:solidFill>
                  <a:schemeClr val="tx1">
                    <a:lumMod val="85000"/>
                  </a:schemeClr>
                </a:solidFill>
                <a:effectLst>
                  <a:glow rad="63500">
                    <a:schemeClr val="accent1">
                      <a:satMod val="175000"/>
                      <a:alpha val="40000"/>
                    </a:schemeClr>
                  </a:glow>
                </a:effectLst>
              </a:rPr>
            </a:br>
            <a:r>
              <a:rPr lang="en-US" sz="4800" b="1" i="1" dirty="0">
                <a:solidFill>
                  <a:schemeClr val="tx1">
                    <a:lumMod val="85000"/>
                  </a:schemeClr>
                </a:solidFill>
                <a:effectLst>
                  <a:glow rad="63500">
                    <a:schemeClr val="accent1">
                      <a:satMod val="175000"/>
                      <a:alpha val="40000"/>
                    </a:schemeClr>
                  </a:glow>
                </a:effectLst>
              </a:rPr>
              <a:t>of</a:t>
            </a:r>
            <a:r>
              <a:rPr lang="en-US" sz="4800" b="1" dirty="0">
                <a:solidFill>
                  <a:schemeClr val="tx1">
                    <a:lumMod val="85000"/>
                  </a:schemeClr>
                </a:solidFill>
                <a:effectLst>
                  <a:glow rad="63500">
                    <a:schemeClr val="accent1">
                      <a:satMod val="175000"/>
                      <a:alpha val="40000"/>
                    </a:schemeClr>
                  </a:glow>
                </a:effectLst>
              </a:rPr>
              <a:t/>
            </a:r>
            <a:br>
              <a:rPr lang="en-US" sz="4800" b="1" dirty="0">
                <a:solidFill>
                  <a:schemeClr val="tx1">
                    <a:lumMod val="85000"/>
                  </a:schemeClr>
                </a:solidFill>
                <a:effectLst>
                  <a:glow rad="63500">
                    <a:schemeClr val="accent1">
                      <a:satMod val="175000"/>
                      <a:alpha val="40000"/>
                    </a:schemeClr>
                  </a:glow>
                </a:effectLst>
              </a:rPr>
            </a:br>
            <a:r>
              <a:rPr lang="en-US" sz="4800" b="1" i="1" dirty="0">
                <a:solidFill>
                  <a:schemeClr val="tx1">
                    <a:lumMod val="85000"/>
                  </a:schemeClr>
                </a:solidFill>
                <a:effectLst>
                  <a:glow rad="63500">
                    <a:schemeClr val="accent1">
                      <a:satMod val="175000"/>
                      <a:alpha val="40000"/>
                    </a:schemeClr>
                  </a:glow>
                </a:effectLst>
              </a:rPr>
              <a:t>Building the church </a:t>
            </a:r>
            <a:r>
              <a:rPr lang="en-US" sz="4800" b="1" i="1" dirty="0" smtClean="0">
                <a:solidFill>
                  <a:schemeClr val="tx1">
                    <a:lumMod val="85000"/>
                  </a:schemeClr>
                </a:solidFill>
                <a:effectLst>
                  <a:glow rad="63500">
                    <a:schemeClr val="accent1">
                      <a:satMod val="175000"/>
                      <a:alpha val="40000"/>
                    </a:schemeClr>
                  </a:glow>
                </a:effectLst>
              </a:rPr>
              <a:t/>
            </a:r>
            <a:br>
              <a:rPr lang="en-US" sz="4800" b="1" i="1" dirty="0" smtClean="0">
                <a:solidFill>
                  <a:schemeClr val="tx1">
                    <a:lumMod val="85000"/>
                  </a:schemeClr>
                </a:solidFill>
                <a:effectLst>
                  <a:glow rad="63500">
                    <a:schemeClr val="accent1">
                      <a:satMod val="175000"/>
                      <a:alpha val="40000"/>
                    </a:schemeClr>
                  </a:glow>
                </a:effectLst>
              </a:rPr>
            </a:br>
            <a:r>
              <a:rPr lang="en-US" sz="4800" b="1" i="1" dirty="0" smtClean="0">
                <a:solidFill>
                  <a:schemeClr val="tx1">
                    <a:lumMod val="85000"/>
                  </a:schemeClr>
                </a:solidFill>
                <a:effectLst>
                  <a:glow rad="63500">
                    <a:schemeClr val="accent1">
                      <a:satMod val="175000"/>
                      <a:alpha val="40000"/>
                    </a:schemeClr>
                  </a:glow>
                </a:effectLst>
              </a:rPr>
              <a:t>of </a:t>
            </a:r>
            <a:r>
              <a:rPr lang="en-US" sz="4800" b="1" i="1" dirty="0">
                <a:solidFill>
                  <a:schemeClr val="tx1">
                    <a:lumMod val="85000"/>
                  </a:schemeClr>
                </a:solidFill>
                <a:effectLst>
                  <a:glow rad="63500">
                    <a:schemeClr val="accent1">
                      <a:satMod val="175000"/>
                      <a:alpha val="40000"/>
                    </a:schemeClr>
                  </a:glow>
                </a:effectLst>
              </a:rPr>
              <a:t>Jesus Christ </a:t>
            </a:r>
            <a:r>
              <a:rPr lang="en-US" sz="4800" b="1" dirty="0">
                <a:solidFill>
                  <a:schemeClr val="tx1">
                    <a:lumMod val="85000"/>
                  </a:schemeClr>
                </a:solidFill>
                <a:effectLst>
                  <a:glow rad="63500">
                    <a:schemeClr val="accent1">
                      <a:satMod val="175000"/>
                      <a:alpha val="40000"/>
                    </a:schemeClr>
                  </a:glow>
                </a:effectLst>
              </a:rPr>
              <a:t/>
            </a:r>
            <a:br>
              <a:rPr lang="en-US" sz="4800" b="1" dirty="0">
                <a:solidFill>
                  <a:schemeClr val="tx1">
                    <a:lumMod val="85000"/>
                  </a:schemeClr>
                </a:solidFill>
                <a:effectLst>
                  <a:glow rad="63500">
                    <a:schemeClr val="accent1">
                      <a:satMod val="175000"/>
                      <a:alpha val="40000"/>
                    </a:schemeClr>
                  </a:glow>
                </a:effectLst>
              </a:rPr>
            </a:br>
            <a:endParaRPr lang="en-US" sz="4800" dirty="0">
              <a:solidFill>
                <a:schemeClr val="tx1">
                  <a:lumMod val="85000"/>
                </a:schemeClr>
              </a:solidFill>
              <a:effectLst>
                <a:glow rad="63500">
                  <a:schemeClr val="accent1">
                    <a:satMod val="175000"/>
                    <a:alpha val="40000"/>
                  </a:schemeClr>
                </a:glow>
              </a:effectLst>
            </a:endParaRPr>
          </a:p>
        </p:txBody>
      </p:sp>
      <p:pic>
        <p:nvPicPr>
          <p:cNvPr id="15362" name="Picture 2" descr="http://www.sharefaith.com/blog/wp-content/uploads/2011/08/ChurchBuilding.jpg"/>
          <p:cNvPicPr>
            <a:picLocks noChangeAspect="1" noChangeArrowheads="1"/>
          </p:cNvPicPr>
          <p:nvPr/>
        </p:nvPicPr>
        <p:blipFill>
          <a:blip r:embed="rId2" cstate="print"/>
          <a:srcRect/>
          <a:stretch>
            <a:fillRect/>
          </a:stretch>
        </p:blipFill>
        <p:spPr bwMode="auto">
          <a:xfrm>
            <a:off x="1295400" y="3886200"/>
            <a:ext cx="6553200" cy="2785111"/>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
            <a:ext cx="9144000" cy="6705600"/>
          </a:xfrm>
        </p:spPr>
        <p:txBody>
          <a:bodyPr>
            <a:normAutofit/>
          </a:bodyPr>
          <a:lstStyle/>
          <a:p>
            <a:r>
              <a:rPr lang="en-US" sz="3600" i="1" dirty="0"/>
              <a:t>“</a:t>
            </a:r>
            <a:r>
              <a:rPr lang="en-US" sz="3600" i="1" u="sng" dirty="0"/>
              <a:t>I will build my church</a:t>
            </a:r>
            <a:r>
              <a:rPr lang="en-US" sz="3600" i="1" dirty="0"/>
              <a:t>; and the gates of hell shall not prevail against it…” Matthew 16:18</a:t>
            </a:r>
            <a:endParaRPr lang="en-US" sz="3600" dirty="0"/>
          </a:p>
          <a:p>
            <a:r>
              <a:rPr lang="en-US" sz="3600" i="1" dirty="0"/>
              <a:t>“</a:t>
            </a:r>
            <a:r>
              <a:rPr lang="en-US" sz="3600" i="1" u="sng" dirty="0"/>
              <a:t>Except the Lord build the house</a:t>
            </a:r>
            <a:r>
              <a:rPr lang="en-US" sz="3600" i="1" dirty="0"/>
              <a:t>, they labor in vain that build it…” Psalm </a:t>
            </a:r>
            <a:r>
              <a:rPr lang="en-US" sz="3600" i="1" dirty="0" smtClean="0"/>
              <a:t>127:1</a:t>
            </a:r>
          </a:p>
          <a:p>
            <a:r>
              <a:rPr lang="en-US" sz="3600" i="1" dirty="0"/>
              <a:t>“Therefore whosoever </a:t>
            </a:r>
            <a:r>
              <a:rPr lang="en-US" sz="3600" i="1" dirty="0" err="1"/>
              <a:t>heareth</a:t>
            </a:r>
            <a:r>
              <a:rPr lang="en-US" sz="3600" i="1" dirty="0"/>
              <a:t> these sayings of mine, and doeth them, I will liken him unto a wise man, which built his house upon a rock…and every one that </a:t>
            </a:r>
            <a:r>
              <a:rPr lang="en-US" sz="3600" i="1" dirty="0" err="1"/>
              <a:t>heareth</a:t>
            </a:r>
            <a:r>
              <a:rPr lang="en-US" sz="3600" i="1" dirty="0"/>
              <a:t> these sayings of mine, and doeth them not, shall </a:t>
            </a:r>
            <a:r>
              <a:rPr lang="en-US" sz="3600" i="1" dirty="0" smtClean="0"/>
              <a:t>be </a:t>
            </a:r>
            <a:r>
              <a:rPr lang="en-US" sz="3600" i="1" dirty="0"/>
              <a:t>likened unto a foolish man, which build his house upon the sand…” Matthew 7:24, 26</a:t>
            </a:r>
            <a:endParaRPr lang="en-US" sz="3600" dirty="0"/>
          </a:p>
          <a:p>
            <a:pPr>
              <a:buNone/>
            </a:pPr>
            <a:endParaRPr lang="en-US" sz="3600" dirty="0"/>
          </a:p>
          <a:p>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2.bp.blogspot.com/_EBVunJoIPJ4/S_UywIPqXKI/AAAAAAAAATA/08U1cOQQ3Y0/s320/two-houses.png"/>
          <p:cNvPicPr>
            <a:picLocks noChangeAspect="1" noChangeArrowheads="1"/>
          </p:cNvPicPr>
          <p:nvPr/>
        </p:nvPicPr>
        <p:blipFill>
          <a:blip r:embed="rId2" cstate="print"/>
          <a:srcRect/>
          <a:stretch>
            <a:fillRect/>
          </a:stretch>
        </p:blipFill>
        <p:spPr bwMode="auto">
          <a:xfrm>
            <a:off x="304800" y="685800"/>
            <a:ext cx="8543636" cy="5638800"/>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The Three Little Pigs 1"/>
          <p:cNvPicPr>
            <a:picLocks noChangeAspect="1" noChangeArrowheads="1"/>
          </p:cNvPicPr>
          <p:nvPr/>
        </p:nvPicPr>
        <p:blipFill>
          <a:blip r:embed="rId2" cstate="print"/>
          <a:srcRect/>
          <a:stretch>
            <a:fillRect/>
          </a:stretch>
        </p:blipFill>
        <p:spPr bwMode="auto">
          <a:xfrm>
            <a:off x="1" y="0"/>
            <a:ext cx="9144000" cy="7183300"/>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gatheringbooks.files.wordpress.com/2010/12/three-little-pigs.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http://www.kids-pages.com/folders/puzzles/The_Three_Little_Pigs_2/Three-Little-Pigs-2.jpg"/>
          <p:cNvPicPr>
            <a:picLocks noChangeAspect="1" noChangeArrowheads="1"/>
          </p:cNvPicPr>
          <p:nvPr/>
        </p:nvPicPr>
        <p:blipFill>
          <a:blip r:embed="rId2" cstate="print"/>
          <a:srcRect/>
          <a:stretch>
            <a:fillRect/>
          </a:stretch>
        </p:blipFill>
        <p:spPr bwMode="auto">
          <a:xfrm>
            <a:off x="0" y="0"/>
            <a:ext cx="9144000" cy="6913609"/>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descr="http://1.bp.blogspot.com/-dxUDDdjCzwk/UKDyrS1vjVI/AAAAAAAAITc/6mOrgbhsvwA/s1600/157-120312101103-by-emily.jpg"/>
          <p:cNvPicPr>
            <a:picLocks noChangeAspect="1" noChangeArrowheads="1"/>
          </p:cNvPicPr>
          <p:nvPr/>
        </p:nvPicPr>
        <p:blipFill>
          <a:blip r:embed="rId2" cstate="print"/>
          <a:srcRect/>
          <a:stretch>
            <a:fillRect/>
          </a:stretch>
        </p:blipFill>
        <p:spPr bwMode="auto">
          <a:xfrm>
            <a:off x="1" y="0"/>
            <a:ext cx="9144000" cy="7183300"/>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6" name="Picture 4" descr="The Three Little Pigs 5"/>
          <p:cNvPicPr>
            <a:picLocks noChangeAspect="1" noChangeArrowheads="1"/>
          </p:cNvPicPr>
          <p:nvPr/>
        </p:nvPicPr>
        <p:blipFill>
          <a:blip r:embed="rId2" cstate="print"/>
          <a:srcRect/>
          <a:stretch>
            <a:fillRect/>
          </a:stretch>
        </p:blipFill>
        <p:spPr bwMode="auto">
          <a:xfrm>
            <a:off x="-152399" y="0"/>
            <a:ext cx="9296400" cy="7303022"/>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The Three Little Pigs 9"/>
          <p:cNvPicPr>
            <a:picLocks noChangeAspect="1" noChangeArrowheads="1"/>
          </p:cNvPicPr>
          <p:nvPr/>
        </p:nvPicPr>
        <p:blipFill>
          <a:blip r:embed="rId2" cstate="print"/>
          <a:srcRect/>
          <a:stretch>
            <a:fillRect/>
          </a:stretch>
        </p:blipFill>
        <p:spPr bwMode="auto">
          <a:xfrm>
            <a:off x="1" y="0"/>
            <a:ext cx="9144000" cy="7183300"/>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descr="The Three Little Pigs 10"/>
          <p:cNvPicPr>
            <a:picLocks noChangeAspect="1" noChangeArrowheads="1"/>
          </p:cNvPicPr>
          <p:nvPr/>
        </p:nvPicPr>
        <p:blipFill>
          <a:blip r:embed="rId2" cstate="print"/>
          <a:srcRect/>
          <a:stretch>
            <a:fillRect/>
          </a:stretch>
        </p:blipFill>
        <p:spPr bwMode="auto">
          <a:xfrm>
            <a:off x="1" y="-1"/>
            <a:ext cx="9144000" cy="7206305"/>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mysteryoftheinquity.files.wordpress.com/2012/05/587059014cba9930ea748dc6180c81b371cebcb427592.jpg"/>
          <p:cNvPicPr>
            <a:picLocks noChangeAspect="1" noChangeArrowheads="1"/>
          </p:cNvPicPr>
          <p:nvPr/>
        </p:nvPicPr>
        <p:blipFill>
          <a:blip r:embed="rId2" cstate="print"/>
          <a:srcRect/>
          <a:stretch>
            <a:fillRect/>
          </a:stretch>
        </p:blipFill>
        <p:spPr bwMode="auto">
          <a:xfrm>
            <a:off x="-304800" y="0"/>
            <a:ext cx="9601198" cy="6858000"/>
          </a:xfrm>
          <a:prstGeom prst="rect">
            <a:avLst/>
          </a:prstGeom>
          <a:noFill/>
        </p:spPr>
      </p:pic>
      <p:sp>
        <p:nvSpPr>
          <p:cNvPr id="3" name="Title 2"/>
          <p:cNvSpPr>
            <a:spLocks noGrp="1"/>
          </p:cNvSpPr>
          <p:nvPr>
            <p:ph type="title"/>
          </p:nvPr>
        </p:nvSpPr>
        <p:spPr>
          <a:xfrm>
            <a:off x="457200" y="1600200"/>
            <a:ext cx="8229600" cy="2590800"/>
          </a:xfrm>
        </p:spPr>
        <p:txBody>
          <a:bodyPr>
            <a:normAutofit/>
          </a:bodyPr>
          <a:lstStyle/>
          <a:p>
            <a:r>
              <a:rPr lang="en-US" sz="5400" b="1" i="1" dirty="0" smtClean="0">
                <a:effectLst>
                  <a:glow rad="101600">
                    <a:schemeClr val="bg1">
                      <a:alpha val="60000"/>
                    </a:schemeClr>
                  </a:glow>
                </a:effectLst>
                <a:latin typeface="Agency FB" pitchFamily="34" charset="0"/>
              </a:rPr>
              <a:t>“…and the gates of hell shall </a:t>
            </a:r>
            <a:br>
              <a:rPr lang="en-US" sz="5400" b="1" i="1" dirty="0" smtClean="0">
                <a:effectLst>
                  <a:glow rad="101600">
                    <a:schemeClr val="bg1">
                      <a:alpha val="60000"/>
                    </a:schemeClr>
                  </a:glow>
                </a:effectLst>
                <a:latin typeface="Agency FB" pitchFamily="34" charset="0"/>
              </a:rPr>
            </a:br>
            <a:r>
              <a:rPr lang="en-US" sz="5400" b="1" i="1" dirty="0" smtClean="0">
                <a:effectLst>
                  <a:glow rad="101600">
                    <a:schemeClr val="bg1">
                      <a:alpha val="60000"/>
                    </a:schemeClr>
                  </a:glow>
                </a:effectLst>
                <a:latin typeface="Agency FB" pitchFamily="34" charset="0"/>
              </a:rPr>
              <a:t>not prevail against it.”</a:t>
            </a:r>
            <a:endParaRPr lang="en-US" sz="5400" b="1" i="1" dirty="0">
              <a:effectLst>
                <a:glow rad="101600">
                  <a:schemeClr val="bg1">
                    <a:alpha val="60000"/>
                  </a:schemeClr>
                </a:glow>
              </a:effectLst>
              <a:latin typeface="Agency FB"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991600" cy="6126163"/>
          </a:xfrm>
        </p:spPr>
        <p:txBody>
          <a:bodyPr>
            <a:normAutofit/>
          </a:bodyPr>
          <a:lstStyle/>
          <a:p>
            <a:r>
              <a:rPr lang="en-US" i="1" dirty="0" smtClean="0"/>
              <a:t>“Now therefore ye are no more strangers and foreigners, but </a:t>
            </a:r>
            <a:r>
              <a:rPr lang="en-US" i="1" dirty="0" err="1" smtClean="0"/>
              <a:t>fellowcitizens</a:t>
            </a:r>
            <a:r>
              <a:rPr lang="en-US" i="1" dirty="0" smtClean="0"/>
              <a:t> with the saints, and of the household of God; And are built upon the foundation of the apostles and prophets, Jesus Christ himself being the chief corner stone; In whom all the building fitly framed together </a:t>
            </a:r>
            <a:r>
              <a:rPr lang="en-US" i="1" dirty="0" err="1" smtClean="0"/>
              <a:t>groweth</a:t>
            </a:r>
            <a:r>
              <a:rPr lang="en-US" i="1" dirty="0" smtClean="0"/>
              <a:t> unto an holy temple in the Lord. In whom ye are also </a:t>
            </a:r>
            <a:r>
              <a:rPr lang="en-US" i="1" dirty="0" err="1" smtClean="0"/>
              <a:t>builded</a:t>
            </a:r>
            <a:r>
              <a:rPr lang="en-US" i="1" dirty="0" smtClean="0"/>
              <a:t> together for an habitation of God through the Spirit…” Eph. 2:19-21</a:t>
            </a:r>
            <a:endParaRPr lang="en-US" dirty="0" smtClean="0"/>
          </a:p>
          <a:p>
            <a:endParaRPr lang="en-US" dirty="0"/>
          </a:p>
        </p:txBody>
      </p:sp>
      <p:pic>
        <p:nvPicPr>
          <p:cNvPr id="65538" name="Picture 2" descr="http://dwellingintheword.files.wordpress.com/2009/10/2-cornerstone2.gif?w=290&amp;h=273"/>
          <p:cNvPicPr>
            <a:picLocks noChangeAspect="1" noChangeArrowheads="1"/>
          </p:cNvPicPr>
          <p:nvPr/>
        </p:nvPicPr>
        <p:blipFill>
          <a:blip r:embed="rId2" cstate="print"/>
          <a:srcRect/>
          <a:stretch>
            <a:fillRect/>
          </a:stretch>
        </p:blipFill>
        <p:spPr bwMode="auto">
          <a:xfrm>
            <a:off x="6019800" y="4495800"/>
            <a:ext cx="2381250" cy="2247901"/>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fontScale="90000"/>
          </a:bodyPr>
          <a:lstStyle/>
          <a:p>
            <a:r>
              <a:rPr lang="en-US" dirty="0" smtClean="0"/>
              <a:t>  </a:t>
            </a:r>
            <a:r>
              <a:rPr lang="en-US" b="1" dirty="0" smtClean="0"/>
              <a:t>What does it mean that Jesus            is the cornerstone?</a:t>
            </a:r>
            <a:br>
              <a:rPr lang="en-US" b="1" dirty="0" smtClean="0"/>
            </a:br>
            <a:endParaRPr lang="en-US" dirty="0"/>
          </a:p>
        </p:txBody>
      </p:sp>
      <p:sp>
        <p:nvSpPr>
          <p:cNvPr id="3" name="Content Placeholder 2"/>
          <p:cNvSpPr>
            <a:spLocks noGrp="1"/>
          </p:cNvSpPr>
          <p:nvPr>
            <p:ph idx="1"/>
          </p:nvPr>
        </p:nvSpPr>
        <p:spPr>
          <a:xfrm>
            <a:off x="0" y="1447800"/>
            <a:ext cx="8686800" cy="4678363"/>
          </a:xfrm>
        </p:spPr>
        <p:txBody>
          <a:bodyPr>
            <a:normAutofit/>
          </a:bodyPr>
          <a:lstStyle/>
          <a:p>
            <a:r>
              <a:rPr lang="en-US" dirty="0" smtClean="0"/>
              <a:t>In Biblical times, a cornerstone was used as the foundation and standard upon which a building was constructed. Once in place, the rest of the building would conform to the angles and size of the cornerstone. In addition, if removed, the entire structure could collapse.</a:t>
            </a:r>
            <a:br>
              <a:rPr lang="en-US" dirty="0" smtClean="0"/>
            </a:br>
            <a:r>
              <a:rPr lang="en-US" dirty="0" smtClean="0"/>
              <a:t/>
            </a:r>
            <a:br>
              <a:rPr lang="en-US" dirty="0" smtClean="0"/>
            </a:br>
            <a:endParaRPr lang="en-US" dirty="0" smtClean="0"/>
          </a:p>
          <a:p>
            <a:endParaRPr lang="en-US" dirty="0"/>
          </a:p>
        </p:txBody>
      </p:sp>
      <p:pic>
        <p:nvPicPr>
          <p:cNvPr id="66562" name="Picture 2" descr="http://bethanybible.org/new/wp-content/uploads/2013/04/0407.Built-On-The-Cornerstone_-1-Peter-2.4-8.jpg"/>
          <p:cNvPicPr>
            <a:picLocks noChangeAspect="1" noChangeArrowheads="1"/>
          </p:cNvPicPr>
          <p:nvPr/>
        </p:nvPicPr>
        <p:blipFill>
          <a:blip r:embed="rId2" cstate="print"/>
          <a:srcRect/>
          <a:stretch>
            <a:fillRect/>
          </a:stretch>
        </p:blipFill>
        <p:spPr bwMode="auto">
          <a:xfrm>
            <a:off x="5867400" y="4021334"/>
            <a:ext cx="3276600" cy="283666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noAutofit/>
          </a:bodyPr>
          <a:lstStyle/>
          <a:p>
            <a:r>
              <a:rPr lang="en-US" sz="2800" i="1" dirty="0" smtClean="0"/>
              <a:t>“Ye also, as lively stones, are built up a spiritual house, an holy priesthood, to offer up spiritual sacrifices, acceptable to God by Jesus Christ. Wherefore also it is contained in the scripture, Behold, I lay in </a:t>
            </a:r>
            <a:r>
              <a:rPr lang="en-US" sz="2800" i="1" dirty="0" err="1" smtClean="0"/>
              <a:t>Sion</a:t>
            </a:r>
            <a:r>
              <a:rPr lang="en-US" sz="2800" i="1" dirty="0" smtClean="0"/>
              <a:t> a chief corner stone, elect, precious: and he that believeth on him shall not be confounded. Unto you therefore which believe he is precious: but unto them which be disobedient, the stone which the builders disallowed, the same is made the head of the corner,  And a stone of stumbling, and a rock of offence, even to them which stumble at the word, being disobedient: whereunto also they were appointed. But ye are a chosen generation, a royal priesthood, an holy nation, a peculiar people; that ye should </a:t>
            </a:r>
            <a:r>
              <a:rPr lang="en-US" sz="2800" i="1" dirty="0" err="1" smtClean="0"/>
              <a:t>shew</a:t>
            </a:r>
            <a:r>
              <a:rPr lang="en-US" sz="2800" i="1" dirty="0" smtClean="0"/>
              <a:t> forth the praises of him who hath called you out of darkness into his </a:t>
            </a:r>
            <a:r>
              <a:rPr lang="en-US" sz="2800" i="1" dirty="0" err="1" smtClean="0"/>
              <a:t>marvellous</a:t>
            </a:r>
            <a:r>
              <a:rPr lang="en-US" sz="2800" i="1" dirty="0" smtClean="0"/>
              <a:t> light.” (I Peter 2:5-9) </a:t>
            </a:r>
            <a:endParaRPr lang="en-US" sz="2800" i="1"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bibleoutlines.com/blog/wp-content/uploads/2012/06/rejected-stone.jpg"/>
          <p:cNvPicPr>
            <a:picLocks noChangeAspect="1" noChangeArrowheads="1"/>
          </p:cNvPicPr>
          <p:nvPr/>
        </p:nvPicPr>
        <p:blipFill>
          <a:blip r:embed="rId2" cstate="print"/>
          <a:srcRect/>
          <a:stretch>
            <a:fillRect/>
          </a:stretch>
        </p:blipFill>
        <p:spPr bwMode="auto">
          <a:xfrm>
            <a:off x="838200" y="0"/>
            <a:ext cx="7467600" cy="3733800"/>
          </a:xfrm>
          <a:prstGeom prst="rect">
            <a:avLst/>
          </a:prstGeom>
          <a:ln>
            <a:noFill/>
          </a:ln>
          <a:effectLst>
            <a:softEdge rad="112500"/>
          </a:effectLst>
        </p:spPr>
      </p:pic>
      <p:pic>
        <p:nvPicPr>
          <p:cNvPr id="1026" name="Picture 2" descr="http://michaelism.info/wp-content/uploads/2014/03/crucifixion-of-jesus-christ1.jpg"/>
          <p:cNvPicPr>
            <a:picLocks noChangeAspect="1" noChangeArrowheads="1"/>
          </p:cNvPicPr>
          <p:nvPr/>
        </p:nvPicPr>
        <p:blipFill>
          <a:blip r:embed="rId3" cstate="print"/>
          <a:srcRect/>
          <a:stretch>
            <a:fillRect/>
          </a:stretch>
        </p:blipFill>
        <p:spPr bwMode="auto">
          <a:xfrm>
            <a:off x="1600200" y="2628900"/>
            <a:ext cx="5638800" cy="4229100"/>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http://2.bp.blogspot.com/-4u6gasNGVhY/T5GYOFu9SLI/AAAAAAAAAzw/MrjXmKQQYSo/s400/JESUS+and+the+Bridge+over+Hell.jpg"/>
          <p:cNvPicPr>
            <a:picLocks noChangeAspect="1" noChangeArrowheads="1"/>
          </p:cNvPicPr>
          <p:nvPr/>
        </p:nvPicPr>
        <p:blipFill>
          <a:blip r:embed="rId2" cstate="print">
            <a:lum contrast="30000"/>
          </a:blip>
          <a:srcRect/>
          <a:stretch>
            <a:fillRect/>
          </a:stretch>
        </p:blipFill>
        <p:spPr bwMode="auto">
          <a:xfrm>
            <a:off x="-22914" y="304800"/>
            <a:ext cx="9166914" cy="6096000"/>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r>
              <a:rPr lang="en-US" i="1" dirty="0"/>
              <a:t>“As a wise </a:t>
            </a:r>
            <a:r>
              <a:rPr lang="en-US" i="1" dirty="0" err="1"/>
              <a:t>masterbuilder</a:t>
            </a:r>
            <a:r>
              <a:rPr lang="en-US" i="1" dirty="0"/>
              <a:t>, I have laid the foundation, and another </a:t>
            </a:r>
            <a:r>
              <a:rPr lang="en-US" i="1" dirty="0" err="1"/>
              <a:t>buildeth</a:t>
            </a:r>
            <a:r>
              <a:rPr lang="en-US" i="1" dirty="0"/>
              <a:t> thereon. </a:t>
            </a:r>
            <a:r>
              <a:rPr lang="en-US" i="1" u="sng" dirty="0"/>
              <a:t>But let every man take heed how he </a:t>
            </a:r>
            <a:r>
              <a:rPr lang="en-US" i="1" u="sng" dirty="0" err="1"/>
              <a:t>buildeth</a:t>
            </a:r>
            <a:r>
              <a:rPr lang="en-US" i="1" u="sng" dirty="0"/>
              <a:t> thereupon</a:t>
            </a:r>
            <a:r>
              <a:rPr lang="en-US" i="1" dirty="0"/>
              <a:t>. For other foundation can no man lay than that is laid, which is Jesus Christ…” </a:t>
            </a:r>
            <a:r>
              <a:rPr lang="en-US" i="1" dirty="0" smtClean="0"/>
              <a:t> I Cor. 3:10</a:t>
            </a:r>
            <a:endParaRPr lang="en-US" dirty="0"/>
          </a:p>
          <a:p>
            <a:endParaRPr lang="en-US" dirty="0"/>
          </a:p>
        </p:txBody>
      </p:sp>
      <p:pic>
        <p:nvPicPr>
          <p:cNvPr id="4" name="Picture 2" descr="http://2.bp.blogspot.com/-p9u6DnqSvbs/Tq71UtTY9ZI/AAAAAAAAA74/1zXwUT-Iqb0/s1600/00019187_h.jpg"/>
          <p:cNvPicPr>
            <a:picLocks noChangeAspect="1" noChangeArrowheads="1"/>
          </p:cNvPicPr>
          <p:nvPr/>
        </p:nvPicPr>
        <p:blipFill>
          <a:blip r:embed="rId2" cstate="print"/>
          <a:srcRect/>
          <a:stretch>
            <a:fillRect/>
          </a:stretch>
        </p:blipFill>
        <p:spPr bwMode="auto">
          <a:xfrm>
            <a:off x="3276600" y="2563057"/>
            <a:ext cx="5724278" cy="4294944"/>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http://newbookpublishing.com/files/Master%27s-Plan-Front-Cover-375.gif"/>
          <p:cNvPicPr>
            <a:picLocks noChangeAspect="1" noChangeArrowheads="1"/>
          </p:cNvPicPr>
          <p:nvPr/>
        </p:nvPicPr>
        <p:blipFill>
          <a:blip r:embed="rId2" cstate="print"/>
          <a:srcRect t="6897" r="-2400" b="8965"/>
          <a:stretch>
            <a:fillRect/>
          </a:stretch>
        </p:blipFill>
        <p:spPr bwMode="auto">
          <a:xfrm>
            <a:off x="2057400" y="-41275"/>
            <a:ext cx="5428937" cy="6899275"/>
          </a:xfrm>
          <a:prstGeom prst="rect">
            <a:avLst/>
          </a:prstGeom>
          <a:noFill/>
        </p:spPr>
      </p:pic>
      <p:pic>
        <p:nvPicPr>
          <p:cNvPr id="68614" name="Picture 6" descr="http://isaacstokes.com/wp-content/uploads/2012/03/s12_blueprints3.gif"/>
          <p:cNvPicPr>
            <a:picLocks noChangeAspect="1" noChangeArrowheads="1"/>
          </p:cNvPicPr>
          <p:nvPr/>
        </p:nvPicPr>
        <p:blipFill>
          <a:blip r:embed="rId3" cstate="print"/>
          <a:srcRect/>
          <a:stretch>
            <a:fillRect/>
          </a:stretch>
        </p:blipFill>
        <p:spPr bwMode="auto">
          <a:xfrm>
            <a:off x="2286000" y="3352800"/>
            <a:ext cx="4843389" cy="3225698"/>
          </a:xfrm>
          <a:prstGeom prst="rect">
            <a:avLst/>
          </a:prstGeom>
          <a:noFill/>
        </p:spPr>
      </p:pic>
      <p:pic>
        <p:nvPicPr>
          <p:cNvPr id="68616" name="Picture 8" descr="http://www.baroniuspress.com/images/knox_bible_opened.jpg"/>
          <p:cNvPicPr>
            <a:picLocks noChangeAspect="1" noChangeArrowheads="1"/>
          </p:cNvPicPr>
          <p:nvPr/>
        </p:nvPicPr>
        <p:blipFill>
          <a:blip r:embed="rId4" cstate="print"/>
          <a:srcRect/>
          <a:stretch>
            <a:fillRect/>
          </a:stretch>
        </p:blipFill>
        <p:spPr bwMode="auto">
          <a:xfrm>
            <a:off x="2286000" y="3352800"/>
            <a:ext cx="4876800" cy="3243479"/>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8614"/>
                                        </p:tgtEl>
                                        <p:attrNameLst>
                                          <p:attrName>style.visibility</p:attrName>
                                        </p:attrNameLst>
                                      </p:cBhvr>
                                      <p:to>
                                        <p:strVal val="visible"/>
                                      </p:to>
                                    </p:set>
                                    <p:animEffect transition="in" filter="fade">
                                      <p:cBhvr>
                                        <p:cTn id="7" dur="2000"/>
                                        <p:tgtEl>
                                          <p:spTgt spid="686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8616"/>
                                        </p:tgtEl>
                                        <p:attrNameLst>
                                          <p:attrName>style.visibility</p:attrName>
                                        </p:attrNameLst>
                                      </p:cBhvr>
                                      <p:to>
                                        <p:strVal val="visible"/>
                                      </p:to>
                                    </p:set>
                                    <p:animEffect transition="in" filter="fade">
                                      <p:cBhvr>
                                        <p:cTn id="12" dur="2000"/>
                                        <p:tgtEl>
                                          <p:spTgt spid="686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http://jeremyberg.files.wordpress.com/2009/07/manvsgod24.jpg"/>
          <p:cNvPicPr>
            <a:picLocks noChangeAspect="1" noChangeArrowheads="1"/>
          </p:cNvPicPr>
          <p:nvPr/>
        </p:nvPicPr>
        <p:blipFill>
          <a:blip r:embed="rId2" cstate="print"/>
          <a:srcRect/>
          <a:stretch>
            <a:fillRect/>
          </a:stretch>
        </p:blipFill>
        <p:spPr bwMode="auto">
          <a:xfrm>
            <a:off x="3276600" y="4648200"/>
            <a:ext cx="5305425" cy="1944804"/>
          </a:xfrm>
          <a:prstGeom prst="rect">
            <a:avLst/>
          </a:prstGeom>
          <a:noFill/>
        </p:spPr>
      </p:pic>
      <p:pic>
        <p:nvPicPr>
          <p:cNvPr id="69638" name="Picture 6" descr="http://www.rapzilla.com/rz/images/stories/god_says_vs_man_says.jpg"/>
          <p:cNvPicPr>
            <a:picLocks noChangeAspect="1" noChangeArrowheads="1"/>
          </p:cNvPicPr>
          <p:nvPr/>
        </p:nvPicPr>
        <p:blipFill>
          <a:blip r:embed="rId3" cstate="print"/>
          <a:srcRect/>
          <a:stretch>
            <a:fillRect/>
          </a:stretch>
        </p:blipFill>
        <p:spPr bwMode="auto">
          <a:xfrm>
            <a:off x="-228600" y="304800"/>
            <a:ext cx="5638800" cy="4229100"/>
          </a:xfrm>
          <a:prstGeom prst="rect">
            <a:avLst/>
          </a:prstGeom>
          <a:noFill/>
        </p:spPr>
      </p:pic>
      <p:pic>
        <p:nvPicPr>
          <p:cNvPr id="69636" name="Picture 4" descr="http://3.bp.blogspot.com/_qQAzVXfVvEQ/Sq3PplMthKI/AAAAAAAAANw/90jVe0kJNjg/s400/right+way.jpg"/>
          <p:cNvPicPr>
            <a:picLocks noChangeAspect="1" noChangeArrowheads="1"/>
          </p:cNvPicPr>
          <p:nvPr/>
        </p:nvPicPr>
        <p:blipFill>
          <a:blip r:embed="rId4" cstate="print"/>
          <a:srcRect/>
          <a:stretch>
            <a:fillRect/>
          </a:stretch>
        </p:blipFill>
        <p:spPr bwMode="auto">
          <a:xfrm>
            <a:off x="5181600" y="457200"/>
            <a:ext cx="3810000" cy="284797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69634"/>
                                        </p:tgtEl>
                                        <p:attrNameLst>
                                          <p:attrName>style.visibility</p:attrName>
                                        </p:attrNameLst>
                                      </p:cBhvr>
                                      <p:to>
                                        <p:strVal val="visible"/>
                                      </p:to>
                                    </p:set>
                                    <p:anim to="" calcmode="lin" valueType="num">
                                      <p:cBhvr>
                                        <p:cTn id="7" dur="1" fill="hold"/>
                                        <p:tgtEl>
                                          <p:spTgt spid="6963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69636"/>
                                        </p:tgtEl>
                                        <p:attrNameLst>
                                          <p:attrName>style.visibility</p:attrName>
                                        </p:attrNameLst>
                                      </p:cBhvr>
                                      <p:to>
                                        <p:strVal val="visible"/>
                                      </p:to>
                                    </p:set>
                                    <p:anim to="" calcmode="lin" valueType="num">
                                      <p:cBhvr>
                                        <p:cTn id="12" dur="1" fill="hold"/>
                                        <p:tgtEl>
                                          <p:spTgt spid="6963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9144000" cy="6629400"/>
          </a:xfrm>
        </p:spPr>
        <p:txBody>
          <a:bodyPr>
            <a:normAutofit/>
          </a:bodyPr>
          <a:lstStyle/>
          <a:p>
            <a:pPr lvl="0"/>
            <a:r>
              <a:rPr lang="en-US" dirty="0"/>
              <a:t>We build our Church / God builds His </a:t>
            </a:r>
            <a:r>
              <a:rPr lang="en-US" dirty="0" smtClean="0"/>
              <a:t>Church –      </a:t>
            </a:r>
            <a:r>
              <a:rPr lang="en-US" i="1" dirty="0" smtClean="0"/>
              <a:t>Isa</a:t>
            </a:r>
            <a:r>
              <a:rPr lang="en-US" i="1" dirty="0"/>
              <a:t>. </a:t>
            </a:r>
            <a:r>
              <a:rPr lang="en-US" i="1" dirty="0" smtClean="0"/>
              <a:t>55:8-9; Matt</a:t>
            </a:r>
            <a:r>
              <a:rPr lang="en-US" i="1" dirty="0"/>
              <a:t>. 16:18</a:t>
            </a:r>
          </a:p>
          <a:p>
            <a:r>
              <a:rPr lang="en-US" dirty="0" smtClean="0"/>
              <a:t>We </a:t>
            </a:r>
            <a:r>
              <a:rPr lang="en-US" dirty="0"/>
              <a:t>add members to our Church / God adds Believers to His Church – </a:t>
            </a:r>
            <a:r>
              <a:rPr lang="en-US" i="1" dirty="0"/>
              <a:t>Acts 2:47; I John 2:19</a:t>
            </a:r>
          </a:p>
          <a:p>
            <a:r>
              <a:rPr lang="en-US" dirty="0" smtClean="0"/>
              <a:t>We </a:t>
            </a:r>
            <a:r>
              <a:rPr lang="en-US" dirty="0"/>
              <a:t>borrow for our Church / God pays for His Church – </a:t>
            </a:r>
            <a:r>
              <a:rPr lang="en-US" i="1" dirty="0"/>
              <a:t>Matt. 6:24; Phil. 4:19</a:t>
            </a:r>
          </a:p>
          <a:p>
            <a:r>
              <a:rPr lang="en-US" dirty="0" smtClean="0"/>
              <a:t>We </a:t>
            </a:r>
            <a:r>
              <a:rPr lang="en-US" dirty="0"/>
              <a:t>make sinners comfortable in our Church / God makes sinners uncomfortable in His Church – </a:t>
            </a:r>
            <a:r>
              <a:rPr lang="en-US" dirty="0" smtClean="0"/>
              <a:t>      </a:t>
            </a:r>
            <a:r>
              <a:rPr lang="en-US" i="1" dirty="0" smtClean="0"/>
              <a:t>Acts </a:t>
            </a:r>
            <a:r>
              <a:rPr lang="en-US" i="1" dirty="0"/>
              <a:t>5:13; II Tim. </a:t>
            </a:r>
            <a:r>
              <a:rPr lang="en-US" i="1" dirty="0" smtClean="0"/>
              <a:t>4:2</a:t>
            </a:r>
          </a:p>
          <a:p>
            <a:pPr lvl="0"/>
            <a:r>
              <a:rPr lang="en-US" dirty="0"/>
              <a:t>We bring the world into our Church / God sends His Church into the World – </a:t>
            </a:r>
            <a:r>
              <a:rPr lang="en-US" i="1" dirty="0"/>
              <a:t>John 17</a:t>
            </a:r>
          </a:p>
          <a:p>
            <a:pPr>
              <a:buNone/>
            </a:pPr>
            <a:endParaRPr lang="en-US" dirty="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5181600" cy="6858000"/>
          </a:xfrm>
        </p:spPr>
        <p:txBody>
          <a:bodyPr>
            <a:normAutofit fontScale="92500"/>
          </a:bodyPr>
          <a:lstStyle/>
          <a:p>
            <a:pPr algn="ctr">
              <a:buNone/>
            </a:pPr>
            <a:r>
              <a:rPr lang="en-US" i="1" dirty="0" smtClean="0">
                <a:solidFill>
                  <a:srgbClr val="FFFF00"/>
                </a:solidFill>
              </a:rPr>
              <a:t>   Charles </a:t>
            </a:r>
            <a:r>
              <a:rPr lang="en-US" i="1" dirty="0">
                <a:solidFill>
                  <a:srgbClr val="FFFF00"/>
                </a:solidFill>
              </a:rPr>
              <a:t>Spurgeon </a:t>
            </a:r>
            <a:r>
              <a:rPr lang="en-US" i="1" dirty="0"/>
              <a:t>– </a:t>
            </a:r>
            <a:r>
              <a:rPr lang="en-US" dirty="0"/>
              <a:t>“The devil hath seldom done a cleverer thing than hinting to the church that part of its mission is to provide entertainment to the people, with the view of wining them to Christ…Providing amusement for the people is nowhere spoken of in the Scriptures as a function of the Church…Entertainment ministries will, in the long term promote worldliness…”</a:t>
            </a:r>
          </a:p>
        </p:txBody>
      </p:sp>
      <p:pic>
        <p:nvPicPr>
          <p:cNvPr id="1026" name="Picture 2" descr="http://1.bp.blogspot.com/-ZlX3BOGFWf8/T399LmXLTiI/AAAAAAAABZE/w-Ce5vzCK8Y/s400/Picture-2.png"/>
          <p:cNvPicPr>
            <a:picLocks noChangeAspect="1" noChangeArrowheads="1"/>
          </p:cNvPicPr>
          <p:nvPr/>
        </p:nvPicPr>
        <p:blipFill>
          <a:blip r:embed="rId2" cstate="print"/>
          <a:srcRect/>
          <a:stretch>
            <a:fillRect/>
          </a:stretch>
        </p:blipFill>
        <p:spPr bwMode="auto">
          <a:xfrm>
            <a:off x="5334000" y="228600"/>
            <a:ext cx="3555910" cy="3581400"/>
          </a:xfrm>
          <a:prstGeom prst="rect">
            <a:avLst/>
          </a:prstGeom>
          <a:noFill/>
        </p:spPr>
      </p:pic>
      <p:sp>
        <p:nvSpPr>
          <p:cNvPr id="4" name="Rectangle 3"/>
          <p:cNvSpPr/>
          <p:nvPr/>
        </p:nvSpPr>
        <p:spPr>
          <a:xfrm>
            <a:off x="5410200" y="3810000"/>
            <a:ext cx="3429000" cy="646331"/>
          </a:xfrm>
          <a:prstGeom prst="rect">
            <a:avLst/>
          </a:prstGeom>
        </p:spPr>
        <p:txBody>
          <a:bodyPr wrap="square">
            <a:spAutoFit/>
          </a:bodyPr>
          <a:lstStyle/>
          <a:p>
            <a:pPr algn="ctr"/>
            <a:r>
              <a:rPr lang="en-US" sz="3600" i="1" dirty="0" smtClean="0"/>
              <a:t>1834-1892</a:t>
            </a:r>
            <a:endParaRPr lang="en-US" sz="3600" i="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p:spPr>
        <p:txBody>
          <a:bodyPr>
            <a:normAutofit fontScale="90000"/>
          </a:bodyPr>
          <a:lstStyle/>
          <a:p>
            <a:r>
              <a:rPr lang="en-US" dirty="0">
                <a:solidFill>
                  <a:srgbClr val="FFFF00"/>
                </a:solidFill>
              </a:rPr>
              <a:t> </a:t>
            </a:r>
            <a:br>
              <a:rPr lang="en-US" dirty="0">
                <a:solidFill>
                  <a:srgbClr val="FFFF00"/>
                </a:solidFill>
              </a:rPr>
            </a:br>
            <a:r>
              <a:rPr lang="en-US" dirty="0">
                <a:solidFill>
                  <a:srgbClr val="FFFF00"/>
                </a:solidFill>
              </a:rPr>
              <a:t>The Meaning of the Word "Church."</a:t>
            </a:r>
          </a:p>
        </p:txBody>
      </p:sp>
      <p:sp>
        <p:nvSpPr>
          <p:cNvPr id="3" name="Content Placeholder 2"/>
          <p:cNvSpPr>
            <a:spLocks noGrp="1"/>
          </p:cNvSpPr>
          <p:nvPr>
            <p:ph idx="1"/>
          </p:nvPr>
        </p:nvSpPr>
        <p:spPr>
          <a:xfrm>
            <a:off x="0" y="1143000"/>
            <a:ext cx="9144000" cy="5715000"/>
          </a:xfrm>
        </p:spPr>
        <p:txBody>
          <a:bodyPr>
            <a:noAutofit/>
          </a:bodyPr>
          <a:lstStyle/>
          <a:p>
            <a:r>
              <a:rPr lang="en-US" sz="3300" dirty="0" smtClean="0"/>
              <a:t>Thus</a:t>
            </a:r>
            <a:r>
              <a:rPr lang="en-US" sz="3300" dirty="0"/>
              <a:t>, the literal meaning is </a:t>
            </a:r>
            <a:r>
              <a:rPr lang="en-US" sz="3300" dirty="0" smtClean="0"/>
              <a:t>- a </a:t>
            </a:r>
            <a:r>
              <a:rPr lang="en-US" sz="3300" dirty="0"/>
              <a:t>call </a:t>
            </a:r>
            <a:r>
              <a:rPr lang="en-US" sz="3300" dirty="0" smtClean="0"/>
              <a:t>out assembly.</a:t>
            </a:r>
          </a:p>
          <a:p>
            <a:r>
              <a:rPr lang="en-US" sz="3600" dirty="0" smtClean="0">
                <a:solidFill>
                  <a:srgbClr val="FFFF00"/>
                </a:solidFill>
              </a:rPr>
              <a:t>A called out Assembly of Baptized Believers gathered together for – </a:t>
            </a:r>
            <a:r>
              <a:rPr lang="en-US" sz="3600" i="1" dirty="0" smtClean="0"/>
              <a:t>Acts2:42; Phil. 3:3 </a:t>
            </a:r>
            <a:endParaRPr lang="en-US" sz="3600" dirty="0" smtClean="0">
              <a:solidFill>
                <a:srgbClr val="FFFF00"/>
              </a:solidFill>
            </a:endParaRPr>
          </a:p>
          <a:p>
            <a:pPr>
              <a:buNone/>
            </a:pPr>
            <a:r>
              <a:rPr lang="en-US" sz="3600" dirty="0" smtClean="0"/>
              <a:t>1. Doctrine</a:t>
            </a:r>
          </a:p>
          <a:p>
            <a:pPr>
              <a:buNone/>
            </a:pPr>
            <a:r>
              <a:rPr lang="en-US" sz="3600" dirty="0" smtClean="0"/>
              <a:t>2. Fellowship</a:t>
            </a:r>
          </a:p>
          <a:p>
            <a:pPr>
              <a:buNone/>
            </a:pPr>
            <a:r>
              <a:rPr lang="en-US" sz="3600" dirty="0" smtClean="0"/>
              <a:t>3. Breaking of Bread</a:t>
            </a:r>
          </a:p>
          <a:p>
            <a:pPr>
              <a:buNone/>
            </a:pPr>
            <a:r>
              <a:rPr lang="en-US" sz="3600" dirty="0" smtClean="0"/>
              <a:t>4. Prayers</a:t>
            </a:r>
          </a:p>
          <a:p>
            <a:pPr>
              <a:buNone/>
            </a:pPr>
            <a:r>
              <a:rPr lang="en-US" sz="3600" dirty="0" smtClean="0"/>
              <a:t>5. Worship</a:t>
            </a:r>
          </a:p>
        </p:txBody>
      </p:sp>
      <p:pic>
        <p:nvPicPr>
          <p:cNvPr id="53250" name="Picture 2" descr="http://i1.ytimg.com/vi/yy0pOjXRU3k/hqdefault.jpg"/>
          <p:cNvPicPr>
            <a:picLocks noChangeAspect="1" noChangeArrowheads="1"/>
          </p:cNvPicPr>
          <p:nvPr/>
        </p:nvPicPr>
        <p:blipFill>
          <a:blip r:embed="rId2" cstate="print"/>
          <a:srcRect/>
          <a:stretch>
            <a:fillRect/>
          </a:stretch>
        </p:blipFill>
        <p:spPr bwMode="auto">
          <a:xfrm>
            <a:off x="4648200" y="3619500"/>
            <a:ext cx="4114800" cy="3086101"/>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57200"/>
            <a:ext cx="9144000" cy="7315200"/>
          </a:xfrm>
        </p:spPr>
        <p:txBody>
          <a:bodyPr>
            <a:normAutofit/>
          </a:bodyPr>
          <a:lstStyle/>
          <a:p>
            <a:pPr>
              <a:buNone/>
            </a:pPr>
            <a:r>
              <a:rPr lang="en-US" dirty="0"/>
              <a:t> </a:t>
            </a:r>
          </a:p>
          <a:p>
            <a:pPr lvl="0"/>
            <a:r>
              <a:rPr lang="en-US" dirty="0"/>
              <a:t>We chose our pastors in our Church / God gives pastors to His Church </a:t>
            </a:r>
            <a:r>
              <a:rPr lang="en-US" i="1" dirty="0"/>
              <a:t>– Eph. 4:11-12</a:t>
            </a:r>
            <a:r>
              <a:rPr lang="en-US" i="1" dirty="0" smtClean="0"/>
              <a:t>;                                       </a:t>
            </a:r>
            <a:r>
              <a:rPr lang="en-US" i="1" dirty="0"/>
              <a:t>I Cor. 12:11, </a:t>
            </a:r>
            <a:r>
              <a:rPr lang="en-US" i="1" dirty="0" smtClean="0"/>
              <a:t>18</a:t>
            </a:r>
            <a:r>
              <a:rPr lang="en-US" i="1" dirty="0"/>
              <a:t> </a:t>
            </a:r>
          </a:p>
          <a:p>
            <a:pPr lvl="0"/>
            <a:r>
              <a:rPr lang="en-US" dirty="0"/>
              <a:t>We appoint Church leaders with man’s credentials in our Church / God appoints men with His credentials in His Church – </a:t>
            </a:r>
            <a:r>
              <a:rPr lang="en-US" i="1" dirty="0"/>
              <a:t>Jer. 3:15; Titus </a:t>
            </a:r>
            <a:r>
              <a:rPr lang="en-US" i="1" dirty="0" smtClean="0"/>
              <a:t>1:5-9</a:t>
            </a:r>
            <a:endParaRPr lang="en-US" i="1" dirty="0"/>
          </a:p>
          <a:p>
            <a:pPr lvl="0"/>
            <a:r>
              <a:rPr lang="en-US" dirty="0"/>
              <a:t>We rule our Church by majority vote / God rules His Church through the pastoral leadership - </a:t>
            </a:r>
            <a:r>
              <a:rPr lang="en-US" i="1" dirty="0"/>
              <a:t>Heb. 13:7, 17; I Tim. 5:17; I Thess. </a:t>
            </a:r>
            <a:r>
              <a:rPr lang="en-US" i="1" dirty="0" smtClean="0"/>
              <a:t>5:12-14</a:t>
            </a:r>
            <a:endParaRPr lang="en-US" i="1" dirty="0"/>
          </a:p>
          <a:p>
            <a:pPr lvl="0"/>
            <a:r>
              <a:rPr lang="en-US" dirty="0"/>
              <a:t>We play the worlds music to reach the lost in our Church / God wants the </a:t>
            </a:r>
            <a:r>
              <a:rPr lang="en-US" dirty="0" smtClean="0"/>
              <a:t>music </a:t>
            </a:r>
            <a:r>
              <a:rPr lang="en-US" dirty="0"/>
              <a:t>in His Church </a:t>
            </a:r>
            <a:r>
              <a:rPr lang="en-US" dirty="0" smtClean="0"/>
              <a:t>to exalt </a:t>
            </a:r>
            <a:r>
              <a:rPr lang="en-US" dirty="0"/>
              <a:t>Him and edify believers </a:t>
            </a:r>
            <a:r>
              <a:rPr lang="en-US" i="1" dirty="0" smtClean="0"/>
              <a:t>– </a:t>
            </a:r>
            <a:r>
              <a:rPr lang="en-US" i="1" dirty="0"/>
              <a:t>Ps. 149:1; II Cor. 6:14-7:1; Eph. </a:t>
            </a:r>
            <a:r>
              <a:rPr lang="en-US" i="1" dirty="0" smtClean="0"/>
              <a:t>5:18-1</a:t>
            </a:r>
            <a:r>
              <a:rPr lang="en-US" i="1"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9144000" cy="6629400"/>
          </a:xfrm>
        </p:spPr>
        <p:txBody>
          <a:bodyPr>
            <a:normAutofit/>
          </a:bodyPr>
          <a:lstStyle/>
          <a:p>
            <a:r>
              <a:rPr lang="en-US" dirty="0" smtClean="0"/>
              <a:t>We entertain our youth in our Church / God challenges youth in His Church – </a:t>
            </a:r>
            <a:r>
              <a:rPr lang="en-US" i="1" dirty="0" smtClean="0"/>
              <a:t>I Tim. 4:12; I John 2:14; Titus 2:6</a:t>
            </a:r>
            <a:endParaRPr lang="en-US" dirty="0"/>
          </a:p>
          <a:p>
            <a:pPr lvl="0"/>
            <a:r>
              <a:rPr lang="en-US" dirty="0"/>
              <a:t> We call for the doctors first in our Church / God wants us to call for the Elders first in His Church – </a:t>
            </a:r>
            <a:r>
              <a:rPr lang="en-US" i="1" dirty="0" smtClean="0"/>
              <a:t>Mark </a:t>
            </a:r>
            <a:r>
              <a:rPr lang="en-US" i="1" dirty="0"/>
              <a:t>5:26; James </a:t>
            </a:r>
            <a:r>
              <a:rPr lang="en-US" i="1" dirty="0" smtClean="0"/>
              <a:t>5:14-16</a:t>
            </a:r>
            <a:r>
              <a:rPr lang="en-US" i="1" dirty="0"/>
              <a:t> </a:t>
            </a:r>
          </a:p>
          <a:p>
            <a:pPr lvl="0"/>
            <a:r>
              <a:rPr lang="en-US" dirty="0"/>
              <a:t> We major on feasting and fellowship in our Church / God urges fasting and prayer in His Church </a:t>
            </a:r>
            <a:r>
              <a:rPr lang="en-US" i="1" dirty="0"/>
              <a:t>- </a:t>
            </a:r>
            <a:r>
              <a:rPr lang="en-US" i="1" dirty="0" smtClean="0"/>
              <a:t>Mark </a:t>
            </a:r>
            <a:r>
              <a:rPr lang="en-US" i="1" dirty="0"/>
              <a:t>9:29; Luke </a:t>
            </a:r>
            <a:r>
              <a:rPr lang="en-US" i="1" dirty="0" smtClean="0"/>
              <a:t>5:34-35</a:t>
            </a:r>
            <a:endParaRPr lang="en-US" i="1" dirty="0"/>
          </a:p>
          <a:p>
            <a:pPr lvl="0"/>
            <a:r>
              <a:rPr lang="en-US" dirty="0"/>
              <a:t> We focus on quick results in our Church / God focuses on lasting fruit </a:t>
            </a:r>
            <a:r>
              <a:rPr lang="en-US" dirty="0" smtClean="0"/>
              <a:t>in His Church– </a:t>
            </a:r>
            <a:r>
              <a:rPr lang="en-US" i="1" dirty="0"/>
              <a:t>John 15:1-17; I Cor. 15:58</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
            <a:ext cx="9144000" cy="6705600"/>
          </a:xfrm>
        </p:spPr>
        <p:txBody>
          <a:bodyPr>
            <a:normAutofit lnSpcReduction="10000"/>
          </a:bodyPr>
          <a:lstStyle/>
          <a:p>
            <a:pPr lvl="0"/>
            <a:r>
              <a:rPr lang="en-US" dirty="0"/>
              <a:t> We measure a churches spiritual maturity by the number of people attending, amount of ministry the church is involved in and how much </a:t>
            </a:r>
            <a:r>
              <a:rPr lang="en-US" dirty="0" smtClean="0"/>
              <a:t>money the church collects.</a:t>
            </a:r>
          </a:p>
          <a:p>
            <a:pPr lvl="0"/>
            <a:r>
              <a:rPr lang="en-US" dirty="0" smtClean="0"/>
              <a:t>God </a:t>
            </a:r>
            <a:r>
              <a:rPr lang="en-US" dirty="0"/>
              <a:t>measures the spiritual maturity of a church by -</a:t>
            </a:r>
            <a:endParaRPr lang="en-US" dirty="0" smtClean="0"/>
          </a:p>
          <a:p>
            <a:pPr lvl="0">
              <a:buNone/>
            </a:pPr>
            <a:r>
              <a:rPr lang="en-US" dirty="0" smtClean="0"/>
              <a:t>&gt; The </a:t>
            </a:r>
            <a:r>
              <a:rPr lang="en-US" dirty="0" err="1"/>
              <a:t>yieldedness</a:t>
            </a:r>
            <a:r>
              <a:rPr lang="en-US" dirty="0"/>
              <a:t> of each member to the Lord  </a:t>
            </a:r>
            <a:r>
              <a:rPr lang="en-US" dirty="0" smtClean="0"/>
              <a:t>-  </a:t>
            </a:r>
            <a:r>
              <a:rPr lang="en-US" i="1" dirty="0" smtClean="0"/>
              <a:t>(</a:t>
            </a:r>
            <a:r>
              <a:rPr lang="en-US" i="1" dirty="0"/>
              <a:t>Eph. 6:6</a:t>
            </a:r>
            <a:r>
              <a:rPr lang="en-US" i="1" dirty="0" smtClean="0"/>
              <a:t>)</a:t>
            </a:r>
          </a:p>
          <a:p>
            <a:pPr lvl="0">
              <a:buNone/>
            </a:pPr>
            <a:r>
              <a:rPr lang="en-US" dirty="0" smtClean="0"/>
              <a:t>&gt; The </a:t>
            </a:r>
            <a:r>
              <a:rPr lang="en-US" dirty="0"/>
              <a:t>holiness of the church body </a:t>
            </a:r>
            <a:r>
              <a:rPr lang="en-US" dirty="0" smtClean="0"/>
              <a:t>- </a:t>
            </a:r>
            <a:r>
              <a:rPr lang="en-US" i="1" dirty="0" smtClean="0"/>
              <a:t>(</a:t>
            </a:r>
            <a:r>
              <a:rPr lang="en-US" i="1" dirty="0"/>
              <a:t>Rom. 12:1-2</a:t>
            </a:r>
            <a:r>
              <a:rPr lang="en-US" i="1" dirty="0" smtClean="0"/>
              <a:t>)</a:t>
            </a:r>
          </a:p>
          <a:p>
            <a:pPr lvl="0">
              <a:buNone/>
            </a:pPr>
            <a:r>
              <a:rPr lang="en-US" dirty="0" smtClean="0"/>
              <a:t>&gt; A </a:t>
            </a:r>
            <a:r>
              <a:rPr lang="en-US" dirty="0"/>
              <a:t>loving spirit within the fellowship </a:t>
            </a:r>
            <a:r>
              <a:rPr lang="en-US" dirty="0" smtClean="0"/>
              <a:t>- </a:t>
            </a:r>
            <a:r>
              <a:rPr lang="en-US" i="1" dirty="0" smtClean="0"/>
              <a:t>(</a:t>
            </a:r>
            <a:r>
              <a:rPr lang="en-US" i="1" dirty="0"/>
              <a:t>I Cor. 13:1-8</a:t>
            </a:r>
            <a:r>
              <a:rPr lang="en-US" i="1" dirty="0" smtClean="0"/>
              <a:t>)</a:t>
            </a:r>
          </a:p>
          <a:p>
            <a:pPr lvl="0">
              <a:buNone/>
            </a:pPr>
            <a:r>
              <a:rPr lang="en-US" dirty="0" smtClean="0"/>
              <a:t>&gt; The </a:t>
            </a:r>
            <a:r>
              <a:rPr lang="en-US" dirty="0"/>
              <a:t>ability of the church to teach and apply Biblical </a:t>
            </a:r>
            <a:r>
              <a:rPr lang="en-US" dirty="0" smtClean="0"/>
              <a:t>principles (obedience) - </a:t>
            </a:r>
            <a:r>
              <a:rPr lang="en-US" i="1" dirty="0" smtClean="0"/>
              <a:t>(</a:t>
            </a:r>
            <a:r>
              <a:rPr lang="en-US" i="1" dirty="0"/>
              <a:t>Heb. 5:11-14</a:t>
            </a:r>
            <a:r>
              <a:rPr lang="en-US" i="1" dirty="0" smtClean="0"/>
              <a:t>)</a:t>
            </a:r>
          </a:p>
          <a:p>
            <a:pPr lvl="0">
              <a:buNone/>
            </a:pPr>
            <a:r>
              <a:rPr lang="en-US" dirty="0" smtClean="0"/>
              <a:t>&gt; And </a:t>
            </a:r>
            <a:r>
              <a:rPr lang="en-US" dirty="0"/>
              <a:t>the fulfilling of the </a:t>
            </a:r>
            <a:r>
              <a:rPr lang="en-US" dirty="0" smtClean="0"/>
              <a:t>Great </a:t>
            </a:r>
            <a:r>
              <a:rPr lang="en-US" dirty="0"/>
              <a:t>C</a:t>
            </a:r>
            <a:r>
              <a:rPr lang="en-US" dirty="0" smtClean="0"/>
              <a:t>ommission - </a:t>
            </a:r>
            <a:r>
              <a:rPr lang="en-US" i="1" dirty="0" smtClean="0"/>
              <a:t>(</a:t>
            </a:r>
            <a:r>
              <a:rPr lang="en-US" i="1" dirty="0"/>
              <a:t>Matt. 28:19-20)</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2895600"/>
          </a:xfrm>
        </p:spPr>
        <p:txBody>
          <a:bodyPr>
            <a:normAutofit fontScale="90000"/>
          </a:bodyPr>
          <a:lstStyle/>
          <a:p>
            <a:r>
              <a:rPr lang="en-US" sz="3600" dirty="0" smtClean="0">
                <a:solidFill>
                  <a:schemeClr val="bg2">
                    <a:lumMod val="20000"/>
                    <a:lumOff val="80000"/>
                  </a:schemeClr>
                </a:solidFill>
              </a:rPr>
              <a:t>The </a:t>
            </a:r>
            <a:r>
              <a:rPr lang="en-US" sz="3600" b="1" dirty="0" smtClean="0">
                <a:solidFill>
                  <a:schemeClr val="bg2">
                    <a:lumMod val="20000"/>
                    <a:lumOff val="80000"/>
                  </a:schemeClr>
                </a:solidFill>
              </a:rPr>
              <a:t>Biblical Method</a:t>
            </a:r>
            <a:r>
              <a:rPr lang="en-US" sz="3600" dirty="0" smtClean="0">
                <a:solidFill>
                  <a:schemeClr val="bg2">
                    <a:lumMod val="20000"/>
                    <a:lumOff val="80000"/>
                  </a:schemeClr>
                </a:solidFill>
              </a:rPr>
              <a:t> (philosophy) of </a:t>
            </a:r>
            <a:r>
              <a:rPr lang="en-US" sz="3600" cap="all" dirty="0" smtClean="0">
                <a:solidFill>
                  <a:schemeClr val="bg2">
                    <a:lumMod val="20000"/>
                    <a:lumOff val="80000"/>
                  </a:schemeClr>
                </a:solidFill>
              </a:rPr>
              <a:t>c</a:t>
            </a:r>
            <a:r>
              <a:rPr lang="en-US" sz="3600" dirty="0" smtClean="0">
                <a:solidFill>
                  <a:schemeClr val="bg2">
                    <a:lumMod val="20000"/>
                    <a:lumOff val="80000"/>
                  </a:schemeClr>
                </a:solidFill>
              </a:rPr>
              <a:t>hurch      </a:t>
            </a:r>
            <a:r>
              <a:rPr lang="en-US" sz="3600" cap="all" dirty="0" smtClean="0">
                <a:solidFill>
                  <a:schemeClr val="bg2">
                    <a:lumMod val="20000"/>
                    <a:lumOff val="80000"/>
                  </a:schemeClr>
                </a:solidFill>
              </a:rPr>
              <a:t>g</a:t>
            </a:r>
            <a:r>
              <a:rPr lang="en-US" sz="3600" dirty="0" smtClean="0">
                <a:solidFill>
                  <a:schemeClr val="bg2">
                    <a:lumMod val="20000"/>
                    <a:lumOff val="80000"/>
                  </a:schemeClr>
                </a:solidFill>
              </a:rPr>
              <a:t>rowth and </a:t>
            </a:r>
            <a:r>
              <a:rPr lang="en-US" sz="3600" cap="all" dirty="0" smtClean="0">
                <a:solidFill>
                  <a:schemeClr val="bg2">
                    <a:lumMod val="20000"/>
                    <a:lumOff val="80000"/>
                  </a:schemeClr>
                </a:solidFill>
              </a:rPr>
              <a:t>m</a:t>
            </a:r>
            <a:r>
              <a:rPr lang="en-US" sz="3600" dirty="0" smtClean="0">
                <a:solidFill>
                  <a:schemeClr val="bg2">
                    <a:lumMod val="20000"/>
                    <a:lumOff val="80000"/>
                  </a:schemeClr>
                </a:solidFill>
              </a:rPr>
              <a:t>inistry  - </a:t>
            </a:r>
            <a:r>
              <a:rPr lang="en-US" sz="3600" i="1" dirty="0" smtClean="0">
                <a:solidFill>
                  <a:schemeClr val="bg2">
                    <a:lumMod val="20000"/>
                    <a:lumOff val="80000"/>
                  </a:schemeClr>
                </a:solidFill>
              </a:rPr>
              <a:t>Ephesians 4:11-16</a:t>
            </a:r>
            <a:r>
              <a:rPr lang="en-US" sz="3600" i="1" dirty="0" smtClean="0"/>
              <a:t/>
            </a:r>
            <a:br>
              <a:rPr lang="en-US" sz="3600" i="1" dirty="0" smtClean="0"/>
            </a:br>
            <a:r>
              <a:rPr lang="en-US" sz="3600" dirty="0" smtClean="0"/>
              <a:t>This passage of Scripture should form the philosophy of church ministry in the mind of every pastor         and church.</a:t>
            </a:r>
            <a:r>
              <a:rPr lang="en-US" dirty="0" smtClean="0"/>
              <a:t/>
            </a:r>
            <a:br>
              <a:rPr lang="en-US" dirty="0" smtClean="0"/>
            </a:br>
            <a:r>
              <a:rPr lang="en-US" dirty="0" smtClean="0"/>
              <a:t>	</a:t>
            </a:r>
            <a:br>
              <a:rPr lang="en-US" dirty="0" smtClean="0"/>
            </a:br>
            <a:r>
              <a:rPr lang="en-US" dirty="0" smtClean="0"/>
              <a:t/>
            </a:r>
            <a:br>
              <a:rPr lang="en-US" dirty="0" smtClean="0"/>
            </a:br>
            <a:endParaRPr lang="en-US" dirty="0"/>
          </a:p>
        </p:txBody>
      </p:sp>
      <p:pic>
        <p:nvPicPr>
          <p:cNvPr id="3" name="Picture 2" descr="http://fbcwindermere.com/Media/sermons/Building-Church-Gods-Way/Building-Church-Gods-Way-Logo.jpg"/>
          <p:cNvPicPr>
            <a:picLocks noChangeAspect="1" noChangeArrowheads="1"/>
          </p:cNvPicPr>
          <p:nvPr/>
        </p:nvPicPr>
        <p:blipFill>
          <a:blip r:embed="rId2" cstate="print"/>
          <a:srcRect/>
          <a:stretch>
            <a:fillRect/>
          </a:stretch>
        </p:blipFill>
        <p:spPr bwMode="auto">
          <a:xfrm>
            <a:off x="2209800" y="2514600"/>
            <a:ext cx="4724400" cy="2662844"/>
          </a:xfrm>
          <a:prstGeom prst="rect">
            <a:avLst/>
          </a:prstGeom>
          <a:ln>
            <a:noFill/>
          </a:ln>
          <a:effectLst>
            <a:softEdge rad="112500"/>
          </a:effectLst>
        </p:spPr>
      </p:pic>
      <p:sp>
        <p:nvSpPr>
          <p:cNvPr id="4" name="Rectangle 3"/>
          <p:cNvSpPr/>
          <p:nvPr/>
        </p:nvSpPr>
        <p:spPr>
          <a:xfrm>
            <a:off x="0" y="5029200"/>
            <a:ext cx="9144000" cy="1569660"/>
          </a:xfrm>
          <a:prstGeom prst="rect">
            <a:avLst/>
          </a:prstGeom>
        </p:spPr>
        <p:txBody>
          <a:bodyPr wrap="square">
            <a:spAutoFit/>
          </a:bodyPr>
          <a:lstStyle/>
          <a:p>
            <a:pPr algn="ctr"/>
            <a:r>
              <a:rPr lang="en-US" sz="3200" b="1" dirty="0" smtClean="0">
                <a:solidFill>
                  <a:schemeClr val="bg2">
                    <a:lumMod val="40000"/>
                    <a:lumOff val="60000"/>
                  </a:schemeClr>
                </a:solidFill>
              </a:rPr>
              <a:t>A philosophy is a process of thought that governs the conduct and shapes a person's understanding of life.  It is a set of principles that directs our conduct in life.</a:t>
            </a:r>
            <a:endParaRPr lang="en-US" sz="3200" b="1" dirty="0">
              <a:solidFill>
                <a:schemeClr val="bg2">
                  <a:lumMod val="40000"/>
                  <a:lumOff val="6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noAutofit/>
          </a:bodyPr>
          <a:lstStyle/>
          <a:p>
            <a:r>
              <a:rPr lang="en-US" sz="2800" i="1" dirty="0" smtClean="0"/>
              <a:t>“And he gave some, apostles; and some, prophets; and some, evangelists; and some, pastors and teachers; For the perfecting of the saints, for the work of the ministry, for the edifying of the body of Christ: Till we all come in the unity of the faith, and of the knowledge of the Son of God, unto a perfect man, unto the measure of the stature of the </a:t>
            </a:r>
            <a:r>
              <a:rPr lang="en-US" sz="2800" i="1" dirty="0" err="1" smtClean="0"/>
              <a:t>fulness</a:t>
            </a:r>
            <a:r>
              <a:rPr lang="en-US" sz="2800" i="1" dirty="0" smtClean="0"/>
              <a:t> of Christ: That we henceforth be no more children, tossed to and fro, and carried about with every wind of doctrine, by the sleight of men, and cunning craftiness, whereby they lie in wait to deceive; But speaking the truth in love, may grow up into him in all things, which is the head, even Christ: From whom the whole body fitly joined together and compacted by that which every joint </a:t>
            </a:r>
            <a:r>
              <a:rPr lang="en-US" sz="2800" i="1" dirty="0" err="1" smtClean="0"/>
              <a:t>supplieth</a:t>
            </a:r>
            <a:r>
              <a:rPr lang="en-US" sz="2800" i="1" dirty="0" smtClean="0"/>
              <a:t>, according to the effectual working in the measure of every part, maketh increase of the body unto the edifying of itself in love.”</a:t>
            </a:r>
            <a:endParaRPr lang="en-US" sz="2800" i="1"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981200"/>
          </a:xfrm>
        </p:spPr>
        <p:txBody>
          <a:bodyPr>
            <a:normAutofit/>
          </a:bodyPr>
          <a:lstStyle/>
          <a:p>
            <a:r>
              <a:rPr lang="en-US" dirty="0" smtClean="0"/>
              <a:t>Warning concerning false philosophy  </a:t>
            </a:r>
            <a:br>
              <a:rPr lang="en-US" dirty="0" smtClean="0"/>
            </a:br>
            <a:r>
              <a:rPr lang="en-US" i="1" dirty="0" smtClean="0"/>
              <a:t>Colossians 2:8</a:t>
            </a:r>
            <a:endParaRPr lang="en-US" i="1" dirty="0"/>
          </a:p>
        </p:txBody>
      </p:sp>
      <p:pic>
        <p:nvPicPr>
          <p:cNvPr id="65538" name="Picture 2" descr="http://bocsupportnetwork.com/wp-content/uploads/2012/05/admin/748/28/beware_of_false_teachers.png"/>
          <p:cNvPicPr>
            <a:picLocks noChangeAspect="1" noChangeArrowheads="1"/>
          </p:cNvPicPr>
          <p:nvPr/>
        </p:nvPicPr>
        <p:blipFill>
          <a:blip r:embed="rId2" cstate="print"/>
          <a:srcRect/>
          <a:stretch>
            <a:fillRect/>
          </a:stretch>
        </p:blipFill>
        <p:spPr bwMode="auto">
          <a:xfrm>
            <a:off x="228600" y="990600"/>
            <a:ext cx="5029200" cy="5029200"/>
          </a:xfrm>
          <a:prstGeom prst="rect">
            <a:avLst/>
          </a:prstGeom>
          <a:noFill/>
        </p:spPr>
      </p:pic>
      <p:pic>
        <p:nvPicPr>
          <p:cNvPr id="65540" name="Picture 4" descr="http://www.prayerthoughts.com/prayerthoughts/Prophecy/images/pt1545_Wolf_in_sheepskin-cropped.jpg"/>
          <p:cNvPicPr>
            <a:picLocks noChangeAspect="1" noChangeArrowheads="1"/>
          </p:cNvPicPr>
          <p:nvPr/>
        </p:nvPicPr>
        <p:blipFill>
          <a:blip r:embed="rId3" cstate="print"/>
          <a:srcRect/>
          <a:stretch>
            <a:fillRect/>
          </a:stretch>
        </p:blipFill>
        <p:spPr bwMode="auto">
          <a:xfrm>
            <a:off x="5943600" y="2895600"/>
            <a:ext cx="2867025" cy="3743325"/>
          </a:xfrm>
          <a:prstGeom prst="rect">
            <a:avLst/>
          </a:prstGeom>
          <a:noFill/>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4800600"/>
          </a:xfrm>
        </p:spPr>
        <p:txBody>
          <a:bodyPr>
            <a:normAutofit fontScale="90000"/>
          </a:bodyPr>
          <a:lstStyle/>
          <a:p>
            <a:pPr algn="l"/>
            <a:r>
              <a:rPr lang="en-US" dirty="0" smtClean="0"/>
              <a:t>God's philosophy of Church ministry  -  </a:t>
            </a:r>
            <a:r>
              <a:rPr lang="en-US" i="1" dirty="0" smtClean="0"/>
              <a:t>"The perfecting of the saints. . ."</a:t>
            </a:r>
            <a:r>
              <a:rPr lang="en-US" dirty="0" smtClean="0"/>
              <a:t/>
            </a:r>
            <a:br>
              <a:rPr lang="en-US" dirty="0" smtClean="0"/>
            </a:br>
            <a:r>
              <a:rPr lang="en-US" dirty="0" smtClean="0"/>
              <a:t>		</a:t>
            </a:r>
            <a:br>
              <a:rPr lang="en-US" dirty="0" smtClean="0"/>
            </a:br>
            <a:r>
              <a:rPr lang="en-US" b="1" dirty="0" smtClean="0"/>
              <a:t>NOTE:</a:t>
            </a:r>
            <a:r>
              <a:rPr lang="en-US" dirty="0" smtClean="0"/>
              <a:t> The goal, aim and attention of church ministry should be on </a:t>
            </a:r>
            <a:r>
              <a:rPr lang="en-US" i="1" dirty="0" smtClean="0"/>
              <a:t>"Perfecting the saints for the work of the ministry. . ."</a:t>
            </a:r>
            <a:r>
              <a:rPr lang="en-US" dirty="0" smtClean="0"/>
              <a:t/>
            </a:r>
            <a:br>
              <a:rPr lang="en-US" dirty="0" smtClean="0"/>
            </a:br>
            <a:endParaRPr lang="en-US" dirty="0"/>
          </a:p>
        </p:txBody>
      </p:sp>
      <p:pic>
        <p:nvPicPr>
          <p:cNvPr id="66562" name="Picture 2" descr="http://ministry127.com/sites/default/files/images/article_images/be-committed-to-bible-preaching-and-teaching050510.jpg"/>
          <p:cNvPicPr>
            <a:picLocks noChangeAspect="1" noChangeArrowheads="1"/>
          </p:cNvPicPr>
          <p:nvPr/>
        </p:nvPicPr>
        <p:blipFill>
          <a:blip r:embed="rId2" cstate="print"/>
          <a:srcRect/>
          <a:stretch>
            <a:fillRect/>
          </a:stretch>
        </p:blipFill>
        <p:spPr bwMode="auto">
          <a:xfrm>
            <a:off x="3429000" y="4381499"/>
            <a:ext cx="5114925" cy="2476501"/>
          </a:xfrm>
          <a:prstGeom prst="rect">
            <a:avLst/>
          </a:prstGeom>
          <a:noFill/>
        </p:spPr>
      </p:pic>
      <p:sp>
        <p:nvSpPr>
          <p:cNvPr id="5" name="Rectangle 4"/>
          <p:cNvSpPr/>
          <p:nvPr/>
        </p:nvSpPr>
        <p:spPr>
          <a:xfrm>
            <a:off x="0" y="2057400"/>
            <a:ext cx="9144000" cy="4953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5"/>
                                        </p:tgtEl>
                                      </p:cBhvr>
                                    </p:animEffect>
                                    <p:set>
                                      <p:cBhvr>
                                        <p:cTn id="7" dur="1" fill="hold">
                                          <p:stCondLst>
                                            <p:cond delay="1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US" sz="4800" b="1" cap="all" dirty="0" smtClean="0"/>
              <a:t>How this is accomplished?</a:t>
            </a:r>
            <a:endParaRPr lang="en-US" sz="4800" dirty="0"/>
          </a:p>
        </p:txBody>
      </p:sp>
      <p:pic>
        <p:nvPicPr>
          <p:cNvPr id="69634" name="Picture 2" descr="http://www.brickmaninsuranceservices.com/wp-content/uploads/2014/06/questions-.jpg"/>
          <p:cNvPicPr>
            <a:picLocks noChangeAspect="1" noChangeArrowheads="1"/>
          </p:cNvPicPr>
          <p:nvPr/>
        </p:nvPicPr>
        <p:blipFill>
          <a:blip r:embed="rId2" cstate="print"/>
          <a:srcRect/>
          <a:stretch>
            <a:fillRect/>
          </a:stretch>
        </p:blipFill>
        <p:spPr bwMode="auto">
          <a:xfrm>
            <a:off x="2057400" y="1600200"/>
            <a:ext cx="5116566" cy="3840494"/>
          </a:xfrm>
          <a:prstGeom prst="rect">
            <a:avLst/>
          </a:prstGeom>
          <a:noFill/>
          <a:effectLst>
            <a:reflection blurRad="6350" stA="50000" endA="300" endPos="55000" dir="5400000" sy="-100000" algn="bl" rotWithShape="0"/>
          </a:effec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64" name="Picture 8" descr="https://i.ytimg.com/vi/TxmoxvClkUU/hqdefault.jpg"/>
          <p:cNvPicPr>
            <a:picLocks noChangeAspect="1" noChangeArrowheads="1"/>
          </p:cNvPicPr>
          <p:nvPr/>
        </p:nvPicPr>
        <p:blipFill>
          <a:blip r:embed="rId2" cstate="print"/>
          <a:srcRect/>
          <a:stretch>
            <a:fillRect/>
          </a:stretch>
        </p:blipFill>
        <p:spPr bwMode="auto">
          <a:xfrm>
            <a:off x="4343400" y="4400549"/>
            <a:ext cx="3276600" cy="2457451"/>
          </a:xfrm>
          <a:prstGeom prst="rect">
            <a:avLst/>
          </a:prstGeom>
          <a:noFill/>
        </p:spPr>
      </p:pic>
      <p:pic>
        <p:nvPicPr>
          <p:cNvPr id="70660" name="Picture 4" descr="http://www.messianicjudaism.me/agenda/files/The-Prophet1.jpg"/>
          <p:cNvPicPr>
            <a:picLocks noChangeAspect="1" noChangeArrowheads="1"/>
          </p:cNvPicPr>
          <p:nvPr/>
        </p:nvPicPr>
        <p:blipFill>
          <a:blip r:embed="rId3" cstate="print"/>
          <a:srcRect t="8544" b="23106"/>
          <a:stretch>
            <a:fillRect/>
          </a:stretch>
        </p:blipFill>
        <p:spPr bwMode="auto">
          <a:xfrm>
            <a:off x="1981200" y="4396154"/>
            <a:ext cx="2667000" cy="2461846"/>
          </a:xfrm>
          <a:prstGeom prst="rect">
            <a:avLst/>
          </a:prstGeom>
          <a:noFill/>
        </p:spPr>
      </p:pic>
      <p:sp>
        <p:nvSpPr>
          <p:cNvPr id="2" name="Title 1"/>
          <p:cNvSpPr>
            <a:spLocks noGrp="1"/>
          </p:cNvSpPr>
          <p:nvPr>
            <p:ph type="title"/>
          </p:nvPr>
        </p:nvSpPr>
        <p:spPr>
          <a:xfrm>
            <a:off x="0" y="685800"/>
            <a:ext cx="9144000" cy="1981200"/>
          </a:xfrm>
        </p:spPr>
        <p:txBody>
          <a:bodyPr>
            <a:noAutofit/>
          </a:bodyPr>
          <a:lstStyle/>
          <a:p>
            <a:r>
              <a:rPr lang="en-US" sz="3600" dirty="0" smtClean="0"/>
              <a:t>Spiritual gifted men are to equip, train, instruct, teach and disciple believers to maturity  -  (</a:t>
            </a:r>
            <a:r>
              <a:rPr lang="en-US" sz="3600" i="1" dirty="0" smtClean="0"/>
              <a:t>Ephesians 4:11-12 ; Acts 6:1-6)</a:t>
            </a:r>
            <a:r>
              <a:rPr lang="en-US" sz="3600" dirty="0" smtClean="0"/>
              <a:t/>
            </a:r>
            <a:br>
              <a:rPr lang="en-US" sz="3600" dirty="0" smtClean="0"/>
            </a:br>
            <a:r>
              <a:rPr lang="en-US" sz="3600" b="1" dirty="0" smtClean="0"/>
              <a:t>	</a:t>
            </a:r>
            <a:br>
              <a:rPr lang="en-US" sz="3600" b="1" dirty="0" smtClean="0"/>
            </a:br>
            <a:r>
              <a:rPr lang="en-US" sz="3600" dirty="0" smtClean="0"/>
              <a:t/>
            </a:r>
            <a:br>
              <a:rPr lang="en-US" sz="3600" dirty="0" smtClean="0"/>
            </a:br>
            <a:endParaRPr lang="en-US" sz="3600" dirty="0"/>
          </a:p>
        </p:txBody>
      </p:sp>
      <p:sp>
        <p:nvSpPr>
          <p:cNvPr id="3" name="Content Placeholder 2"/>
          <p:cNvSpPr>
            <a:spLocks noGrp="1"/>
          </p:cNvSpPr>
          <p:nvPr>
            <p:ph idx="1"/>
          </p:nvPr>
        </p:nvSpPr>
        <p:spPr>
          <a:xfrm>
            <a:off x="0" y="1752600"/>
            <a:ext cx="9144000" cy="3124200"/>
          </a:xfrm>
        </p:spPr>
        <p:txBody>
          <a:bodyPr>
            <a:normAutofit/>
          </a:bodyPr>
          <a:lstStyle/>
          <a:p>
            <a:r>
              <a:rPr lang="en-US" sz="3600" dirty="0" smtClean="0"/>
              <a:t>Apostles  -  Wrote the Word of God</a:t>
            </a:r>
          </a:p>
          <a:p>
            <a:r>
              <a:rPr lang="en-US" sz="3600" dirty="0" smtClean="0"/>
              <a:t>Prophets  -  Communicated the Word of God</a:t>
            </a:r>
          </a:p>
          <a:p>
            <a:r>
              <a:rPr lang="en-US" sz="3600" dirty="0" smtClean="0"/>
              <a:t>Evangelists  -  Applied the Word of God</a:t>
            </a:r>
          </a:p>
          <a:p>
            <a:r>
              <a:rPr lang="en-US" sz="3600" smtClean="0"/>
              <a:t>Pastor-teachers  </a:t>
            </a:r>
            <a:r>
              <a:rPr lang="en-US" sz="3600" dirty="0" smtClean="0"/>
              <a:t>-  Teach the Word of God</a:t>
            </a:r>
            <a:endParaRPr lang="en-US" sz="3600" dirty="0"/>
          </a:p>
        </p:txBody>
      </p:sp>
      <p:pic>
        <p:nvPicPr>
          <p:cNvPr id="70658" name="Picture 2" descr="http://4.bp.blogspot.com/-Jq5qrYEo35E/U6q7jwzW0UI/AAAAAAAAHHA/THzxZveg1eg/s1600/Diferen%C3%A7as.gif"/>
          <p:cNvPicPr>
            <a:picLocks noChangeAspect="1" noChangeArrowheads="1"/>
          </p:cNvPicPr>
          <p:nvPr/>
        </p:nvPicPr>
        <p:blipFill>
          <a:blip r:embed="rId4" cstate="print">
            <a:lum bright="-20000"/>
          </a:blip>
          <a:srcRect/>
          <a:stretch>
            <a:fillRect/>
          </a:stretch>
        </p:blipFill>
        <p:spPr bwMode="auto">
          <a:xfrm>
            <a:off x="0" y="4406092"/>
            <a:ext cx="2514599" cy="2451908"/>
          </a:xfrm>
          <a:prstGeom prst="rect">
            <a:avLst/>
          </a:prstGeom>
          <a:noFill/>
        </p:spPr>
      </p:pic>
      <p:pic>
        <p:nvPicPr>
          <p:cNvPr id="70662" name="Picture 6" descr="http://cod.org/wordpress/wp-content/uploads/2013/02/Preaching-3-913x400.jpg"/>
          <p:cNvPicPr>
            <a:picLocks noChangeAspect="1" noChangeArrowheads="1"/>
          </p:cNvPicPr>
          <p:nvPr/>
        </p:nvPicPr>
        <p:blipFill>
          <a:blip r:embed="rId5" cstate="print"/>
          <a:srcRect l="40345" r="12540" b="-2785"/>
          <a:stretch>
            <a:fillRect/>
          </a:stretch>
        </p:blipFill>
        <p:spPr bwMode="auto">
          <a:xfrm>
            <a:off x="6596192" y="4419600"/>
            <a:ext cx="2547808" cy="2438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70658"/>
                                        </p:tgtEl>
                                        <p:attrNameLst>
                                          <p:attrName>style.visibility</p:attrName>
                                        </p:attrNameLst>
                                      </p:cBhvr>
                                      <p:to>
                                        <p:strVal val="visible"/>
                                      </p:to>
                                    </p:set>
                                    <p:anim to="" calcmode="lin" valueType="num">
                                      <p:cBhvr>
                                        <p:cTn id="12" dur="1" fill="hold"/>
                                        <p:tgtEl>
                                          <p:spTgt spid="70658"/>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to="" calcmode="lin" valueType="num">
                                      <p:cBhvr>
                                        <p:cTn id="17" dur="1" fill="hold"/>
                                        <p:tgtEl>
                                          <p:spTgt spid="3">
                                            <p:txEl>
                                              <p:pRg st="1" end="1"/>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70660"/>
                                        </p:tgtEl>
                                        <p:attrNameLst>
                                          <p:attrName>style.visibility</p:attrName>
                                        </p:attrNameLst>
                                      </p:cBhvr>
                                      <p:to>
                                        <p:strVal val="visible"/>
                                      </p:to>
                                    </p:set>
                                    <p:anim to="" calcmode="lin" valueType="num">
                                      <p:cBhvr>
                                        <p:cTn id="22" dur="1" fill="hold"/>
                                        <p:tgtEl>
                                          <p:spTgt spid="70660"/>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to="" calcmode="lin" valueType="num">
                                      <p:cBhvr>
                                        <p:cTn id="27" dur="1" fill="hold"/>
                                        <p:tgtEl>
                                          <p:spTgt spid="3">
                                            <p:txEl>
                                              <p:pRg st="2" end="2"/>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70664"/>
                                        </p:tgtEl>
                                        <p:attrNameLst>
                                          <p:attrName>style.visibility</p:attrName>
                                        </p:attrNameLst>
                                      </p:cBhvr>
                                      <p:to>
                                        <p:strVal val="visible"/>
                                      </p:to>
                                    </p:set>
                                    <p:anim to="" calcmode="lin" valueType="num">
                                      <p:cBhvr>
                                        <p:cTn id="32" dur="1" fill="hold"/>
                                        <p:tgtEl>
                                          <p:spTgt spid="70664"/>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 to="" calcmode="lin" valueType="num">
                                      <p:cBhvr>
                                        <p:cTn id="37" dur="1" fill="hold"/>
                                        <p:tgtEl>
                                          <p:spTgt spid="3">
                                            <p:txEl>
                                              <p:pRg st="3" end="3"/>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nodeType="clickEffect">
                                  <p:stCondLst>
                                    <p:cond delay="0"/>
                                  </p:stCondLst>
                                  <p:childTnLst>
                                    <p:set>
                                      <p:cBhvr>
                                        <p:cTn id="41" dur="1" fill="hold">
                                          <p:stCondLst>
                                            <p:cond delay="0"/>
                                          </p:stCondLst>
                                        </p:cTn>
                                        <p:tgtEl>
                                          <p:spTgt spid="70662"/>
                                        </p:tgtEl>
                                        <p:attrNameLst>
                                          <p:attrName>style.visibility</p:attrName>
                                        </p:attrNameLst>
                                      </p:cBhvr>
                                      <p:to>
                                        <p:strVal val="visible"/>
                                      </p:to>
                                    </p:set>
                                    <p:anim to="" calcmode="lin" valueType="num">
                                      <p:cBhvr>
                                        <p:cTn id="42" dur="1" fill="hold"/>
                                        <p:tgtEl>
                                          <p:spTgt spid="7066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4572000"/>
          </a:xfrm>
        </p:spPr>
        <p:txBody>
          <a:bodyPr>
            <a:noAutofit/>
          </a:bodyPr>
          <a:lstStyle/>
          <a:p>
            <a:pPr algn="l"/>
            <a:r>
              <a:rPr lang="en-US" sz="3600" dirty="0" smtClean="0"/>
              <a:t>Apostles and prophets established the church with their preaching and	 teaching of the Scriptures </a:t>
            </a:r>
            <a:r>
              <a:rPr lang="en-US" sz="3600" i="1" dirty="0" smtClean="0"/>
              <a:t>". . .  </a:t>
            </a:r>
            <a:r>
              <a:rPr lang="en-US" sz="3600" dirty="0" smtClean="0"/>
              <a:t>[the Church was] </a:t>
            </a:r>
            <a:r>
              <a:rPr lang="en-US" sz="3600" i="1" dirty="0" smtClean="0"/>
              <a:t>built upon the foundation of the apostles and the prophets. . ."</a:t>
            </a:r>
            <a:r>
              <a:rPr lang="en-US" sz="3600" dirty="0" smtClean="0"/>
              <a:t>  </a:t>
            </a:r>
            <a:r>
              <a:rPr lang="en-US" sz="3600" i="1" dirty="0" smtClean="0"/>
              <a:t>Ephesians 2:20</a:t>
            </a:r>
            <a:br>
              <a:rPr lang="en-US" sz="3600" i="1" dirty="0" smtClean="0"/>
            </a:br>
            <a:r>
              <a:rPr lang="en-US" sz="3600" dirty="0" smtClean="0"/>
              <a:t/>
            </a:r>
            <a:br>
              <a:rPr lang="en-US" sz="3600" dirty="0" smtClean="0"/>
            </a:br>
            <a:r>
              <a:rPr lang="en-US" sz="3600" dirty="0" smtClean="0"/>
              <a:t/>
            </a:r>
            <a:br>
              <a:rPr lang="en-US" sz="3600" dirty="0" smtClean="0"/>
            </a:br>
            <a:endParaRPr lang="en-US" sz="3600" dirty="0"/>
          </a:p>
        </p:txBody>
      </p:sp>
      <p:pic>
        <p:nvPicPr>
          <p:cNvPr id="4100" name="Picture 4" descr="http://www.oneil.com.au/lds/pictures/ordain_apostles.jpg"/>
          <p:cNvPicPr>
            <a:picLocks noChangeAspect="1" noChangeArrowheads="1"/>
          </p:cNvPicPr>
          <p:nvPr/>
        </p:nvPicPr>
        <p:blipFill>
          <a:blip r:embed="rId2" cstate="print"/>
          <a:srcRect/>
          <a:stretch>
            <a:fillRect/>
          </a:stretch>
        </p:blipFill>
        <p:spPr bwMode="auto">
          <a:xfrm>
            <a:off x="3200400" y="2457450"/>
            <a:ext cx="5867400" cy="440055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0" name="Picture 4" descr="https://pastorron7.files.wordpress.com/2012/05/prchtrth.jpg"/>
          <p:cNvPicPr>
            <a:picLocks noChangeAspect="1" noChangeArrowheads="1"/>
          </p:cNvPicPr>
          <p:nvPr/>
        </p:nvPicPr>
        <p:blipFill>
          <a:blip r:embed="rId2" cstate="print"/>
          <a:srcRect/>
          <a:stretch>
            <a:fillRect/>
          </a:stretch>
        </p:blipFill>
        <p:spPr bwMode="auto">
          <a:xfrm rot="20934533">
            <a:off x="237683" y="644733"/>
            <a:ext cx="3810000" cy="2841013"/>
          </a:xfrm>
          <a:prstGeom prst="rect">
            <a:avLst/>
          </a:prstGeom>
          <a:noFill/>
        </p:spPr>
      </p:pic>
      <p:pic>
        <p:nvPicPr>
          <p:cNvPr id="24582" name="Picture 6" descr="http://media1.razorplanet.com/share/510472-3439/siteImages/FellowshipBC_2B1.PNG"/>
          <p:cNvPicPr>
            <a:picLocks noChangeAspect="1" noChangeArrowheads="1"/>
          </p:cNvPicPr>
          <p:nvPr/>
        </p:nvPicPr>
        <p:blipFill>
          <a:blip r:embed="rId3" cstate="print"/>
          <a:srcRect l="16000"/>
          <a:stretch>
            <a:fillRect/>
          </a:stretch>
        </p:blipFill>
        <p:spPr bwMode="auto">
          <a:xfrm rot="903132">
            <a:off x="5845347" y="4104761"/>
            <a:ext cx="3200400" cy="2600325"/>
          </a:xfrm>
          <a:prstGeom prst="rect">
            <a:avLst/>
          </a:prstGeom>
          <a:noFill/>
        </p:spPr>
      </p:pic>
      <p:pic>
        <p:nvPicPr>
          <p:cNvPr id="24584" name="Picture 8" descr="http://southvalleychurch.com.au/wp-content/uploads/2013/12/Lords-Supper.jpg"/>
          <p:cNvPicPr>
            <a:picLocks noChangeAspect="1" noChangeArrowheads="1"/>
          </p:cNvPicPr>
          <p:nvPr/>
        </p:nvPicPr>
        <p:blipFill>
          <a:blip r:embed="rId4" cstate="print"/>
          <a:srcRect/>
          <a:stretch>
            <a:fillRect/>
          </a:stretch>
        </p:blipFill>
        <p:spPr bwMode="auto">
          <a:xfrm rot="21280880">
            <a:off x="102062" y="4265093"/>
            <a:ext cx="4267200" cy="2400301"/>
          </a:xfrm>
          <a:prstGeom prst="rect">
            <a:avLst/>
          </a:prstGeom>
          <a:noFill/>
        </p:spPr>
      </p:pic>
      <p:pic>
        <p:nvPicPr>
          <p:cNvPr id="24578" name="Picture 2" descr="http://www.thegatheringfamily.com/wp-content/uploads/2014/01/myhouse-current.jpg"/>
          <p:cNvPicPr>
            <a:picLocks noChangeAspect="1" noChangeArrowheads="1"/>
          </p:cNvPicPr>
          <p:nvPr/>
        </p:nvPicPr>
        <p:blipFill>
          <a:blip r:embed="rId5" cstate="print"/>
          <a:srcRect l="14167" b="12139"/>
          <a:stretch>
            <a:fillRect/>
          </a:stretch>
        </p:blipFill>
        <p:spPr bwMode="auto">
          <a:xfrm rot="588552">
            <a:off x="3788080" y="446271"/>
            <a:ext cx="5410200" cy="1995996"/>
          </a:xfrm>
          <a:prstGeom prst="rect">
            <a:avLst/>
          </a:prstGeom>
          <a:noFill/>
        </p:spPr>
      </p:pic>
      <p:pic>
        <p:nvPicPr>
          <p:cNvPr id="24586" name="Picture 10" descr="http://www.fbckilgore.org/files/68/Misc%20Pics/worshipbutton.jpg"/>
          <p:cNvPicPr>
            <a:picLocks noChangeAspect="1" noChangeArrowheads="1"/>
          </p:cNvPicPr>
          <p:nvPr/>
        </p:nvPicPr>
        <p:blipFill>
          <a:blip r:embed="rId6" cstate="print"/>
          <a:srcRect/>
          <a:stretch>
            <a:fillRect/>
          </a:stretch>
        </p:blipFill>
        <p:spPr bwMode="auto">
          <a:xfrm>
            <a:off x="2438400" y="1981200"/>
            <a:ext cx="4819650" cy="3216616"/>
          </a:xfrm>
          <a:prstGeom prst="rect">
            <a:avLst/>
          </a:prstGeom>
          <a:noFill/>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
            <a:ext cx="9144000" cy="3581400"/>
          </a:xfrm>
        </p:spPr>
        <p:txBody>
          <a:bodyPr/>
          <a:lstStyle/>
          <a:p>
            <a:r>
              <a:rPr lang="en-US" dirty="0" smtClean="0"/>
              <a:t>Evangelists and pastor-teachers build upon that foundation with their teaching and application of Scripture  - </a:t>
            </a:r>
            <a:r>
              <a:rPr lang="en-US" i="1" dirty="0" smtClean="0"/>
              <a:t> ". . .  take heed how</a:t>
            </a:r>
            <a:r>
              <a:rPr lang="en-US" dirty="0" smtClean="0"/>
              <a:t> [you] </a:t>
            </a:r>
            <a:r>
              <a:rPr lang="en-US" i="1" dirty="0" err="1" smtClean="0"/>
              <a:t>buildeth</a:t>
            </a:r>
            <a:r>
              <a:rPr lang="en-US" dirty="0" smtClean="0"/>
              <a:t> </a:t>
            </a:r>
            <a:r>
              <a:rPr lang="en-US" i="1" dirty="0" smtClean="0"/>
              <a:t>thereupon </a:t>
            </a:r>
            <a:r>
              <a:rPr lang="en-US" dirty="0" smtClean="0"/>
              <a:t>[that foundation]</a:t>
            </a:r>
            <a:r>
              <a:rPr lang="en-US" i="1" dirty="0" smtClean="0"/>
              <a:t>."                                         I Corinthians 3:10</a:t>
            </a:r>
            <a:endParaRPr lang="en-US" dirty="0"/>
          </a:p>
        </p:txBody>
      </p:sp>
      <p:pic>
        <p:nvPicPr>
          <p:cNvPr id="70658" name="Picture 2" descr="http://www.charlesstone.com/wp-content/uploads/2012/05/preacher-silouetter-300x362.jpg"/>
          <p:cNvPicPr>
            <a:picLocks noChangeAspect="1" noChangeArrowheads="1"/>
          </p:cNvPicPr>
          <p:nvPr/>
        </p:nvPicPr>
        <p:blipFill>
          <a:blip r:embed="rId2" cstate="print"/>
          <a:srcRect/>
          <a:stretch>
            <a:fillRect/>
          </a:stretch>
        </p:blipFill>
        <p:spPr bwMode="auto">
          <a:xfrm>
            <a:off x="4876800" y="2286000"/>
            <a:ext cx="3473203" cy="4191000"/>
          </a:xfrm>
          <a:prstGeom prst="rect">
            <a:avLst/>
          </a:prstGeom>
          <a:noFill/>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782762"/>
          </a:xfrm>
        </p:spPr>
        <p:txBody>
          <a:bodyPr>
            <a:normAutofit fontScale="90000"/>
          </a:bodyPr>
          <a:lstStyle/>
          <a:p>
            <a:r>
              <a:rPr lang="en-US" dirty="0" smtClean="0">
                <a:solidFill>
                  <a:srgbClr val="FFFF00"/>
                </a:solidFill>
              </a:rPr>
              <a:t>The </a:t>
            </a:r>
            <a:r>
              <a:rPr lang="en-US" cap="all" dirty="0" smtClean="0">
                <a:solidFill>
                  <a:srgbClr val="FFFF00"/>
                </a:solidFill>
              </a:rPr>
              <a:t>r</a:t>
            </a:r>
            <a:r>
              <a:rPr lang="en-US" dirty="0" smtClean="0">
                <a:solidFill>
                  <a:srgbClr val="FFFF00"/>
                </a:solidFill>
              </a:rPr>
              <a:t>esults of </a:t>
            </a:r>
            <a:r>
              <a:rPr lang="en-US" cap="all" dirty="0" smtClean="0">
                <a:solidFill>
                  <a:srgbClr val="FFFF00"/>
                </a:solidFill>
              </a:rPr>
              <a:t>f</a:t>
            </a:r>
            <a:r>
              <a:rPr lang="en-US" dirty="0" smtClean="0">
                <a:solidFill>
                  <a:srgbClr val="FFFF00"/>
                </a:solidFill>
              </a:rPr>
              <a:t>ollowing </a:t>
            </a:r>
            <a:r>
              <a:rPr lang="en-US" b="1" dirty="0" smtClean="0">
                <a:solidFill>
                  <a:srgbClr val="FFFF00"/>
                </a:solidFill>
              </a:rPr>
              <a:t>God's </a:t>
            </a:r>
            <a:r>
              <a:rPr lang="en-US" b="1" cap="all" dirty="0" smtClean="0">
                <a:solidFill>
                  <a:srgbClr val="FFFF00"/>
                </a:solidFill>
              </a:rPr>
              <a:t>p</a:t>
            </a:r>
            <a:r>
              <a:rPr lang="en-US" b="1" dirty="0" smtClean="0">
                <a:solidFill>
                  <a:srgbClr val="FFFF00"/>
                </a:solidFill>
              </a:rPr>
              <a:t>hilosophy</a:t>
            </a:r>
            <a:r>
              <a:rPr lang="en-US" dirty="0" smtClean="0">
                <a:solidFill>
                  <a:srgbClr val="FFFF00"/>
                </a:solidFill>
              </a:rPr>
              <a:t> of Church Growth and Ministry   </a:t>
            </a:r>
            <a:br>
              <a:rPr lang="en-US" dirty="0" smtClean="0">
                <a:solidFill>
                  <a:srgbClr val="FFFF00"/>
                </a:solidFill>
              </a:rPr>
            </a:br>
            <a:r>
              <a:rPr lang="en-US" dirty="0" smtClean="0">
                <a:solidFill>
                  <a:srgbClr val="FFFF00"/>
                </a:solidFill>
              </a:rPr>
              <a:t>	</a:t>
            </a:r>
            <a:r>
              <a:rPr lang="en-US" i="1" dirty="0" smtClean="0">
                <a:solidFill>
                  <a:srgbClr val="FFFF00"/>
                </a:solidFill>
              </a:rPr>
              <a:t>Ephesians 4:13-16</a:t>
            </a:r>
            <a:r>
              <a:rPr lang="en-US" dirty="0" smtClean="0"/>
              <a:t/>
            </a:r>
            <a:br>
              <a:rPr lang="en-US" dirty="0" smtClean="0"/>
            </a:br>
            <a:endParaRPr lang="en-US" dirty="0"/>
          </a:p>
        </p:txBody>
      </p:sp>
      <p:sp>
        <p:nvSpPr>
          <p:cNvPr id="3" name="Content Placeholder 2"/>
          <p:cNvSpPr>
            <a:spLocks noGrp="1"/>
          </p:cNvSpPr>
          <p:nvPr>
            <p:ph idx="1"/>
          </p:nvPr>
        </p:nvSpPr>
        <p:spPr>
          <a:xfrm>
            <a:off x="0" y="2133600"/>
            <a:ext cx="9144000" cy="4724400"/>
          </a:xfrm>
        </p:spPr>
        <p:txBody>
          <a:bodyPr>
            <a:normAutofit/>
          </a:bodyPr>
          <a:lstStyle/>
          <a:p>
            <a:r>
              <a:rPr lang="en-US" dirty="0" smtClean="0"/>
              <a:t>Unity of Faith  -  True unity will never be achieved without doctrinal purity  - </a:t>
            </a:r>
            <a:r>
              <a:rPr lang="en-US" i="1" dirty="0" smtClean="0"/>
              <a:t>Romans 16:17-18</a:t>
            </a:r>
          </a:p>
          <a:p>
            <a:r>
              <a:rPr lang="en-US" dirty="0" smtClean="0"/>
              <a:t>Knowledge of the Son of God (Personal knowledge)  -  </a:t>
            </a:r>
            <a:r>
              <a:rPr lang="en-US" i="1" dirty="0" smtClean="0"/>
              <a:t>Philippians 3:10</a:t>
            </a:r>
          </a:p>
          <a:p>
            <a:r>
              <a:rPr lang="en-US" dirty="0" smtClean="0"/>
              <a:t>Mature believers "Perfect man"  -  </a:t>
            </a:r>
            <a:r>
              <a:rPr lang="en-US" i="1" dirty="0" smtClean="0"/>
              <a:t>II Timothy 3:17</a:t>
            </a:r>
          </a:p>
          <a:p>
            <a:r>
              <a:rPr lang="en-US" dirty="0" smtClean="0"/>
              <a:t>Loving in Convictions "Speaking the truth in Love"  -  </a:t>
            </a:r>
            <a:r>
              <a:rPr lang="en-US" i="1" dirty="0" smtClean="0"/>
              <a:t>I Corinthians 13:1-8</a:t>
            </a:r>
          </a:p>
          <a:p>
            <a:r>
              <a:rPr lang="en-US" dirty="0" smtClean="0"/>
              <a:t>Growing Body  -  </a:t>
            </a:r>
            <a:r>
              <a:rPr lang="en-US" i="1" dirty="0" smtClean="0"/>
              <a:t>Ephesians 4:16;  I Peter 2:1-2</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3124200"/>
          </a:xfrm>
        </p:spPr>
        <p:txBody>
          <a:bodyPr>
            <a:normAutofit/>
          </a:bodyPr>
          <a:lstStyle/>
          <a:p>
            <a:r>
              <a:rPr lang="en-US" sz="3600" dirty="0" smtClean="0"/>
              <a:t>If growth is the goal, </a:t>
            </a:r>
            <a:r>
              <a:rPr lang="en-US" sz="3600" u="sng" dirty="0" smtClean="0"/>
              <a:t>it must</a:t>
            </a:r>
            <a:r>
              <a:rPr lang="en-US" sz="3600" dirty="0" smtClean="0"/>
              <a:t> be produced God's way.  If not, the church will lose its salt and light and will become like the world in order to reach the world  -  This is the state of the Luke-Warm church today  -  </a:t>
            </a:r>
            <a:r>
              <a:rPr lang="en-US" sz="3600" i="1" dirty="0" smtClean="0"/>
              <a:t>Revelation 3:14-22</a:t>
            </a:r>
            <a:endParaRPr lang="en-US" sz="3600" i="1" dirty="0"/>
          </a:p>
        </p:txBody>
      </p:sp>
      <p:pic>
        <p:nvPicPr>
          <p:cNvPr id="71682" name="Picture 2" descr="http://www.prophecyplanet.com/images/news/PowerPoint-Template-The-Lukewarm-Church_slide1_390_2.jpg"/>
          <p:cNvPicPr>
            <a:picLocks noChangeAspect="1" noChangeArrowheads="1"/>
          </p:cNvPicPr>
          <p:nvPr/>
        </p:nvPicPr>
        <p:blipFill>
          <a:blip r:embed="rId2" cstate="print"/>
          <a:srcRect/>
          <a:stretch>
            <a:fillRect/>
          </a:stretch>
        </p:blipFill>
        <p:spPr bwMode="auto">
          <a:xfrm>
            <a:off x="2286000" y="3320757"/>
            <a:ext cx="4724400" cy="3537243"/>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44762"/>
          </a:xfrm>
        </p:spPr>
        <p:txBody>
          <a:bodyPr>
            <a:normAutofit fontScale="90000"/>
          </a:bodyPr>
          <a:lstStyle/>
          <a:p>
            <a:r>
              <a:rPr lang="en-US" sz="4800" b="1" dirty="0" smtClean="0">
                <a:effectLst>
                  <a:reflection blurRad="6350" stA="50000" endA="300" endPos="50000" dist="29997" dir="5400000" sy="-100000" algn="bl" rotWithShape="0"/>
                </a:effectLst>
                <a:latin typeface="Adobe Caslon Pro Bold" pitchFamily="18" charset="0"/>
              </a:rPr>
              <a:t>The Origin of the Church</a:t>
            </a:r>
            <a:br>
              <a:rPr lang="en-US" sz="4800" b="1" dirty="0" smtClean="0">
                <a:effectLst>
                  <a:reflection blurRad="6350" stA="50000" endA="300" endPos="50000" dist="29997" dir="5400000" sy="-100000" algn="bl" rotWithShape="0"/>
                </a:effectLst>
                <a:latin typeface="Adobe Caslon Pro Bold" pitchFamily="18" charset="0"/>
              </a:rPr>
            </a:br>
            <a:r>
              <a:rPr lang="en-US" b="1" i="1" dirty="0" smtClean="0"/>
              <a:t>“When and where did the church actually begin?” </a:t>
            </a:r>
            <a:r>
              <a:rPr lang="en-US" b="1" i="1" dirty="0" smtClean="0">
                <a:effectLst>
                  <a:reflection blurRad="6350" stA="50000" endA="300" endPos="50000" dist="29997" dir="5400000" sy="-100000" algn="bl" rotWithShape="0"/>
                </a:effectLst>
                <a:latin typeface="Adobe Caslon Pro Bold" pitchFamily="18" charset="0"/>
              </a:rPr>
              <a:t/>
            </a:r>
            <a:br>
              <a:rPr lang="en-US" b="1" i="1" dirty="0" smtClean="0">
                <a:effectLst>
                  <a:reflection blurRad="6350" stA="50000" endA="300" endPos="50000" dist="29997" dir="5400000" sy="-100000" algn="bl" rotWithShape="0"/>
                </a:effectLst>
                <a:latin typeface="Adobe Caslon Pro Bold" pitchFamily="18" charset="0"/>
              </a:rPr>
            </a:br>
            <a:endParaRPr lang="en-US" dirty="0"/>
          </a:p>
        </p:txBody>
      </p:sp>
      <p:pic>
        <p:nvPicPr>
          <p:cNvPr id="78850" name="Picture 2" descr="http://www.evangelismhelp.com/wp-content/uploads/2013/09/I-Will-Build-My-Church.jpg"/>
          <p:cNvPicPr>
            <a:picLocks noChangeAspect="1" noChangeArrowheads="1"/>
          </p:cNvPicPr>
          <p:nvPr/>
        </p:nvPicPr>
        <p:blipFill>
          <a:blip r:embed="rId2" cstate="print"/>
          <a:srcRect/>
          <a:stretch>
            <a:fillRect/>
          </a:stretch>
        </p:blipFill>
        <p:spPr bwMode="auto">
          <a:xfrm>
            <a:off x="1524000" y="2362200"/>
            <a:ext cx="5715000" cy="428625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scene3d>
              <a:camera prst="orthographicFront"/>
              <a:lightRig rig="threePt" dir="t"/>
            </a:scene3d>
            <a:sp3d extrusionH="57150">
              <a:bevelT w="38100" h="38100" prst="convex"/>
            </a:sp3d>
          </a:bodyPr>
          <a:lstStyle/>
          <a:p>
            <a:r>
              <a:rPr lang="en-US" sz="4800" i="1" dirty="0" smtClean="0"/>
              <a:t>Several </a:t>
            </a:r>
            <a:r>
              <a:rPr lang="en-US" sz="4800" i="1" dirty="0"/>
              <a:t>different views</a:t>
            </a:r>
          </a:p>
        </p:txBody>
      </p:sp>
      <p:pic>
        <p:nvPicPr>
          <p:cNvPr id="79874" name="Picture 2" descr="http://www.ricardobueno.com/wp-content/uploads/2011/08/choices.jpg"/>
          <p:cNvPicPr>
            <a:picLocks noChangeAspect="1" noChangeArrowheads="1"/>
          </p:cNvPicPr>
          <p:nvPr/>
        </p:nvPicPr>
        <p:blipFill>
          <a:blip r:embed="rId2" cstate="print"/>
          <a:srcRect/>
          <a:stretch>
            <a:fillRect/>
          </a:stretch>
        </p:blipFill>
        <p:spPr bwMode="auto">
          <a:xfrm>
            <a:off x="2362200" y="1905000"/>
            <a:ext cx="4206962" cy="44958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89038"/>
          </a:xfrm>
        </p:spPr>
        <p:txBody>
          <a:bodyPr>
            <a:normAutofit fontScale="90000"/>
          </a:bodyPr>
          <a:lstStyle/>
          <a:p>
            <a:r>
              <a:rPr lang="en-US" dirty="0" smtClean="0">
                <a:solidFill>
                  <a:srgbClr val="FFFF00"/>
                </a:solidFill>
              </a:rPr>
              <a:t>The Church begin on the </a:t>
            </a:r>
            <a:br>
              <a:rPr lang="en-US" dirty="0" smtClean="0">
                <a:solidFill>
                  <a:srgbClr val="FFFF00"/>
                </a:solidFill>
              </a:rPr>
            </a:br>
            <a:r>
              <a:rPr lang="en-US" dirty="0" smtClean="0">
                <a:solidFill>
                  <a:srgbClr val="FFFF00"/>
                </a:solidFill>
              </a:rPr>
              <a:t>Day of Pentecost</a:t>
            </a:r>
            <a:endParaRPr lang="en-US" dirty="0">
              <a:solidFill>
                <a:srgbClr val="FFFF00"/>
              </a:solidFill>
            </a:endParaRPr>
          </a:p>
        </p:txBody>
      </p:sp>
      <p:pic>
        <p:nvPicPr>
          <p:cNvPr id="7170" name="Picture 2" descr="http://4.bp.blogspot.com/_W9Mt-W-M5Dc/SHgqM4d2sGI/AAAAAAAAAAM/B8jlpkhs2ak/s320/Tongues_Of_Fire.jpg"/>
          <p:cNvPicPr>
            <a:picLocks noChangeAspect="1" noChangeArrowheads="1"/>
          </p:cNvPicPr>
          <p:nvPr/>
        </p:nvPicPr>
        <p:blipFill>
          <a:blip r:embed="rId2" cstate="print">
            <a:lum bright="-10000" contrast="30000"/>
          </a:blip>
          <a:srcRect/>
          <a:stretch>
            <a:fillRect/>
          </a:stretch>
        </p:blipFill>
        <p:spPr bwMode="auto">
          <a:xfrm>
            <a:off x="609600" y="1600200"/>
            <a:ext cx="7769407" cy="49530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1922</TotalTime>
  <Words>1749</Words>
  <Application>Microsoft Office PowerPoint</Application>
  <PresentationFormat>On-screen Show (4:3)</PresentationFormat>
  <Paragraphs>104</Paragraphs>
  <Slides>62</Slides>
  <Notes>1</Notes>
  <HiddenSlides>0</HiddenSlides>
  <MMClips>0</MMClips>
  <ScaleCrop>false</ScaleCrop>
  <HeadingPairs>
    <vt:vector size="4" baseType="variant">
      <vt:variant>
        <vt:lpstr>Theme</vt:lpstr>
      </vt:variant>
      <vt:variant>
        <vt:i4>1</vt:i4>
      </vt:variant>
      <vt:variant>
        <vt:lpstr>Slide Titles</vt:lpstr>
      </vt:variant>
      <vt:variant>
        <vt:i4>62</vt:i4>
      </vt:variant>
    </vt:vector>
  </HeadingPairs>
  <TitlesOfParts>
    <vt:vector size="63" baseType="lpstr">
      <vt:lpstr>Office Theme</vt:lpstr>
      <vt:lpstr>The Doctrine of the Church (Part  11)</vt:lpstr>
      <vt:lpstr>Slide 2</vt:lpstr>
      <vt:lpstr>Slide 3</vt:lpstr>
      <vt:lpstr>“…and the gates of hell shall  not prevail against it.”</vt:lpstr>
      <vt:lpstr>  The Meaning of the Word "Church."</vt:lpstr>
      <vt:lpstr>Slide 6</vt:lpstr>
      <vt:lpstr>The Origin of the Church “When and where did the church actually begin?”  </vt:lpstr>
      <vt:lpstr>Several different views</vt:lpstr>
      <vt:lpstr>The Church begin on the  Day of Pentecost</vt:lpstr>
      <vt:lpstr>Slide 10</vt:lpstr>
      <vt:lpstr>Slide 11</vt:lpstr>
      <vt:lpstr>The Church is the Body of Christ</vt:lpstr>
      <vt:lpstr>Christ is the head of the Church</vt:lpstr>
      <vt:lpstr>The Word of God is to be the Churches only rule of faith and practice!</vt:lpstr>
      <vt:lpstr>The Church is the Pillar  and Ground of the Truth</vt:lpstr>
      <vt:lpstr>Jesus Christ alone is to have the Preeminence in His Church</vt:lpstr>
      <vt:lpstr>Slide 17</vt:lpstr>
      <vt:lpstr>“Thou art worthy, O Lord, to receive glory and honour and power: for thou hast created all things, and for thy pleasure they are and were created.”  (Rev. 4:11)</vt:lpstr>
      <vt:lpstr>The History, Growth, and Character of the Various New Testament Churches.</vt:lpstr>
      <vt:lpstr>Slide 20</vt:lpstr>
      <vt:lpstr>The Six Symbols of the Church  </vt:lpstr>
      <vt:lpstr>1. The Head of the Body </vt:lpstr>
      <vt:lpstr>2. The Bridegroom and the Bride  </vt:lpstr>
      <vt:lpstr>  3. The Vine and the Branches</vt:lpstr>
      <vt:lpstr>4. The Shepherd and the Sheep</vt:lpstr>
      <vt:lpstr>5. The High Priest and a Kingdom of Priests</vt:lpstr>
      <vt:lpstr>6. The Cornerstone and the Living Stones</vt:lpstr>
      <vt:lpstr>The Organization of the Church  </vt:lpstr>
      <vt:lpstr>The New Testament Church   had Officers</vt:lpstr>
      <vt:lpstr>God’s methods vs.  Our man’s  of Building the church  of Jesus Christ  </vt:lpstr>
      <vt:lpstr>Slide 31</vt:lpstr>
      <vt:lpstr>Slide 32</vt:lpstr>
      <vt:lpstr>Slide 33</vt:lpstr>
      <vt:lpstr>Slide 34</vt:lpstr>
      <vt:lpstr>Slide 35</vt:lpstr>
      <vt:lpstr>Slide 36</vt:lpstr>
      <vt:lpstr>Slide 37</vt:lpstr>
      <vt:lpstr>Slide 38</vt:lpstr>
      <vt:lpstr>Slide 39</vt:lpstr>
      <vt:lpstr>Slide 40</vt:lpstr>
      <vt:lpstr>  What does it mean that Jesus            is the cornerstone? </vt:lpstr>
      <vt:lpstr>“Ye also, as lively stones, are built up a spiritual house, an holy priesthood, to offer up spiritual sacrifices, acceptable to God by Jesus Christ. Wherefore also it is contained in the scripture, Behold, I lay in Sion a chief corner stone, elect, precious: and he that believeth on him shall not be confounded. Unto you therefore which believe he is precious: but unto them which be disobedient, the stone which the builders disallowed, the same is made the head of the corner,  And a stone of stumbling, and a rock of offence, even to them which stumble at the word, being disobedient: whereunto also they were appointed. But ye are a chosen generation, a royal priesthood, an holy nation, a peculiar people; that ye should shew forth the praises of him who hath called you out of darkness into his marvellous light.” (I Peter 2:5-9) </vt:lpstr>
      <vt:lpstr>Slide 43</vt:lpstr>
      <vt:lpstr>Slide 44</vt:lpstr>
      <vt:lpstr>Slide 45</vt:lpstr>
      <vt:lpstr>Slide 46</vt:lpstr>
      <vt:lpstr>Slide 47</vt:lpstr>
      <vt:lpstr>Slide 48</vt:lpstr>
      <vt:lpstr>Slide 49</vt:lpstr>
      <vt:lpstr>Slide 50</vt:lpstr>
      <vt:lpstr>Slide 51</vt:lpstr>
      <vt:lpstr>Slide 52</vt:lpstr>
      <vt:lpstr>The Biblical Method (philosophy) of church      growth and ministry  - Ephesians 4:11-16 This passage of Scripture should form the philosophy of church ministry in the mind of every pastor         and church.    </vt:lpstr>
      <vt:lpstr>“And he gave some, apostles; and some, prophets; and some, evangelists; and some, pastors and teachers; For the perfecting of the saints, for the work of the ministry, for the edifying of the body of Christ: Till we all come in the unity of the faith, and of the knowledge of the Son of God, unto a perfect man, unto the measure of the stature of the fulness of Christ: That we henceforth be no more children, tossed to and fro, and carried about with every wind of doctrine, by the sleight of men, and cunning craftiness, whereby they lie in wait to deceive; But speaking the truth in love, may grow up into him in all things, which is the head, even Christ: From whom the whole body fitly joined together and compacted by that which every joint supplieth, according to the effectual working in the measure of every part, maketh increase of the body unto the edifying of itself in love.”</vt:lpstr>
      <vt:lpstr>Warning concerning false philosophy   Colossians 2:8</vt:lpstr>
      <vt:lpstr>God's philosophy of Church ministry  -  "The perfecting of the saints. . ."    NOTE: The goal, aim and attention of church ministry should be on "Perfecting the saints for the work of the ministry. . ." </vt:lpstr>
      <vt:lpstr>How this is accomplished?</vt:lpstr>
      <vt:lpstr>Spiritual gifted men are to equip, train, instruct, teach and disciple believers to maturity  -  (Ephesians 4:11-12 ; Acts 6:1-6)    </vt:lpstr>
      <vt:lpstr>Apostles and prophets established the church with their preaching and  teaching of the Scriptures ". . .  [the Church was] built upon the foundation of the apostles and the prophets. . ."  Ephesians 2:20   </vt:lpstr>
      <vt:lpstr>Slide 60</vt:lpstr>
      <vt:lpstr>The results of following God's philosophy of Church Growth and Ministry     Ephesians 4:13-16 </vt:lpstr>
      <vt:lpstr>If growth is the goal, it must be produced God's way.  If not, the church will lose its salt and light and will become like the world in order to reach the world  -  This is the state of the Luke-Warm church today  -  Revelation 3:14-22</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Doctrine of the Church (Part  8)</dc:title>
  <dc:creator>Pastor Daniel White</dc:creator>
  <cp:lastModifiedBy>Pastor Daniel White</cp:lastModifiedBy>
  <cp:revision>49</cp:revision>
  <dcterms:created xsi:type="dcterms:W3CDTF">2014-02-12T21:10:19Z</dcterms:created>
  <dcterms:modified xsi:type="dcterms:W3CDTF">2014-09-25T11:44:15Z</dcterms:modified>
</cp:coreProperties>
</file>