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notesSlides/notesSlide43.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8" r:id="rId2"/>
    <p:sldId id="265" r:id="rId3"/>
    <p:sldId id="266" r:id="rId4"/>
    <p:sldId id="267" r:id="rId5"/>
    <p:sldId id="260" r:id="rId6"/>
    <p:sldId id="268" r:id="rId7"/>
    <p:sldId id="272" r:id="rId8"/>
    <p:sldId id="276" r:id="rId9"/>
    <p:sldId id="259" r:id="rId10"/>
    <p:sldId id="263" r:id="rId11"/>
    <p:sldId id="300" r:id="rId12"/>
    <p:sldId id="273" r:id="rId13"/>
    <p:sldId id="274" r:id="rId14"/>
    <p:sldId id="295" r:id="rId15"/>
    <p:sldId id="264" r:id="rId16"/>
    <p:sldId id="269" r:id="rId17"/>
    <p:sldId id="277" r:id="rId18"/>
    <p:sldId id="278" r:id="rId19"/>
    <p:sldId id="279" r:id="rId20"/>
    <p:sldId id="286" r:id="rId21"/>
    <p:sldId id="287" r:id="rId22"/>
    <p:sldId id="305" r:id="rId23"/>
    <p:sldId id="280" r:id="rId24"/>
    <p:sldId id="282" r:id="rId25"/>
    <p:sldId id="283" r:id="rId26"/>
    <p:sldId id="308" r:id="rId27"/>
    <p:sldId id="306" r:id="rId28"/>
    <p:sldId id="307" r:id="rId29"/>
    <p:sldId id="284" r:id="rId30"/>
    <p:sldId id="288" r:id="rId31"/>
    <p:sldId id="289" r:id="rId32"/>
    <p:sldId id="290" r:id="rId33"/>
    <p:sldId id="292" r:id="rId34"/>
    <p:sldId id="293" r:id="rId35"/>
    <p:sldId id="301" r:id="rId36"/>
    <p:sldId id="303" r:id="rId37"/>
    <p:sldId id="296" r:id="rId38"/>
    <p:sldId id="297" r:id="rId39"/>
    <p:sldId id="298" r:id="rId40"/>
    <p:sldId id="294" r:id="rId41"/>
    <p:sldId id="310" r:id="rId42"/>
    <p:sldId id="311" r:id="rId43"/>
    <p:sldId id="309" r:id="rId44"/>
    <p:sldId id="304"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39" autoAdjust="0"/>
    <p:restoredTop sz="94698" autoAdjust="0"/>
  </p:normalViewPr>
  <p:slideViewPr>
    <p:cSldViewPr>
      <p:cViewPr varScale="1">
        <p:scale>
          <a:sx n="69" d="100"/>
          <a:sy n="69" d="100"/>
        </p:scale>
        <p:origin x="-522"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4E0EB1-10C7-45E1-898C-24008625EA3A}" type="datetimeFigureOut">
              <a:rPr lang="en-US" smtClean="0"/>
              <a:pPr/>
              <a:t>2/25/2013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A43CD7-2550-4097-BC76-A02CB4350907}"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A43CD7-2550-4097-BC76-A02CB4350907}" type="slidenum">
              <a:rPr lang="en-US" smtClean="0"/>
              <a:pPr/>
              <a:t>44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43CD7-2550-4097-BC76-A02CB4350907}"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36CD203-C921-4C4A-A83A-44FBE9A4E5C9}"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DA491B-5555-49F3-82BE-49DF451460FF}" type="datetimeFigureOut">
              <a:rPr lang="en-US" smtClean="0"/>
              <a:pPr/>
              <a:t>2/25/2013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C9796C-71BC-4109-925D-5EB0098FFBB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DA491B-5555-49F3-82BE-49DF451460FF}" type="datetimeFigureOut">
              <a:rPr lang="en-US" smtClean="0"/>
              <a:pPr/>
              <a:t>2/25/2013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C9796C-71BC-4109-925D-5EB0098FFBB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DA491B-5555-49F3-82BE-49DF451460FF}" type="datetimeFigureOut">
              <a:rPr lang="en-US" smtClean="0"/>
              <a:pPr/>
              <a:t>2/25/2013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C9796C-71BC-4109-925D-5EB0098FFBB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DA491B-5555-49F3-82BE-49DF451460FF}" type="datetimeFigureOut">
              <a:rPr lang="en-US" smtClean="0"/>
              <a:pPr/>
              <a:t>2/25/2013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C9796C-71BC-4109-925D-5EB0098FFBB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DA491B-5555-49F3-82BE-49DF451460FF}" type="datetimeFigureOut">
              <a:rPr lang="en-US" smtClean="0"/>
              <a:pPr/>
              <a:t>2/25/2013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C9796C-71BC-4109-925D-5EB0098FFBB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DA491B-5555-49F3-82BE-49DF451460FF}" type="datetimeFigureOut">
              <a:rPr lang="en-US" smtClean="0"/>
              <a:pPr/>
              <a:t>2/25/2013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C9796C-71BC-4109-925D-5EB0098FFBB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DA491B-5555-49F3-82BE-49DF451460FF}" type="datetimeFigureOut">
              <a:rPr lang="en-US" smtClean="0"/>
              <a:pPr/>
              <a:t>2/25/2013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4C9796C-71BC-4109-925D-5EB0098FFBB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DA491B-5555-49F3-82BE-49DF451460FF}" type="datetimeFigureOut">
              <a:rPr lang="en-US" smtClean="0"/>
              <a:pPr/>
              <a:t>2/25/2013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C9796C-71BC-4109-925D-5EB0098FFBB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DA491B-5555-49F3-82BE-49DF451460FF}" type="datetimeFigureOut">
              <a:rPr lang="en-US" smtClean="0"/>
              <a:pPr/>
              <a:t>2/25/2013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4C9796C-71BC-4109-925D-5EB0098FFBB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DA491B-5555-49F3-82BE-49DF451460FF}" type="datetimeFigureOut">
              <a:rPr lang="en-US" smtClean="0"/>
              <a:pPr/>
              <a:t>2/25/2013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C9796C-71BC-4109-925D-5EB0098FFBB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DA491B-5555-49F3-82BE-49DF451460FF}" type="datetimeFigureOut">
              <a:rPr lang="en-US" smtClean="0"/>
              <a:pPr/>
              <a:t>2/25/2013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C9796C-71BC-4109-925D-5EB0098FFBB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DA491B-5555-49F3-82BE-49DF451460FF}" type="datetimeFigureOut">
              <a:rPr lang="en-US" smtClean="0"/>
              <a:pPr/>
              <a:t>2/25/2013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C9796C-71BC-4109-925D-5EB0098FFBB4}"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981199"/>
          </a:xfrm>
        </p:spPr>
        <p:txBody>
          <a:bodyPr>
            <a:normAutofit/>
          </a:bodyPr>
          <a:lstStyle/>
          <a:p>
            <a:r>
              <a:rPr lang="en-US" sz="4800" dirty="0" smtClean="0">
                <a:effectLst>
                  <a:glow rad="101600">
                    <a:schemeClr val="bg1">
                      <a:alpha val="60000"/>
                    </a:schemeClr>
                  </a:glow>
                </a:effectLst>
              </a:rPr>
              <a:t>Has God Preserved His Word?</a:t>
            </a:r>
            <a:br>
              <a:rPr lang="en-US" sz="4800" dirty="0" smtClean="0">
                <a:effectLst>
                  <a:glow rad="101600">
                    <a:schemeClr val="bg1">
                      <a:alpha val="60000"/>
                    </a:schemeClr>
                  </a:glow>
                </a:effectLst>
              </a:rPr>
            </a:br>
            <a:r>
              <a:rPr lang="en-US" sz="4800" i="1" dirty="0" smtClean="0">
                <a:effectLst>
                  <a:glow rad="101600">
                    <a:schemeClr val="bg1">
                      <a:alpha val="60000"/>
                    </a:schemeClr>
                  </a:glow>
                </a:effectLst>
              </a:rPr>
              <a:t>(Part 2)</a:t>
            </a:r>
            <a:endParaRPr lang="en-US" sz="4800" i="1" dirty="0">
              <a:effectLst>
                <a:glow rad="101600">
                  <a:schemeClr val="bg1">
                    <a:alpha val="60000"/>
                  </a:schemeClr>
                </a:glow>
              </a:effectLst>
            </a:endParaRPr>
          </a:p>
        </p:txBody>
      </p:sp>
      <p:pic>
        <p:nvPicPr>
          <p:cNvPr id="4" name="Picture 2"/>
          <p:cNvPicPr>
            <a:picLocks noChangeAspect="1" noChangeArrowheads="1"/>
          </p:cNvPicPr>
          <p:nvPr/>
        </p:nvPicPr>
        <p:blipFill>
          <a:blip r:embed="rId3" cstate="print"/>
          <a:srcRect/>
          <a:stretch>
            <a:fillRect/>
          </a:stretch>
        </p:blipFill>
        <p:spPr bwMode="auto">
          <a:xfrm>
            <a:off x="1752600" y="2286000"/>
            <a:ext cx="5892800" cy="4419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867400" cy="2133600"/>
          </a:xfrm>
        </p:spPr>
        <p:txBody>
          <a:bodyPr>
            <a:normAutofit/>
          </a:bodyPr>
          <a:lstStyle/>
          <a:p>
            <a:r>
              <a:rPr lang="en-US" dirty="0" smtClean="0"/>
              <a:t>What did Jesus say about preservation? </a:t>
            </a:r>
            <a:endParaRPr lang="en-US" dirty="0"/>
          </a:p>
        </p:txBody>
      </p:sp>
      <p:sp>
        <p:nvSpPr>
          <p:cNvPr id="3" name="Content Placeholder 2"/>
          <p:cNvSpPr>
            <a:spLocks noGrp="1"/>
          </p:cNvSpPr>
          <p:nvPr>
            <p:ph idx="1"/>
          </p:nvPr>
        </p:nvSpPr>
        <p:spPr>
          <a:xfrm>
            <a:off x="0" y="1828800"/>
            <a:ext cx="9144000" cy="5029200"/>
          </a:xfrm>
        </p:spPr>
        <p:txBody>
          <a:bodyPr>
            <a:normAutofit/>
          </a:bodyPr>
          <a:lstStyle/>
          <a:p>
            <a:pPr lvl="0">
              <a:buNone/>
            </a:pPr>
            <a:r>
              <a:rPr lang="en-US" dirty="0" smtClean="0"/>
              <a:t> </a:t>
            </a:r>
          </a:p>
          <a:p>
            <a:pPr lvl="0"/>
            <a:r>
              <a:rPr lang="en-US" i="1" dirty="0" smtClean="0"/>
              <a:t>Matt. 4:4; 5:18, 24:35; Luke 16:17; John 10:35  </a:t>
            </a:r>
            <a:endParaRPr lang="en-US" dirty="0" smtClean="0"/>
          </a:p>
          <a:p>
            <a:pPr algn="ctr">
              <a:buNone/>
            </a:pPr>
            <a:r>
              <a:rPr lang="en-US" i="1" dirty="0" smtClean="0">
                <a:solidFill>
                  <a:srgbClr val="FFFF00"/>
                </a:solidFill>
              </a:rPr>
              <a:t>     “For verily I say unto you. Till heaven and earth pass, one jot or one tittle shall in no wise pass from the law, till all be fulfilled…Heaven and earth shall pass away but my words shall not pass away…It is easier for heaven and earth to pass, than one tittle of the law to fail...The scriptures cannot be broken…”</a:t>
            </a:r>
            <a:endParaRPr lang="en-US" dirty="0" smtClean="0">
              <a:solidFill>
                <a:srgbClr val="FFFF00"/>
              </a:solidFill>
            </a:endParaRPr>
          </a:p>
          <a:p>
            <a:endParaRPr lang="en-US" dirty="0"/>
          </a:p>
        </p:txBody>
      </p:sp>
      <p:pic>
        <p:nvPicPr>
          <p:cNvPr id="18434" name="Picture 2"/>
          <p:cNvPicPr>
            <a:picLocks noChangeAspect="1" noChangeArrowheads="1"/>
          </p:cNvPicPr>
          <p:nvPr/>
        </p:nvPicPr>
        <p:blipFill>
          <a:blip r:embed="rId3" cstate="print"/>
          <a:srcRect/>
          <a:stretch>
            <a:fillRect/>
          </a:stretch>
        </p:blipFill>
        <p:spPr bwMode="auto">
          <a:xfrm>
            <a:off x="6019800" y="152400"/>
            <a:ext cx="2725727" cy="198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715000" y="304800"/>
            <a:ext cx="2987644" cy="2514600"/>
          </a:xfrm>
          <a:prstGeom prst="rect">
            <a:avLst/>
          </a:prstGeom>
          <a:ln>
            <a:noFill/>
          </a:ln>
          <a:effectLst>
            <a:softEdge rad="112500"/>
          </a:effectLst>
        </p:spPr>
      </p:pic>
      <p:sp>
        <p:nvSpPr>
          <p:cNvPr id="1027" name="Rectangle 3"/>
          <p:cNvSpPr>
            <a:spLocks noChangeArrowheads="1"/>
          </p:cNvSpPr>
          <p:nvPr/>
        </p:nvSpPr>
        <p:spPr bwMode="auto">
          <a:xfrm>
            <a:off x="457200" y="499705"/>
            <a:ext cx="49530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en-US" sz="3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Can a translation of the Scriptures be considered the </a:t>
            </a:r>
            <a:r>
              <a:rPr kumimoji="0" lang="en-US" sz="3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“inspired Word of God</a:t>
            </a:r>
            <a:r>
              <a:rPr lang="en-US" sz="3200" b="1" i="1" dirty="0" smtClean="0">
                <a:latin typeface="Arial" pitchFamily="34" charset="0"/>
                <a:ea typeface="Times New Roman" pitchFamily="18" charset="0"/>
                <a:cs typeface="Arial" pitchFamily="34" charset="0"/>
              </a:rPr>
              <a:t>?</a:t>
            </a:r>
            <a:r>
              <a:rPr kumimoji="0" lang="en-US" sz="3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p>
          <a:p>
            <a:pPr lvl="0" fontAlgn="base">
              <a:spcBef>
                <a:spcPct val="0"/>
              </a:spcBef>
              <a:spcAft>
                <a:spcPct val="0"/>
              </a:spcAft>
            </a:pP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8" name="Picture 4"/>
          <p:cNvPicPr>
            <a:picLocks noChangeAspect="1" noChangeArrowheads="1"/>
          </p:cNvPicPr>
          <p:nvPr/>
        </p:nvPicPr>
        <p:blipFill>
          <a:blip r:embed="rId4" cstate="print"/>
          <a:srcRect/>
          <a:stretch>
            <a:fillRect/>
          </a:stretch>
        </p:blipFill>
        <p:spPr bwMode="auto">
          <a:xfrm flipH="1">
            <a:off x="1143000" y="2971800"/>
            <a:ext cx="2438400" cy="3429000"/>
          </a:xfrm>
          <a:prstGeom prst="rect">
            <a:avLst/>
          </a:prstGeom>
          <a:ln>
            <a:noFill/>
          </a:ln>
          <a:effectLst>
            <a:softEdge rad="112500"/>
          </a:effectLst>
        </p:spPr>
      </p:pic>
      <p:sp>
        <p:nvSpPr>
          <p:cNvPr id="8" name="Content Placeholder 7"/>
          <p:cNvSpPr>
            <a:spLocks noGrp="1"/>
          </p:cNvSpPr>
          <p:nvPr>
            <p:ph sz="half" idx="2"/>
          </p:nvPr>
        </p:nvSpPr>
        <p:spPr>
          <a:xfrm>
            <a:off x="4191000" y="3276600"/>
            <a:ext cx="4495800" cy="3352800"/>
          </a:xfrm>
        </p:spPr>
        <p:txBody>
          <a:bodyPr>
            <a:noAutofit/>
          </a:bodyPr>
          <a:lstStyle/>
          <a:p>
            <a:pPr lvl="0">
              <a:buNone/>
            </a:pPr>
            <a:r>
              <a:rPr lang="en-US" sz="3200" dirty="0" smtClean="0">
                <a:latin typeface="Arial" pitchFamily="34" charset="0"/>
                <a:ea typeface="Times New Roman" pitchFamily="18" charset="0"/>
                <a:cs typeface="Arial" pitchFamily="34" charset="0"/>
              </a:rPr>
              <a:t>    Answer: When Jesus quoted from the Old Testament (35 times) he quoted from a Greek translation of the Old Testament.</a:t>
            </a:r>
            <a:endParaRPr lang="en-US" sz="3200" dirty="0" smtClean="0">
              <a:latin typeface="Arial" pitchFamily="34" charset="0"/>
              <a:cs typeface="Arial" pitchFamily="34" charset="0"/>
            </a:endParaRPr>
          </a:p>
          <a:p>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to="" calcmode="lin" valueType="num">
                                      <p:cBhvr>
                                        <p:cTn id="7" dur="1" fill="hold"/>
                                        <p:tgtEl>
                                          <p:spTgt spid="8">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Effect transition="in" filter="fade">
                                      <p:cBhvr>
                                        <p:cTn id="14"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91000" y="0"/>
            <a:ext cx="4724400" cy="990600"/>
          </a:xfrm>
        </p:spPr>
        <p:txBody>
          <a:bodyPr>
            <a:normAutofit/>
          </a:bodyPr>
          <a:lstStyle/>
          <a:p>
            <a:r>
              <a:rPr lang="en-US" sz="4000" b="1" i="1" dirty="0" smtClean="0"/>
              <a:t>Revelation</a:t>
            </a:r>
            <a:endParaRPr lang="en-US" sz="4000" b="1" i="1" dirty="0"/>
          </a:p>
        </p:txBody>
      </p:sp>
      <p:sp>
        <p:nvSpPr>
          <p:cNvPr id="6" name="Text Placeholder 5"/>
          <p:cNvSpPr>
            <a:spLocks noGrp="1"/>
          </p:cNvSpPr>
          <p:nvPr>
            <p:ph type="body" idx="1"/>
          </p:nvPr>
        </p:nvSpPr>
        <p:spPr>
          <a:xfrm>
            <a:off x="914400" y="2133600"/>
            <a:ext cx="2590800" cy="914400"/>
          </a:xfrm>
        </p:spPr>
        <p:txBody>
          <a:bodyPr>
            <a:noAutofit/>
          </a:bodyPr>
          <a:lstStyle/>
          <a:p>
            <a:pPr algn="ctr"/>
            <a:r>
              <a:rPr lang="en-US" sz="4000" i="1" dirty="0" smtClean="0"/>
              <a:t>Inspiration</a:t>
            </a:r>
            <a:endParaRPr lang="en-US" sz="4000" i="1" dirty="0"/>
          </a:p>
        </p:txBody>
      </p:sp>
      <p:sp>
        <p:nvSpPr>
          <p:cNvPr id="7" name="Content Placeholder 6"/>
          <p:cNvSpPr>
            <a:spLocks noGrp="1"/>
          </p:cNvSpPr>
          <p:nvPr>
            <p:ph sz="half" idx="2"/>
          </p:nvPr>
        </p:nvSpPr>
        <p:spPr>
          <a:xfrm>
            <a:off x="0" y="5334000"/>
            <a:ext cx="3352800" cy="1524000"/>
          </a:xfrm>
        </p:spPr>
        <p:txBody>
          <a:bodyPr>
            <a:normAutofit/>
          </a:bodyPr>
          <a:lstStyle/>
          <a:p>
            <a:pPr algn="ctr">
              <a:buNone/>
            </a:pPr>
            <a:r>
              <a:rPr lang="en-US" sz="3600" i="1" dirty="0" smtClean="0"/>
              <a:t>  </a:t>
            </a:r>
            <a:r>
              <a:rPr lang="en-US" sz="3600" b="1" i="1" dirty="0" smtClean="0"/>
              <a:t> Illumination</a:t>
            </a:r>
          </a:p>
          <a:p>
            <a:pPr algn="ctr">
              <a:buNone/>
            </a:pPr>
            <a:r>
              <a:rPr lang="en-US" sz="1800" b="1" i="1" dirty="0" smtClean="0"/>
              <a:t>Matt.16:10--17 ; John 16:13;</a:t>
            </a:r>
          </a:p>
          <a:p>
            <a:pPr algn="ctr">
              <a:buNone/>
            </a:pPr>
            <a:r>
              <a:rPr lang="en-US" sz="1800" b="1" i="1" dirty="0" smtClean="0"/>
              <a:t> Eph. 1:17-18; II Cor. 4:1-6</a:t>
            </a:r>
            <a:endParaRPr lang="en-US" sz="1800" b="1" i="1" dirty="0"/>
          </a:p>
        </p:txBody>
      </p:sp>
      <p:sp>
        <p:nvSpPr>
          <p:cNvPr id="8" name="Text Placeholder 7"/>
          <p:cNvSpPr>
            <a:spLocks noGrp="1"/>
          </p:cNvSpPr>
          <p:nvPr>
            <p:ph type="body" sz="quarter" idx="3"/>
          </p:nvPr>
        </p:nvSpPr>
        <p:spPr>
          <a:xfrm>
            <a:off x="4572000" y="3581400"/>
            <a:ext cx="3505200" cy="914400"/>
          </a:xfrm>
        </p:spPr>
        <p:txBody>
          <a:bodyPr>
            <a:noAutofit/>
          </a:bodyPr>
          <a:lstStyle/>
          <a:p>
            <a:pPr algn="ctr"/>
            <a:r>
              <a:rPr lang="en-US" sz="3600" i="1" dirty="0" smtClean="0"/>
              <a:t>Preservation</a:t>
            </a:r>
            <a:endParaRPr lang="en-US" sz="3600" i="1" dirty="0"/>
          </a:p>
        </p:txBody>
      </p:sp>
      <p:pic>
        <p:nvPicPr>
          <p:cNvPr id="1026" name="Picture 2"/>
          <p:cNvPicPr>
            <a:picLocks noChangeAspect="1" noChangeArrowheads="1"/>
          </p:cNvPicPr>
          <p:nvPr/>
        </p:nvPicPr>
        <p:blipFill>
          <a:blip r:embed="rId3" cstate="print">
            <a:duotone>
              <a:prstClr val="black"/>
              <a:srgbClr val="FFFF00">
                <a:tint val="45000"/>
                <a:satMod val="400000"/>
              </a:srgbClr>
            </a:duotone>
          </a:blip>
          <a:srcRect/>
          <a:stretch>
            <a:fillRect/>
          </a:stretch>
        </p:blipFill>
        <p:spPr bwMode="auto">
          <a:xfrm>
            <a:off x="762000" y="152400"/>
            <a:ext cx="2667000" cy="2200275"/>
          </a:xfrm>
          <a:prstGeom prst="ellipse">
            <a:avLst/>
          </a:prstGeom>
          <a:ln>
            <a:noFill/>
          </a:ln>
          <a:effectLst>
            <a:softEdge rad="112500"/>
          </a:effectLst>
        </p:spPr>
      </p:pic>
      <p:sp>
        <p:nvSpPr>
          <p:cNvPr id="11" name="Right Arrow 10"/>
          <p:cNvSpPr/>
          <p:nvPr/>
        </p:nvSpPr>
        <p:spPr>
          <a:xfrm rot="2701828">
            <a:off x="6200165" y="4694640"/>
            <a:ext cx="978408" cy="484632"/>
          </a:xfrm>
          <a:prstGeom prst="rightArrow">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7" name="Right Arrow 16"/>
          <p:cNvSpPr/>
          <p:nvPr/>
        </p:nvSpPr>
        <p:spPr>
          <a:xfrm>
            <a:off x="3733800" y="3962400"/>
            <a:ext cx="978408" cy="484632"/>
          </a:xfrm>
          <a:prstGeom prst="rightArrow">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8" name="Right Arrow 17"/>
          <p:cNvSpPr/>
          <p:nvPr/>
        </p:nvSpPr>
        <p:spPr>
          <a:xfrm rot="1053040">
            <a:off x="3784098" y="1279240"/>
            <a:ext cx="978408" cy="484632"/>
          </a:xfrm>
          <a:prstGeom prst="rightArrow">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9" name="Right Arrow 18"/>
          <p:cNvSpPr/>
          <p:nvPr/>
        </p:nvSpPr>
        <p:spPr>
          <a:xfrm rot="9214159">
            <a:off x="4016632" y="2507557"/>
            <a:ext cx="978408" cy="484632"/>
          </a:xfrm>
          <a:prstGeom prst="rightArrow">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pic>
        <p:nvPicPr>
          <p:cNvPr id="1029" name="Picture 5"/>
          <p:cNvPicPr>
            <a:picLocks noChangeAspect="1" noChangeArrowheads="1"/>
          </p:cNvPicPr>
          <p:nvPr/>
        </p:nvPicPr>
        <p:blipFill>
          <a:blip r:embed="rId4" cstate="print"/>
          <a:srcRect/>
          <a:stretch>
            <a:fillRect/>
          </a:stretch>
        </p:blipFill>
        <p:spPr bwMode="auto">
          <a:xfrm flipH="1">
            <a:off x="5638800" y="914400"/>
            <a:ext cx="2163996" cy="2590800"/>
          </a:xfrm>
          <a:prstGeom prst="ellipse">
            <a:avLst/>
          </a:prstGeom>
          <a:ln>
            <a:noFill/>
          </a:ln>
          <a:effectLst>
            <a:softEdge rad="112500"/>
          </a:effectLst>
        </p:spPr>
      </p:pic>
      <p:pic>
        <p:nvPicPr>
          <p:cNvPr id="1030" name="Picture 6"/>
          <p:cNvPicPr>
            <a:picLocks noChangeAspect="1" noChangeArrowheads="1"/>
          </p:cNvPicPr>
          <p:nvPr/>
        </p:nvPicPr>
        <p:blipFill>
          <a:blip r:embed="rId5" cstate="print"/>
          <a:srcRect/>
          <a:stretch>
            <a:fillRect/>
          </a:stretch>
        </p:blipFill>
        <p:spPr bwMode="auto">
          <a:xfrm>
            <a:off x="3200400" y="4745003"/>
            <a:ext cx="1923157" cy="2112997"/>
          </a:xfrm>
          <a:prstGeom prst="ellipse">
            <a:avLst/>
          </a:prstGeom>
          <a:ln>
            <a:noFill/>
          </a:ln>
          <a:effectLst>
            <a:softEdge rad="112500"/>
          </a:effectLst>
        </p:spPr>
      </p:pic>
      <p:pic>
        <p:nvPicPr>
          <p:cNvPr id="1031" name="Picture 7"/>
          <p:cNvPicPr>
            <a:picLocks noChangeAspect="1" noChangeArrowheads="1"/>
          </p:cNvPicPr>
          <p:nvPr/>
        </p:nvPicPr>
        <p:blipFill>
          <a:blip r:embed="rId6" cstate="print"/>
          <a:srcRect/>
          <a:stretch>
            <a:fillRect/>
          </a:stretch>
        </p:blipFill>
        <p:spPr bwMode="auto">
          <a:xfrm>
            <a:off x="609600" y="3200400"/>
            <a:ext cx="2804160" cy="2133600"/>
          </a:xfrm>
          <a:prstGeom prst="ellipse">
            <a:avLst/>
          </a:prstGeom>
          <a:ln>
            <a:noFill/>
          </a:ln>
          <a:effectLst>
            <a:softEdge rad="112500"/>
          </a:effectLst>
        </p:spPr>
      </p:pic>
      <p:pic>
        <p:nvPicPr>
          <p:cNvPr id="1032" name="Picture 8"/>
          <p:cNvPicPr>
            <a:picLocks noChangeAspect="1" noChangeArrowheads="1"/>
          </p:cNvPicPr>
          <p:nvPr/>
        </p:nvPicPr>
        <p:blipFill>
          <a:blip r:embed="rId7" cstate="print"/>
          <a:srcRect/>
          <a:stretch>
            <a:fillRect/>
          </a:stretch>
        </p:blipFill>
        <p:spPr bwMode="auto">
          <a:xfrm>
            <a:off x="6807200" y="5105400"/>
            <a:ext cx="2336800" cy="1752600"/>
          </a:xfrm>
          <a:prstGeom prst="ellipse">
            <a:avLst/>
          </a:prstGeom>
          <a:ln>
            <a:noFill/>
          </a:ln>
          <a:effectLst>
            <a:softEdge rad="112500"/>
          </a:effectLst>
        </p:spPr>
      </p:pic>
      <p:sp>
        <p:nvSpPr>
          <p:cNvPr id="26" name="Right Arrow 25"/>
          <p:cNvSpPr/>
          <p:nvPr/>
        </p:nvSpPr>
        <p:spPr>
          <a:xfrm rot="10800000">
            <a:off x="5334000" y="5791200"/>
            <a:ext cx="978408" cy="484632"/>
          </a:xfrm>
          <a:prstGeom prst="rightArrow">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strVal val="#ppt_w*0.70"/>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animEffect transition="in" filter="fade">
                                      <p:cBhvr>
                                        <p:cTn id="9" dur="10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0.70"/>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p:cTn id="21" dur="1000" fill="hold"/>
                                        <p:tgtEl>
                                          <p:spTgt spid="1029"/>
                                        </p:tgtEl>
                                        <p:attrNameLst>
                                          <p:attrName>ppt_w</p:attrName>
                                        </p:attrNameLst>
                                      </p:cBhvr>
                                      <p:tavLst>
                                        <p:tav tm="0">
                                          <p:val>
                                            <p:strVal val="#ppt_w*0.70"/>
                                          </p:val>
                                        </p:tav>
                                        <p:tav tm="100000">
                                          <p:val>
                                            <p:strVal val="#ppt_w"/>
                                          </p:val>
                                        </p:tav>
                                      </p:tavLst>
                                    </p:anim>
                                    <p:anim calcmode="lin" valueType="num">
                                      <p:cBhvr>
                                        <p:cTn id="22" dur="1000" fill="hold"/>
                                        <p:tgtEl>
                                          <p:spTgt spid="1029"/>
                                        </p:tgtEl>
                                        <p:attrNameLst>
                                          <p:attrName>ppt_h</p:attrName>
                                        </p:attrNameLst>
                                      </p:cBhvr>
                                      <p:tavLst>
                                        <p:tav tm="0">
                                          <p:val>
                                            <p:strVal val="#ppt_h"/>
                                          </p:val>
                                        </p:tav>
                                        <p:tav tm="100000">
                                          <p:val>
                                            <p:strVal val="#ppt_h"/>
                                          </p:val>
                                        </p:tav>
                                      </p:tavLst>
                                    </p:anim>
                                    <p:animEffect transition="in" filter="fade">
                                      <p:cBhvr>
                                        <p:cTn id="23" dur="1000"/>
                                        <p:tgtEl>
                                          <p:spTgt spid="1029"/>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strVal val="#ppt_w*0.70"/>
                                          </p:val>
                                        </p:tav>
                                        <p:tav tm="100000">
                                          <p:val>
                                            <p:strVal val="#ppt_w"/>
                                          </p:val>
                                        </p:tav>
                                      </p:tavLst>
                                    </p:anim>
                                    <p:anim calcmode="lin" valueType="num">
                                      <p:cBhvr>
                                        <p:cTn id="29" dur="1000" fill="hold"/>
                                        <p:tgtEl>
                                          <p:spTgt spid="19"/>
                                        </p:tgtEl>
                                        <p:attrNameLst>
                                          <p:attrName>ppt_h</p:attrName>
                                        </p:attrNameLst>
                                      </p:cBhvr>
                                      <p:tavLst>
                                        <p:tav tm="0">
                                          <p:val>
                                            <p:strVal val="#ppt_h"/>
                                          </p:val>
                                        </p:tav>
                                        <p:tav tm="100000">
                                          <p:val>
                                            <p:strVal val="#ppt_h"/>
                                          </p:val>
                                        </p:tav>
                                      </p:tavLst>
                                    </p:anim>
                                    <p:animEffect transition="in" filter="fade">
                                      <p:cBhvr>
                                        <p:cTn id="30" dur="1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 calcmode="lin" valueType="num">
                                      <p:cBhvr>
                                        <p:cTn id="35"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36"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37" dur="10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1031"/>
                                        </p:tgtEl>
                                        <p:attrNameLst>
                                          <p:attrName>style.visibility</p:attrName>
                                        </p:attrNameLst>
                                      </p:cBhvr>
                                      <p:to>
                                        <p:strVal val="visible"/>
                                      </p:to>
                                    </p:set>
                                    <p:anim calcmode="lin" valueType="num">
                                      <p:cBhvr>
                                        <p:cTn id="42" dur="1000" fill="hold"/>
                                        <p:tgtEl>
                                          <p:spTgt spid="1031"/>
                                        </p:tgtEl>
                                        <p:attrNameLst>
                                          <p:attrName>ppt_w</p:attrName>
                                        </p:attrNameLst>
                                      </p:cBhvr>
                                      <p:tavLst>
                                        <p:tav tm="0">
                                          <p:val>
                                            <p:strVal val="#ppt_w*0.70"/>
                                          </p:val>
                                        </p:tav>
                                        <p:tav tm="100000">
                                          <p:val>
                                            <p:strVal val="#ppt_w"/>
                                          </p:val>
                                        </p:tav>
                                      </p:tavLst>
                                    </p:anim>
                                    <p:anim calcmode="lin" valueType="num">
                                      <p:cBhvr>
                                        <p:cTn id="43" dur="1000" fill="hold"/>
                                        <p:tgtEl>
                                          <p:spTgt spid="1031"/>
                                        </p:tgtEl>
                                        <p:attrNameLst>
                                          <p:attrName>ppt_h</p:attrName>
                                        </p:attrNameLst>
                                      </p:cBhvr>
                                      <p:tavLst>
                                        <p:tav tm="0">
                                          <p:val>
                                            <p:strVal val="#ppt_h"/>
                                          </p:val>
                                        </p:tav>
                                        <p:tav tm="100000">
                                          <p:val>
                                            <p:strVal val="#ppt_h"/>
                                          </p:val>
                                        </p:tav>
                                      </p:tavLst>
                                    </p:anim>
                                    <p:animEffect transition="in" filter="fade">
                                      <p:cBhvr>
                                        <p:cTn id="44" dur="1000"/>
                                        <p:tgtEl>
                                          <p:spTgt spid="1031"/>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strVal val="#ppt_w*0.70"/>
                                          </p:val>
                                        </p:tav>
                                        <p:tav tm="100000">
                                          <p:val>
                                            <p:strVal val="#ppt_w"/>
                                          </p:val>
                                        </p:tav>
                                      </p:tavLst>
                                    </p:anim>
                                    <p:anim calcmode="lin" valueType="num">
                                      <p:cBhvr>
                                        <p:cTn id="50" dur="1000" fill="hold"/>
                                        <p:tgtEl>
                                          <p:spTgt spid="17"/>
                                        </p:tgtEl>
                                        <p:attrNameLst>
                                          <p:attrName>ppt_h</p:attrName>
                                        </p:attrNameLst>
                                      </p:cBhvr>
                                      <p:tavLst>
                                        <p:tav tm="0">
                                          <p:val>
                                            <p:strVal val="#ppt_h"/>
                                          </p:val>
                                        </p:tav>
                                        <p:tav tm="100000">
                                          <p:val>
                                            <p:strVal val="#ppt_h"/>
                                          </p:val>
                                        </p:tav>
                                      </p:tavLst>
                                    </p:anim>
                                    <p:animEffect transition="in" filter="fade">
                                      <p:cBhvr>
                                        <p:cTn id="51" dur="10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8">
                                            <p:txEl>
                                              <p:pRg st="0" end="0"/>
                                            </p:txEl>
                                          </p:spTgt>
                                        </p:tgtEl>
                                        <p:attrNameLst>
                                          <p:attrName>style.visibility</p:attrName>
                                        </p:attrNameLst>
                                      </p:cBhvr>
                                      <p:to>
                                        <p:strVal val="visible"/>
                                      </p:to>
                                    </p:set>
                                    <p:anim calcmode="lin" valueType="num">
                                      <p:cBhvr>
                                        <p:cTn id="56"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57"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58" dur="1000"/>
                                        <p:tgtEl>
                                          <p:spTgt spid="8">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1000" fill="hold"/>
                                        <p:tgtEl>
                                          <p:spTgt spid="11"/>
                                        </p:tgtEl>
                                        <p:attrNameLst>
                                          <p:attrName>ppt_w</p:attrName>
                                        </p:attrNameLst>
                                      </p:cBhvr>
                                      <p:tavLst>
                                        <p:tav tm="0">
                                          <p:val>
                                            <p:strVal val="#ppt_w*0.70"/>
                                          </p:val>
                                        </p:tav>
                                        <p:tav tm="100000">
                                          <p:val>
                                            <p:strVal val="#ppt_w"/>
                                          </p:val>
                                        </p:tav>
                                      </p:tavLst>
                                    </p:anim>
                                    <p:anim calcmode="lin" valueType="num">
                                      <p:cBhvr>
                                        <p:cTn id="64" dur="1000" fill="hold"/>
                                        <p:tgtEl>
                                          <p:spTgt spid="11"/>
                                        </p:tgtEl>
                                        <p:attrNameLst>
                                          <p:attrName>ppt_h</p:attrName>
                                        </p:attrNameLst>
                                      </p:cBhvr>
                                      <p:tavLst>
                                        <p:tav tm="0">
                                          <p:val>
                                            <p:strVal val="#ppt_h"/>
                                          </p:val>
                                        </p:tav>
                                        <p:tav tm="100000">
                                          <p:val>
                                            <p:strVal val="#ppt_h"/>
                                          </p:val>
                                        </p:tav>
                                      </p:tavLst>
                                    </p:anim>
                                    <p:animEffect transition="in" filter="fade">
                                      <p:cBhvr>
                                        <p:cTn id="65" dur="10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nodeType="clickEffect">
                                  <p:stCondLst>
                                    <p:cond delay="0"/>
                                  </p:stCondLst>
                                  <p:childTnLst>
                                    <p:set>
                                      <p:cBhvr>
                                        <p:cTn id="69" dur="1" fill="hold">
                                          <p:stCondLst>
                                            <p:cond delay="0"/>
                                          </p:stCondLst>
                                        </p:cTn>
                                        <p:tgtEl>
                                          <p:spTgt spid="1032"/>
                                        </p:tgtEl>
                                        <p:attrNameLst>
                                          <p:attrName>style.visibility</p:attrName>
                                        </p:attrNameLst>
                                      </p:cBhvr>
                                      <p:to>
                                        <p:strVal val="visible"/>
                                      </p:to>
                                    </p:set>
                                    <p:anim calcmode="lin" valueType="num">
                                      <p:cBhvr>
                                        <p:cTn id="70" dur="1000" fill="hold"/>
                                        <p:tgtEl>
                                          <p:spTgt spid="1032"/>
                                        </p:tgtEl>
                                        <p:attrNameLst>
                                          <p:attrName>ppt_w</p:attrName>
                                        </p:attrNameLst>
                                      </p:cBhvr>
                                      <p:tavLst>
                                        <p:tav tm="0">
                                          <p:val>
                                            <p:strVal val="#ppt_w*0.70"/>
                                          </p:val>
                                        </p:tav>
                                        <p:tav tm="100000">
                                          <p:val>
                                            <p:strVal val="#ppt_w"/>
                                          </p:val>
                                        </p:tav>
                                      </p:tavLst>
                                    </p:anim>
                                    <p:anim calcmode="lin" valueType="num">
                                      <p:cBhvr>
                                        <p:cTn id="71" dur="1000" fill="hold"/>
                                        <p:tgtEl>
                                          <p:spTgt spid="1032"/>
                                        </p:tgtEl>
                                        <p:attrNameLst>
                                          <p:attrName>ppt_h</p:attrName>
                                        </p:attrNameLst>
                                      </p:cBhvr>
                                      <p:tavLst>
                                        <p:tav tm="0">
                                          <p:val>
                                            <p:strVal val="#ppt_h"/>
                                          </p:val>
                                        </p:tav>
                                        <p:tav tm="100000">
                                          <p:val>
                                            <p:strVal val="#ppt_h"/>
                                          </p:val>
                                        </p:tav>
                                      </p:tavLst>
                                    </p:anim>
                                    <p:animEffect transition="in" filter="fade">
                                      <p:cBhvr>
                                        <p:cTn id="72" dur="1000"/>
                                        <p:tgtEl>
                                          <p:spTgt spid="1032"/>
                                        </p:tgtEl>
                                      </p:cBhvr>
                                    </p:animEffect>
                                  </p:childTnLst>
                                </p:cTn>
                              </p:par>
                            </p:childTnLst>
                          </p:cTn>
                        </p:par>
                      </p:childTnLst>
                    </p:cTn>
                  </p:par>
                  <p:par>
                    <p:cTn id="73" fill="hold">
                      <p:stCondLst>
                        <p:cond delay="indefinite"/>
                      </p:stCondLst>
                      <p:childTnLst>
                        <p:par>
                          <p:cTn id="74" fill="hold">
                            <p:stCondLst>
                              <p:cond delay="0"/>
                            </p:stCondLst>
                            <p:childTnLst>
                              <p:par>
                                <p:cTn id="75" presetID="55"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1000" fill="hold"/>
                                        <p:tgtEl>
                                          <p:spTgt spid="26"/>
                                        </p:tgtEl>
                                        <p:attrNameLst>
                                          <p:attrName>ppt_w</p:attrName>
                                        </p:attrNameLst>
                                      </p:cBhvr>
                                      <p:tavLst>
                                        <p:tav tm="0">
                                          <p:val>
                                            <p:strVal val="#ppt_w*0.70"/>
                                          </p:val>
                                        </p:tav>
                                        <p:tav tm="100000">
                                          <p:val>
                                            <p:strVal val="#ppt_w"/>
                                          </p:val>
                                        </p:tav>
                                      </p:tavLst>
                                    </p:anim>
                                    <p:anim calcmode="lin" valueType="num">
                                      <p:cBhvr>
                                        <p:cTn id="78" dur="1000" fill="hold"/>
                                        <p:tgtEl>
                                          <p:spTgt spid="26"/>
                                        </p:tgtEl>
                                        <p:attrNameLst>
                                          <p:attrName>ppt_h</p:attrName>
                                        </p:attrNameLst>
                                      </p:cBhvr>
                                      <p:tavLst>
                                        <p:tav tm="0">
                                          <p:val>
                                            <p:strVal val="#ppt_h"/>
                                          </p:val>
                                        </p:tav>
                                        <p:tav tm="100000">
                                          <p:val>
                                            <p:strVal val="#ppt_h"/>
                                          </p:val>
                                        </p:tav>
                                      </p:tavLst>
                                    </p:anim>
                                    <p:animEffect transition="in" filter="fade">
                                      <p:cBhvr>
                                        <p:cTn id="79" dur="10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ntr" presetSubtype="0" fill="hold" nodeType="clickEffect">
                                  <p:stCondLst>
                                    <p:cond delay="0"/>
                                  </p:stCondLst>
                                  <p:childTnLst>
                                    <p:set>
                                      <p:cBhvr>
                                        <p:cTn id="83" dur="1" fill="hold">
                                          <p:stCondLst>
                                            <p:cond delay="0"/>
                                          </p:stCondLst>
                                        </p:cTn>
                                        <p:tgtEl>
                                          <p:spTgt spid="1030"/>
                                        </p:tgtEl>
                                        <p:attrNameLst>
                                          <p:attrName>style.visibility</p:attrName>
                                        </p:attrNameLst>
                                      </p:cBhvr>
                                      <p:to>
                                        <p:strVal val="visible"/>
                                      </p:to>
                                    </p:set>
                                    <p:anim calcmode="lin" valueType="num">
                                      <p:cBhvr>
                                        <p:cTn id="84" dur="1000" fill="hold"/>
                                        <p:tgtEl>
                                          <p:spTgt spid="1030"/>
                                        </p:tgtEl>
                                        <p:attrNameLst>
                                          <p:attrName>ppt_w</p:attrName>
                                        </p:attrNameLst>
                                      </p:cBhvr>
                                      <p:tavLst>
                                        <p:tav tm="0">
                                          <p:val>
                                            <p:strVal val="#ppt_w*0.70"/>
                                          </p:val>
                                        </p:tav>
                                        <p:tav tm="100000">
                                          <p:val>
                                            <p:strVal val="#ppt_w"/>
                                          </p:val>
                                        </p:tav>
                                      </p:tavLst>
                                    </p:anim>
                                    <p:anim calcmode="lin" valueType="num">
                                      <p:cBhvr>
                                        <p:cTn id="85" dur="1000" fill="hold"/>
                                        <p:tgtEl>
                                          <p:spTgt spid="1030"/>
                                        </p:tgtEl>
                                        <p:attrNameLst>
                                          <p:attrName>ppt_h</p:attrName>
                                        </p:attrNameLst>
                                      </p:cBhvr>
                                      <p:tavLst>
                                        <p:tav tm="0">
                                          <p:val>
                                            <p:strVal val="#ppt_h"/>
                                          </p:val>
                                        </p:tav>
                                        <p:tav tm="100000">
                                          <p:val>
                                            <p:strVal val="#ppt_h"/>
                                          </p:val>
                                        </p:tav>
                                      </p:tavLst>
                                    </p:anim>
                                    <p:animEffect transition="in" filter="fade">
                                      <p:cBhvr>
                                        <p:cTn id="86" dur="1000"/>
                                        <p:tgtEl>
                                          <p:spTgt spid="1030"/>
                                        </p:tgtEl>
                                      </p:cBhvr>
                                    </p:animEffect>
                                  </p:childTnLst>
                                </p:cTn>
                              </p:par>
                            </p:childTnLst>
                          </p:cTn>
                        </p:par>
                      </p:childTnLst>
                    </p:cTn>
                  </p:par>
                  <p:par>
                    <p:cTn id="87" fill="hold">
                      <p:stCondLst>
                        <p:cond delay="indefinite"/>
                      </p:stCondLst>
                      <p:childTnLst>
                        <p:par>
                          <p:cTn id="88" fill="hold">
                            <p:stCondLst>
                              <p:cond delay="0"/>
                            </p:stCondLst>
                            <p:childTnLst>
                              <p:par>
                                <p:cTn id="89" presetID="55" presetClass="entr" presetSubtype="0" fill="hold" nodeType="clickEffect">
                                  <p:stCondLst>
                                    <p:cond delay="0"/>
                                  </p:stCondLst>
                                  <p:childTnLst>
                                    <p:set>
                                      <p:cBhvr>
                                        <p:cTn id="90" dur="1" fill="hold">
                                          <p:stCondLst>
                                            <p:cond delay="0"/>
                                          </p:stCondLst>
                                        </p:cTn>
                                        <p:tgtEl>
                                          <p:spTgt spid="7">
                                            <p:txEl>
                                              <p:pRg st="0" end="0"/>
                                            </p:txEl>
                                          </p:spTgt>
                                        </p:tgtEl>
                                        <p:attrNameLst>
                                          <p:attrName>style.visibility</p:attrName>
                                        </p:attrNameLst>
                                      </p:cBhvr>
                                      <p:to>
                                        <p:strVal val="visible"/>
                                      </p:to>
                                    </p:set>
                                    <p:anim calcmode="lin" valueType="num">
                                      <p:cBhvr>
                                        <p:cTn id="91" dur="1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92"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3" dur="1000"/>
                                        <p:tgtEl>
                                          <p:spTgt spid="7">
                                            <p:txEl>
                                              <p:pRg st="0" end="0"/>
                                            </p:txEl>
                                          </p:spTgt>
                                        </p:tgtEl>
                                      </p:cBhvr>
                                    </p:animEffect>
                                  </p:childTnLst>
                                </p:cTn>
                              </p:par>
                              <p:par>
                                <p:cTn id="94" presetID="55" presetClass="entr" presetSubtype="0" fill="hold" nodeType="withEffect">
                                  <p:stCondLst>
                                    <p:cond delay="0"/>
                                  </p:stCondLst>
                                  <p:childTnLst>
                                    <p:set>
                                      <p:cBhvr>
                                        <p:cTn id="95" dur="1" fill="hold">
                                          <p:stCondLst>
                                            <p:cond delay="0"/>
                                          </p:stCondLst>
                                        </p:cTn>
                                        <p:tgtEl>
                                          <p:spTgt spid="7">
                                            <p:txEl>
                                              <p:pRg st="1" end="1"/>
                                            </p:txEl>
                                          </p:spTgt>
                                        </p:tgtEl>
                                        <p:attrNameLst>
                                          <p:attrName>style.visibility</p:attrName>
                                        </p:attrNameLst>
                                      </p:cBhvr>
                                      <p:to>
                                        <p:strVal val="visible"/>
                                      </p:to>
                                    </p:set>
                                    <p:anim calcmode="lin" valueType="num">
                                      <p:cBhvr>
                                        <p:cTn id="96" dur="1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97" dur="1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98" dur="1000"/>
                                        <p:tgtEl>
                                          <p:spTgt spid="7">
                                            <p:txEl>
                                              <p:pRg st="1" end="1"/>
                                            </p:txEl>
                                          </p:spTgt>
                                        </p:tgtEl>
                                      </p:cBhvr>
                                    </p:animEffect>
                                  </p:childTnLst>
                                </p:cTn>
                              </p:par>
                              <p:par>
                                <p:cTn id="99" presetID="55" presetClass="entr" presetSubtype="0" fill="hold" nodeType="withEffect">
                                  <p:stCondLst>
                                    <p:cond delay="0"/>
                                  </p:stCondLst>
                                  <p:childTnLst>
                                    <p:set>
                                      <p:cBhvr>
                                        <p:cTn id="100" dur="1" fill="hold">
                                          <p:stCondLst>
                                            <p:cond delay="0"/>
                                          </p:stCondLst>
                                        </p:cTn>
                                        <p:tgtEl>
                                          <p:spTgt spid="7">
                                            <p:txEl>
                                              <p:pRg st="2" end="2"/>
                                            </p:txEl>
                                          </p:spTgt>
                                        </p:tgtEl>
                                        <p:attrNameLst>
                                          <p:attrName>style.visibility</p:attrName>
                                        </p:attrNameLst>
                                      </p:cBhvr>
                                      <p:to>
                                        <p:strVal val="visible"/>
                                      </p:to>
                                    </p:set>
                                    <p:anim calcmode="lin" valueType="num">
                                      <p:cBhvr>
                                        <p:cTn id="101" dur="1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102" dur="1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103"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11" grpId="0" animBg="1"/>
      <p:bldP spid="17" grpId="0" animBg="1"/>
      <p:bldP spid="18" grpId="0" animBg="1"/>
      <p:bldP spid="19"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lum bright="-20000"/>
          </a:blip>
          <a:srcRect/>
          <a:stretch>
            <a:fillRect/>
          </a:stretch>
        </p:blipFill>
        <p:spPr bwMode="auto">
          <a:xfrm>
            <a:off x="1" y="0"/>
            <a:ext cx="9144000" cy="7010400"/>
          </a:xfrm>
          <a:prstGeom prst="rect">
            <a:avLst/>
          </a:prstGeom>
          <a:noFill/>
          <a:ln w="9525">
            <a:noFill/>
            <a:miter lim="800000"/>
            <a:headEnd/>
            <a:tailEnd/>
          </a:ln>
        </p:spPr>
      </p:pic>
      <p:sp>
        <p:nvSpPr>
          <p:cNvPr id="4" name="Content Placeholder 3"/>
          <p:cNvSpPr>
            <a:spLocks noGrp="1"/>
          </p:cNvSpPr>
          <p:nvPr>
            <p:ph idx="1"/>
          </p:nvPr>
        </p:nvSpPr>
        <p:spPr>
          <a:xfrm>
            <a:off x="0" y="533400"/>
            <a:ext cx="8915400" cy="6096000"/>
          </a:xfrm>
        </p:spPr>
        <p:txBody>
          <a:bodyPr>
            <a:noAutofit/>
          </a:bodyPr>
          <a:lstStyle/>
          <a:p>
            <a:pPr>
              <a:buNone/>
            </a:pPr>
            <a:r>
              <a:rPr lang="en-US" i="1" dirty="0" smtClean="0">
                <a:effectLst>
                  <a:glow rad="101600">
                    <a:schemeClr val="bg1">
                      <a:alpha val="60000"/>
                    </a:schemeClr>
                  </a:glow>
                </a:effectLst>
              </a:rPr>
              <a:t>  “For flesh and blood hath not revealed it unto thee, but my Father which is in heaven…The Holy Ghost, he shall teach you all things and bring all things to your remembrance…When the Spirit of Truth is come he will guide you into all truth…that the God of our Lord Jesus Christ the Father of glory may give unto you the spirit of wisdom and revelation in the knowledge of him. The eyes of your understanding being enlightened…But God hath revealed them unto us by his Spirit for the spirit searches all things yea the deep things of God. </a:t>
            </a:r>
            <a:endParaRPr lang="en-US" b="1" i="1" dirty="0">
              <a:solidFill>
                <a:schemeClr val="bg1"/>
              </a:solidFill>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lum bright="-20000"/>
          </a:blip>
          <a:srcRect/>
          <a:stretch>
            <a:fillRect/>
          </a:stretch>
        </p:blipFill>
        <p:spPr bwMode="auto">
          <a:xfrm>
            <a:off x="1" y="0"/>
            <a:ext cx="9144000" cy="7010400"/>
          </a:xfrm>
          <a:prstGeom prst="rect">
            <a:avLst/>
          </a:prstGeom>
          <a:noFill/>
          <a:ln w="9525">
            <a:noFill/>
            <a:miter lim="800000"/>
            <a:headEnd/>
            <a:tailEnd/>
          </a:ln>
        </p:spPr>
      </p:pic>
      <p:sp>
        <p:nvSpPr>
          <p:cNvPr id="5" name="Content Placeholder 4"/>
          <p:cNvSpPr>
            <a:spLocks noGrp="1"/>
          </p:cNvSpPr>
          <p:nvPr>
            <p:ph idx="1"/>
          </p:nvPr>
        </p:nvSpPr>
        <p:spPr>
          <a:xfrm>
            <a:off x="228600" y="152400"/>
            <a:ext cx="8458200" cy="6858000"/>
          </a:xfrm>
        </p:spPr>
        <p:txBody>
          <a:bodyPr>
            <a:normAutofit lnSpcReduction="10000"/>
          </a:bodyPr>
          <a:lstStyle/>
          <a:p>
            <a:pPr>
              <a:buNone/>
            </a:pPr>
            <a:r>
              <a:rPr lang="en-US" i="1" dirty="0" smtClean="0">
                <a:effectLst>
                  <a:glow rad="101600">
                    <a:schemeClr val="bg1">
                      <a:alpha val="60000"/>
                    </a:schemeClr>
                  </a:glow>
                </a:effectLst>
              </a:rPr>
              <a:t>   Now we have received not the spirit of the world, but the Spirit which is of God: that we might know the things that are freely given to us of God. Which things also we speak not in the words which man’s wisdom </a:t>
            </a:r>
            <a:r>
              <a:rPr lang="en-US" i="1" dirty="0" err="1" smtClean="0">
                <a:effectLst>
                  <a:glow rad="101600">
                    <a:schemeClr val="bg1">
                      <a:alpha val="60000"/>
                    </a:schemeClr>
                  </a:glow>
                </a:effectLst>
              </a:rPr>
              <a:t>teaceth</a:t>
            </a:r>
            <a:r>
              <a:rPr lang="en-US" i="1" dirty="0" smtClean="0">
                <a:effectLst>
                  <a:glow rad="101600">
                    <a:schemeClr val="bg1">
                      <a:alpha val="60000"/>
                    </a:schemeClr>
                  </a:glow>
                </a:effectLst>
              </a:rPr>
              <a:t>, but which the Holy Ghost </a:t>
            </a:r>
            <a:r>
              <a:rPr lang="en-US" i="1" dirty="0" err="1" smtClean="0">
                <a:effectLst>
                  <a:glow rad="101600">
                    <a:schemeClr val="bg1">
                      <a:alpha val="60000"/>
                    </a:schemeClr>
                  </a:glow>
                </a:effectLst>
              </a:rPr>
              <a:t>teacheth</a:t>
            </a:r>
            <a:r>
              <a:rPr lang="en-US" i="1" dirty="0" smtClean="0">
                <a:effectLst>
                  <a:glow rad="101600">
                    <a:schemeClr val="bg1">
                      <a:alpha val="60000"/>
                    </a:schemeClr>
                  </a:glow>
                </a:effectLst>
              </a:rPr>
              <a:t>; comparing spiritual things with spiritual…If our gospel be hid it is hid to them that are lost. In whom the god of this world hath blinded the minds of that which believe not…For God commanded the light to shine out of darkness hath shined in our hearts to give the light of the knowledge of the glory of God in the face of Jesus Christ…Hereby know we the spirit of truth and the spirit of error.”</a:t>
            </a:r>
            <a:endParaRPr lang="en-US" dirty="0" smtClean="0">
              <a:effectLst>
                <a:glow rad="101600">
                  <a:schemeClr val="bg1">
                    <a:alpha val="60000"/>
                  </a:schemeClr>
                </a:glow>
              </a:effectLst>
            </a:endParaRPr>
          </a:p>
          <a:p>
            <a:endParaRPr lang="en-US" b="1" i="1" dirty="0" smtClean="0">
              <a:solidFill>
                <a:schemeClr val="bg1"/>
              </a:solidFill>
              <a:effectLst>
                <a:glow rad="101600">
                  <a:schemeClr val="bg1">
                    <a:alpha val="60000"/>
                  </a:schemeClr>
                </a:glow>
              </a:effectLst>
            </a:endParaRPr>
          </a:p>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p:spPr>
        <p:txBody>
          <a:bodyPr>
            <a:normAutofit/>
          </a:bodyPr>
          <a:lstStyle/>
          <a:p>
            <a:r>
              <a:rPr lang="en-US" dirty="0" smtClean="0"/>
              <a:t>In What Version Has </a:t>
            </a:r>
            <a:br>
              <a:rPr lang="en-US" dirty="0" smtClean="0"/>
            </a:br>
            <a:r>
              <a:rPr lang="en-US" dirty="0" smtClean="0"/>
              <a:t>God Preserved His Word?</a:t>
            </a:r>
            <a:endParaRPr lang="en-US" dirty="0"/>
          </a:p>
        </p:txBody>
      </p:sp>
      <p:pic>
        <p:nvPicPr>
          <p:cNvPr id="19458" name="Picture 2"/>
          <p:cNvPicPr>
            <a:picLocks noChangeAspect="1" noChangeArrowheads="1"/>
          </p:cNvPicPr>
          <p:nvPr/>
        </p:nvPicPr>
        <p:blipFill>
          <a:blip r:embed="rId3" cstate="print"/>
          <a:srcRect/>
          <a:stretch>
            <a:fillRect/>
          </a:stretch>
        </p:blipFill>
        <p:spPr bwMode="auto">
          <a:xfrm>
            <a:off x="5029200" y="2057400"/>
            <a:ext cx="3457040" cy="2296094"/>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685800" y="4419600"/>
            <a:ext cx="3429000" cy="2286000"/>
          </a:xfrm>
          <a:prstGeom prst="rect">
            <a:avLst/>
          </a:prstGeom>
          <a:noFill/>
          <a:ln w="9525">
            <a:noFill/>
            <a:miter lim="800000"/>
            <a:headEnd/>
            <a:tailEnd/>
          </a:ln>
        </p:spPr>
      </p:pic>
      <p:pic>
        <p:nvPicPr>
          <p:cNvPr id="19460" name="Picture 4"/>
          <p:cNvPicPr>
            <a:picLocks noChangeAspect="1" noChangeArrowheads="1"/>
          </p:cNvPicPr>
          <p:nvPr/>
        </p:nvPicPr>
        <p:blipFill>
          <a:blip r:embed="rId5" cstate="print"/>
          <a:srcRect/>
          <a:stretch>
            <a:fillRect/>
          </a:stretch>
        </p:blipFill>
        <p:spPr bwMode="auto">
          <a:xfrm>
            <a:off x="4343400" y="4724400"/>
            <a:ext cx="3195484" cy="1905000"/>
          </a:xfrm>
          <a:prstGeom prst="rect">
            <a:avLst/>
          </a:prstGeom>
          <a:noFill/>
          <a:ln w="9525">
            <a:noFill/>
            <a:miter lim="800000"/>
            <a:headEnd/>
            <a:tailEnd/>
          </a:ln>
        </p:spPr>
      </p:pic>
      <p:pic>
        <p:nvPicPr>
          <p:cNvPr id="19461" name="Picture 5"/>
          <p:cNvPicPr>
            <a:picLocks noChangeAspect="1" noChangeArrowheads="1"/>
          </p:cNvPicPr>
          <p:nvPr/>
        </p:nvPicPr>
        <p:blipFill>
          <a:blip r:embed="rId6" cstate="print"/>
          <a:srcRect/>
          <a:stretch>
            <a:fillRect/>
          </a:stretch>
        </p:blipFill>
        <p:spPr bwMode="auto">
          <a:xfrm>
            <a:off x="1295400" y="1752600"/>
            <a:ext cx="3048000" cy="2286000"/>
          </a:xfrm>
          <a:prstGeom prst="rect">
            <a:avLst/>
          </a:prstGeom>
          <a:noFill/>
          <a:ln w="9525">
            <a:noFill/>
            <a:miter lim="800000"/>
            <a:headEnd/>
            <a:tailEnd/>
          </a:ln>
        </p:spPr>
      </p:pic>
      <p:sp>
        <p:nvSpPr>
          <p:cNvPr id="19463" name="Rectangle 7"/>
          <p:cNvSpPr>
            <a:spLocks noChangeArrowheads="1"/>
          </p:cNvSpPr>
          <p:nvPr/>
        </p:nvSpPr>
        <p:spPr bwMode="auto">
          <a:xfrm>
            <a:off x="304800" y="3147861"/>
            <a:ext cx="8534400" cy="830997"/>
          </a:xfrm>
          <a:prstGeom prst="rect">
            <a:avLst/>
          </a:prstGeom>
          <a:solidFill>
            <a:schemeClr val="accent6">
              <a:lumMod val="60000"/>
              <a:lumOff val="40000"/>
            </a:schemeClr>
          </a:solidFill>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chemeClr val="bg1"/>
                </a:solidFill>
                <a:effectLst>
                  <a:glow rad="101600">
                    <a:schemeClr val="accent6">
                      <a:satMod val="175000"/>
                      <a:alpha val="40000"/>
                    </a:schemeClr>
                  </a:glow>
                </a:effectLst>
                <a:latin typeface="+mj-lt"/>
                <a:ea typeface="Times New Roman" pitchFamily="18" charset="0"/>
                <a:cs typeface="Arial" pitchFamily="34" charset="0"/>
              </a:rPr>
              <a:t>450 Versions of the English Bible</a:t>
            </a:r>
            <a:endParaRPr kumimoji="0" lang="en-US" sz="4800" b="1" i="0" u="none" strike="noStrike" cap="none" normalizeH="0" baseline="0" dirty="0" smtClean="0">
              <a:ln>
                <a:noFill/>
              </a:ln>
              <a:solidFill>
                <a:schemeClr val="bg1"/>
              </a:solidFill>
              <a:effectLst>
                <a:glow rad="101600">
                  <a:schemeClr val="accent6">
                    <a:satMod val="175000"/>
                    <a:alpha val="40000"/>
                  </a:schemeClr>
                </a:glow>
              </a:effectLst>
              <a:latin typeface="+mj-l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animEffect transition="in" filter="fade">
                                      <p:cBhvr>
                                        <p:cTn id="7" dur="10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2438400"/>
          </a:xfrm>
        </p:spPr>
        <p:txBody>
          <a:bodyPr>
            <a:normAutofit/>
          </a:bodyPr>
          <a:lstStyle/>
          <a:p>
            <a:pPr algn="ctr">
              <a:buNone/>
            </a:pPr>
            <a:r>
              <a:rPr lang="en-US" sz="4400" dirty="0" smtClean="0"/>
              <a:t>This is the wrong question. </a:t>
            </a:r>
          </a:p>
          <a:p>
            <a:pPr algn="ctr">
              <a:buNone/>
            </a:pPr>
            <a:r>
              <a:rPr lang="en-US" sz="4400" i="1" dirty="0" smtClean="0"/>
              <a:t>The question should be in what text  has God preserved His Word?</a:t>
            </a:r>
          </a:p>
          <a:p>
            <a:pPr algn="ctr">
              <a:buNone/>
            </a:pPr>
            <a:endParaRPr lang="en-US" sz="4400" dirty="0"/>
          </a:p>
        </p:txBody>
      </p:sp>
      <p:pic>
        <p:nvPicPr>
          <p:cNvPr id="1027" name="Picture 3"/>
          <p:cNvPicPr>
            <a:picLocks noChangeAspect="1" noChangeArrowheads="1"/>
          </p:cNvPicPr>
          <p:nvPr/>
        </p:nvPicPr>
        <p:blipFill>
          <a:blip r:embed="rId3" cstate="print"/>
          <a:srcRect r="-472" b="3774"/>
          <a:stretch>
            <a:fillRect/>
          </a:stretch>
        </p:blipFill>
        <p:spPr bwMode="auto">
          <a:xfrm>
            <a:off x="1905000" y="2438400"/>
            <a:ext cx="5867400" cy="421461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sz="4000" b="1" dirty="0" smtClean="0"/>
              <a:t>There are two basic text in existence </a:t>
            </a:r>
            <a:endParaRPr lang="en-US" sz="4000" b="1" dirty="0"/>
          </a:p>
        </p:txBody>
      </p:sp>
      <p:sp>
        <p:nvSpPr>
          <p:cNvPr id="3" name="Content Placeholder 2"/>
          <p:cNvSpPr>
            <a:spLocks noGrp="1"/>
          </p:cNvSpPr>
          <p:nvPr>
            <p:ph sz="half" idx="1"/>
          </p:nvPr>
        </p:nvSpPr>
        <p:spPr>
          <a:xfrm>
            <a:off x="0" y="914400"/>
            <a:ext cx="4495800" cy="5943600"/>
          </a:xfrm>
        </p:spPr>
        <p:txBody>
          <a:bodyPr>
            <a:normAutofit/>
          </a:bodyPr>
          <a:lstStyle/>
          <a:p>
            <a:pPr algn="ctr">
              <a:buNone/>
            </a:pPr>
            <a:r>
              <a:rPr lang="en-US" sz="3200" b="1" i="1" u="sng" dirty="0" smtClean="0">
                <a:solidFill>
                  <a:srgbClr val="FFFF00"/>
                </a:solidFill>
              </a:rPr>
              <a:t>Traditional text</a:t>
            </a:r>
          </a:p>
          <a:p>
            <a:pPr>
              <a:buFont typeface="Arial" charset="0"/>
              <a:buChar char="•"/>
            </a:pPr>
            <a:r>
              <a:rPr lang="en-US" sz="3200" b="1" i="1" dirty="0" smtClean="0">
                <a:solidFill>
                  <a:srgbClr val="FFFF00"/>
                </a:solidFill>
              </a:rPr>
              <a:t>Masoretic text (Hebrew)</a:t>
            </a:r>
          </a:p>
          <a:p>
            <a:pPr>
              <a:buFont typeface="Arial" charset="0"/>
              <a:buChar char="•"/>
            </a:pPr>
            <a:r>
              <a:rPr lang="en-US" sz="3200" b="1" i="1" dirty="0" smtClean="0">
                <a:solidFill>
                  <a:srgbClr val="FFFF00"/>
                </a:solidFill>
              </a:rPr>
              <a:t>Byzantine text (Greek)</a:t>
            </a:r>
          </a:p>
          <a:p>
            <a:pPr>
              <a:buFont typeface="Arial" charset="0"/>
              <a:buChar char="•"/>
            </a:pPr>
            <a:r>
              <a:rPr lang="en-US" sz="3200" b="1" i="1" dirty="0" smtClean="0">
                <a:solidFill>
                  <a:srgbClr val="FFFF00"/>
                </a:solidFill>
              </a:rPr>
              <a:t>Majority text – 5000 copies/1200 fragments</a:t>
            </a:r>
          </a:p>
          <a:p>
            <a:pPr>
              <a:buFont typeface="Arial" charset="0"/>
              <a:buChar char="•"/>
            </a:pPr>
            <a:r>
              <a:rPr lang="en-US" sz="3200" b="1" i="1" dirty="0" smtClean="0">
                <a:solidFill>
                  <a:srgbClr val="FFFF00"/>
                </a:solidFill>
              </a:rPr>
              <a:t>98%  of the 6200 copies are in 100% agreement</a:t>
            </a:r>
          </a:p>
          <a:p>
            <a:pPr>
              <a:buFont typeface="Arial" charset="0"/>
              <a:buChar char="•"/>
            </a:pPr>
            <a:r>
              <a:rPr lang="en-US" sz="3200" b="1" i="1" dirty="0" smtClean="0">
                <a:solidFill>
                  <a:srgbClr val="FFFF00"/>
                </a:solidFill>
              </a:rPr>
              <a:t>Received text</a:t>
            </a:r>
          </a:p>
          <a:p>
            <a:pPr>
              <a:buFont typeface="Arial" charset="0"/>
              <a:buChar char="•"/>
            </a:pPr>
            <a:r>
              <a:rPr lang="en-US" sz="3200" b="1" i="1" dirty="0" smtClean="0">
                <a:solidFill>
                  <a:srgbClr val="FFFF00"/>
                </a:solidFill>
              </a:rPr>
              <a:t>Textus Receptus</a:t>
            </a:r>
          </a:p>
          <a:p>
            <a:pPr>
              <a:buFont typeface="Arial" charset="0"/>
              <a:buChar char="•"/>
            </a:pPr>
            <a:endParaRPr lang="en-US" sz="3200" b="1" i="1" dirty="0">
              <a:solidFill>
                <a:srgbClr val="FFFF00"/>
              </a:solidFill>
            </a:endParaRPr>
          </a:p>
        </p:txBody>
      </p:sp>
      <p:sp>
        <p:nvSpPr>
          <p:cNvPr id="4" name="Content Placeholder 3"/>
          <p:cNvSpPr>
            <a:spLocks noGrp="1"/>
          </p:cNvSpPr>
          <p:nvPr>
            <p:ph sz="half" idx="2"/>
          </p:nvPr>
        </p:nvSpPr>
        <p:spPr>
          <a:xfrm>
            <a:off x="4495800" y="914400"/>
            <a:ext cx="4648200" cy="5943600"/>
          </a:xfrm>
        </p:spPr>
        <p:txBody>
          <a:bodyPr>
            <a:normAutofit/>
          </a:bodyPr>
          <a:lstStyle/>
          <a:p>
            <a:pPr algn="ctr">
              <a:buNone/>
            </a:pPr>
            <a:r>
              <a:rPr lang="en-US" sz="3200" b="1" i="1" u="sng" dirty="0" smtClean="0">
                <a:solidFill>
                  <a:srgbClr val="FFFF00"/>
                </a:solidFill>
              </a:rPr>
              <a:t>Westcott and Hort text</a:t>
            </a:r>
          </a:p>
          <a:p>
            <a:pPr lvl="0">
              <a:buFont typeface="Arial" charset="0"/>
              <a:buChar char="•"/>
            </a:pPr>
            <a:r>
              <a:rPr lang="en-US" sz="3200" b="1" i="1" dirty="0" smtClean="0">
                <a:solidFill>
                  <a:srgbClr val="FFFF00"/>
                </a:solidFill>
              </a:rPr>
              <a:t>Alexandrian text</a:t>
            </a:r>
          </a:p>
          <a:p>
            <a:pPr lvl="0">
              <a:buFont typeface="Arial" charset="0"/>
              <a:buChar char="•"/>
            </a:pPr>
            <a:r>
              <a:rPr lang="en-US" sz="3200" b="1" i="1" dirty="0" smtClean="0">
                <a:solidFill>
                  <a:srgbClr val="FFFF00"/>
                </a:solidFill>
              </a:rPr>
              <a:t>Vaticanus text/Roman Catholic manuscripts</a:t>
            </a:r>
          </a:p>
          <a:p>
            <a:pPr lvl="0">
              <a:buFont typeface="Arial" charset="0"/>
              <a:buChar char="•"/>
            </a:pPr>
            <a:r>
              <a:rPr lang="en-US" sz="3200" b="1" i="1" dirty="0" smtClean="0">
                <a:solidFill>
                  <a:srgbClr val="FFFF00"/>
                </a:solidFill>
              </a:rPr>
              <a:t>Minority text – 500 copies and about 200 fragments</a:t>
            </a:r>
          </a:p>
          <a:p>
            <a:pPr lvl="0">
              <a:buFont typeface="Arial" charset="0"/>
              <a:buChar char="•"/>
            </a:pPr>
            <a:r>
              <a:rPr lang="en-US" sz="3200" b="1" i="1" dirty="0" smtClean="0">
                <a:solidFill>
                  <a:srgbClr val="FFFF00"/>
                </a:solidFill>
              </a:rPr>
              <a:t>Ancient text – Older is not necessary better!</a:t>
            </a:r>
          </a:p>
          <a:p>
            <a:pPr lvl="0">
              <a:buFont typeface="Arial" charset="0"/>
              <a:buChar char="•"/>
            </a:pPr>
            <a:r>
              <a:rPr lang="en-US" sz="3200" b="1" i="1" dirty="0" smtClean="0">
                <a:solidFill>
                  <a:srgbClr val="FFFF00"/>
                </a:solidFill>
              </a:rPr>
              <a:t>Inferior text</a:t>
            </a:r>
          </a:p>
          <a:p>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 to="" calcmode="lin" valueType="num">
                                      <p:cBhvr>
                                        <p:cTn id="42" dur="1" fill="hold"/>
                                        <p:tgtEl>
                                          <p:spTgt spid="4">
                                            <p:txEl>
                                              <p:pRg st="0" end="0"/>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anim to="" calcmode="lin" valueType="num">
                                      <p:cBhvr>
                                        <p:cTn id="47" dur="1" fill="hold"/>
                                        <p:tgtEl>
                                          <p:spTgt spid="4">
                                            <p:txEl>
                                              <p:pRg st="1" end="1"/>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4">
                                            <p:txEl>
                                              <p:pRg st="2" end="2"/>
                                            </p:txEl>
                                          </p:spTgt>
                                        </p:tgtEl>
                                        <p:attrNameLst>
                                          <p:attrName>style.visibility</p:attrName>
                                        </p:attrNameLst>
                                      </p:cBhvr>
                                      <p:to>
                                        <p:strVal val="visible"/>
                                      </p:to>
                                    </p:set>
                                    <p:anim to="" calcmode="lin" valueType="num">
                                      <p:cBhvr>
                                        <p:cTn id="52" dur="1" fill="hold"/>
                                        <p:tgtEl>
                                          <p:spTgt spid="4">
                                            <p:txEl>
                                              <p:pRg st="2" end="2"/>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4">
                                            <p:txEl>
                                              <p:pRg st="3" end="3"/>
                                            </p:txEl>
                                          </p:spTgt>
                                        </p:tgtEl>
                                        <p:attrNameLst>
                                          <p:attrName>style.visibility</p:attrName>
                                        </p:attrNameLst>
                                      </p:cBhvr>
                                      <p:to>
                                        <p:strVal val="visible"/>
                                      </p:to>
                                    </p:set>
                                    <p:anim to="" calcmode="lin" valueType="num">
                                      <p:cBhvr>
                                        <p:cTn id="57" dur="1" fill="hold"/>
                                        <p:tgtEl>
                                          <p:spTgt spid="4">
                                            <p:txEl>
                                              <p:pRg st="3" end="3"/>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4">
                                            <p:txEl>
                                              <p:pRg st="4" end="4"/>
                                            </p:txEl>
                                          </p:spTgt>
                                        </p:tgtEl>
                                        <p:attrNameLst>
                                          <p:attrName>style.visibility</p:attrName>
                                        </p:attrNameLst>
                                      </p:cBhvr>
                                      <p:to>
                                        <p:strVal val="visible"/>
                                      </p:to>
                                    </p:set>
                                    <p:anim to="" calcmode="lin" valueType="num">
                                      <p:cBhvr>
                                        <p:cTn id="62" dur="1" fill="hold"/>
                                        <p:tgtEl>
                                          <p:spTgt spid="4">
                                            <p:txEl>
                                              <p:pRg st="4" end="4"/>
                                            </p:txEl>
                                          </p:spTgt>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4">
                                            <p:txEl>
                                              <p:pRg st="5" end="5"/>
                                            </p:txEl>
                                          </p:spTgt>
                                        </p:tgtEl>
                                        <p:attrNameLst>
                                          <p:attrName>style.visibility</p:attrName>
                                        </p:attrNameLst>
                                      </p:cBhvr>
                                      <p:to>
                                        <p:strVal val="visible"/>
                                      </p:to>
                                    </p:set>
                                    <p:anim to="" calcmode="lin" valueType="num">
                                      <p:cBhvr>
                                        <p:cTn id="67" dur="1" fill="hold"/>
                                        <p:tgtEl>
                                          <p:spTgt spid="4">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228600"/>
            <a:ext cx="4495800" cy="6629400"/>
          </a:xfrm>
        </p:spPr>
        <p:txBody>
          <a:bodyPr>
            <a:normAutofit lnSpcReduction="10000"/>
          </a:bodyPr>
          <a:lstStyle/>
          <a:p>
            <a:r>
              <a:rPr lang="en-US" sz="3200" b="1" i="1" dirty="0" smtClean="0">
                <a:solidFill>
                  <a:srgbClr val="FFFF00"/>
                </a:solidFill>
              </a:rPr>
              <a:t>The traditional manuscripts were treasured, copied and saved by the early Christians – As the early Christians fled because of persecution they fled north into the Byzatine empire – Syria and Asia Minor (Greece, Europe, Turkey) they took the word of God with them.</a:t>
            </a:r>
            <a:endParaRPr lang="en-US" sz="3200" dirty="0" smtClean="0">
              <a:solidFill>
                <a:srgbClr val="FFFF00"/>
              </a:solidFill>
            </a:endParaRPr>
          </a:p>
          <a:p>
            <a:endParaRPr lang="en-US" sz="3200" b="1" i="1" dirty="0">
              <a:solidFill>
                <a:srgbClr val="FFFF00"/>
              </a:solidFill>
            </a:endParaRPr>
          </a:p>
        </p:txBody>
      </p:sp>
      <p:sp>
        <p:nvSpPr>
          <p:cNvPr id="4" name="Content Placeholder 3"/>
          <p:cNvSpPr>
            <a:spLocks noGrp="1"/>
          </p:cNvSpPr>
          <p:nvPr>
            <p:ph sz="half" idx="2"/>
          </p:nvPr>
        </p:nvSpPr>
        <p:spPr>
          <a:xfrm>
            <a:off x="4572000" y="228600"/>
            <a:ext cx="4572000" cy="6629400"/>
          </a:xfrm>
        </p:spPr>
        <p:txBody>
          <a:bodyPr>
            <a:normAutofit lnSpcReduction="10000"/>
          </a:bodyPr>
          <a:lstStyle/>
          <a:p>
            <a:r>
              <a:rPr lang="en-US" sz="3200" b="1" i="1" dirty="0" smtClean="0">
                <a:solidFill>
                  <a:srgbClr val="FFFF00"/>
                </a:solidFill>
              </a:rPr>
              <a:t>5,604 places the WH disagrees with the TR.</a:t>
            </a:r>
          </a:p>
          <a:p>
            <a:r>
              <a:rPr lang="en-US" sz="3200" b="1" i="1" dirty="0" smtClean="0">
                <a:solidFill>
                  <a:srgbClr val="FFFF00"/>
                </a:solidFill>
              </a:rPr>
              <a:t>9,970 places words were added, subtracted and changed.</a:t>
            </a:r>
          </a:p>
          <a:p>
            <a:r>
              <a:rPr lang="en-US" sz="3200" b="1" i="1" dirty="0" smtClean="0">
                <a:solidFill>
                  <a:srgbClr val="FFFF00"/>
                </a:solidFill>
              </a:rPr>
              <a:t>Over 3000 places where the copies are in disagreement.</a:t>
            </a:r>
          </a:p>
          <a:p>
            <a:r>
              <a:rPr lang="en-US" sz="3200" b="1" i="1" dirty="0" smtClean="0">
                <a:solidFill>
                  <a:srgbClr val="FFFF00"/>
                </a:solidFill>
              </a:rPr>
              <a:t>Westcott and </a:t>
            </a:r>
            <a:r>
              <a:rPr lang="en-US" sz="3200" b="1" i="1" dirty="0" err="1" smtClean="0">
                <a:solidFill>
                  <a:srgbClr val="FFFF00"/>
                </a:solidFill>
              </a:rPr>
              <a:t>Hort</a:t>
            </a:r>
            <a:r>
              <a:rPr lang="en-US" sz="3200" b="1" i="1" dirty="0" smtClean="0">
                <a:solidFill>
                  <a:srgbClr val="FFFF00"/>
                </a:solidFill>
              </a:rPr>
              <a:t> made over 10,000 alterations to the text.</a:t>
            </a:r>
          </a:p>
          <a:p>
            <a:r>
              <a:rPr lang="en-US" sz="3200" b="1" i="1" dirty="0" smtClean="0">
                <a:solidFill>
                  <a:srgbClr val="FFFF00"/>
                </a:solidFill>
              </a:rPr>
              <a:t>Published</a:t>
            </a:r>
            <a:r>
              <a:rPr lang="en-US" sz="3200" dirty="0" smtClean="0"/>
              <a:t> </a:t>
            </a:r>
            <a:r>
              <a:rPr lang="en-US" sz="3200" b="1" i="1" dirty="0" smtClean="0">
                <a:solidFill>
                  <a:srgbClr val="FFFF00"/>
                </a:solidFill>
              </a:rPr>
              <a:t>in 1881</a:t>
            </a:r>
            <a:endParaRPr lang="en-US" sz="3200" b="1" i="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4648200" cy="6858000"/>
          </a:xfrm>
        </p:spPr>
        <p:txBody>
          <a:bodyPr>
            <a:noAutofit/>
          </a:bodyPr>
          <a:lstStyle/>
          <a:p>
            <a:r>
              <a:rPr lang="en-US" sz="3200" b="1" i="1" dirty="0" smtClean="0">
                <a:solidFill>
                  <a:srgbClr val="FFFF00"/>
                </a:solidFill>
              </a:rPr>
              <a:t>In 1516 these manuscripts were compiled by Erasmus (European scholar who was considered one of the greatest scholars of all times)</a:t>
            </a:r>
          </a:p>
          <a:p>
            <a:r>
              <a:rPr lang="en-US" sz="3200" b="1" i="1" dirty="0" smtClean="0">
                <a:solidFill>
                  <a:srgbClr val="FFFF00"/>
                </a:solidFill>
              </a:rPr>
              <a:t>It became known as the “Textus Receptus” or “The Received Text” because the church received it as the preserved word of God.</a:t>
            </a:r>
          </a:p>
          <a:p>
            <a:pPr>
              <a:buNone/>
            </a:pPr>
            <a:endParaRPr lang="en-US" sz="3200" dirty="0" smtClean="0">
              <a:solidFill>
                <a:srgbClr val="FFFF00"/>
              </a:solidFill>
            </a:endParaRPr>
          </a:p>
          <a:p>
            <a:endParaRPr lang="en-US" sz="3200" dirty="0">
              <a:solidFill>
                <a:srgbClr val="FFFF00"/>
              </a:solidFill>
            </a:endParaRPr>
          </a:p>
        </p:txBody>
      </p:sp>
      <p:sp>
        <p:nvSpPr>
          <p:cNvPr id="4" name="Content Placeholder 3"/>
          <p:cNvSpPr>
            <a:spLocks noGrp="1"/>
          </p:cNvSpPr>
          <p:nvPr>
            <p:ph sz="half" idx="2"/>
          </p:nvPr>
        </p:nvSpPr>
        <p:spPr>
          <a:xfrm>
            <a:off x="4724400" y="152400"/>
            <a:ext cx="4419600" cy="6705600"/>
          </a:xfrm>
        </p:spPr>
        <p:txBody>
          <a:bodyPr>
            <a:normAutofit fontScale="92500" lnSpcReduction="10000"/>
          </a:bodyPr>
          <a:lstStyle/>
          <a:p>
            <a:r>
              <a:rPr lang="en-US" sz="3200" b="1" i="1" dirty="0" smtClean="0">
                <a:solidFill>
                  <a:srgbClr val="FFFF00"/>
                </a:solidFill>
              </a:rPr>
              <a:t>All Modern English Versions of the Bible come from the WH text not the TR.</a:t>
            </a:r>
          </a:p>
          <a:p>
            <a:r>
              <a:rPr lang="en-US" sz="3200" b="1" i="1" dirty="0" smtClean="0">
                <a:solidFill>
                  <a:srgbClr val="FFFF00"/>
                </a:solidFill>
              </a:rPr>
              <a:t>Result of modern versions - Doctrinal and moral perversion</a:t>
            </a:r>
          </a:p>
          <a:p>
            <a:r>
              <a:rPr lang="en-US" sz="3200" b="1" i="1" dirty="0" smtClean="0">
                <a:solidFill>
                  <a:srgbClr val="FFFF00"/>
                </a:solidFill>
              </a:rPr>
              <a:t>Worldliness</a:t>
            </a:r>
          </a:p>
          <a:p>
            <a:r>
              <a:rPr lang="en-US" sz="3200" b="1" i="1" dirty="0" smtClean="0">
                <a:solidFill>
                  <a:srgbClr val="FFFF00"/>
                </a:solidFill>
              </a:rPr>
              <a:t>Compromise</a:t>
            </a:r>
          </a:p>
          <a:p>
            <a:r>
              <a:rPr lang="en-US" sz="3200" b="1" i="1" dirty="0" smtClean="0">
                <a:solidFill>
                  <a:srgbClr val="FFFF00"/>
                </a:solidFill>
              </a:rPr>
              <a:t>Carnality</a:t>
            </a:r>
          </a:p>
          <a:p>
            <a:r>
              <a:rPr lang="en-US" sz="3200" b="1" i="1" dirty="0" smtClean="0">
                <a:solidFill>
                  <a:srgbClr val="FFFF00"/>
                </a:solidFill>
              </a:rPr>
              <a:t>The NIV most popular version differs from the King James Bible in 65,000 places. </a:t>
            </a:r>
          </a:p>
        </p:txBody>
      </p:sp>
      <p:pic>
        <p:nvPicPr>
          <p:cNvPr id="5" name="Picture 5"/>
          <p:cNvPicPr>
            <a:picLocks noChangeAspect="1" noChangeArrowheads="1"/>
          </p:cNvPicPr>
          <p:nvPr/>
        </p:nvPicPr>
        <p:blipFill>
          <a:blip r:embed="rId3" cstate="print"/>
          <a:srcRect/>
          <a:stretch>
            <a:fillRect/>
          </a:stretch>
        </p:blipFill>
        <p:spPr bwMode="auto">
          <a:xfrm>
            <a:off x="1026346" y="71155"/>
            <a:ext cx="2478854" cy="351024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to="" calcmode="lin" valueType="num">
                                      <p:cBhvr>
                                        <p:cTn id="17" dur="1" fill="hold"/>
                                        <p:tgtEl>
                                          <p:spTgt spid="4">
                                            <p:txEl>
                                              <p:pRg st="0" end="0"/>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to="" calcmode="lin" valueType="num">
                                      <p:cBhvr>
                                        <p:cTn id="22" dur="1" fill="hold"/>
                                        <p:tgtEl>
                                          <p:spTgt spid="4">
                                            <p:txEl>
                                              <p:pRg st="1" end="1"/>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to="" calcmode="lin" valueType="num">
                                      <p:cBhvr>
                                        <p:cTn id="27" dur="1" fill="hold"/>
                                        <p:tgtEl>
                                          <p:spTgt spid="4">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to="" calcmode="lin" valueType="num">
                                      <p:cBhvr>
                                        <p:cTn id="32" dur="1" fill="hold"/>
                                        <p:tgtEl>
                                          <p:spTgt spid="4">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to="" calcmode="lin" valueType="num">
                                      <p:cBhvr>
                                        <p:cTn id="37" dur="1" fill="hold"/>
                                        <p:tgtEl>
                                          <p:spTgt spid="4">
                                            <p:txEl>
                                              <p:pRg st="4" end="4"/>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to="" calcmode="lin" valueType="num">
                                      <p:cBhvr>
                                        <p:cTn id="42" dur="1" fill="hold"/>
                                        <p:tgtEl>
                                          <p:spTgt spid="4">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dirty="0" smtClean="0">
                <a:effectLst>
                  <a:glow rad="101600">
                    <a:schemeClr val="bg1">
                      <a:alpha val="60000"/>
                    </a:schemeClr>
                  </a:glow>
                </a:effectLst>
              </a:rPr>
              <a:t>How Did God Write the Bible?</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914400"/>
            <a:ext cx="6096000" cy="5943600"/>
          </a:xfrm>
        </p:spPr>
        <p:txBody>
          <a:bodyPr>
            <a:noAutofit/>
          </a:bodyPr>
          <a:lstStyle/>
          <a:p>
            <a:pPr marL="342900" lvl="1" indent="-342900" algn="ctr">
              <a:buNone/>
            </a:pPr>
            <a:r>
              <a:rPr lang="en-US" sz="4000" b="1" i="1" dirty="0" smtClean="0">
                <a:effectLst>
                  <a:glow rad="101600">
                    <a:schemeClr val="bg1">
                      <a:alpha val="60000"/>
                    </a:schemeClr>
                  </a:glow>
                </a:effectLst>
              </a:rPr>
              <a:t> </a:t>
            </a:r>
            <a:r>
              <a:rPr lang="en-US" sz="4000" b="1" u="sng" dirty="0" smtClean="0">
                <a:effectLst>
                  <a:glow rad="101600">
                    <a:schemeClr val="bg1">
                      <a:alpha val="60000"/>
                    </a:schemeClr>
                  </a:glow>
                </a:effectLst>
              </a:rPr>
              <a:t>Revelation </a:t>
            </a:r>
            <a:r>
              <a:rPr lang="en-US" sz="4000" b="1" i="1" u="sng" dirty="0" smtClean="0">
                <a:effectLst>
                  <a:glow rad="101600">
                    <a:schemeClr val="bg1">
                      <a:alpha val="60000"/>
                    </a:schemeClr>
                  </a:glow>
                </a:effectLst>
              </a:rPr>
              <a:t>                    </a:t>
            </a:r>
          </a:p>
          <a:p>
            <a:pPr marL="342900" lvl="1" indent="-342900" algn="ctr">
              <a:buNone/>
            </a:pPr>
            <a:r>
              <a:rPr lang="en-US" sz="3100" i="1" dirty="0" smtClean="0">
                <a:effectLst>
                  <a:glow rad="101600">
                    <a:schemeClr val="bg1">
                      <a:alpha val="60000"/>
                    </a:schemeClr>
                  </a:glow>
                </a:effectLst>
              </a:rPr>
              <a:t> </a:t>
            </a:r>
            <a:r>
              <a:rPr lang="en-US" sz="3100" dirty="0" smtClean="0">
                <a:effectLst>
                  <a:glow rad="101600">
                    <a:schemeClr val="bg1">
                      <a:alpha val="60000"/>
                    </a:schemeClr>
                  </a:glow>
                </a:effectLst>
              </a:rPr>
              <a:t>(From God to Man)</a:t>
            </a:r>
          </a:p>
          <a:p>
            <a:pPr>
              <a:buNone/>
            </a:pPr>
            <a:r>
              <a:rPr lang="en-US" sz="3100" dirty="0" smtClean="0">
                <a:effectLst>
                  <a:glow rad="101600">
                    <a:schemeClr val="bg1">
                      <a:alpha val="60000"/>
                    </a:schemeClr>
                  </a:glow>
                </a:effectLst>
              </a:rPr>
              <a:t>    Note: Ten times in the New Testament the Bible is referred as </a:t>
            </a:r>
            <a:r>
              <a:rPr lang="en-US" sz="3100" i="1" dirty="0" smtClean="0">
                <a:effectLst>
                  <a:glow rad="101600">
                    <a:schemeClr val="bg1">
                      <a:alpha val="60000"/>
                    </a:schemeClr>
                  </a:glow>
                </a:effectLst>
              </a:rPr>
              <a:t>“The revelation of God…”</a:t>
            </a:r>
            <a:endParaRPr lang="en-US" sz="3100" dirty="0" smtClean="0">
              <a:effectLst>
                <a:glow rad="101600">
                  <a:schemeClr val="bg1">
                    <a:alpha val="60000"/>
                  </a:schemeClr>
                </a:glow>
              </a:effectLst>
            </a:endParaRPr>
          </a:p>
          <a:p>
            <a:pPr>
              <a:buNone/>
            </a:pPr>
            <a:r>
              <a:rPr lang="en-US" sz="3100" i="1" dirty="0" smtClean="0">
                <a:effectLst>
                  <a:glow rad="101600">
                    <a:schemeClr val="bg1">
                      <a:alpha val="60000"/>
                    </a:schemeClr>
                  </a:glow>
                </a:effectLst>
              </a:rPr>
              <a:t>    </a:t>
            </a:r>
            <a:r>
              <a:rPr lang="en-US" sz="3100" i="1" dirty="0" smtClean="0">
                <a:solidFill>
                  <a:srgbClr val="FFFF00"/>
                </a:solidFill>
                <a:effectLst>
                  <a:glow rad="101600">
                    <a:schemeClr val="bg1">
                      <a:alpha val="60000"/>
                    </a:schemeClr>
                  </a:glow>
                </a:effectLst>
              </a:rPr>
              <a:t>“Revelation of the mysteries of God…Revelation of the Lord Jesus Christ…Revelation of the will of God…Revelation of the knowledge of God…Revelation of the righteousness judgments of God…”</a:t>
            </a:r>
            <a:endParaRPr lang="en-US" sz="3100" dirty="0" smtClean="0">
              <a:solidFill>
                <a:srgbClr val="FFFF00"/>
              </a:solidFill>
              <a:effectLst>
                <a:glow rad="101600">
                  <a:schemeClr val="bg1">
                    <a:alpha val="60000"/>
                  </a:schemeClr>
                </a:glow>
              </a:effectLst>
            </a:endParaRPr>
          </a:p>
          <a:p>
            <a:endParaRPr lang="en-US" sz="3100" dirty="0">
              <a:effectLst>
                <a:glow rad="101600">
                  <a:schemeClr val="bg1">
                    <a:alpha val="60000"/>
                  </a:schemeClr>
                </a:glow>
              </a:effectLst>
            </a:endParaRPr>
          </a:p>
        </p:txBody>
      </p:sp>
      <p:pic>
        <p:nvPicPr>
          <p:cNvPr id="4" name="Picture 2"/>
          <p:cNvPicPr>
            <a:picLocks noChangeAspect="1" noChangeArrowheads="1"/>
          </p:cNvPicPr>
          <p:nvPr/>
        </p:nvPicPr>
        <p:blipFill>
          <a:blip r:embed="rId3" cstate="print"/>
          <a:srcRect/>
          <a:stretch>
            <a:fillRect/>
          </a:stretch>
        </p:blipFill>
        <p:spPr bwMode="auto">
          <a:xfrm flipH="1">
            <a:off x="6096000" y="2057400"/>
            <a:ext cx="2743200" cy="333393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to="" calcmode="lin" valueType="num">
                                      <p:cBhvr>
                                        <p:cTn id="10" dur="1" fill="hold"/>
                                        <p:tgtEl>
                                          <p:spTgt spid="3">
                                            <p:txEl>
                                              <p:pRg st="1" end="1"/>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to="" calcmode="lin" valueType="num">
                                      <p:cBhvr>
                                        <p:cTn id="13" dur="1" fill="hold"/>
                                        <p:tgtEl>
                                          <p:spTgt spid="3">
                                            <p:txEl>
                                              <p:pRg st="2" end="2"/>
                                            </p:txEl>
                                          </p:spTgt>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 to="" calcmode="lin" valueType="num">
                                      <p:cBhvr>
                                        <p:cTn id="16"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381000" y="152400"/>
            <a:ext cx="2933701" cy="2286000"/>
          </a:xfrm>
          <a:prstGeom prst="rect">
            <a:avLst/>
          </a:prstGeom>
          <a:ln>
            <a:noFill/>
          </a:ln>
          <a:effectLst>
            <a:softEdge rad="112500"/>
          </a:effectLst>
        </p:spPr>
      </p:pic>
      <p:sp>
        <p:nvSpPr>
          <p:cNvPr id="3" name="Right Arrow 2"/>
          <p:cNvSpPr/>
          <p:nvPr/>
        </p:nvSpPr>
        <p:spPr>
          <a:xfrm>
            <a:off x="4114800" y="1143000"/>
            <a:ext cx="978408"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1" name="Picture 3"/>
          <p:cNvPicPr>
            <a:picLocks noChangeAspect="1" noChangeArrowheads="1"/>
          </p:cNvPicPr>
          <p:nvPr/>
        </p:nvPicPr>
        <p:blipFill>
          <a:blip r:embed="rId4" cstate="print"/>
          <a:srcRect/>
          <a:stretch>
            <a:fillRect/>
          </a:stretch>
        </p:blipFill>
        <p:spPr bwMode="auto">
          <a:xfrm>
            <a:off x="5638800" y="152400"/>
            <a:ext cx="3361765" cy="2057400"/>
          </a:xfrm>
          <a:prstGeom prst="rect">
            <a:avLst/>
          </a:prstGeom>
          <a:ln>
            <a:noFill/>
          </a:ln>
          <a:effectLst>
            <a:softEdge rad="112500"/>
          </a:effectLst>
        </p:spPr>
      </p:pic>
      <p:sp>
        <p:nvSpPr>
          <p:cNvPr id="6" name="Right Arrow 5"/>
          <p:cNvSpPr/>
          <p:nvPr/>
        </p:nvSpPr>
        <p:spPr>
          <a:xfrm rot="4678650">
            <a:off x="7393496" y="2801231"/>
            <a:ext cx="978408"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p:cNvSpPr/>
          <p:nvPr/>
        </p:nvSpPr>
        <p:spPr>
          <a:xfrm rot="13947839">
            <a:off x="1829799" y="5398641"/>
            <a:ext cx="978408"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p:cNvSpPr/>
          <p:nvPr/>
        </p:nvSpPr>
        <p:spPr>
          <a:xfrm rot="9819352">
            <a:off x="5763421" y="5004672"/>
            <a:ext cx="978408"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4" name="Picture 6"/>
          <p:cNvPicPr>
            <a:picLocks noChangeAspect="1" noChangeArrowheads="1"/>
          </p:cNvPicPr>
          <p:nvPr/>
        </p:nvPicPr>
        <p:blipFill>
          <a:blip r:embed="rId5" cstate="print"/>
          <a:srcRect/>
          <a:stretch>
            <a:fillRect/>
          </a:stretch>
        </p:blipFill>
        <p:spPr bwMode="auto">
          <a:xfrm>
            <a:off x="2971800" y="4724400"/>
            <a:ext cx="2543175" cy="1800225"/>
          </a:xfrm>
          <a:prstGeom prst="rect">
            <a:avLst/>
          </a:prstGeom>
          <a:ln>
            <a:noFill/>
          </a:ln>
          <a:effectLst>
            <a:softEdge rad="112500"/>
          </a:effectLst>
        </p:spPr>
      </p:pic>
      <p:sp>
        <p:nvSpPr>
          <p:cNvPr id="12" name="Right Arrow 11"/>
          <p:cNvSpPr/>
          <p:nvPr/>
        </p:nvSpPr>
        <p:spPr>
          <a:xfrm>
            <a:off x="2667000" y="3352800"/>
            <a:ext cx="978408" cy="48463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810000" y="2667000"/>
            <a:ext cx="3352800" cy="1569660"/>
          </a:xfrm>
          <a:prstGeom prst="rect">
            <a:avLst/>
          </a:prstGeom>
          <a:solidFill>
            <a:srgbClr val="002060"/>
          </a:solidFill>
          <a:ln w="28575">
            <a:solidFill>
              <a:schemeClr val="tx1"/>
            </a:solidFill>
          </a:ln>
        </p:spPr>
        <p:txBody>
          <a:bodyPr wrap="square">
            <a:spAutoFit/>
          </a:bodyPr>
          <a:lstStyle/>
          <a:p>
            <a:pPr algn="ctr"/>
            <a:r>
              <a:rPr lang="en-US" sz="3200" i="1" dirty="0" smtClean="0"/>
              <a:t>“The Word of our God shall stand forever…”</a:t>
            </a:r>
            <a:endParaRPr lang="en-US" sz="3200" dirty="0"/>
          </a:p>
        </p:txBody>
      </p:sp>
      <p:pic>
        <p:nvPicPr>
          <p:cNvPr id="7173" name="Picture 5"/>
          <p:cNvPicPr>
            <a:picLocks noChangeAspect="1" noChangeArrowheads="1"/>
          </p:cNvPicPr>
          <p:nvPr/>
        </p:nvPicPr>
        <p:blipFill>
          <a:blip r:embed="rId6" cstate="print"/>
          <a:srcRect/>
          <a:stretch>
            <a:fillRect/>
          </a:stretch>
        </p:blipFill>
        <p:spPr bwMode="auto">
          <a:xfrm>
            <a:off x="7314437" y="4114800"/>
            <a:ext cx="1829563" cy="2590800"/>
          </a:xfrm>
          <a:prstGeom prst="rect">
            <a:avLst/>
          </a:prstGeom>
          <a:ln>
            <a:noFill/>
          </a:ln>
          <a:effectLst>
            <a:softEdge rad="112500"/>
          </a:effectLst>
        </p:spPr>
      </p:pic>
      <p:pic>
        <p:nvPicPr>
          <p:cNvPr id="14" name="Picture 5"/>
          <p:cNvPicPr>
            <a:picLocks noChangeAspect="1" noChangeArrowheads="1"/>
          </p:cNvPicPr>
          <p:nvPr/>
        </p:nvPicPr>
        <p:blipFill>
          <a:blip r:embed="rId7" cstate="print"/>
          <a:srcRect/>
          <a:stretch>
            <a:fillRect/>
          </a:stretch>
        </p:blipFill>
        <p:spPr bwMode="auto">
          <a:xfrm>
            <a:off x="457200" y="2590800"/>
            <a:ext cx="1752600" cy="26289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diamond(in)">
                                      <p:cBhvr>
                                        <p:cTn id="12" dur="20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7173"/>
                                        </p:tgtEl>
                                        <p:attrNameLst>
                                          <p:attrName>style.visibility</p:attrName>
                                        </p:attrNameLst>
                                      </p:cBhvr>
                                      <p:to>
                                        <p:strVal val="visible"/>
                                      </p:to>
                                    </p:set>
                                    <p:animEffect transition="in" filter="diamond(in)">
                                      <p:cBhvr>
                                        <p:cTn id="22" dur="2000"/>
                                        <p:tgtEl>
                                          <p:spTgt spid="717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amond(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7174"/>
                                        </p:tgtEl>
                                        <p:attrNameLst>
                                          <p:attrName>style.visibility</p:attrName>
                                        </p:attrNameLst>
                                      </p:cBhvr>
                                      <p:to>
                                        <p:strVal val="visible"/>
                                      </p:to>
                                    </p:set>
                                    <p:animEffect transition="in" filter="diamond(in)">
                                      <p:cBhvr>
                                        <p:cTn id="32" dur="2000"/>
                                        <p:tgtEl>
                                          <p:spTgt spid="7174"/>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amond(i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amond(in)">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amond(in)">
                                      <p:cBhvr>
                                        <p:cTn id="47" dur="2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diamond(in)">
                                      <p:cBhvr>
                                        <p:cTn id="5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cstate="print"/>
          <a:srcRect/>
          <a:stretch>
            <a:fillRect/>
          </a:stretch>
        </p:blipFill>
        <p:spPr bwMode="auto">
          <a:xfrm>
            <a:off x="3048000" y="2438400"/>
            <a:ext cx="3371850" cy="2245652"/>
          </a:xfrm>
          <a:prstGeom prst="rect">
            <a:avLst/>
          </a:prstGeom>
          <a:ln>
            <a:noFill/>
          </a:ln>
          <a:effectLst>
            <a:softEdge rad="112500"/>
          </a:effectLst>
        </p:spPr>
      </p:pic>
      <p:pic>
        <p:nvPicPr>
          <p:cNvPr id="2" name="Picture 2"/>
          <p:cNvPicPr>
            <a:picLocks noChangeAspect="1" noChangeArrowheads="1"/>
          </p:cNvPicPr>
          <p:nvPr/>
        </p:nvPicPr>
        <p:blipFill>
          <a:blip r:embed="rId4" cstate="print"/>
          <a:srcRect/>
          <a:stretch>
            <a:fillRect/>
          </a:stretch>
        </p:blipFill>
        <p:spPr bwMode="auto">
          <a:xfrm>
            <a:off x="152400" y="228600"/>
            <a:ext cx="2933701" cy="2286000"/>
          </a:xfrm>
          <a:prstGeom prst="rect">
            <a:avLst/>
          </a:prstGeom>
          <a:ln>
            <a:noFill/>
          </a:ln>
          <a:effectLst>
            <a:softEdge rad="112500"/>
          </a:effectLst>
        </p:spPr>
      </p:pic>
      <p:pic>
        <p:nvPicPr>
          <p:cNvPr id="8194" name="Picture 2"/>
          <p:cNvPicPr>
            <a:picLocks noChangeAspect="1" noChangeArrowheads="1"/>
          </p:cNvPicPr>
          <p:nvPr/>
        </p:nvPicPr>
        <p:blipFill>
          <a:blip r:embed="rId5" cstate="print">
            <a:lum bright="-20000" contrast="20000"/>
          </a:blip>
          <a:srcRect/>
          <a:stretch>
            <a:fillRect/>
          </a:stretch>
        </p:blipFill>
        <p:spPr bwMode="auto">
          <a:xfrm>
            <a:off x="5181600" y="4724400"/>
            <a:ext cx="3724275" cy="1809750"/>
          </a:xfrm>
          <a:prstGeom prst="rect">
            <a:avLst/>
          </a:prstGeom>
          <a:ln>
            <a:noFill/>
          </a:ln>
          <a:effectLst>
            <a:softEdge rad="112500"/>
          </a:effectLst>
        </p:spPr>
      </p:pic>
      <p:pic>
        <p:nvPicPr>
          <p:cNvPr id="8195" name="Picture 3"/>
          <p:cNvPicPr>
            <a:picLocks noChangeAspect="1" noChangeArrowheads="1"/>
          </p:cNvPicPr>
          <p:nvPr/>
        </p:nvPicPr>
        <p:blipFill>
          <a:blip r:embed="rId6" cstate="print"/>
          <a:srcRect/>
          <a:stretch>
            <a:fillRect/>
          </a:stretch>
        </p:blipFill>
        <p:spPr bwMode="auto">
          <a:xfrm>
            <a:off x="2887803" y="2362200"/>
            <a:ext cx="3708259" cy="2362200"/>
          </a:xfrm>
          <a:prstGeom prst="rect">
            <a:avLst/>
          </a:prstGeom>
          <a:ln>
            <a:noFill/>
          </a:ln>
          <a:effectLst>
            <a:softEdge rad="112500"/>
          </a:effectLst>
        </p:spPr>
      </p:pic>
      <p:sp>
        <p:nvSpPr>
          <p:cNvPr id="6" name="Title 5"/>
          <p:cNvSpPr>
            <a:spLocks noGrp="1"/>
          </p:cNvSpPr>
          <p:nvPr>
            <p:ph type="title"/>
          </p:nvPr>
        </p:nvSpPr>
        <p:spPr>
          <a:xfrm>
            <a:off x="3124200" y="274638"/>
            <a:ext cx="6019800" cy="1143000"/>
          </a:xfrm>
        </p:spPr>
        <p:txBody>
          <a:bodyPr>
            <a:normAutofit/>
          </a:bodyPr>
          <a:lstStyle/>
          <a:p>
            <a:r>
              <a:rPr lang="en-US" sz="4000" dirty="0" smtClean="0"/>
              <a:t>First Century Church</a:t>
            </a:r>
            <a:endParaRPr lang="en-US" sz="4000" dirty="0"/>
          </a:p>
        </p:txBody>
      </p:sp>
      <p:sp>
        <p:nvSpPr>
          <p:cNvPr id="7" name="Content Placeholder 6"/>
          <p:cNvSpPr>
            <a:spLocks noGrp="1"/>
          </p:cNvSpPr>
          <p:nvPr>
            <p:ph sz="half" idx="1"/>
          </p:nvPr>
        </p:nvSpPr>
        <p:spPr>
          <a:xfrm>
            <a:off x="457200" y="5486400"/>
            <a:ext cx="4419600" cy="1143000"/>
          </a:xfrm>
        </p:spPr>
        <p:txBody>
          <a:bodyPr>
            <a:normAutofit/>
          </a:bodyPr>
          <a:lstStyle/>
          <a:p>
            <a:pPr algn="ctr">
              <a:buNone/>
            </a:pPr>
            <a:r>
              <a:rPr lang="en-US" sz="4000" dirty="0" smtClean="0"/>
              <a:t>1881</a:t>
            </a:r>
            <a:endParaRPr lang="en-US" sz="4000" dirty="0"/>
          </a:p>
        </p:txBody>
      </p:sp>
      <p:sp>
        <p:nvSpPr>
          <p:cNvPr id="9" name="Down Arrow 8"/>
          <p:cNvSpPr/>
          <p:nvPr/>
        </p:nvSpPr>
        <p:spPr>
          <a:xfrm rot="1673262">
            <a:off x="4080141" y="1325257"/>
            <a:ext cx="484632" cy="4062281"/>
          </a:xfrm>
          <a:prstGeom prst="downArrow">
            <a:avLst/>
          </a:prstGeom>
          <a:ln w="762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Rectangle 9"/>
          <p:cNvSpPr/>
          <p:nvPr/>
        </p:nvSpPr>
        <p:spPr>
          <a:xfrm>
            <a:off x="1066800" y="1447800"/>
            <a:ext cx="7239000" cy="3785652"/>
          </a:xfrm>
          <a:prstGeom prst="rect">
            <a:avLst/>
          </a:prstGeom>
          <a:solidFill>
            <a:schemeClr val="tx1">
              <a:lumMod val="65000"/>
            </a:schemeClr>
          </a:solidFill>
          <a:ln w="57150">
            <a:solidFill>
              <a:schemeClr val="tx1"/>
            </a:solidFill>
          </a:ln>
        </p:spPr>
        <p:txBody>
          <a:bodyPr wrap="square">
            <a:spAutoFit/>
          </a:bodyPr>
          <a:lstStyle/>
          <a:p>
            <a:pPr algn="ctr"/>
            <a:r>
              <a:rPr lang="en-US" sz="4000" b="1" i="1" dirty="0" smtClean="0">
                <a:solidFill>
                  <a:schemeClr val="bg1"/>
                </a:solidFill>
              </a:rPr>
              <a:t>“The words of the Lord are pure words: as silver tried in a furnace of earth, purified seven times. Thou </a:t>
            </a:r>
            <a:r>
              <a:rPr lang="en-US" sz="4000" b="1" i="1" dirty="0" err="1" smtClean="0">
                <a:solidFill>
                  <a:schemeClr val="bg1"/>
                </a:solidFill>
              </a:rPr>
              <a:t>shalt</a:t>
            </a:r>
            <a:r>
              <a:rPr lang="en-US" sz="4000" b="1" i="1" dirty="0" smtClean="0">
                <a:solidFill>
                  <a:schemeClr val="bg1"/>
                </a:solidFill>
              </a:rPr>
              <a:t> keep them, O Lord, thou </a:t>
            </a:r>
            <a:r>
              <a:rPr lang="en-US" sz="4000" b="1" i="1" dirty="0" err="1" smtClean="0">
                <a:solidFill>
                  <a:schemeClr val="bg1"/>
                </a:solidFill>
              </a:rPr>
              <a:t>shalt</a:t>
            </a:r>
            <a:r>
              <a:rPr lang="en-US" sz="4000" b="1" i="1" dirty="0" smtClean="0">
                <a:solidFill>
                  <a:schemeClr val="bg1"/>
                </a:solidFill>
              </a:rPr>
              <a:t> preserve them from this generation forever.”</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8195"/>
                                        </p:tgtEl>
                                      </p:cBhvr>
                                    </p:animEffect>
                                    <p:set>
                                      <p:cBhvr>
                                        <p:cTn id="7" dur="1" fill="hold">
                                          <p:stCondLst>
                                            <p:cond delay="1999"/>
                                          </p:stCondLst>
                                        </p:cTn>
                                        <p:tgtEl>
                                          <p:spTgt spid="819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8196"/>
                                        </p:tgtEl>
                                      </p:cBhvr>
                                    </p:animEffect>
                                    <p:set>
                                      <p:cBhvr>
                                        <p:cTn id="12" dur="1" fill="hold">
                                          <p:stCondLst>
                                            <p:cond delay="1999"/>
                                          </p:stCondLst>
                                        </p:cTn>
                                        <p:tgtEl>
                                          <p:spTgt spid="819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570038"/>
          </a:xfrm>
        </p:spPr>
        <p:txBody>
          <a:bodyPr>
            <a:noAutofit/>
          </a:bodyPr>
          <a:lstStyle/>
          <a:p>
            <a:r>
              <a:rPr lang="en-US" sz="3200" dirty="0" smtClean="0">
                <a:solidFill>
                  <a:srgbClr val="FFFF00"/>
                </a:solidFill>
              </a:rPr>
              <a:t>English Bibles Translated from the </a:t>
            </a:r>
            <a:r>
              <a:rPr lang="en-US" sz="3200" dirty="0" err="1" smtClean="0">
                <a:solidFill>
                  <a:srgbClr val="FFFF00"/>
                </a:solidFill>
              </a:rPr>
              <a:t>Textus</a:t>
            </a:r>
            <a:r>
              <a:rPr lang="en-US" sz="3200" dirty="0" smtClean="0">
                <a:solidFill>
                  <a:srgbClr val="FFFF00"/>
                </a:solidFill>
              </a:rPr>
              <a:t> </a:t>
            </a:r>
            <a:r>
              <a:rPr lang="en-US" sz="3200" dirty="0" err="1" smtClean="0">
                <a:solidFill>
                  <a:srgbClr val="FFFF00"/>
                </a:solidFill>
              </a:rPr>
              <a:t>Receptus</a:t>
            </a:r>
            <a:r>
              <a:rPr lang="en-US" sz="3200" b="1" i="1" dirty="0" smtClean="0">
                <a:solidFill>
                  <a:srgbClr val="FFFF00"/>
                </a:solidFill>
              </a:rPr>
              <a:t/>
            </a:r>
            <a:br>
              <a:rPr lang="en-US" sz="3200" b="1" i="1" dirty="0" smtClean="0">
                <a:solidFill>
                  <a:srgbClr val="FFFF00"/>
                </a:solidFill>
              </a:rPr>
            </a:br>
            <a:r>
              <a:rPr lang="en-US" sz="3200" dirty="0" smtClean="0"/>
              <a:t> </a:t>
            </a:r>
            <a:endParaRPr lang="en-US" sz="3200" dirty="0"/>
          </a:p>
        </p:txBody>
      </p:sp>
      <p:sp>
        <p:nvSpPr>
          <p:cNvPr id="3" name="Content Placeholder 2"/>
          <p:cNvSpPr>
            <a:spLocks noGrp="1"/>
          </p:cNvSpPr>
          <p:nvPr>
            <p:ph idx="1"/>
          </p:nvPr>
        </p:nvSpPr>
        <p:spPr>
          <a:xfrm>
            <a:off x="0" y="1066800"/>
            <a:ext cx="5715000" cy="6019800"/>
          </a:xfrm>
        </p:spPr>
        <p:txBody>
          <a:bodyPr>
            <a:normAutofit fontScale="92500" lnSpcReduction="20000"/>
          </a:bodyPr>
          <a:lstStyle/>
          <a:p>
            <a:r>
              <a:rPr lang="en-US" i="1" dirty="0" smtClean="0"/>
              <a:t>152l William Tyndale’s New Testament</a:t>
            </a:r>
            <a:endParaRPr lang="en-US" dirty="0" smtClean="0"/>
          </a:p>
          <a:p>
            <a:r>
              <a:rPr lang="en-US" i="1" dirty="0" smtClean="0"/>
              <a:t>1537 The Matthews Bible (Thomas Matthews)</a:t>
            </a:r>
            <a:endParaRPr lang="en-US" dirty="0" smtClean="0"/>
          </a:p>
          <a:p>
            <a:r>
              <a:rPr lang="en-US" i="1" dirty="0" smtClean="0"/>
              <a:t>1539 Great Bible (Miles Coverdale)</a:t>
            </a:r>
            <a:endParaRPr lang="en-US" dirty="0" smtClean="0"/>
          </a:p>
          <a:p>
            <a:r>
              <a:rPr lang="en-US" i="1" dirty="0" smtClean="0"/>
              <a:t>1560 Geneva Bible (Laurence </a:t>
            </a:r>
            <a:r>
              <a:rPr lang="en-US" i="1" dirty="0" err="1" smtClean="0"/>
              <a:t>Tomson</a:t>
            </a:r>
            <a:r>
              <a:rPr lang="en-US" i="1" dirty="0" smtClean="0"/>
              <a:t>) – this was the Bible used by William Shakespeare, John Bunyan, Puritans and the Pilgrims who settled in America</a:t>
            </a:r>
            <a:endParaRPr lang="en-US" dirty="0" smtClean="0"/>
          </a:p>
          <a:p>
            <a:r>
              <a:rPr lang="en-US" i="1" dirty="0" smtClean="0"/>
              <a:t>1568 Bishops Bible (produced under the authority of the established Church of England)</a:t>
            </a:r>
            <a:endParaRPr lang="en-US" i="1" dirty="0"/>
          </a:p>
        </p:txBody>
      </p:sp>
      <p:pic>
        <p:nvPicPr>
          <p:cNvPr id="89090" name="Picture 2"/>
          <p:cNvPicPr>
            <a:picLocks noChangeAspect="1" noChangeArrowheads="1"/>
          </p:cNvPicPr>
          <p:nvPr/>
        </p:nvPicPr>
        <p:blipFill>
          <a:blip r:embed="rId3" cstate="print"/>
          <a:srcRect/>
          <a:stretch>
            <a:fillRect/>
          </a:stretch>
        </p:blipFill>
        <p:spPr bwMode="auto">
          <a:xfrm>
            <a:off x="5791200" y="1219200"/>
            <a:ext cx="2647950" cy="3001010"/>
          </a:xfrm>
          <a:prstGeom prst="rect">
            <a:avLst/>
          </a:prstGeom>
          <a:noFill/>
          <a:ln w="9525">
            <a:noFill/>
            <a:miter lim="800000"/>
            <a:headEnd/>
            <a:tailEnd/>
          </a:ln>
        </p:spPr>
      </p:pic>
      <p:pic>
        <p:nvPicPr>
          <p:cNvPr id="89092" name="Picture 4"/>
          <p:cNvPicPr>
            <a:picLocks noChangeAspect="1" noChangeArrowheads="1"/>
          </p:cNvPicPr>
          <p:nvPr/>
        </p:nvPicPr>
        <p:blipFill>
          <a:blip r:embed="rId4" cstate="print"/>
          <a:srcRect/>
          <a:stretch>
            <a:fillRect/>
          </a:stretch>
        </p:blipFill>
        <p:spPr bwMode="auto">
          <a:xfrm>
            <a:off x="6924869" y="2209800"/>
            <a:ext cx="2219131" cy="2718435"/>
          </a:xfrm>
          <a:prstGeom prst="rect">
            <a:avLst/>
          </a:prstGeom>
          <a:noFill/>
          <a:ln w="9525">
            <a:noFill/>
            <a:miter lim="800000"/>
            <a:headEnd/>
            <a:tailEnd/>
          </a:ln>
        </p:spPr>
      </p:pic>
      <p:pic>
        <p:nvPicPr>
          <p:cNvPr id="89094" name="Picture 6"/>
          <p:cNvPicPr>
            <a:picLocks noChangeAspect="1" noChangeArrowheads="1"/>
          </p:cNvPicPr>
          <p:nvPr/>
        </p:nvPicPr>
        <p:blipFill>
          <a:blip r:embed="rId5" cstate="print"/>
          <a:srcRect/>
          <a:stretch>
            <a:fillRect/>
          </a:stretch>
        </p:blipFill>
        <p:spPr bwMode="auto">
          <a:xfrm>
            <a:off x="5715000" y="2971800"/>
            <a:ext cx="2343150" cy="2682996"/>
          </a:xfrm>
          <a:prstGeom prst="rect">
            <a:avLst/>
          </a:prstGeom>
          <a:noFill/>
          <a:ln w="9525">
            <a:noFill/>
            <a:miter lim="800000"/>
            <a:headEnd/>
            <a:tailEnd/>
          </a:ln>
        </p:spPr>
      </p:pic>
      <p:pic>
        <p:nvPicPr>
          <p:cNvPr id="89095" name="Picture 7"/>
          <p:cNvPicPr>
            <a:picLocks noChangeAspect="1" noChangeArrowheads="1"/>
          </p:cNvPicPr>
          <p:nvPr/>
        </p:nvPicPr>
        <p:blipFill>
          <a:blip r:embed="rId6" cstate="print"/>
          <a:srcRect/>
          <a:stretch>
            <a:fillRect/>
          </a:stretch>
        </p:blipFill>
        <p:spPr bwMode="auto">
          <a:xfrm>
            <a:off x="7334250" y="3581400"/>
            <a:ext cx="1809750" cy="3048000"/>
          </a:xfrm>
          <a:prstGeom prst="rect">
            <a:avLst/>
          </a:prstGeom>
          <a:noFill/>
          <a:ln w="9525">
            <a:noFill/>
            <a:miter lim="800000"/>
            <a:headEnd/>
            <a:tailEnd/>
          </a:ln>
        </p:spPr>
      </p:pic>
      <p:pic>
        <p:nvPicPr>
          <p:cNvPr id="89096" name="Picture 8"/>
          <p:cNvPicPr>
            <a:picLocks noChangeAspect="1" noChangeArrowheads="1"/>
          </p:cNvPicPr>
          <p:nvPr/>
        </p:nvPicPr>
        <p:blipFill>
          <a:blip r:embed="rId7" cstate="print">
            <a:lum bright="-10000"/>
          </a:blip>
          <a:srcRect/>
          <a:stretch>
            <a:fillRect/>
          </a:stretch>
        </p:blipFill>
        <p:spPr bwMode="auto">
          <a:xfrm>
            <a:off x="6096000" y="4371974"/>
            <a:ext cx="1416130" cy="248602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9090"/>
                                        </p:tgtEl>
                                        <p:attrNameLst>
                                          <p:attrName>style.visibility</p:attrName>
                                        </p:attrNameLst>
                                      </p:cBhvr>
                                      <p:to>
                                        <p:strVal val="visible"/>
                                      </p:to>
                                    </p:set>
                                    <p:anim to="" calcmode="lin" valueType="num">
                                      <p:cBhvr>
                                        <p:cTn id="12" dur="1" fill="hold"/>
                                        <p:tgtEl>
                                          <p:spTgt spid="8909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89092"/>
                                        </p:tgtEl>
                                        <p:attrNameLst>
                                          <p:attrName>style.visibility</p:attrName>
                                        </p:attrNameLst>
                                      </p:cBhvr>
                                      <p:to>
                                        <p:strVal val="visible"/>
                                      </p:to>
                                    </p:set>
                                    <p:anim to="" calcmode="lin" valueType="num">
                                      <p:cBhvr>
                                        <p:cTn id="22" dur="1" fill="hold"/>
                                        <p:tgtEl>
                                          <p:spTgt spid="89092"/>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to="" calcmode="lin" valueType="num">
                                      <p:cBhvr>
                                        <p:cTn id="27" dur="1" fill="hold"/>
                                        <p:tgtEl>
                                          <p:spTgt spid="3">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89094"/>
                                        </p:tgtEl>
                                        <p:attrNameLst>
                                          <p:attrName>style.visibility</p:attrName>
                                        </p:attrNameLst>
                                      </p:cBhvr>
                                      <p:to>
                                        <p:strVal val="visible"/>
                                      </p:to>
                                    </p:set>
                                    <p:anim to="" calcmode="lin" valueType="num">
                                      <p:cBhvr>
                                        <p:cTn id="32" dur="1" fill="hold"/>
                                        <p:tgtEl>
                                          <p:spTgt spid="89094"/>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to="" calcmode="lin" valueType="num">
                                      <p:cBhvr>
                                        <p:cTn id="37" dur="1" fill="hold"/>
                                        <p:tgtEl>
                                          <p:spTgt spid="3">
                                            <p:txEl>
                                              <p:pRg st="3" end="3"/>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89095"/>
                                        </p:tgtEl>
                                        <p:attrNameLst>
                                          <p:attrName>style.visibility</p:attrName>
                                        </p:attrNameLst>
                                      </p:cBhvr>
                                      <p:to>
                                        <p:strVal val="visible"/>
                                      </p:to>
                                    </p:set>
                                    <p:anim to="" calcmode="lin" valueType="num">
                                      <p:cBhvr>
                                        <p:cTn id="42" dur="1" fill="hold"/>
                                        <p:tgtEl>
                                          <p:spTgt spid="89095"/>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to="" calcmode="lin" valueType="num">
                                      <p:cBhvr>
                                        <p:cTn id="47" dur="1" fill="hold"/>
                                        <p:tgtEl>
                                          <p:spTgt spid="3">
                                            <p:txEl>
                                              <p:pRg st="4" end="4"/>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89096"/>
                                        </p:tgtEl>
                                        <p:attrNameLst>
                                          <p:attrName>style.visibility</p:attrName>
                                        </p:attrNameLst>
                                      </p:cBhvr>
                                      <p:to>
                                        <p:strVal val="visible"/>
                                      </p:to>
                                    </p:set>
                                    <p:anim to="" calcmode="lin" valueType="num">
                                      <p:cBhvr>
                                        <p:cTn id="52" dur="1" fill="hold"/>
                                        <p:tgtEl>
                                          <p:spTgt spid="8909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228600"/>
            <a:ext cx="4419600" cy="6629400"/>
          </a:xfrm>
        </p:spPr>
        <p:txBody>
          <a:bodyPr>
            <a:normAutofit/>
          </a:bodyPr>
          <a:lstStyle/>
          <a:p>
            <a:r>
              <a:rPr lang="en-US" sz="3200" b="1" i="1" dirty="0" smtClean="0">
                <a:solidFill>
                  <a:srgbClr val="FFFF00"/>
                </a:solidFill>
              </a:rPr>
              <a:t>It was in 1604 the a group of Puritans under the leadership of Dr. John Reynolds (president of Corpus Christi College in Oxford) appealed to King James that a new translation of the Bible be undertaken. </a:t>
            </a:r>
            <a:endParaRPr lang="en-US" sz="3200" dirty="0" smtClean="0">
              <a:solidFill>
                <a:srgbClr val="FFFF00"/>
              </a:solidFill>
            </a:endParaRPr>
          </a:p>
          <a:p>
            <a:pPr>
              <a:buNone/>
            </a:pPr>
            <a:endParaRPr lang="en-US" sz="3200" dirty="0">
              <a:solidFill>
                <a:srgbClr val="FFFF00"/>
              </a:solidFill>
            </a:endParaRPr>
          </a:p>
        </p:txBody>
      </p:sp>
      <p:sp>
        <p:nvSpPr>
          <p:cNvPr id="4" name="Content Placeholder 3"/>
          <p:cNvSpPr>
            <a:spLocks noGrp="1"/>
          </p:cNvSpPr>
          <p:nvPr>
            <p:ph sz="half" idx="2"/>
          </p:nvPr>
        </p:nvSpPr>
        <p:spPr>
          <a:xfrm>
            <a:off x="4419600" y="152400"/>
            <a:ext cx="4724400" cy="6705600"/>
          </a:xfrm>
        </p:spPr>
        <p:txBody>
          <a:bodyPr>
            <a:noAutofit/>
          </a:bodyPr>
          <a:lstStyle/>
          <a:p>
            <a:r>
              <a:rPr lang="en-US" sz="3200" b="1" i="1" dirty="0" smtClean="0">
                <a:solidFill>
                  <a:srgbClr val="FFFF00"/>
                </a:solidFill>
              </a:rPr>
              <a:t>NIV 2011 is much worse.</a:t>
            </a:r>
          </a:p>
          <a:p>
            <a:r>
              <a:rPr lang="en-US" sz="3200" b="1" i="1" dirty="0" smtClean="0">
                <a:solidFill>
                  <a:srgbClr val="FFFF00"/>
                </a:solidFill>
              </a:rPr>
              <a:t>The goal of the new NIV 2011 is a universal Bible.</a:t>
            </a:r>
          </a:p>
          <a:p>
            <a:r>
              <a:rPr lang="en-US" sz="3200" b="1" i="1" dirty="0" smtClean="0">
                <a:solidFill>
                  <a:srgbClr val="FFFF00"/>
                </a:solidFill>
              </a:rPr>
              <a:t>Satan's goal is to funnel existing religions into a one-world religion.</a:t>
            </a:r>
          </a:p>
          <a:p>
            <a:r>
              <a:rPr lang="en-US" sz="3200" b="1" i="1" dirty="0" smtClean="0">
                <a:solidFill>
                  <a:srgbClr val="FFFF00"/>
                </a:solidFill>
              </a:rPr>
              <a:t>New NIV is a gender-neutral Bible and has been praised and accepted by many homosexual organizations.</a:t>
            </a:r>
          </a:p>
          <a:p>
            <a:endParaRPr lang="en-US" sz="3200" b="1"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0"/>
            <a:ext cx="4495800" cy="6858000"/>
          </a:xfrm>
        </p:spPr>
        <p:txBody>
          <a:bodyPr>
            <a:noAutofit/>
          </a:bodyPr>
          <a:lstStyle/>
          <a:p>
            <a:r>
              <a:rPr lang="en-US" sz="3200" b="1" i="1" dirty="0" smtClean="0">
                <a:solidFill>
                  <a:srgbClr val="FFFF00"/>
                </a:solidFill>
              </a:rPr>
              <a:t>King James appointed six groups of men (54 scholars) to translate the Bible into English from the original Hebrew and Greek . They were the best scholars in the original languages and masters of literally style that the world has ever known – Each group of six check each others work.</a:t>
            </a:r>
            <a:endParaRPr lang="en-US" sz="3200" dirty="0" smtClean="0">
              <a:solidFill>
                <a:srgbClr val="FFFF00"/>
              </a:solidFill>
            </a:endParaRPr>
          </a:p>
          <a:p>
            <a:endParaRPr lang="en-US" sz="3200" dirty="0">
              <a:solidFill>
                <a:srgbClr val="FFFF00"/>
              </a:solidFill>
            </a:endParaRPr>
          </a:p>
        </p:txBody>
      </p:sp>
      <p:sp>
        <p:nvSpPr>
          <p:cNvPr id="4" name="Content Placeholder 3"/>
          <p:cNvSpPr>
            <a:spLocks noGrp="1"/>
          </p:cNvSpPr>
          <p:nvPr>
            <p:ph sz="half" idx="2"/>
          </p:nvPr>
        </p:nvSpPr>
        <p:spPr>
          <a:xfrm>
            <a:off x="4648200" y="0"/>
            <a:ext cx="4495800" cy="3429000"/>
          </a:xfrm>
        </p:spPr>
        <p:txBody>
          <a:bodyPr>
            <a:normAutofit/>
          </a:bodyPr>
          <a:lstStyle/>
          <a:p>
            <a:r>
              <a:rPr lang="en-US" sz="3200" b="1" i="1" dirty="0" smtClean="0">
                <a:solidFill>
                  <a:srgbClr val="FFFF00"/>
                </a:solidFill>
              </a:rPr>
              <a:t>Zondervan</a:t>
            </a:r>
            <a:r>
              <a:rPr lang="en-US" sz="3200" b="1" dirty="0" smtClean="0">
                <a:solidFill>
                  <a:srgbClr val="FFFF00"/>
                </a:solidFill>
              </a:rPr>
              <a:t> Publishers are OWNED by </a:t>
            </a:r>
            <a:r>
              <a:rPr lang="en-US" sz="3200" b="1" i="1" dirty="0" smtClean="0">
                <a:solidFill>
                  <a:srgbClr val="FFFF00"/>
                </a:solidFill>
              </a:rPr>
              <a:t>Harper Collins</a:t>
            </a:r>
            <a:r>
              <a:rPr lang="en-US" sz="3200" b="1" dirty="0" smtClean="0">
                <a:solidFill>
                  <a:srgbClr val="FFFF00"/>
                </a:solidFill>
              </a:rPr>
              <a:t>, who also publishes </a:t>
            </a:r>
            <a:r>
              <a:rPr lang="en-US" sz="3200" b="1" i="1" dirty="0" smtClean="0">
                <a:solidFill>
                  <a:srgbClr val="FFFF00"/>
                </a:solidFill>
              </a:rPr>
              <a:t>The Satanic Bible</a:t>
            </a:r>
            <a:r>
              <a:rPr lang="en-US" sz="3200" b="1" dirty="0" smtClean="0">
                <a:solidFill>
                  <a:srgbClr val="FFFF00"/>
                </a:solidFill>
              </a:rPr>
              <a:t> and </a:t>
            </a:r>
            <a:r>
              <a:rPr lang="en-US" sz="3200" b="1" i="1" dirty="0" smtClean="0">
                <a:solidFill>
                  <a:srgbClr val="FFFF00"/>
                </a:solidFill>
              </a:rPr>
              <a:t>The Joy of Gay Sex.</a:t>
            </a:r>
            <a:endParaRPr lang="en-US" sz="3200" b="1" dirty="0">
              <a:solidFill>
                <a:srgbClr val="FFFF00"/>
              </a:solidFill>
            </a:endParaRPr>
          </a:p>
        </p:txBody>
      </p:sp>
      <p:pic>
        <p:nvPicPr>
          <p:cNvPr id="5" name="Picture 2"/>
          <p:cNvPicPr>
            <a:picLocks noChangeAspect="1" noChangeArrowheads="1"/>
          </p:cNvPicPr>
          <p:nvPr/>
        </p:nvPicPr>
        <p:blipFill>
          <a:blip r:embed="rId3" cstate="print"/>
          <a:srcRect/>
          <a:stretch>
            <a:fillRect/>
          </a:stretch>
        </p:blipFill>
        <p:spPr bwMode="auto">
          <a:xfrm>
            <a:off x="5181600" y="3276600"/>
            <a:ext cx="3429000" cy="3086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28600" y="3581400"/>
            <a:ext cx="3352800" cy="3276600"/>
          </a:xfrm>
        </p:spPr>
        <p:txBody>
          <a:bodyPr>
            <a:noAutofit/>
          </a:bodyPr>
          <a:lstStyle/>
          <a:p>
            <a:pPr lvl="1" algn="ctr"/>
            <a:r>
              <a:rPr lang="en-US" sz="3600" dirty="0">
                <a:solidFill>
                  <a:schemeClr val="tx1"/>
                </a:solidFill>
              </a:rPr>
              <a:t>1611 the first addition of the KJV Bible was </a:t>
            </a:r>
            <a:r>
              <a:rPr lang="en-US" sz="3600" dirty="0" smtClean="0">
                <a:solidFill>
                  <a:schemeClr val="tx1"/>
                </a:solidFill>
              </a:rPr>
              <a:t>completed.</a:t>
            </a:r>
            <a:r>
              <a:rPr lang="en-US" sz="3600" b="1" dirty="0">
                <a:solidFill>
                  <a:schemeClr val="tx1"/>
                </a:solidFill>
              </a:rPr>
              <a:t> </a:t>
            </a:r>
            <a:r>
              <a:rPr lang="en-US" sz="3600" dirty="0">
                <a:solidFill>
                  <a:schemeClr val="tx1"/>
                </a:solidFill>
              </a:rPr>
              <a:t/>
            </a:r>
            <a:br>
              <a:rPr lang="en-US" sz="3600" dirty="0">
                <a:solidFill>
                  <a:schemeClr val="tx1"/>
                </a:solidFill>
              </a:rPr>
            </a:br>
            <a:r>
              <a:rPr lang="en-US" sz="3600" b="1" dirty="0">
                <a:solidFill>
                  <a:schemeClr val="tx1"/>
                </a:solidFill>
              </a:rPr>
              <a:t> </a:t>
            </a:r>
            <a:r>
              <a:rPr lang="en-US" sz="3600" dirty="0">
                <a:solidFill>
                  <a:schemeClr val="tx1"/>
                </a:solidFill>
              </a:rPr>
              <a:t/>
            </a:r>
            <a:br>
              <a:rPr lang="en-US" sz="3600" dirty="0">
                <a:solidFill>
                  <a:schemeClr val="tx1"/>
                </a:solidFill>
              </a:rPr>
            </a:br>
            <a:endParaRPr lang="en-US" sz="3600" dirty="0">
              <a:solidFill>
                <a:schemeClr val="tx1"/>
              </a:solidFill>
            </a:endParaRPr>
          </a:p>
        </p:txBody>
      </p:sp>
      <p:pic>
        <p:nvPicPr>
          <p:cNvPr id="5122" name="Picture 2"/>
          <p:cNvPicPr>
            <a:picLocks noGrp="1" noChangeAspect="1" noChangeArrowheads="1"/>
          </p:cNvPicPr>
          <p:nvPr>
            <p:ph sz="half" idx="1"/>
          </p:nvPr>
        </p:nvPicPr>
        <p:blipFill>
          <a:blip r:embed="rId3" cstate="print"/>
          <a:stretch>
            <a:fillRect/>
          </a:stretch>
        </p:blipFill>
        <p:spPr bwMode="auto">
          <a:xfrm>
            <a:off x="685800" y="228600"/>
            <a:ext cx="2209800" cy="2917913"/>
          </a:xfrm>
          <a:prstGeom prst="rect">
            <a:avLst/>
          </a:prstGeom>
          <a:noFill/>
          <a:ln w="9525">
            <a:noFill/>
            <a:miter lim="800000"/>
            <a:headEnd/>
            <a:tailEnd/>
          </a:ln>
        </p:spPr>
      </p:pic>
      <p:sp>
        <p:nvSpPr>
          <p:cNvPr id="9" name="Content Placeholder 8"/>
          <p:cNvSpPr>
            <a:spLocks noGrp="1"/>
          </p:cNvSpPr>
          <p:nvPr>
            <p:ph sz="half" idx="2"/>
          </p:nvPr>
        </p:nvSpPr>
        <p:spPr>
          <a:xfrm>
            <a:off x="3581400" y="3886200"/>
            <a:ext cx="5562600" cy="2971800"/>
          </a:xfrm>
        </p:spPr>
        <p:txBody>
          <a:bodyPr>
            <a:normAutofit/>
          </a:bodyPr>
          <a:lstStyle/>
          <a:p>
            <a:pPr algn="ctr">
              <a:buNone/>
            </a:pPr>
            <a:r>
              <a:rPr lang="en-US" sz="3600" dirty="0" smtClean="0"/>
              <a:t>    No other translation has had the impact on </a:t>
            </a:r>
          </a:p>
          <a:p>
            <a:pPr algn="ctr">
              <a:buNone/>
            </a:pPr>
            <a:r>
              <a:rPr lang="en-US" sz="3600" dirty="0" smtClean="0"/>
              <a:t>the world as the </a:t>
            </a:r>
            <a:r>
              <a:rPr lang="en-US" sz="3600" b="1" i="1" dirty="0" smtClean="0"/>
              <a:t>KJV</a:t>
            </a:r>
            <a:r>
              <a:rPr lang="en-US" sz="3600" dirty="0" smtClean="0"/>
              <a:t> </a:t>
            </a:r>
          </a:p>
          <a:p>
            <a:pPr algn="ctr">
              <a:buNone/>
            </a:pPr>
            <a:r>
              <a:rPr lang="en-US" sz="3600" dirty="0" smtClean="0"/>
              <a:t>Bible has had.</a:t>
            </a:r>
          </a:p>
        </p:txBody>
      </p:sp>
      <p:pic>
        <p:nvPicPr>
          <p:cNvPr id="5123" name="Picture 3"/>
          <p:cNvPicPr>
            <a:picLocks noChangeAspect="1" noChangeArrowheads="1"/>
          </p:cNvPicPr>
          <p:nvPr/>
        </p:nvPicPr>
        <p:blipFill>
          <a:blip r:embed="rId4" cstate="print">
            <a:lum bright="-10000"/>
          </a:blip>
          <a:srcRect/>
          <a:stretch>
            <a:fillRect/>
          </a:stretch>
        </p:blipFill>
        <p:spPr bwMode="auto">
          <a:xfrm>
            <a:off x="3721100" y="152400"/>
            <a:ext cx="5080000" cy="304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to="" calcmode="lin" valueType="num">
                                      <p:cBhvr>
                                        <p:cTn id="7" dur="1" fill="hold"/>
                                        <p:tgtEl>
                                          <p:spTgt spid="512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to="" calcmode="lin" valueType="num">
                                      <p:cBhvr>
                                        <p:cTn id="12" dur="1" fill="hold"/>
                                        <p:tgtEl>
                                          <p:spTgt spid="9">
                                            <p:txEl>
                                              <p:pRg st="0" end="0"/>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 to="" calcmode="lin" valueType="num">
                                      <p:cBhvr>
                                        <p:cTn id="15" dur="1" fill="hold"/>
                                        <p:tgtEl>
                                          <p:spTgt spid="9">
                                            <p:txEl>
                                              <p:pRg st="1" end="1"/>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 to="" calcmode="lin" valueType="num">
                                      <p:cBhvr>
                                        <p:cTn id="18" dur="1" fill="hold"/>
                                        <p:tgtEl>
                                          <p:spTgt spid="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609600" y="1981200"/>
            <a:ext cx="7867650" cy="2562225"/>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Has the KJV been Revised?</a:t>
            </a:r>
            <a:endParaRPr lang="en-US" dirty="0"/>
          </a:p>
        </p:txBody>
      </p:sp>
      <p:sp>
        <p:nvSpPr>
          <p:cNvPr id="3" name="Content Placeholder 2"/>
          <p:cNvSpPr>
            <a:spLocks noGrp="1"/>
          </p:cNvSpPr>
          <p:nvPr>
            <p:ph idx="1"/>
          </p:nvPr>
        </p:nvSpPr>
        <p:spPr>
          <a:xfrm>
            <a:off x="0" y="1600200"/>
            <a:ext cx="9144000" cy="5257800"/>
          </a:xfrm>
        </p:spPr>
        <p:txBody>
          <a:bodyPr>
            <a:normAutofit lnSpcReduction="10000"/>
          </a:bodyPr>
          <a:lstStyle/>
          <a:p>
            <a:pPr>
              <a:buNone/>
            </a:pPr>
            <a:r>
              <a:rPr lang="en-US" dirty="0" smtClean="0"/>
              <a:t>   The KJV available today may not look the same as what was originally published in 1611, but it really is, once you make allowances for four kinds of changes: </a:t>
            </a:r>
          </a:p>
          <a:p>
            <a:r>
              <a:rPr lang="en-US" dirty="0" smtClean="0"/>
              <a:t> Proofreading (typos).</a:t>
            </a:r>
          </a:p>
          <a:p>
            <a:r>
              <a:rPr lang="en-US" dirty="0" smtClean="0"/>
              <a:t> Printing or type (font changes).</a:t>
            </a:r>
          </a:p>
          <a:p>
            <a:r>
              <a:rPr lang="en-US" dirty="0" smtClean="0"/>
              <a:t>Orthographic (spelling changes). </a:t>
            </a:r>
          </a:p>
          <a:p>
            <a:r>
              <a:rPr lang="en-US" dirty="0" smtClean="0"/>
              <a:t>Changes in punctuation.</a:t>
            </a:r>
          </a:p>
          <a:p>
            <a:pPr>
              <a:buNone/>
            </a:pPr>
            <a:r>
              <a:rPr lang="en-US" dirty="0" smtClean="0"/>
              <a:t>    </a:t>
            </a:r>
            <a:r>
              <a:rPr lang="en-US" dirty="0" smtClean="0">
                <a:solidFill>
                  <a:srgbClr val="FFFF00"/>
                </a:solidFill>
              </a:rPr>
              <a:t>All of these changes resulted in different  editions not revisions!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dirty="0" smtClean="0"/>
              <a:t>Second printing of the original KJV edition (still in 1611)</a:t>
            </a:r>
          </a:p>
          <a:p>
            <a:r>
              <a:rPr lang="en-US" dirty="0" smtClean="0"/>
              <a:t>Third printing edition 1631</a:t>
            </a:r>
          </a:p>
          <a:p>
            <a:r>
              <a:rPr lang="en-US" dirty="0" smtClean="0"/>
              <a:t>Forth printing edition 1762 </a:t>
            </a:r>
          </a:p>
          <a:p>
            <a:r>
              <a:rPr lang="en-US" dirty="0" smtClean="0"/>
              <a:t>Fifth printing edition 1769 </a:t>
            </a:r>
          </a:p>
          <a:p>
            <a:r>
              <a:rPr lang="en-US" i="1" dirty="0" smtClean="0"/>
              <a:t>Hebrews 6:10 (1611)</a:t>
            </a:r>
            <a:r>
              <a:rPr lang="en-US" dirty="0" smtClean="0"/>
              <a:t> -</a:t>
            </a:r>
            <a:r>
              <a:rPr lang="en-US" i="1" dirty="0" smtClean="0"/>
              <a:t>"For God is not </a:t>
            </a:r>
            <a:r>
              <a:rPr lang="en-US" i="1" dirty="0" err="1" smtClean="0"/>
              <a:t>vnrighteous</a:t>
            </a:r>
            <a:r>
              <a:rPr lang="en-US" i="1" dirty="0" smtClean="0"/>
              <a:t>, to forget your </a:t>
            </a:r>
            <a:r>
              <a:rPr lang="en-US" i="1" dirty="0" err="1" smtClean="0"/>
              <a:t>worke</a:t>
            </a:r>
            <a:r>
              <a:rPr lang="en-US" i="1" dirty="0" smtClean="0"/>
              <a:t> and </a:t>
            </a:r>
            <a:r>
              <a:rPr lang="en-US" i="1" dirty="0" err="1" smtClean="0"/>
              <a:t>labour</a:t>
            </a:r>
            <a:r>
              <a:rPr lang="en-US" i="1" dirty="0" smtClean="0"/>
              <a:t> of </a:t>
            </a:r>
            <a:r>
              <a:rPr lang="en-US" i="1" dirty="0" err="1" smtClean="0"/>
              <a:t>loue</a:t>
            </a:r>
            <a:r>
              <a:rPr lang="en-US" i="1" dirty="0" smtClean="0"/>
              <a:t>, which </a:t>
            </a:r>
            <a:r>
              <a:rPr lang="en-US" i="1" dirty="0" err="1" smtClean="0"/>
              <a:t>yee</a:t>
            </a:r>
            <a:r>
              <a:rPr lang="en-US" i="1" dirty="0" smtClean="0"/>
              <a:t> </a:t>
            </a:r>
            <a:r>
              <a:rPr lang="en-US" i="1" dirty="0" err="1" smtClean="0"/>
              <a:t>haue</a:t>
            </a:r>
            <a:r>
              <a:rPr lang="en-US" i="1" dirty="0" smtClean="0"/>
              <a:t> </a:t>
            </a:r>
            <a:r>
              <a:rPr lang="en-US" i="1" dirty="0" err="1" smtClean="0"/>
              <a:t>shewed</a:t>
            </a:r>
            <a:r>
              <a:rPr lang="en-US" i="1" dirty="0" smtClean="0"/>
              <a:t> toward his Name, in that </a:t>
            </a:r>
            <a:r>
              <a:rPr lang="en-US" i="1" dirty="0" err="1" smtClean="0"/>
              <a:t>yee</a:t>
            </a:r>
            <a:r>
              <a:rPr lang="en-US" i="1" dirty="0" smtClean="0"/>
              <a:t> </a:t>
            </a:r>
            <a:r>
              <a:rPr lang="en-US" i="1" dirty="0" err="1" smtClean="0"/>
              <a:t>haue</a:t>
            </a:r>
            <a:r>
              <a:rPr lang="en-US" i="1" dirty="0" smtClean="0"/>
              <a:t> </a:t>
            </a:r>
            <a:r>
              <a:rPr lang="en-US" i="1" dirty="0" err="1" smtClean="0"/>
              <a:t>ministred</a:t>
            </a:r>
            <a:r>
              <a:rPr lang="en-US" i="1" dirty="0" smtClean="0"/>
              <a:t> to the Saints, and doe minister.“ </a:t>
            </a:r>
          </a:p>
          <a:p>
            <a:r>
              <a:rPr lang="en-US" i="1" dirty="0" smtClean="0"/>
              <a:t>Hebrews 6:10 “For God is not unrighteous to forget your work and </a:t>
            </a:r>
            <a:r>
              <a:rPr lang="en-US" i="1" dirty="0" err="1" smtClean="0"/>
              <a:t>labour</a:t>
            </a:r>
            <a:r>
              <a:rPr lang="en-US" i="1" dirty="0" smtClean="0"/>
              <a:t> of love, which ye have </a:t>
            </a:r>
            <a:r>
              <a:rPr lang="en-US" i="1" dirty="0" err="1" smtClean="0"/>
              <a:t>shewed</a:t>
            </a:r>
            <a:r>
              <a:rPr lang="en-US" i="1" dirty="0" smtClean="0"/>
              <a:t> toward his name, in that ye have ministered to the saints, and do minister.”</a:t>
            </a:r>
          </a:p>
          <a:p>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5181600" y="457200"/>
            <a:ext cx="3657600" cy="209005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lum bright="-10000" contrast="30000"/>
          </a:blip>
          <a:srcRect/>
          <a:stretch>
            <a:fillRect/>
          </a:stretch>
        </p:blipFill>
        <p:spPr bwMode="auto">
          <a:xfrm>
            <a:off x="7467600" y="0"/>
            <a:ext cx="1676400" cy="184404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0" y="0"/>
            <a:ext cx="1752600" cy="1982251"/>
          </a:xfrm>
          <a:prstGeom prst="rect">
            <a:avLst/>
          </a:prstGeom>
          <a:noFill/>
          <a:ln w="9525">
            <a:noFill/>
            <a:miter lim="800000"/>
            <a:headEnd/>
            <a:tailEnd/>
          </a:ln>
        </p:spPr>
      </p:pic>
      <p:sp>
        <p:nvSpPr>
          <p:cNvPr id="4" name="Rectangle 3"/>
          <p:cNvSpPr/>
          <p:nvPr/>
        </p:nvSpPr>
        <p:spPr>
          <a:xfrm>
            <a:off x="1828800" y="0"/>
            <a:ext cx="5562600" cy="1261884"/>
          </a:xfrm>
          <a:prstGeom prst="rect">
            <a:avLst/>
          </a:prstGeom>
        </p:spPr>
        <p:txBody>
          <a:bodyPr wrap="square">
            <a:spAutoFit/>
          </a:bodyPr>
          <a:lstStyle/>
          <a:p>
            <a:pPr algn="ctr"/>
            <a:r>
              <a:rPr lang="en-US" sz="4400" dirty="0" smtClean="0"/>
              <a:t>Westcott and Hort</a:t>
            </a:r>
          </a:p>
          <a:p>
            <a:pPr algn="ctr"/>
            <a:r>
              <a:rPr lang="en-US" sz="3200" i="1" dirty="0" smtClean="0"/>
              <a:t>“Fathers of the Modern Bible”</a:t>
            </a:r>
            <a:endParaRPr lang="en-US" sz="3200" i="1" dirty="0"/>
          </a:p>
        </p:txBody>
      </p:sp>
      <p:sp>
        <p:nvSpPr>
          <p:cNvPr id="6" name="Content Placeholder 5"/>
          <p:cNvSpPr>
            <a:spLocks noGrp="1"/>
          </p:cNvSpPr>
          <p:nvPr>
            <p:ph sz="half" idx="1"/>
          </p:nvPr>
        </p:nvSpPr>
        <p:spPr>
          <a:xfrm>
            <a:off x="0" y="2209800"/>
            <a:ext cx="4495800" cy="4648200"/>
          </a:xfrm>
        </p:spPr>
        <p:txBody>
          <a:bodyPr>
            <a:normAutofit fontScale="92500" lnSpcReduction="10000"/>
          </a:bodyPr>
          <a:lstStyle/>
          <a:p>
            <a:r>
              <a:rPr lang="en-US" sz="3200" i="1" dirty="0" smtClean="0"/>
              <a:t>"I reject the word infallibility of Holy Scriptures overwhelmingly.”</a:t>
            </a:r>
          </a:p>
          <a:p>
            <a:r>
              <a:rPr lang="en-US" sz="3200" i="1" dirty="0" smtClean="0"/>
              <a:t>"He (Jesus) never speaks of Himself directly as God, but the aim of His revelation was to lead men to see God in Him."</a:t>
            </a:r>
          </a:p>
          <a:p>
            <a:endParaRPr lang="en-US" sz="3200" i="1" dirty="0"/>
          </a:p>
        </p:txBody>
      </p:sp>
      <p:sp>
        <p:nvSpPr>
          <p:cNvPr id="7" name="Content Placeholder 6"/>
          <p:cNvSpPr>
            <a:spLocks noGrp="1"/>
          </p:cNvSpPr>
          <p:nvPr>
            <p:ph sz="half" idx="2"/>
          </p:nvPr>
        </p:nvSpPr>
        <p:spPr>
          <a:xfrm>
            <a:off x="4419600" y="2209800"/>
            <a:ext cx="4572000" cy="4648200"/>
          </a:xfrm>
        </p:spPr>
        <p:txBody>
          <a:bodyPr>
            <a:normAutofit fontScale="92500" lnSpcReduction="10000"/>
          </a:bodyPr>
          <a:lstStyle/>
          <a:p>
            <a:r>
              <a:rPr lang="en-US" sz="3200" dirty="0" smtClean="0"/>
              <a:t>Called the TR “vile”</a:t>
            </a:r>
          </a:p>
          <a:p>
            <a:r>
              <a:rPr lang="en-US" sz="3200" dirty="0" smtClean="0"/>
              <a:t>Discredited the TR</a:t>
            </a:r>
          </a:p>
          <a:p>
            <a:r>
              <a:rPr lang="en-US" sz="3200" dirty="0" smtClean="0"/>
              <a:t>Believed that the Bible was no different then the works of Shakespeare or Plato</a:t>
            </a:r>
          </a:p>
          <a:p>
            <a:r>
              <a:rPr lang="en-US" sz="3200" dirty="0" smtClean="0"/>
              <a:t>Did not believe in the inspiration of Scripture</a:t>
            </a:r>
          </a:p>
          <a:p>
            <a:r>
              <a:rPr lang="en-US" sz="3200" i="1" dirty="0" smtClean="0"/>
              <a:t>"Evangelicals seem to me perverted.”</a:t>
            </a:r>
            <a:endParaRPr lang="en-US" sz="32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to="" calcmode="lin" valueType="num">
                                      <p:cBhvr>
                                        <p:cTn id="12" dur="1" fill="hold"/>
                                        <p:tgtEl>
                                          <p:spTgt spid="6">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to="" calcmode="lin" valueType="num">
                                      <p:cBhvr>
                                        <p:cTn id="17" dur="1" fill="hold"/>
                                        <p:tgtEl>
                                          <p:spTgt spid="7">
                                            <p:txEl>
                                              <p:pRg st="0" end="0"/>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to="" calcmode="lin" valueType="num">
                                      <p:cBhvr>
                                        <p:cTn id="22" dur="1" fill="hold"/>
                                        <p:tgtEl>
                                          <p:spTgt spid="7">
                                            <p:txEl>
                                              <p:pRg st="1" end="1"/>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to="" calcmode="lin" valueType="num">
                                      <p:cBhvr>
                                        <p:cTn id="27" dur="1" fill="hold"/>
                                        <p:tgtEl>
                                          <p:spTgt spid="7">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 to="" calcmode="lin" valueType="num">
                                      <p:cBhvr>
                                        <p:cTn id="32" dur="1" fill="hold"/>
                                        <p:tgtEl>
                                          <p:spTgt spid="7">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 to="" calcmode="lin" valueType="num">
                                      <p:cBhvr>
                                        <p:cTn id="37" dur="1" fill="hold"/>
                                        <p:tgtEl>
                                          <p:spTgt spid="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Paul the penman of 14 of the 27 </a:t>
            </a:r>
            <a:br>
              <a:rPr lang="en-US" dirty="0" smtClean="0">
                <a:effectLst>
                  <a:glow rad="101600">
                    <a:schemeClr val="bg1">
                      <a:alpha val="60000"/>
                    </a:schemeClr>
                  </a:glow>
                </a:effectLst>
              </a:rPr>
            </a:br>
            <a:r>
              <a:rPr lang="en-US" dirty="0" smtClean="0">
                <a:effectLst>
                  <a:glow rad="101600">
                    <a:schemeClr val="bg1">
                      <a:alpha val="60000"/>
                    </a:schemeClr>
                  </a:glow>
                </a:effectLst>
              </a:rPr>
              <a:t>New Testament books said</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600200"/>
            <a:ext cx="8229600" cy="5257800"/>
          </a:xfrm>
        </p:spPr>
        <p:txBody>
          <a:bodyPr>
            <a:normAutofit fontScale="92500"/>
          </a:bodyPr>
          <a:lstStyle/>
          <a:p>
            <a:r>
              <a:rPr lang="en-US" i="1" dirty="0" smtClean="0">
                <a:effectLst>
                  <a:glow rad="101600">
                    <a:schemeClr val="bg1">
                      <a:alpha val="60000"/>
                    </a:schemeClr>
                  </a:glow>
                </a:effectLst>
              </a:rPr>
              <a:t>“But I certify you, brethren, that the gospel which was preached of me is not after man. For I neither received it of man, neither was I taught it, but by the </a:t>
            </a:r>
            <a:r>
              <a:rPr lang="en-US" i="1" dirty="0" smtClean="0">
                <a:solidFill>
                  <a:srgbClr val="FFFF00"/>
                </a:solidFill>
                <a:effectLst>
                  <a:glow rad="101600">
                    <a:schemeClr val="bg1">
                      <a:alpha val="60000"/>
                    </a:schemeClr>
                  </a:glow>
                </a:effectLst>
              </a:rPr>
              <a:t>revelation </a:t>
            </a:r>
            <a:r>
              <a:rPr lang="en-US" i="1" dirty="0" smtClean="0">
                <a:effectLst>
                  <a:glow rad="101600">
                    <a:schemeClr val="bg1">
                      <a:alpha val="60000"/>
                    </a:schemeClr>
                  </a:glow>
                </a:effectLst>
              </a:rPr>
              <a:t>of Jesus Christ…”  (Gal. 1:12-13)</a:t>
            </a:r>
            <a:endParaRPr lang="en-US" dirty="0" smtClean="0">
              <a:effectLst>
                <a:glow rad="101600">
                  <a:schemeClr val="bg1">
                    <a:alpha val="60000"/>
                  </a:schemeClr>
                </a:glow>
              </a:effectLst>
            </a:endParaRPr>
          </a:p>
          <a:p>
            <a:r>
              <a:rPr lang="en-US" i="1" dirty="0" smtClean="0">
                <a:effectLst>
                  <a:glow rad="101600">
                    <a:schemeClr val="bg1">
                      <a:alpha val="60000"/>
                    </a:schemeClr>
                  </a:glow>
                </a:effectLst>
              </a:rPr>
              <a:t>“How that by </a:t>
            </a:r>
            <a:r>
              <a:rPr lang="en-US" i="1" dirty="0" smtClean="0">
                <a:solidFill>
                  <a:srgbClr val="FFFF00"/>
                </a:solidFill>
                <a:effectLst>
                  <a:glow rad="101600">
                    <a:schemeClr val="bg1">
                      <a:alpha val="60000"/>
                    </a:schemeClr>
                  </a:glow>
                </a:effectLst>
              </a:rPr>
              <a:t>revelation</a:t>
            </a:r>
            <a:r>
              <a:rPr lang="en-US" i="1" dirty="0" smtClean="0">
                <a:effectLst>
                  <a:glow rad="101600">
                    <a:schemeClr val="bg1">
                      <a:alpha val="60000"/>
                    </a:schemeClr>
                  </a:glow>
                </a:effectLst>
              </a:rPr>
              <a:t> he made known unto me the mystery. Whereby when ye read, ye may understand my knowledge in the mystery of Christ. Which in other ages was not made known unto the sons of men, as it is now revealed unto his holy apostles and prophets by the Spirit…” (Eph. 3:3-4)</a:t>
            </a:r>
            <a:endParaRPr lang="en-US" dirty="0" smtClean="0">
              <a:effectLst>
                <a:glow rad="101600">
                  <a:schemeClr val="bg1">
                    <a:alpha val="60000"/>
                  </a:schemeClr>
                </a:glow>
              </a:effectLst>
            </a:endParaRPr>
          </a:p>
          <a:p>
            <a:endParaRPr lang="en-US" dirty="0">
              <a:effectLst>
                <a:glow rad="101600">
                  <a:schemeClr val="bg1">
                    <a:alpha val="60000"/>
                  </a:schemeClr>
                </a:glow>
              </a:effectLst>
            </a:endParaRPr>
          </a:p>
        </p:txBody>
      </p:sp>
      <p:pic>
        <p:nvPicPr>
          <p:cNvPr id="8195" name="Picture 3"/>
          <p:cNvPicPr>
            <a:picLocks noChangeAspect="1" noChangeArrowheads="1"/>
          </p:cNvPicPr>
          <p:nvPr/>
        </p:nvPicPr>
        <p:blipFill>
          <a:blip r:embed="rId3" cstate="print">
            <a:lum/>
          </a:blip>
          <a:srcRect/>
          <a:stretch>
            <a:fillRect/>
          </a:stretch>
        </p:blipFill>
        <p:spPr bwMode="auto">
          <a:xfrm>
            <a:off x="0" y="0"/>
            <a:ext cx="9144000" cy="6858000"/>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lum bright="-10000"/>
          </a:blip>
          <a:srcRect/>
          <a:stretch>
            <a:fillRect/>
          </a:stretch>
        </p:blipFill>
        <p:spPr bwMode="auto">
          <a:xfrm>
            <a:off x="4343400" y="0"/>
            <a:ext cx="2566094" cy="28194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fade">
                                      <p:cBhvr>
                                        <p:cTn id="17" dur="2000"/>
                                        <p:tgtEl>
                                          <p:spTgt spid="81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96"/>
                                        </p:tgtEl>
                                        <p:attrNameLst>
                                          <p:attrName>style.visibility</p:attrName>
                                        </p:attrNameLst>
                                      </p:cBhvr>
                                      <p:to>
                                        <p:strVal val="visible"/>
                                      </p:to>
                                    </p:set>
                                    <p:animEffect transition="in" filter="fade">
                                      <p:cBhvr>
                                        <p:cTn id="22"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1"/>
            <a:ext cx="4497388" cy="685800"/>
          </a:xfrm>
        </p:spPr>
        <p:txBody>
          <a:bodyPr>
            <a:normAutofit/>
          </a:bodyPr>
          <a:lstStyle/>
          <a:p>
            <a:pPr algn="ctr"/>
            <a:r>
              <a:rPr lang="en-US" sz="3600" b="0" dirty="0" smtClean="0"/>
              <a:t>Westcott</a:t>
            </a:r>
            <a:endParaRPr lang="en-US" sz="3600" b="0" dirty="0"/>
          </a:p>
        </p:txBody>
      </p:sp>
      <p:sp>
        <p:nvSpPr>
          <p:cNvPr id="4" name="Content Placeholder 3"/>
          <p:cNvSpPr>
            <a:spLocks noGrp="1"/>
          </p:cNvSpPr>
          <p:nvPr>
            <p:ph sz="half" idx="2"/>
          </p:nvPr>
        </p:nvSpPr>
        <p:spPr>
          <a:xfrm>
            <a:off x="0" y="838200"/>
            <a:ext cx="4497388" cy="6019799"/>
          </a:xfrm>
        </p:spPr>
        <p:txBody>
          <a:bodyPr>
            <a:normAutofit/>
          </a:bodyPr>
          <a:lstStyle/>
          <a:p>
            <a:r>
              <a:rPr lang="en-US" sz="3200" i="1" dirty="0" smtClean="0"/>
              <a:t>"(John) does not expressly affirm the identification of the Word with Jesus Christ." </a:t>
            </a:r>
          </a:p>
          <a:p>
            <a:r>
              <a:rPr lang="en-US" sz="3200" i="1" dirty="0" smtClean="0"/>
              <a:t>"Hell is not the place of punishment of the guilty, it is the common abode of departed spirits." </a:t>
            </a:r>
            <a:endParaRPr lang="en-US" sz="3200" i="1" dirty="0"/>
          </a:p>
        </p:txBody>
      </p:sp>
      <p:sp>
        <p:nvSpPr>
          <p:cNvPr id="5" name="Text Placeholder 4"/>
          <p:cNvSpPr>
            <a:spLocks noGrp="1"/>
          </p:cNvSpPr>
          <p:nvPr>
            <p:ph type="body" sz="quarter" idx="3"/>
          </p:nvPr>
        </p:nvSpPr>
        <p:spPr>
          <a:xfrm>
            <a:off x="4572000" y="0"/>
            <a:ext cx="4572000" cy="685800"/>
          </a:xfrm>
        </p:spPr>
        <p:txBody>
          <a:bodyPr>
            <a:normAutofit/>
          </a:bodyPr>
          <a:lstStyle/>
          <a:p>
            <a:pPr algn="ctr"/>
            <a:r>
              <a:rPr lang="en-US" sz="3600" b="0" dirty="0" err="1" smtClean="0"/>
              <a:t>Hort</a:t>
            </a:r>
            <a:endParaRPr lang="en-US" sz="3600" b="0" dirty="0"/>
          </a:p>
        </p:txBody>
      </p:sp>
      <p:sp>
        <p:nvSpPr>
          <p:cNvPr id="6" name="Content Placeholder 5"/>
          <p:cNvSpPr>
            <a:spLocks noGrp="1"/>
          </p:cNvSpPr>
          <p:nvPr>
            <p:ph sz="quarter" idx="4"/>
          </p:nvPr>
        </p:nvSpPr>
        <p:spPr>
          <a:xfrm>
            <a:off x="4645025" y="838200"/>
            <a:ext cx="4498975" cy="6019800"/>
          </a:xfrm>
        </p:spPr>
        <p:txBody>
          <a:bodyPr>
            <a:normAutofit/>
          </a:bodyPr>
          <a:lstStyle/>
          <a:p>
            <a:r>
              <a:rPr lang="en-US" sz="3200" i="1" dirty="0" smtClean="0"/>
              <a:t>"We have no sure knowledge of future punishment.”</a:t>
            </a:r>
            <a:endParaRPr lang="en-US" sz="3200" dirty="0" smtClean="0"/>
          </a:p>
          <a:p>
            <a:r>
              <a:rPr lang="en-US" sz="3200" i="1" dirty="0" smtClean="0"/>
              <a:t>“The book which has most engaged me is Darwin. It is a book that one is proud to be contemporary with... My feeling is strong that the theory is unanswerable."</a:t>
            </a:r>
          </a:p>
          <a:p>
            <a:endParaRPr lang="en-US" sz="32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to="" calcmode="lin" valueType="num">
                                      <p:cBhvr>
                                        <p:cTn id="17" dur="1" fill="hold"/>
                                        <p:tgtEl>
                                          <p:spTgt spid="6">
                                            <p:txEl>
                                              <p:pRg st="0" end="0"/>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 to="" calcmode="lin" valueType="num">
                                      <p:cBhvr>
                                        <p:cTn id="22" dur="1" fill="hold"/>
                                        <p:tgtEl>
                                          <p:spTgt spid="6">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1"/>
            <a:ext cx="4497388" cy="685800"/>
          </a:xfrm>
        </p:spPr>
        <p:txBody>
          <a:bodyPr>
            <a:normAutofit/>
          </a:bodyPr>
          <a:lstStyle/>
          <a:p>
            <a:pPr algn="ctr"/>
            <a:r>
              <a:rPr lang="en-US" sz="3600" b="0" dirty="0" smtClean="0"/>
              <a:t>Westcott</a:t>
            </a:r>
            <a:endParaRPr lang="en-US" sz="3600" b="0" dirty="0"/>
          </a:p>
        </p:txBody>
      </p:sp>
      <p:sp>
        <p:nvSpPr>
          <p:cNvPr id="4" name="Content Placeholder 3"/>
          <p:cNvSpPr>
            <a:spLocks noGrp="1"/>
          </p:cNvSpPr>
          <p:nvPr>
            <p:ph sz="half" idx="2"/>
          </p:nvPr>
        </p:nvSpPr>
        <p:spPr>
          <a:xfrm>
            <a:off x="0" y="838200"/>
            <a:ext cx="4497388" cy="6019799"/>
          </a:xfrm>
        </p:spPr>
        <p:txBody>
          <a:bodyPr>
            <a:normAutofit lnSpcReduction="10000"/>
          </a:bodyPr>
          <a:lstStyle/>
          <a:p>
            <a:r>
              <a:rPr lang="en-US" sz="3200" i="1" dirty="0" smtClean="0"/>
              <a:t>"No one now, I suppose, holds that the first three chapters of Genesis, for example, give a literal history. I could never understand how anyone reading them with open eyes could think they did." </a:t>
            </a:r>
          </a:p>
          <a:p>
            <a:r>
              <a:rPr lang="en-US" sz="3200" dirty="0" smtClean="0"/>
              <a:t>Member of the Hermes Club and the Ghostly Guild (</a:t>
            </a:r>
            <a:r>
              <a:rPr lang="en-US" sz="3200" dirty="0" err="1" smtClean="0"/>
              <a:t>spiritist</a:t>
            </a:r>
            <a:r>
              <a:rPr lang="en-US" sz="3200" dirty="0" smtClean="0"/>
              <a:t> societies)</a:t>
            </a:r>
          </a:p>
          <a:p>
            <a:pPr>
              <a:buNone/>
            </a:pPr>
            <a:endParaRPr lang="en-US" sz="3200" i="1" dirty="0"/>
          </a:p>
        </p:txBody>
      </p:sp>
      <p:sp>
        <p:nvSpPr>
          <p:cNvPr id="5" name="Text Placeholder 4"/>
          <p:cNvSpPr>
            <a:spLocks noGrp="1"/>
          </p:cNvSpPr>
          <p:nvPr>
            <p:ph type="body" sz="quarter" idx="3"/>
          </p:nvPr>
        </p:nvSpPr>
        <p:spPr>
          <a:xfrm>
            <a:off x="4572000" y="0"/>
            <a:ext cx="4572000" cy="685800"/>
          </a:xfrm>
        </p:spPr>
        <p:txBody>
          <a:bodyPr>
            <a:normAutofit/>
          </a:bodyPr>
          <a:lstStyle/>
          <a:p>
            <a:pPr algn="ctr"/>
            <a:r>
              <a:rPr lang="en-US" sz="3600" b="0" dirty="0" err="1" smtClean="0"/>
              <a:t>Hort</a:t>
            </a:r>
            <a:endParaRPr lang="en-US" sz="3600" b="0" dirty="0"/>
          </a:p>
        </p:txBody>
      </p:sp>
      <p:sp>
        <p:nvSpPr>
          <p:cNvPr id="6" name="Content Placeholder 5"/>
          <p:cNvSpPr>
            <a:spLocks noGrp="1"/>
          </p:cNvSpPr>
          <p:nvPr>
            <p:ph sz="quarter" idx="4"/>
          </p:nvPr>
        </p:nvSpPr>
        <p:spPr>
          <a:xfrm>
            <a:off x="4645025" y="838200"/>
            <a:ext cx="4498975" cy="6019800"/>
          </a:xfrm>
        </p:spPr>
        <p:txBody>
          <a:bodyPr>
            <a:normAutofit/>
          </a:bodyPr>
          <a:lstStyle/>
          <a:p>
            <a:r>
              <a:rPr lang="en-US" sz="3200" dirty="0" smtClean="0"/>
              <a:t>Member of the Hermes Club and the Ghostly Guild (</a:t>
            </a:r>
            <a:r>
              <a:rPr lang="en-US" sz="3200" dirty="0" err="1" smtClean="0"/>
              <a:t>spiritist</a:t>
            </a:r>
            <a:r>
              <a:rPr lang="en-US" sz="3200" dirty="0" smtClean="0"/>
              <a:t> societies)</a:t>
            </a:r>
          </a:p>
          <a:p>
            <a:r>
              <a:rPr lang="en-US" sz="3200" dirty="0" smtClean="0"/>
              <a:t>Believed that Christ was a created being to be worshipped with Mary his mother.</a:t>
            </a:r>
          </a:p>
          <a:p>
            <a:r>
              <a:rPr lang="en-US" sz="3200" dirty="0" smtClean="0"/>
              <a:t>Denied the Trinity</a:t>
            </a:r>
          </a:p>
          <a:p>
            <a:r>
              <a:rPr lang="en-US" sz="3200" dirty="0" smtClean="0"/>
              <a:t>Did not believe in the reality of angels.</a:t>
            </a:r>
          </a:p>
          <a:p>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to="" calcmode="lin" valueType="num">
                                      <p:cBhvr>
                                        <p:cTn id="17" dur="1" fill="hold"/>
                                        <p:tgtEl>
                                          <p:spTgt spid="6">
                                            <p:txEl>
                                              <p:pRg st="0" end="0"/>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 to="" calcmode="lin" valueType="num">
                                      <p:cBhvr>
                                        <p:cTn id="22" dur="1" fill="hold"/>
                                        <p:tgtEl>
                                          <p:spTgt spid="6">
                                            <p:txEl>
                                              <p:pRg st="1" end="1"/>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 to="" calcmode="lin" valueType="num">
                                      <p:cBhvr>
                                        <p:cTn id="27" dur="1" fill="hold"/>
                                        <p:tgtEl>
                                          <p:spTgt spid="6">
                                            <p:txEl>
                                              <p:pRg st="2" end="2"/>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 to="" calcmode="lin" valueType="num">
                                      <p:cBhvr>
                                        <p:cTn id="32" dur="1" fill="hold"/>
                                        <p:tgtEl>
                                          <p:spTgt spid="6">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1"/>
            <a:ext cx="4497388" cy="685800"/>
          </a:xfrm>
        </p:spPr>
        <p:txBody>
          <a:bodyPr>
            <a:normAutofit/>
          </a:bodyPr>
          <a:lstStyle/>
          <a:p>
            <a:pPr algn="ctr"/>
            <a:r>
              <a:rPr lang="en-US" sz="3600" b="0" dirty="0" smtClean="0"/>
              <a:t>Westcott</a:t>
            </a:r>
            <a:endParaRPr lang="en-US" sz="3600" b="0" dirty="0"/>
          </a:p>
        </p:txBody>
      </p:sp>
      <p:sp>
        <p:nvSpPr>
          <p:cNvPr id="4" name="Content Placeholder 3"/>
          <p:cNvSpPr>
            <a:spLocks noGrp="1"/>
          </p:cNvSpPr>
          <p:nvPr>
            <p:ph sz="half" idx="2"/>
          </p:nvPr>
        </p:nvSpPr>
        <p:spPr>
          <a:xfrm>
            <a:off x="0" y="838200"/>
            <a:ext cx="4648200" cy="6019799"/>
          </a:xfrm>
        </p:spPr>
        <p:txBody>
          <a:bodyPr>
            <a:normAutofit lnSpcReduction="10000"/>
          </a:bodyPr>
          <a:lstStyle/>
          <a:p>
            <a:r>
              <a:rPr lang="en-US" sz="3200" dirty="0" smtClean="0"/>
              <a:t>Did not believe that </a:t>
            </a:r>
            <a:r>
              <a:rPr lang="en-US" sz="3200" i="1" dirty="0" smtClean="0"/>
              <a:t>Genesis 1-3 </a:t>
            </a:r>
            <a:r>
              <a:rPr lang="en-US" sz="3200" dirty="0" smtClean="0"/>
              <a:t>should be taken literally.</a:t>
            </a:r>
          </a:p>
          <a:p>
            <a:r>
              <a:rPr lang="en-US" sz="3200" i="1" dirty="0" smtClean="0"/>
              <a:t>“I never read an account of a miracle but I seem instinctively to feel its improbability.”</a:t>
            </a:r>
          </a:p>
          <a:p>
            <a:r>
              <a:rPr lang="en-US" sz="3200" i="1" dirty="0" smtClean="0"/>
              <a:t>“The second coming of Jesus Christ is not a physical coming but a spiritual coming.</a:t>
            </a:r>
            <a:r>
              <a:rPr lang="en-US" sz="3200" dirty="0" smtClean="0"/>
              <a:t> </a:t>
            </a:r>
            <a:r>
              <a:rPr lang="en-US" sz="3200" i="1" dirty="0" smtClean="0"/>
              <a:t>He is coming' to us now.”</a:t>
            </a:r>
            <a:endParaRPr lang="en-US" sz="3200" i="1" dirty="0"/>
          </a:p>
        </p:txBody>
      </p:sp>
      <p:sp>
        <p:nvSpPr>
          <p:cNvPr id="5" name="Text Placeholder 4"/>
          <p:cNvSpPr>
            <a:spLocks noGrp="1"/>
          </p:cNvSpPr>
          <p:nvPr>
            <p:ph type="body" sz="quarter" idx="3"/>
          </p:nvPr>
        </p:nvSpPr>
        <p:spPr>
          <a:xfrm>
            <a:off x="4572000" y="0"/>
            <a:ext cx="4572000" cy="685800"/>
          </a:xfrm>
        </p:spPr>
        <p:txBody>
          <a:bodyPr>
            <a:normAutofit/>
          </a:bodyPr>
          <a:lstStyle/>
          <a:p>
            <a:pPr algn="ctr"/>
            <a:r>
              <a:rPr lang="en-US" sz="3600" b="0" dirty="0" err="1" smtClean="0"/>
              <a:t>Hort</a:t>
            </a:r>
            <a:endParaRPr lang="en-US" sz="3600" b="0" dirty="0"/>
          </a:p>
        </p:txBody>
      </p:sp>
      <p:sp>
        <p:nvSpPr>
          <p:cNvPr id="6" name="Content Placeholder 5"/>
          <p:cNvSpPr>
            <a:spLocks noGrp="1"/>
          </p:cNvSpPr>
          <p:nvPr>
            <p:ph sz="quarter" idx="4"/>
          </p:nvPr>
        </p:nvSpPr>
        <p:spPr>
          <a:xfrm>
            <a:off x="4645025" y="838200"/>
            <a:ext cx="4498975" cy="6019800"/>
          </a:xfrm>
        </p:spPr>
        <p:txBody>
          <a:bodyPr>
            <a:normAutofit lnSpcReduction="10000"/>
          </a:bodyPr>
          <a:lstStyle/>
          <a:p>
            <a:r>
              <a:rPr lang="en-US" sz="3200" i="1" dirty="0" smtClean="0"/>
              <a:t>"Certainly nothing can be more unscriptural than Christ’s bearing our sins and sufferings to His death; but indeed that is only one aspect of an almost universal heresy.”</a:t>
            </a:r>
          </a:p>
          <a:p>
            <a:r>
              <a:rPr lang="en-US" sz="3200" i="1" dirty="0" smtClean="0"/>
              <a:t>“I believe Baptismal Regeneration is the most important of doctrines.”</a:t>
            </a:r>
            <a:endParaRPr lang="en-US" sz="32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 to="" calcmode="lin" valueType="num">
                                      <p:cBhvr>
                                        <p:cTn id="22" dur="1" fill="hold"/>
                                        <p:tgtEl>
                                          <p:spTgt spid="6">
                                            <p:txEl>
                                              <p:pRg st="0" end="0"/>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 to="" calcmode="lin" valueType="num">
                                      <p:cBhvr>
                                        <p:cTn id="27" dur="1" fill="hold"/>
                                        <p:tgtEl>
                                          <p:spTgt spid="6">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1"/>
            <a:ext cx="4497388" cy="685800"/>
          </a:xfrm>
        </p:spPr>
        <p:txBody>
          <a:bodyPr>
            <a:normAutofit/>
          </a:bodyPr>
          <a:lstStyle/>
          <a:p>
            <a:pPr algn="ctr"/>
            <a:r>
              <a:rPr lang="en-US" sz="3600" b="0" dirty="0" smtClean="0"/>
              <a:t>Westcott</a:t>
            </a:r>
            <a:endParaRPr lang="en-US" sz="3600" b="0" dirty="0"/>
          </a:p>
        </p:txBody>
      </p:sp>
      <p:sp>
        <p:nvSpPr>
          <p:cNvPr id="4" name="Content Placeholder 3"/>
          <p:cNvSpPr>
            <a:spLocks noGrp="1"/>
          </p:cNvSpPr>
          <p:nvPr>
            <p:ph sz="half" idx="2"/>
          </p:nvPr>
        </p:nvSpPr>
        <p:spPr>
          <a:xfrm>
            <a:off x="0" y="838200"/>
            <a:ext cx="4497388" cy="6019799"/>
          </a:xfrm>
        </p:spPr>
        <p:txBody>
          <a:bodyPr>
            <a:normAutofit/>
          </a:bodyPr>
          <a:lstStyle/>
          <a:p>
            <a:r>
              <a:rPr lang="en-US" sz="3200" i="1" dirty="0" smtClean="0"/>
              <a:t>“Heaven to be a state and not a literal place.”</a:t>
            </a:r>
          </a:p>
          <a:p>
            <a:r>
              <a:rPr lang="en-US" sz="3200" dirty="0" smtClean="0"/>
              <a:t>"</a:t>
            </a:r>
            <a:r>
              <a:rPr lang="en-US" sz="3200" i="1" dirty="0" smtClean="0"/>
              <a:t>I suppose I am a communist by nature</a:t>
            </a:r>
            <a:r>
              <a:rPr lang="en-US" sz="3200" dirty="0" smtClean="0"/>
              <a:t>." </a:t>
            </a:r>
          </a:p>
          <a:p>
            <a:r>
              <a:rPr lang="en-US" sz="3200" dirty="0" smtClean="0"/>
              <a:t>Did not believe in the literal second coming of the Lord Jesus Christ</a:t>
            </a:r>
          </a:p>
          <a:p>
            <a:r>
              <a:rPr lang="en-US" sz="3200" dirty="0" smtClean="0"/>
              <a:t>Did not believe in the Lord Jesus Christ's literal 1,000-year reign on earth.</a:t>
            </a:r>
          </a:p>
          <a:p>
            <a:endParaRPr lang="en-US" sz="3200" i="1" dirty="0"/>
          </a:p>
        </p:txBody>
      </p:sp>
      <p:sp>
        <p:nvSpPr>
          <p:cNvPr id="5" name="Text Placeholder 4"/>
          <p:cNvSpPr>
            <a:spLocks noGrp="1"/>
          </p:cNvSpPr>
          <p:nvPr>
            <p:ph type="body" sz="quarter" idx="3"/>
          </p:nvPr>
        </p:nvSpPr>
        <p:spPr>
          <a:xfrm>
            <a:off x="4572000" y="0"/>
            <a:ext cx="4572000" cy="685800"/>
          </a:xfrm>
        </p:spPr>
        <p:txBody>
          <a:bodyPr>
            <a:normAutofit/>
          </a:bodyPr>
          <a:lstStyle/>
          <a:p>
            <a:pPr algn="ctr"/>
            <a:r>
              <a:rPr lang="en-US" sz="3600" b="0" dirty="0" err="1" smtClean="0"/>
              <a:t>Hort</a:t>
            </a:r>
            <a:endParaRPr lang="en-US" sz="3600" b="0" dirty="0"/>
          </a:p>
        </p:txBody>
      </p:sp>
      <p:sp>
        <p:nvSpPr>
          <p:cNvPr id="6" name="Content Placeholder 5"/>
          <p:cNvSpPr>
            <a:spLocks noGrp="1"/>
          </p:cNvSpPr>
          <p:nvPr>
            <p:ph sz="quarter" idx="4"/>
          </p:nvPr>
        </p:nvSpPr>
        <p:spPr>
          <a:xfrm>
            <a:off x="4645025" y="838200"/>
            <a:ext cx="4498975" cy="6019800"/>
          </a:xfrm>
        </p:spPr>
        <p:txBody>
          <a:bodyPr>
            <a:normAutofit lnSpcReduction="10000"/>
          </a:bodyPr>
          <a:lstStyle/>
          <a:p>
            <a:r>
              <a:rPr lang="en-US" sz="3200" i="1" dirty="0" smtClean="0"/>
              <a:t>“Baptism assures us that we are children of God, members of Christ and His body, and heirs of the heavenly kingdom.”</a:t>
            </a:r>
          </a:p>
          <a:p>
            <a:r>
              <a:rPr lang="en-US" sz="3200" i="1" dirty="0" smtClean="0"/>
              <a:t>"I dare not prophesy about America, but I cannot say that I see much as yet to soften my deep hatred of democracy in all its forms." </a:t>
            </a:r>
            <a:endParaRPr lang="en-US" sz="32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 to="" calcmode="lin" valueType="num">
                                      <p:cBhvr>
                                        <p:cTn id="27" dur="1" fill="hold"/>
                                        <p:tgtEl>
                                          <p:spTgt spid="6">
                                            <p:txEl>
                                              <p:pRg st="0" end="0"/>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 to="" calcmode="lin" valueType="num">
                                      <p:cBhvr>
                                        <p:cTn id="32" dur="1" fill="hold"/>
                                        <p:tgtEl>
                                          <p:spTgt spid="6">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6705600"/>
          </a:xfrm>
        </p:spPr>
        <p:txBody>
          <a:bodyPr>
            <a:normAutofit fontScale="90000"/>
          </a:bodyPr>
          <a:lstStyle/>
          <a:p>
            <a:r>
              <a:rPr lang="en-US" dirty="0" smtClean="0"/>
              <a:t>It is hard to imagine, after reading what these two men believed, how any Christian that believes the fundamentals of the faith could align himself with the likes of these two characters. However, every person choosing a modern version over the King James Bible does just that.  He aligns himself with two men who despised the very things that true Christians hold sacred.</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0"/>
            <a:ext cx="9144000" cy="838200"/>
          </a:xfrm>
        </p:spPr>
        <p:txBody>
          <a:bodyPr>
            <a:normAutofit fontScale="90000"/>
          </a:bodyPr>
          <a:lstStyle/>
          <a:p>
            <a:r>
              <a:rPr lang="en-US" b="1" dirty="0" smtClean="0"/>
              <a:t>The church of Jesus Christ quickly rejected the Westcott and </a:t>
            </a:r>
            <a:r>
              <a:rPr lang="en-US" b="1" dirty="0" err="1" smtClean="0"/>
              <a:t>Hort</a:t>
            </a:r>
            <a:r>
              <a:rPr lang="en-US" b="1" dirty="0" smtClean="0"/>
              <a:t> text and considered it inferior, less credible, full of deletions and additions.</a:t>
            </a:r>
            <a:br>
              <a:rPr lang="en-US" b="1" dirty="0" smtClean="0"/>
            </a:br>
            <a:r>
              <a:rPr lang="en-US" b="1" dirty="0" smtClean="0"/>
              <a:t> </a:t>
            </a:r>
            <a:br>
              <a:rPr lang="en-US" b="1" dirty="0" smtClean="0"/>
            </a:br>
            <a:r>
              <a:rPr lang="en-US" b="1" dirty="0" smtClean="0"/>
              <a:t>It was not until the 1960’s that it begin to be used as the text from which all new versions are now translated.</a:t>
            </a:r>
            <a:endParaRPr lang="en-US"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2057400" y="152400"/>
            <a:ext cx="5349716" cy="6534005"/>
          </a:xfrm>
          <a:prstGeom prst="rect">
            <a:avLst/>
          </a:prstGeom>
          <a:ln>
            <a:noFill/>
          </a:ln>
          <a:effectLst>
            <a:softEdge rad="112500"/>
          </a:effectLst>
        </p:spPr>
      </p:pic>
      <p:sp>
        <p:nvSpPr>
          <p:cNvPr id="4" name="Title 3"/>
          <p:cNvSpPr>
            <a:spLocks noGrp="1"/>
          </p:cNvSpPr>
          <p:nvPr>
            <p:ph type="title"/>
          </p:nvPr>
        </p:nvSpPr>
        <p:spPr>
          <a:xfrm>
            <a:off x="2438400" y="990600"/>
            <a:ext cx="4724400" cy="4953000"/>
          </a:xfrm>
        </p:spPr>
        <p:txBody>
          <a:bodyPr/>
          <a:lstStyle/>
          <a:p>
            <a:r>
              <a:rPr lang="en-US" b="1" dirty="0" smtClean="0">
                <a:solidFill>
                  <a:schemeClr val="bg1"/>
                </a:solidFill>
                <a:effectLst>
                  <a:glow rad="63500">
                    <a:schemeClr val="accent6">
                      <a:satMod val="175000"/>
                      <a:alpha val="40000"/>
                    </a:schemeClr>
                  </a:glow>
                </a:effectLst>
              </a:rPr>
              <a:t>The Translators of the King James Version</a:t>
            </a:r>
            <a:endParaRPr lang="en-US" b="1" dirty="0">
              <a:solidFill>
                <a:schemeClr val="bg1"/>
              </a:solidFill>
              <a:effectLst>
                <a:glow rad="63500">
                  <a:schemeClr val="accent6">
                    <a:satMod val="175000"/>
                    <a:alpha val="40000"/>
                  </a:schemeClr>
                </a:glo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81000"/>
            <a:ext cx="8686800" cy="8094524"/>
          </a:xfrm>
          <a:prstGeom prst="rect">
            <a:avLst/>
          </a:prstGeom>
        </p:spPr>
        <p:txBody>
          <a:bodyPr wrap="square">
            <a:spAutoFit/>
          </a:bodyPr>
          <a:lstStyle/>
          <a:p>
            <a:pPr algn="ctr"/>
            <a:r>
              <a:rPr lang="en-US" sz="4000" dirty="0" smtClean="0"/>
              <a:t>The King James Bible and its 400 years of spiritual fruit, show forth what the translators bore of the unquenched Spirit’s fruit.  The translators were the top achievers in England at that time, academically, and it appears, spiritually as well.  They had risen to positions as college Presidents or deans, heads of schools, or departments of Greek or Hebrew language.</a:t>
            </a:r>
          </a:p>
          <a:p>
            <a:pPr algn="ctr"/>
            <a:r>
              <a:rPr lang="en-US" sz="4000" dirty="0" smtClean="0"/>
              <a:t> </a:t>
            </a:r>
          </a:p>
          <a:p>
            <a:pPr algn="ctr"/>
            <a:endParaRPr lang="en-US" sz="4000" dirty="0" smtClean="0"/>
          </a:p>
          <a:p>
            <a:pPr algn="ctr"/>
            <a:r>
              <a:rPr lang="en-US" sz="4000" dirty="0" smtClean="0"/>
              <a:t>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66800"/>
            <a:ext cx="8839200" cy="4401205"/>
          </a:xfrm>
          <a:prstGeom prst="rect">
            <a:avLst/>
          </a:prstGeom>
        </p:spPr>
        <p:txBody>
          <a:bodyPr wrap="square">
            <a:spAutoFit/>
          </a:bodyPr>
          <a:lstStyle/>
          <a:p>
            <a:pPr algn="ctr"/>
            <a:r>
              <a:rPr lang="en-US" sz="4000" dirty="0" smtClean="0"/>
              <a:t>They were not only preachers, pastors, doctors, scholars, and linguists, but they had surpassed, thousands of men with similar training during a time when speaking Greek, Latin, Hebrew and foreign languages was </a:t>
            </a:r>
            <a:r>
              <a:rPr lang="en-US" sz="4000" i="1" dirty="0" smtClean="0"/>
              <a:t>common</a:t>
            </a:r>
            <a:endParaRPr lang="en-US" sz="4000" dirty="0" smtClean="0"/>
          </a:p>
          <a:p>
            <a:pPr algn="ctr"/>
            <a:r>
              <a:rPr lang="en-US" sz="4000" dirty="0" smtClean="0"/>
              <a:t>for university students.</a:t>
            </a:r>
            <a:endParaRPr lang="en-US" sz="40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219200"/>
            <a:ext cx="8839200" cy="4401205"/>
          </a:xfrm>
          <a:prstGeom prst="rect">
            <a:avLst/>
          </a:prstGeom>
        </p:spPr>
        <p:txBody>
          <a:bodyPr wrap="square">
            <a:spAutoFit/>
          </a:bodyPr>
          <a:lstStyle/>
          <a:p>
            <a:pPr algn="ctr"/>
            <a:r>
              <a:rPr lang="en-US" sz="4000" dirty="0" smtClean="0"/>
              <a:t>Their exceptional God-given abilities, coupled with diligence and an abiding walk with the Lord, set them at the pinnacle of an academic environment where school children were educated at a level above that of many of today’s university students. </a:t>
            </a:r>
            <a:endParaRPr lang="en-US" sz="4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flipH="1">
            <a:off x="-228600" y="-381000"/>
            <a:ext cx="9753599" cy="792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Autofit/>
          </a:bodyPr>
          <a:lstStyle/>
          <a:p>
            <a:pPr lvl="1" algn="ctr" rtl="0">
              <a:spcBef>
                <a:spcPct val="0"/>
              </a:spcBef>
            </a:pPr>
            <a:r>
              <a:rPr lang="en-US" sz="4400" dirty="0">
                <a:solidFill>
                  <a:schemeClr val="tx1"/>
                </a:solidFill>
              </a:rPr>
              <a:t/>
            </a:r>
            <a:br>
              <a:rPr lang="en-US" sz="4400" dirty="0">
                <a:solidFill>
                  <a:schemeClr val="tx1"/>
                </a:solidFill>
              </a:rPr>
            </a:br>
            <a:endParaRPr lang="en-US" sz="4400" dirty="0">
              <a:solidFill>
                <a:schemeClr val="tx1"/>
              </a:solidFill>
            </a:endParaRPr>
          </a:p>
        </p:txBody>
      </p:sp>
      <p:sp>
        <p:nvSpPr>
          <p:cNvPr id="3" name="Content Placeholder 2"/>
          <p:cNvSpPr>
            <a:spLocks noGrp="1"/>
          </p:cNvSpPr>
          <p:nvPr>
            <p:ph sz="half" idx="1"/>
          </p:nvPr>
        </p:nvSpPr>
        <p:spPr>
          <a:xfrm>
            <a:off x="0" y="533400"/>
            <a:ext cx="4495800" cy="5592763"/>
          </a:xfrm>
        </p:spPr>
        <p:txBody>
          <a:bodyPr>
            <a:normAutofit lnSpcReduction="10000"/>
          </a:bodyPr>
          <a:lstStyle/>
          <a:p>
            <a:pPr algn="ctr">
              <a:buNone/>
            </a:pPr>
            <a:r>
              <a:rPr lang="en-US" sz="4000" b="1" u="sng" dirty="0" smtClean="0">
                <a:effectLst>
                  <a:glow rad="101600">
                    <a:schemeClr val="bg1">
                      <a:alpha val="60000"/>
                    </a:schemeClr>
                  </a:glow>
                </a:effectLst>
              </a:rPr>
              <a:t>Inspiration </a:t>
            </a:r>
            <a:r>
              <a:rPr lang="en-US" sz="3600" b="1" u="sng" dirty="0" smtClean="0">
                <a:effectLst>
                  <a:glow rad="101600">
                    <a:schemeClr val="bg1">
                      <a:alpha val="60000"/>
                    </a:schemeClr>
                  </a:glow>
                </a:effectLst>
              </a:rPr>
              <a:t> </a:t>
            </a:r>
            <a:r>
              <a:rPr lang="en-US" sz="3600" dirty="0" smtClean="0">
                <a:effectLst>
                  <a:glow rad="101600">
                    <a:schemeClr val="bg1">
                      <a:alpha val="60000"/>
                    </a:schemeClr>
                  </a:glow>
                </a:effectLst>
              </a:rPr>
              <a:t>   </a:t>
            </a:r>
          </a:p>
          <a:p>
            <a:pPr algn="ctr">
              <a:buNone/>
            </a:pPr>
            <a:r>
              <a:rPr lang="en-US" sz="3600" dirty="0" smtClean="0">
                <a:effectLst>
                  <a:glow rad="101600">
                    <a:schemeClr val="bg1">
                      <a:alpha val="60000"/>
                    </a:schemeClr>
                  </a:glow>
                </a:effectLst>
              </a:rPr>
              <a:t> (From man to paper)</a:t>
            </a:r>
          </a:p>
          <a:p>
            <a:pPr>
              <a:buNone/>
            </a:pPr>
            <a:r>
              <a:rPr lang="en-US" sz="3600" i="1" dirty="0" smtClean="0">
                <a:effectLst>
                  <a:glow rad="101600">
                    <a:schemeClr val="bg1">
                      <a:alpha val="60000"/>
                    </a:schemeClr>
                  </a:glow>
                </a:effectLst>
              </a:rPr>
              <a:t>   II Tim. 3:16 “All scripture is given by </a:t>
            </a:r>
            <a:r>
              <a:rPr lang="en-US" sz="3600" i="1" dirty="0" smtClean="0">
                <a:solidFill>
                  <a:srgbClr val="FFFF00"/>
                </a:solidFill>
                <a:effectLst>
                  <a:glow rad="101600">
                    <a:schemeClr val="bg1">
                      <a:alpha val="60000"/>
                    </a:schemeClr>
                  </a:glow>
                </a:effectLst>
              </a:rPr>
              <a:t>inspiration</a:t>
            </a:r>
            <a:r>
              <a:rPr lang="en-US" sz="3600" i="1" dirty="0" smtClean="0">
                <a:effectLst>
                  <a:glow rad="101600">
                    <a:schemeClr val="bg1">
                      <a:alpha val="60000"/>
                    </a:schemeClr>
                  </a:glow>
                </a:effectLst>
              </a:rPr>
              <a:t> of God.”</a:t>
            </a:r>
          </a:p>
          <a:p>
            <a:endParaRPr lang="en-US" sz="3600" dirty="0">
              <a:effectLst>
                <a:glow rad="101600">
                  <a:schemeClr val="bg1">
                    <a:alpha val="60000"/>
                  </a:schemeClr>
                </a:glow>
              </a:effectLst>
            </a:endParaRPr>
          </a:p>
        </p:txBody>
      </p:sp>
      <p:sp>
        <p:nvSpPr>
          <p:cNvPr id="8" name="Content Placeholder 7"/>
          <p:cNvSpPr>
            <a:spLocks noGrp="1"/>
          </p:cNvSpPr>
          <p:nvPr>
            <p:ph sz="half" idx="2"/>
          </p:nvPr>
        </p:nvSpPr>
        <p:spPr>
          <a:xfrm>
            <a:off x="4572000" y="4038600"/>
            <a:ext cx="4572000" cy="2087563"/>
          </a:xfrm>
        </p:spPr>
        <p:txBody>
          <a:bodyPr>
            <a:normAutofit lnSpcReduction="10000"/>
          </a:bodyPr>
          <a:lstStyle/>
          <a:p>
            <a:pPr>
              <a:buNone/>
            </a:pPr>
            <a:r>
              <a:rPr lang="en-US" sz="3600" i="1" dirty="0" smtClean="0">
                <a:effectLst>
                  <a:glow rad="101600">
                    <a:schemeClr val="bg1">
                      <a:alpha val="60000"/>
                    </a:schemeClr>
                  </a:glow>
                </a:effectLst>
              </a:rPr>
              <a:t>   Job 32:8 “The </a:t>
            </a:r>
            <a:r>
              <a:rPr lang="en-US" sz="3600" i="1" dirty="0" smtClean="0">
                <a:solidFill>
                  <a:srgbClr val="FFFF00"/>
                </a:solidFill>
                <a:effectLst>
                  <a:glow rad="101600">
                    <a:schemeClr val="bg1">
                      <a:alpha val="60000"/>
                    </a:schemeClr>
                  </a:glow>
                </a:effectLst>
              </a:rPr>
              <a:t>inspiration</a:t>
            </a:r>
            <a:r>
              <a:rPr lang="en-US" sz="3600" i="1" dirty="0" smtClean="0">
                <a:effectLst>
                  <a:glow rad="101600">
                    <a:schemeClr val="bg1">
                      <a:alpha val="60000"/>
                    </a:schemeClr>
                  </a:glow>
                </a:effectLst>
              </a:rPr>
              <a:t> of the Almighty giveth them understanding.”</a:t>
            </a:r>
          </a:p>
          <a:p>
            <a:endParaRPr lang="en-US" sz="3600" dirty="0"/>
          </a:p>
        </p:txBody>
      </p:sp>
      <p:pic>
        <p:nvPicPr>
          <p:cNvPr id="9218" name="Picture 2"/>
          <p:cNvPicPr>
            <a:picLocks noChangeAspect="1" noChangeArrowheads="1"/>
          </p:cNvPicPr>
          <p:nvPr/>
        </p:nvPicPr>
        <p:blipFill>
          <a:blip r:embed="rId3" cstate="print"/>
          <a:srcRect/>
          <a:stretch>
            <a:fillRect/>
          </a:stretch>
        </p:blipFill>
        <p:spPr bwMode="auto">
          <a:xfrm flipH="1">
            <a:off x="4953000" y="0"/>
            <a:ext cx="4191000" cy="2971800"/>
          </a:xfrm>
          <a:prstGeom prst="rect">
            <a:avLst/>
          </a:prstGeom>
          <a:ln>
            <a:noFill/>
          </a:ln>
          <a:effectLst>
            <a:softEdge rad="112500"/>
          </a:effectLst>
        </p:spPr>
      </p:pic>
      <p:pic>
        <p:nvPicPr>
          <p:cNvPr id="9219" name="Picture 3"/>
          <p:cNvPicPr>
            <a:picLocks noChangeAspect="1" noChangeArrowheads="1"/>
          </p:cNvPicPr>
          <p:nvPr/>
        </p:nvPicPr>
        <p:blipFill>
          <a:blip r:embed="rId4" cstate="print"/>
          <a:srcRect/>
          <a:stretch>
            <a:fillRect/>
          </a:stretch>
        </p:blipFill>
        <p:spPr bwMode="auto">
          <a:xfrm>
            <a:off x="0" y="3777615"/>
            <a:ext cx="4267200" cy="308038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to="" calcmode="lin" valueType="num">
                                      <p:cBhvr>
                                        <p:cTn id="12" dur="1" fill="hold"/>
                                        <p:tgtEl>
                                          <p:spTgt spid="8">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00800" y="3581400"/>
            <a:ext cx="2209800" cy="3046988"/>
          </a:xfrm>
          <a:prstGeom prst="rect">
            <a:avLst/>
          </a:prstGeom>
        </p:spPr>
        <p:txBody>
          <a:bodyPr wrap="square">
            <a:spAutoFit/>
          </a:bodyPr>
          <a:lstStyle/>
          <a:p>
            <a:pPr algn="ctr"/>
            <a:r>
              <a:rPr lang="en-US" sz="2400" dirty="0" smtClean="0"/>
              <a:t>Gathered their manuscripts from the Vatican, Cathedral at Sinai, and Alexandria Egypt</a:t>
            </a:r>
            <a:endParaRPr lang="en-US" sz="2400" dirty="0"/>
          </a:p>
        </p:txBody>
      </p:sp>
      <p:pic>
        <p:nvPicPr>
          <p:cNvPr id="9218" name="Picture 2"/>
          <p:cNvPicPr>
            <a:picLocks noChangeAspect="1" noChangeArrowheads="1"/>
          </p:cNvPicPr>
          <p:nvPr/>
        </p:nvPicPr>
        <p:blipFill>
          <a:blip r:embed="rId3" cstate="print"/>
          <a:srcRect/>
          <a:stretch>
            <a:fillRect/>
          </a:stretch>
        </p:blipFill>
        <p:spPr bwMode="auto">
          <a:xfrm>
            <a:off x="152400" y="228600"/>
            <a:ext cx="4381500" cy="2628900"/>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6400800" y="3581400"/>
            <a:ext cx="1977637" cy="2971800"/>
          </a:xfrm>
          <a:prstGeom prst="rect">
            <a:avLst/>
          </a:prstGeom>
          <a:noFill/>
          <a:ln w="9525">
            <a:noFill/>
            <a:miter lim="800000"/>
            <a:headEnd/>
            <a:tailEnd/>
          </a:ln>
        </p:spPr>
      </p:pic>
      <p:pic>
        <p:nvPicPr>
          <p:cNvPr id="9220" name="Picture 4"/>
          <p:cNvPicPr>
            <a:picLocks noChangeAspect="1" noChangeArrowheads="1"/>
          </p:cNvPicPr>
          <p:nvPr/>
        </p:nvPicPr>
        <p:blipFill>
          <a:blip r:embed="rId5" cstate="print">
            <a:duotone>
              <a:prstClr val="black"/>
              <a:schemeClr val="accent6">
                <a:tint val="45000"/>
                <a:satMod val="400000"/>
              </a:schemeClr>
            </a:duotone>
          </a:blip>
          <a:srcRect/>
          <a:stretch>
            <a:fillRect/>
          </a:stretch>
        </p:blipFill>
        <p:spPr bwMode="auto">
          <a:xfrm>
            <a:off x="5105400" y="609600"/>
            <a:ext cx="3583858" cy="2057400"/>
          </a:xfrm>
          <a:prstGeom prst="rect">
            <a:avLst/>
          </a:prstGeom>
          <a:noFill/>
          <a:ln w="9525">
            <a:noFill/>
            <a:miter lim="800000"/>
            <a:headEnd/>
            <a:tailEnd/>
          </a:ln>
        </p:spPr>
      </p:pic>
      <p:pic>
        <p:nvPicPr>
          <p:cNvPr id="9221" name="Picture 5"/>
          <p:cNvPicPr>
            <a:picLocks noChangeAspect="1" noChangeArrowheads="1"/>
          </p:cNvPicPr>
          <p:nvPr/>
        </p:nvPicPr>
        <p:blipFill>
          <a:blip r:embed="rId6" cstate="print"/>
          <a:srcRect/>
          <a:stretch>
            <a:fillRect/>
          </a:stretch>
        </p:blipFill>
        <p:spPr bwMode="auto">
          <a:xfrm>
            <a:off x="914400" y="3505200"/>
            <a:ext cx="1955800" cy="2933700"/>
          </a:xfrm>
          <a:prstGeom prst="rect">
            <a:avLst/>
          </a:prstGeom>
          <a:noFill/>
          <a:ln w="9525">
            <a:noFill/>
            <a:miter lim="800000"/>
            <a:headEnd/>
            <a:tailEnd/>
          </a:ln>
        </p:spPr>
      </p:pic>
      <p:pic>
        <p:nvPicPr>
          <p:cNvPr id="9222" name="Picture 6"/>
          <p:cNvPicPr>
            <a:picLocks noChangeAspect="1" noChangeArrowheads="1"/>
          </p:cNvPicPr>
          <p:nvPr/>
        </p:nvPicPr>
        <p:blipFill>
          <a:blip r:embed="rId7" cstate="print"/>
          <a:srcRect/>
          <a:stretch>
            <a:fillRect/>
          </a:stretch>
        </p:blipFill>
        <p:spPr bwMode="auto">
          <a:xfrm>
            <a:off x="3733800" y="3505200"/>
            <a:ext cx="1938338" cy="25844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6324600" y="3581400"/>
            <a:ext cx="2362200" cy="327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anim calcmode="lin" valueType="num">
                                      <p:cBhvr>
                                        <p:cTn id="7" dur="500" fill="hold"/>
                                        <p:tgtEl>
                                          <p:spTgt spid="9221"/>
                                        </p:tgtEl>
                                        <p:attrNameLst>
                                          <p:attrName>ppt_w</p:attrName>
                                        </p:attrNameLst>
                                      </p:cBhvr>
                                      <p:tavLst>
                                        <p:tav tm="0">
                                          <p:val>
                                            <p:fltVal val="0"/>
                                          </p:val>
                                        </p:tav>
                                        <p:tav tm="100000">
                                          <p:val>
                                            <p:strVal val="#ppt_w"/>
                                          </p:val>
                                        </p:tav>
                                      </p:tavLst>
                                    </p:anim>
                                    <p:anim calcmode="lin" valueType="num">
                                      <p:cBhvr>
                                        <p:cTn id="8" dur="500" fill="hold"/>
                                        <p:tgtEl>
                                          <p:spTgt spid="9221"/>
                                        </p:tgtEl>
                                        <p:attrNameLst>
                                          <p:attrName>ppt_h</p:attrName>
                                        </p:attrNameLst>
                                      </p:cBhvr>
                                      <p:tavLst>
                                        <p:tav tm="0">
                                          <p:val>
                                            <p:fltVal val="0"/>
                                          </p:val>
                                        </p:tav>
                                        <p:tav tm="100000">
                                          <p:val>
                                            <p:strVal val="#ppt_h"/>
                                          </p:val>
                                        </p:tav>
                                      </p:tavLst>
                                    </p:anim>
                                    <p:animEffect transition="in" filter="fade">
                                      <p:cBhvr>
                                        <p:cTn id="9" dur="500"/>
                                        <p:tgtEl>
                                          <p:spTgt spid="922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222"/>
                                        </p:tgtEl>
                                        <p:attrNameLst>
                                          <p:attrName>style.visibility</p:attrName>
                                        </p:attrNameLst>
                                      </p:cBhvr>
                                      <p:to>
                                        <p:strVal val="visible"/>
                                      </p:to>
                                    </p:set>
                                    <p:animEffect transition="in" filter="fade">
                                      <p:cBhvr>
                                        <p:cTn id="14" dur="2000"/>
                                        <p:tgtEl>
                                          <p:spTgt spid="92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2000"/>
                                        <p:tgtEl>
                                          <p:spTgt spid="9219"/>
                                        </p:tgtEl>
                                      </p:cBhvr>
                                    </p:animEffect>
                                    <p:set>
                                      <p:cBhvr>
                                        <p:cTn id="24" dur="1" fill="hold">
                                          <p:stCondLst>
                                            <p:cond delay="1999"/>
                                          </p:stCondLst>
                                        </p:cTn>
                                        <p:tgtEl>
                                          <p:spTgt spid="92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740307"/>
          </a:xfrm>
          <a:prstGeom prst="rect">
            <a:avLst/>
          </a:prstGeom>
        </p:spPr>
        <p:txBody>
          <a:bodyPr wrap="square">
            <a:spAutoFit/>
          </a:bodyPr>
          <a:lstStyle/>
          <a:p>
            <a:pPr algn="ctr"/>
            <a:r>
              <a:rPr lang="en-US" sz="3600" b="1" dirty="0" smtClean="0"/>
              <a:t>The Word of God</a:t>
            </a:r>
          </a:p>
          <a:p>
            <a:r>
              <a:rPr lang="en-US" sz="3600" dirty="0" smtClean="0"/>
              <a:t>"The Bible contains the mind of God, the state of man, the way of salvation, the doom of sinners, and the happiness of believers.</a:t>
            </a:r>
          </a:p>
          <a:p>
            <a:r>
              <a:rPr lang="en-US" sz="3600" dirty="0" smtClean="0"/>
              <a:t>Its doctrines are holy, its precepts are binding, its histories are true, and its decisions are immutable. Read it to be wise, believe it to be safe, and practice it to be holy. It contains light to direct you, food to support you, and comfort to cheer you. It is the travelers map, the pilgrim's staff, the pilots compass, the soldiers sword, and the Christians charter.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740307"/>
          </a:xfrm>
          <a:prstGeom prst="rect">
            <a:avLst/>
          </a:prstGeom>
        </p:spPr>
        <p:txBody>
          <a:bodyPr wrap="square">
            <a:spAutoFit/>
          </a:bodyPr>
          <a:lstStyle/>
          <a:p>
            <a:r>
              <a:rPr lang="en-US" sz="3600" dirty="0" smtClean="0"/>
              <a:t>Here paradise is restored, heaven opened, and hell disclosed. The Lord Jesus Christ is its grand Object, our good its design, and the glory of God its end. Read it slowly, frequently, and prayerfully. Let it fill the memory, rule the heart, and guide the feet. It is a mine of wealth, a paradise of glory, and a river of pleasure. It is given you in life, will be opened in the judgment, and remembered forever. It involves the highest responsibility, will reward the highest labor, and will condemn all who trifle with its sacred contents." </a:t>
            </a:r>
            <a:r>
              <a:rPr lang="en-US" sz="3600" i="1" dirty="0" smtClean="0"/>
              <a:t>Author Unknown</a:t>
            </a:r>
            <a:endParaRPr lang="en-US" sz="36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r="5882" b="3791"/>
          <a:stretch>
            <a:fillRect/>
          </a:stretch>
        </p:blipFill>
        <p:spPr bwMode="auto">
          <a:xfrm>
            <a:off x="2819400" y="1524000"/>
            <a:ext cx="34290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p:cNvPicPr>
            <a:picLocks noChangeAspect="1" noChangeArrowheads="1"/>
          </p:cNvPicPr>
          <p:nvPr/>
        </p:nvPicPr>
        <p:blipFill>
          <a:blip r:embed="rId4" cstate="print">
            <a:lum bright="-10000" contrast="10000"/>
          </a:blip>
          <a:srcRect/>
          <a:stretch>
            <a:fillRect/>
          </a:stretch>
        </p:blipFill>
        <p:spPr bwMode="auto">
          <a:xfrm>
            <a:off x="2209800" y="304800"/>
            <a:ext cx="4774032" cy="6230113"/>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3" cstate="print"/>
          <a:srcRect/>
          <a:stretch>
            <a:fillRect/>
          </a:stretch>
        </p:blipFill>
        <p:spPr bwMode="auto">
          <a:xfrm>
            <a:off x="457200" y="609599"/>
            <a:ext cx="8339455" cy="556548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lvl="0"/>
            <a:r>
              <a:rPr lang="en-US" sz="3600" dirty="0" smtClean="0"/>
              <a:t>What did Jesus say about inspiration – </a:t>
            </a:r>
            <a:r>
              <a:rPr lang="en-US" sz="3600" i="1" dirty="0" smtClean="0"/>
              <a:t>John 17:17 ; John 5:46-47; Luke 16:31; Matt. 4:4</a:t>
            </a:r>
            <a:endParaRPr lang="en-US" sz="3600" dirty="0" smtClean="0"/>
          </a:p>
          <a:p>
            <a:pPr algn="ctr">
              <a:buNone/>
            </a:pPr>
            <a:r>
              <a:rPr lang="en-US" sz="3600" i="1" dirty="0" smtClean="0">
                <a:solidFill>
                  <a:srgbClr val="FFFF00"/>
                </a:solidFill>
              </a:rPr>
              <a:t>   “Thy word is truth…For had ye believed Moses ye would have believed me: for he wrote of me. But if ye believe not his writings, how shall ye believe my words…And he said unto him, if they hear not Moses and the prophets, neither will they be persuaded, though one rose from the dead…Man shall not live by bread alone, but by every word that proceedeth out of the mouth of God.”</a:t>
            </a:r>
            <a:endParaRPr lang="en-US"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477000"/>
          </a:xfrm>
        </p:spPr>
        <p:txBody>
          <a:bodyPr>
            <a:normAutofit/>
          </a:bodyPr>
          <a:lstStyle/>
          <a:p>
            <a:r>
              <a:rPr lang="en-US" sz="3600" dirty="0" smtClean="0">
                <a:effectLst>
                  <a:glow rad="101600">
                    <a:schemeClr val="bg1">
                      <a:alpha val="60000"/>
                    </a:schemeClr>
                  </a:glow>
                </a:effectLst>
              </a:rPr>
              <a:t>We believe in the </a:t>
            </a:r>
            <a:r>
              <a:rPr lang="en-US" sz="3600" u="sng" dirty="0" smtClean="0">
                <a:effectLst>
                  <a:glow rad="101600">
                    <a:schemeClr val="bg1">
                      <a:alpha val="60000"/>
                    </a:schemeClr>
                  </a:glow>
                </a:effectLst>
              </a:rPr>
              <a:t>plenary</a:t>
            </a:r>
            <a:r>
              <a:rPr lang="en-US" sz="3600" dirty="0" smtClean="0">
                <a:effectLst>
                  <a:glow rad="101600">
                    <a:schemeClr val="bg1">
                      <a:alpha val="60000"/>
                    </a:schemeClr>
                  </a:glow>
                </a:effectLst>
              </a:rPr>
              <a:t> inspiration of the Bible – </a:t>
            </a:r>
          </a:p>
          <a:p>
            <a:pPr lvl="0"/>
            <a:r>
              <a:rPr lang="en-US" sz="3600" dirty="0" smtClean="0">
                <a:effectLst>
                  <a:glow rad="101600">
                    <a:schemeClr val="bg1">
                      <a:alpha val="60000"/>
                    </a:schemeClr>
                  </a:glow>
                </a:effectLst>
              </a:rPr>
              <a:t>Plenary inspiration = Full/Complete </a:t>
            </a:r>
            <a:r>
              <a:rPr lang="en-US" sz="3600" i="1" dirty="0" smtClean="0">
                <a:solidFill>
                  <a:srgbClr val="FFFF00"/>
                </a:solidFill>
                <a:effectLst>
                  <a:glow rad="101600">
                    <a:schemeClr val="bg1">
                      <a:alpha val="60000"/>
                    </a:schemeClr>
                  </a:glow>
                </a:effectLst>
              </a:rPr>
              <a:t>II Tim. 3:16 “</a:t>
            </a:r>
            <a:r>
              <a:rPr lang="en-US" sz="3600" b="1" i="1" u="sng" dirty="0" smtClean="0">
                <a:solidFill>
                  <a:srgbClr val="FFFF00"/>
                </a:solidFill>
                <a:effectLst>
                  <a:glow rad="101600">
                    <a:schemeClr val="bg1">
                      <a:alpha val="60000"/>
                    </a:schemeClr>
                  </a:glow>
                </a:effectLst>
              </a:rPr>
              <a:t>All</a:t>
            </a:r>
            <a:r>
              <a:rPr lang="en-US" sz="3600" i="1" dirty="0" smtClean="0">
                <a:solidFill>
                  <a:srgbClr val="FFFF00"/>
                </a:solidFill>
                <a:effectLst>
                  <a:glow rad="101600">
                    <a:schemeClr val="bg1">
                      <a:alpha val="60000"/>
                    </a:schemeClr>
                  </a:glow>
                </a:effectLst>
              </a:rPr>
              <a:t> Scripture is given by inspiration of God, and is profitable for doctrine, for reproof, for correction, for instruction in righteousness.” </a:t>
            </a:r>
          </a:p>
          <a:p>
            <a:pPr lvl="0"/>
            <a:r>
              <a:rPr lang="en-US" sz="3600" i="1" dirty="0" smtClean="0">
                <a:solidFill>
                  <a:srgbClr val="FFFF00"/>
                </a:solidFill>
                <a:effectLst>
                  <a:glow rad="101600">
                    <a:schemeClr val="bg1">
                      <a:alpha val="60000"/>
                    </a:schemeClr>
                  </a:glow>
                </a:effectLst>
              </a:rPr>
              <a:t>“All the Bible is inspired, every word is breathed out by God…”                                           (From Gen. 1:1 – Rev. 22:21)</a:t>
            </a:r>
          </a:p>
          <a:p>
            <a:pPr lvl="0">
              <a:buNone/>
            </a:pPr>
            <a:r>
              <a:rPr lang="en-US" sz="3600" dirty="0" smtClean="0">
                <a:solidFill>
                  <a:srgbClr val="FFFF00"/>
                </a:solidFill>
                <a:effectLst>
                  <a:glow rad="101600">
                    <a:schemeClr val="bg1">
                      <a:alpha val="60000"/>
                    </a:schemeClr>
                  </a:glow>
                </a:effectLst>
              </a:rPr>
              <a:t> </a:t>
            </a:r>
            <a:endParaRPr lang="en-US" sz="3600" i="1" dirty="0" smtClean="0">
              <a:solidFill>
                <a:srgbClr val="FFFF00"/>
              </a:solidFill>
              <a:effectLst>
                <a:glow rad="101600">
                  <a:schemeClr val="bg1">
                    <a:alpha val="60000"/>
                  </a:schemeClr>
                </a:glow>
              </a:effectLst>
            </a:endParaRPr>
          </a:p>
          <a:p>
            <a:pPr>
              <a:buNone/>
            </a:pPr>
            <a:endParaRPr lang="en-US" sz="3600"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a:buNone/>
            </a:pPr>
            <a:endParaRPr lang="en-US" sz="3600" dirty="0" smtClean="0">
              <a:effectLst>
                <a:glow rad="101600">
                  <a:schemeClr val="bg1">
                    <a:alpha val="60000"/>
                  </a:schemeClr>
                </a:glow>
              </a:effectLst>
            </a:endParaRPr>
          </a:p>
          <a:p>
            <a:r>
              <a:rPr lang="en-US" sz="3600" dirty="0" smtClean="0">
                <a:effectLst>
                  <a:glow rad="101600">
                    <a:schemeClr val="bg1">
                      <a:alpha val="60000"/>
                    </a:schemeClr>
                  </a:glow>
                </a:effectLst>
              </a:rPr>
              <a:t>Jesus said</a:t>
            </a:r>
            <a:r>
              <a:rPr lang="en-US" sz="3600" i="1" dirty="0" smtClean="0">
                <a:effectLst>
                  <a:glow rad="101600">
                    <a:schemeClr val="bg1">
                      <a:alpha val="60000"/>
                    </a:schemeClr>
                  </a:glow>
                </a:effectLst>
              </a:rPr>
              <a:t> - </a:t>
            </a:r>
            <a:r>
              <a:rPr lang="en-US" sz="3600" i="1" dirty="0" smtClean="0">
                <a:solidFill>
                  <a:srgbClr val="FFFF00"/>
                </a:solidFill>
                <a:effectLst>
                  <a:glow rad="101600">
                    <a:schemeClr val="bg1">
                      <a:alpha val="60000"/>
                    </a:schemeClr>
                  </a:glow>
                </a:effectLst>
              </a:rPr>
              <a:t>“Man shall not live by bread alone, but by </a:t>
            </a:r>
            <a:r>
              <a:rPr lang="en-US" sz="3600" b="1" i="1" u="sng" dirty="0" smtClean="0">
                <a:solidFill>
                  <a:srgbClr val="FFFF00"/>
                </a:solidFill>
                <a:effectLst>
                  <a:glow rad="101600">
                    <a:schemeClr val="bg1">
                      <a:alpha val="60000"/>
                    </a:schemeClr>
                  </a:glow>
                </a:effectLst>
              </a:rPr>
              <a:t>every word</a:t>
            </a:r>
            <a:r>
              <a:rPr lang="en-US" sz="3600" i="1" u="sng" dirty="0" smtClean="0">
                <a:solidFill>
                  <a:srgbClr val="FFFF00"/>
                </a:solidFill>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that proceedeth out of the mouth of God…”</a:t>
            </a:r>
            <a:endParaRPr lang="en-US" sz="3600" dirty="0" smtClean="0">
              <a:solidFill>
                <a:srgbClr val="FFFF00"/>
              </a:solidFill>
              <a:effectLst>
                <a:glow rad="101600">
                  <a:schemeClr val="bg1">
                    <a:alpha val="60000"/>
                  </a:schemeClr>
                </a:glow>
              </a:effectLst>
            </a:endParaRPr>
          </a:p>
          <a:p>
            <a:r>
              <a:rPr lang="en-US" sz="3600" dirty="0" smtClean="0">
                <a:effectLst>
                  <a:glow rad="101600">
                    <a:schemeClr val="bg1">
                      <a:alpha val="60000"/>
                    </a:schemeClr>
                  </a:glow>
                </a:effectLst>
              </a:rPr>
              <a:t>Solomon said</a:t>
            </a:r>
            <a:r>
              <a:rPr lang="en-US" sz="3600" i="1" dirty="0" smtClean="0">
                <a:effectLst>
                  <a:glow rad="101600">
                    <a:schemeClr val="bg1">
                      <a:alpha val="60000"/>
                    </a:schemeClr>
                  </a:glow>
                </a:effectLst>
              </a:rPr>
              <a:t> – </a:t>
            </a:r>
            <a:r>
              <a:rPr lang="en-US" sz="3600" i="1" dirty="0" smtClean="0">
                <a:solidFill>
                  <a:srgbClr val="FFFF00"/>
                </a:solidFill>
                <a:effectLst>
                  <a:glow rad="101600">
                    <a:schemeClr val="bg1">
                      <a:alpha val="60000"/>
                    </a:schemeClr>
                  </a:glow>
                </a:effectLst>
              </a:rPr>
              <a:t>“</a:t>
            </a:r>
            <a:r>
              <a:rPr lang="en-US" sz="3600" b="1" i="1" u="sng" dirty="0" smtClean="0">
                <a:solidFill>
                  <a:srgbClr val="FFFF00"/>
                </a:solidFill>
                <a:effectLst>
                  <a:glow rad="101600">
                    <a:schemeClr val="bg1">
                      <a:alpha val="60000"/>
                    </a:schemeClr>
                  </a:glow>
                </a:effectLst>
              </a:rPr>
              <a:t>Every word</a:t>
            </a:r>
            <a:r>
              <a:rPr lang="en-US" sz="3600" b="1" i="1" dirty="0" smtClean="0">
                <a:solidFill>
                  <a:srgbClr val="FFFF00"/>
                </a:solidFill>
                <a:effectLst>
                  <a:glow rad="101600">
                    <a:schemeClr val="bg1">
                      <a:alpha val="60000"/>
                    </a:schemeClr>
                  </a:glow>
                </a:effectLst>
              </a:rPr>
              <a:t> </a:t>
            </a:r>
            <a:r>
              <a:rPr lang="en-US" sz="3600" i="1" dirty="0" smtClean="0">
                <a:solidFill>
                  <a:srgbClr val="FFFF00"/>
                </a:solidFill>
                <a:effectLst>
                  <a:glow rad="101600">
                    <a:schemeClr val="bg1">
                      <a:alpha val="60000"/>
                    </a:schemeClr>
                  </a:glow>
                </a:effectLst>
              </a:rPr>
              <a:t>of God is pure…” (Prov. 30:5)</a:t>
            </a:r>
          </a:p>
          <a:p>
            <a:r>
              <a:rPr lang="en-US" sz="3600" i="1" dirty="0" smtClean="0">
                <a:effectLst>
                  <a:glow rad="101600">
                    <a:schemeClr val="bg1">
                      <a:alpha val="60000"/>
                    </a:schemeClr>
                  </a:glow>
                </a:effectLst>
              </a:rPr>
              <a:t>We believe in the word-for-word inspiration of Scripture. We do not believe that god simply inspired “thoughts” or “concepts”.</a:t>
            </a:r>
          </a:p>
          <a:p>
            <a:r>
              <a:rPr lang="en-US" sz="3600" i="1" dirty="0" smtClean="0">
                <a:effectLst>
                  <a:glow rad="101600">
                    <a:schemeClr val="bg1">
                      <a:alpha val="60000"/>
                    </a:schemeClr>
                  </a:glow>
                </a:effectLst>
              </a:rPr>
              <a:t>Scripture means = The actual writings of God</a:t>
            </a:r>
            <a:endParaRPr lang="en-US" sz="3600" dirty="0" smtClean="0">
              <a:effectLst>
                <a:glow rad="101600">
                  <a:schemeClr val="bg1">
                    <a:alpha val="60000"/>
                  </a:schemeClr>
                </a:glow>
              </a:effectLst>
            </a:endParaRPr>
          </a:p>
          <a:p>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to="" calcmode="lin" valueType="num">
                                      <p:cBhvr>
                                        <p:cTn id="12" dur="1" fill="hold"/>
                                        <p:tgtEl>
                                          <p:spTgt spid="3">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to="" calcmode="lin" valueType="num">
                                      <p:cBhvr>
                                        <p:cTn id="1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rmAutofit lnSpcReduction="10000"/>
          </a:bodyPr>
          <a:lstStyle/>
          <a:p>
            <a:r>
              <a:rPr lang="en-US" sz="3600" dirty="0" smtClean="0">
                <a:effectLst>
                  <a:glow rad="101600">
                    <a:schemeClr val="bg1">
                      <a:alpha val="60000"/>
                    </a:schemeClr>
                  </a:glow>
                </a:effectLst>
              </a:rPr>
              <a:t>We believe in the </a:t>
            </a:r>
            <a:r>
              <a:rPr lang="en-US" sz="3600" u="sng" dirty="0" smtClean="0">
                <a:effectLst>
                  <a:glow rad="101600">
                    <a:schemeClr val="bg1">
                      <a:alpha val="60000"/>
                    </a:schemeClr>
                  </a:glow>
                </a:effectLst>
              </a:rPr>
              <a:t>verbal</a:t>
            </a:r>
            <a:r>
              <a:rPr lang="en-US" sz="3600" dirty="0" smtClean="0">
                <a:effectLst>
                  <a:glow rad="101600">
                    <a:schemeClr val="bg1">
                      <a:alpha val="60000"/>
                    </a:schemeClr>
                  </a:glow>
                </a:effectLst>
              </a:rPr>
              <a:t> inspiration of the Bible -</a:t>
            </a:r>
          </a:p>
          <a:p>
            <a:r>
              <a:rPr lang="en-US" sz="3600" dirty="0" smtClean="0">
                <a:effectLst>
                  <a:glow rad="101600">
                    <a:schemeClr val="bg1">
                      <a:alpha val="60000"/>
                    </a:schemeClr>
                  </a:glow>
                </a:effectLst>
              </a:rPr>
              <a:t>Verbal inspiration has to do with the actual formation and use of the words themselves.</a:t>
            </a:r>
          </a:p>
          <a:p>
            <a:r>
              <a:rPr lang="en-US" sz="3600" dirty="0" smtClean="0">
                <a:effectLst>
                  <a:glow rad="101600">
                    <a:schemeClr val="bg1">
                      <a:alpha val="60000"/>
                    </a:schemeClr>
                  </a:glow>
                </a:effectLst>
              </a:rPr>
              <a:t>“Verbal” concept of inspiration contends that the Spirit of God guided the holy writers to record the very words of God.</a:t>
            </a:r>
          </a:p>
          <a:p>
            <a:r>
              <a:rPr lang="en-US" sz="3600" dirty="0" smtClean="0">
                <a:effectLst>
                  <a:glow rad="101600">
                    <a:schemeClr val="bg1">
                      <a:alpha val="60000"/>
                    </a:schemeClr>
                  </a:glow>
                </a:effectLst>
              </a:rPr>
              <a:t>God used the background, personalities, talents of the holy writers, nonetheless divine supervision was present so that the exact messages that God intended was recorded in the Scriptures.</a:t>
            </a:r>
          </a:p>
          <a:p>
            <a:endParaRPr lang="en-US" sz="3600" dirty="0">
              <a:effectLst>
                <a:glow rad="101600">
                  <a:schemeClr val="bg1">
                    <a:alpha val="60000"/>
                  </a:schemeClr>
                </a:glow>
              </a:effectLst>
            </a:endParaRPr>
          </a:p>
        </p:txBody>
      </p:sp>
      <p:pic>
        <p:nvPicPr>
          <p:cNvPr id="11266" name="Picture 2" descr="C:\Users\Ptr. Daniel White\Desktop\Bible pictures\Daniel &amp; Bab Captvty\Daniel\scan0028 - Copy.jpg"/>
          <p:cNvPicPr>
            <a:picLocks noChangeAspect="1" noChangeArrowheads="1"/>
          </p:cNvPicPr>
          <p:nvPr/>
        </p:nvPicPr>
        <p:blipFill>
          <a:blip r:embed="rId3" cstate="print">
            <a:lum bright="-10000" contrast="20000"/>
          </a:blip>
          <a:srcRect/>
          <a:stretch>
            <a:fillRect/>
          </a:stretch>
        </p:blipFill>
        <p:spPr bwMode="auto">
          <a:xfrm>
            <a:off x="2286000" y="0"/>
            <a:ext cx="4876800" cy="685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1266"/>
                                        </p:tgtEl>
                                        <p:attrNameLst>
                                          <p:attrName>style.visibility</p:attrName>
                                        </p:attrNameLst>
                                      </p:cBhvr>
                                      <p:to>
                                        <p:strVal val="visible"/>
                                      </p:to>
                                    </p:set>
                                    <p:anim calcmode="lin" valueType="num">
                                      <p:cBhvr>
                                        <p:cTn id="22" dur="1000" fill="hold"/>
                                        <p:tgtEl>
                                          <p:spTgt spid="11266"/>
                                        </p:tgtEl>
                                        <p:attrNameLst>
                                          <p:attrName>ppt_w</p:attrName>
                                        </p:attrNameLst>
                                      </p:cBhvr>
                                      <p:tavLst>
                                        <p:tav tm="0">
                                          <p:val>
                                            <p:fltVal val="0"/>
                                          </p:val>
                                        </p:tav>
                                        <p:tav tm="100000">
                                          <p:val>
                                            <p:strVal val="#ppt_w"/>
                                          </p:val>
                                        </p:tav>
                                      </p:tavLst>
                                    </p:anim>
                                    <p:anim calcmode="lin" valueType="num">
                                      <p:cBhvr>
                                        <p:cTn id="23" dur="1000" fill="hold"/>
                                        <p:tgtEl>
                                          <p:spTgt spid="11266"/>
                                        </p:tgtEl>
                                        <p:attrNameLst>
                                          <p:attrName>ppt_h</p:attrName>
                                        </p:attrNameLst>
                                      </p:cBhvr>
                                      <p:tavLst>
                                        <p:tav tm="0">
                                          <p:val>
                                            <p:fltVal val="0"/>
                                          </p:val>
                                        </p:tav>
                                        <p:tav tm="100000">
                                          <p:val>
                                            <p:strVal val="#ppt_h"/>
                                          </p:val>
                                        </p:tav>
                                      </p:tavLst>
                                    </p:anim>
                                    <p:animEffect transition="in" filter="fade">
                                      <p:cBhvr>
                                        <p:cTn id="24" dur="10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47800"/>
          </a:xfrm>
        </p:spPr>
        <p:txBody>
          <a:bodyPr>
            <a:noAutofit/>
          </a:bodyPr>
          <a:lstStyle/>
          <a:p>
            <a:r>
              <a:rPr lang="en-US" sz="3600" b="1" i="1" dirty="0" smtClean="0"/>
              <a:t>God has promised to preserve                   His word for all generations?</a:t>
            </a:r>
            <a:r>
              <a:rPr lang="en-US" sz="3600" dirty="0" smtClean="0"/>
              <a:t/>
            </a:r>
            <a:br>
              <a:rPr lang="en-US" sz="3600" dirty="0" smtClean="0"/>
            </a:br>
            <a:endParaRPr lang="en-US" sz="3600" dirty="0"/>
          </a:p>
        </p:txBody>
      </p:sp>
      <p:sp>
        <p:nvSpPr>
          <p:cNvPr id="3" name="Content Placeholder 2"/>
          <p:cNvSpPr>
            <a:spLocks noGrp="1"/>
          </p:cNvSpPr>
          <p:nvPr>
            <p:ph idx="1"/>
          </p:nvPr>
        </p:nvSpPr>
        <p:spPr>
          <a:xfrm>
            <a:off x="0" y="1447800"/>
            <a:ext cx="9144000" cy="5410200"/>
          </a:xfrm>
        </p:spPr>
        <p:txBody>
          <a:bodyPr>
            <a:normAutofit fontScale="92500"/>
          </a:bodyPr>
          <a:lstStyle/>
          <a:p>
            <a:pPr lvl="0"/>
            <a:r>
              <a:rPr lang="en-US" i="1" dirty="0" smtClean="0"/>
              <a:t>Ps. 12:6-7; 33:11; 100:5; 119:89;  Isa. 40:8 I Peter 1:25</a:t>
            </a:r>
            <a:endParaRPr lang="en-US" dirty="0" smtClean="0"/>
          </a:p>
          <a:p>
            <a:pPr algn="ctr">
              <a:buNone/>
            </a:pPr>
            <a:r>
              <a:rPr lang="en-US" i="1" dirty="0" smtClean="0">
                <a:solidFill>
                  <a:srgbClr val="FFFF00"/>
                </a:solidFill>
              </a:rPr>
              <a:t>  “The words of the Lord are pure words: as silver tried in a furnace of earth, purified seven times. Thou shalt keep them, O Lord, thou shalt preserve them from this generation forever…The counsel of the Lord standeth forever, the thoughts of his heart to all generations…His truth endureth to all generations…forever, O Lord, thy word is settled in heaven, thy faithfulness is unto all generations…The grass withereth, the flower fadeth, but the word of our God shall stand forever…but the word of the Lord endureth forever…”</a:t>
            </a:r>
            <a:endParaRPr lang="en-US" dirty="0" smtClean="0">
              <a:solidFill>
                <a:srgbClr val="FFFF00"/>
              </a:solidFill>
            </a:endParaRPr>
          </a:p>
          <a:p>
            <a:pPr algn="ctr"/>
            <a:endParaRPr lang="en-US"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3886</TotalTime>
  <Words>2640</Words>
  <Application>Microsoft Office PowerPoint</Application>
  <PresentationFormat>On-screen Show (4:3)</PresentationFormat>
  <Paragraphs>209</Paragraphs>
  <Slides>44</Slides>
  <Notes>44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Has God Preserved His Word? (Part 2)</vt:lpstr>
      <vt:lpstr>How Did God Write the Bible?</vt:lpstr>
      <vt:lpstr>Paul the penman of 14 of the 27  New Testament books said</vt:lpstr>
      <vt:lpstr> </vt:lpstr>
      <vt:lpstr>Slide 5</vt:lpstr>
      <vt:lpstr>Slide 6</vt:lpstr>
      <vt:lpstr>Slide 7</vt:lpstr>
      <vt:lpstr>Slide 8</vt:lpstr>
      <vt:lpstr>God has promised to preserve                   His word for all generations? </vt:lpstr>
      <vt:lpstr>What did Jesus say about preservation? </vt:lpstr>
      <vt:lpstr>Slide 11</vt:lpstr>
      <vt:lpstr>Revelation</vt:lpstr>
      <vt:lpstr>Slide 13</vt:lpstr>
      <vt:lpstr>Slide 14</vt:lpstr>
      <vt:lpstr>In What Version Has  God Preserved His Word?</vt:lpstr>
      <vt:lpstr>Slide 16</vt:lpstr>
      <vt:lpstr>There are two basic text in existence </vt:lpstr>
      <vt:lpstr>Slide 18</vt:lpstr>
      <vt:lpstr>Slide 19</vt:lpstr>
      <vt:lpstr>Slide 20</vt:lpstr>
      <vt:lpstr>First Century Church</vt:lpstr>
      <vt:lpstr>English Bibles Translated from the Textus Receptus  </vt:lpstr>
      <vt:lpstr>Slide 23</vt:lpstr>
      <vt:lpstr>Slide 24</vt:lpstr>
      <vt:lpstr>1611 the first addition of the KJV Bible was completed.    </vt:lpstr>
      <vt:lpstr>Slide 26</vt:lpstr>
      <vt:lpstr>Has the KJV been Revised?</vt:lpstr>
      <vt:lpstr>Slide 28</vt:lpstr>
      <vt:lpstr>Slide 29</vt:lpstr>
      <vt:lpstr>Slide 30</vt:lpstr>
      <vt:lpstr>Slide 31</vt:lpstr>
      <vt:lpstr>Slide 32</vt:lpstr>
      <vt:lpstr>Slide 33</vt:lpstr>
      <vt:lpstr>It is hard to imagine, after reading what these two men believed, how any Christian that believes the fundamentals of the faith could align himself with the likes of these two characters. However, every person choosing a modern version over the King James Bible does just that.  He aligns himself with two men who despised the very things that true Christians hold sacred.</vt:lpstr>
      <vt:lpstr>The church of Jesus Christ quickly rejected the Westcott and Hort text and considered it inferior, less credible, full of deletions and additions.   It was not until the 1960’s that it begin to be used as the text from which all new versions are now translated.</vt:lpstr>
      <vt:lpstr>The Translators of the King James Version</vt:lpstr>
      <vt:lpstr>Slide 37</vt:lpstr>
      <vt:lpstr>Slide 38</vt:lpstr>
      <vt:lpstr>Slide 39</vt:lpstr>
      <vt:lpstr>Slide 40</vt:lpstr>
      <vt:lpstr>Slide 41</vt:lpstr>
      <vt:lpstr>Slide 42</vt:lpstr>
      <vt:lpstr>Slide 43</vt:lpstr>
      <vt:lpstr>Slide 44</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Has God Preserved His Word? (Part 2)</dc:title>
  <dc:creator>Ptr. Daniel White</dc:creator>
  <cp:lastModifiedBy>Pastor Daniel White</cp:lastModifiedBy>
  <cp:revision>25</cp:revision>
  <dcterms:created xsi:type="dcterms:W3CDTF">2011-05-11T11:52:49Z</dcterms:created>
  <dcterms:modified xsi:type="dcterms:W3CDTF">2013-02-25T06:46:57Z</dcterms:modified>
</cp:coreProperties>
</file>