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7" r:id="rId2"/>
    <p:sldId id="258" r:id="rId3"/>
    <p:sldId id="259" r:id="rId4"/>
    <p:sldId id="260" r:id="rId5"/>
    <p:sldId id="261" r:id="rId6"/>
    <p:sldId id="262" r:id="rId7"/>
    <p:sldId id="263" r:id="rId8"/>
    <p:sldId id="264" r:id="rId9"/>
    <p:sldId id="265" r:id="rId10"/>
    <p:sldId id="268" r:id="rId11"/>
    <p:sldId id="301" r:id="rId12"/>
    <p:sldId id="302" r:id="rId13"/>
    <p:sldId id="269" r:id="rId14"/>
    <p:sldId id="271" r:id="rId15"/>
    <p:sldId id="270" r:id="rId16"/>
    <p:sldId id="300" r:id="rId17"/>
    <p:sldId id="272" r:id="rId18"/>
    <p:sldId id="273" r:id="rId19"/>
    <p:sldId id="274" r:id="rId20"/>
    <p:sldId id="276" r:id="rId21"/>
    <p:sldId id="266" r:id="rId22"/>
    <p:sldId id="277" r:id="rId23"/>
    <p:sldId id="278" r:id="rId24"/>
    <p:sldId id="279" r:id="rId25"/>
    <p:sldId id="280" r:id="rId26"/>
    <p:sldId id="281" r:id="rId27"/>
    <p:sldId id="282" r:id="rId28"/>
    <p:sldId id="314" r:id="rId29"/>
    <p:sldId id="283" r:id="rId30"/>
    <p:sldId id="284" r:id="rId31"/>
    <p:sldId id="317" r:id="rId32"/>
    <p:sldId id="318" r:id="rId33"/>
    <p:sldId id="315" r:id="rId34"/>
    <p:sldId id="321" r:id="rId35"/>
    <p:sldId id="285" r:id="rId36"/>
    <p:sldId id="319" r:id="rId37"/>
    <p:sldId id="286" r:id="rId38"/>
    <p:sldId id="287" r:id="rId39"/>
    <p:sldId id="288" r:id="rId40"/>
    <p:sldId id="289" r:id="rId41"/>
    <p:sldId id="290" r:id="rId42"/>
    <p:sldId id="320" r:id="rId43"/>
    <p:sldId id="291" r:id="rId44"/>
    <p:sldId id="292" r:id="rId45"/>
    <p:sldId id="293" r:id="rId46"/>
    <p:sldId id="294" r:id="rId47"/>
    <p:sldId id="295" r:id="rId48"/>
    <p:sldId id="296" r:id="rId49"/>
    <p:sldId id="297" r:id="rId50"/>
    <p:sldId id="298" r:id="rId51"/>
    <p:sldId id="299" r:id="rId52"/>
    <p:sldId id="305" r:id="rId53"/>
    <p:sldId id="304" r:id="rId54"/>
    <p:sldId id="307" r:id="rId55"/>
    <p:sldId id="308" r:id="rId56"/>
    <p:sldId id="310" r:id="rId57"/>
    <p:sldId id="309" r:id="rId58"/>
    <p:sldId id="312" r:id="rId59"/>
    <p:sldId id="311" r:id="rId60"/>
    <p:sldId id="313" r:id="rId61"/>
    <p:sldId id="303" r:id="rId62"/>
    <p:sldId id="32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370" autoAdjust="0"/>
    <p:restoredTop sz="94660"/>
  </p:normalViewPr>
  <p:slideViewPr>
    <p:cSldViewPr snapToGrid="0">
      <p:cViewPr varScale="1">
        <p:scale>
          <a:sx n="103" d="100"/>
          <a:sy n="103" d="100"/>
        </p:scale>
        <p:origin x="144" y="348"/>
      </p:cViewPr>
      <p:guideLst/>
    </p:cSldViewPr>
  </p:slideViewPr>
  <p:notesTextViewPr>
    <p:cViewPr>
      <p:scale>
        <a:sx n="1" d="1"/>
        <a:sy n="1" d="1"/>
      </p:scale>
      <p:origin x="0" y="0"/>
    </p:cViewPr>
  </p:notesTextViewPr>
  <p:sorterViewPr>
    <p:cViewPr>
      <p:scale>
        <a:sx n="100" d="100"/>
        <a:sy n="100" d="100"/>
      </p:scale>
      <p:origin x="0" y="-89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89110-385C-4C5B-AC52-EF46474FF1D3}" type="datetimeFigureOut">
              <a:rPr lang="en-US" smtClean="0"/>
              <a:t>12/20/2017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BEB41-C50B-4E8C-B0C4-EFAB392988DE}" type="slidenum">
              <a:rPr lang="en-US" smtClean="0"/>
              <a:t>‹#›</a:t>
            </a:fld>
            <a:endParaRPr lang="en-US"/>
          </a:p>
        </p:txBody>
      </p:sp>
    </p:spTree>
    <p:extLst>
      <p:ext uri="{BB962C8B-B14F-4D97-AF65-F5344CB8AC3E}">
        <p14:creationId xmlns:p14="http://schemas.microsoft.com/office/powerpoint/2010/main" val="2451246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B19CD-766B-4C0E-9754-B5B6F67F02ED}" type="datetimeFigureOut">
              <a:rPr lang="en-US" smtClean="0"/>
              <a:t>12/20/2017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579F7B-A81E-40FE-AEE0-84F06F3AC092}" type="slidenum">
              <a:rPr lang="en-US" smtClean="0"/>
              <a:t>‹#›</a:t>
            </a:fld>
            <a:endParaRPr lang="en-US" dirty="0"/>
          </a:p>
        </p:txBody>
      </p:sp>
    </p:spTree>
    <p:extLst>
      <p:ext uri="{BB962C8B-B14F-4D97-AF65-F5344CB8AC3E}">
        <p14:creationId xmlns:p14="http://schemas.microsoft.com/office/powerpoint/2010/main" val="2778555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AB19CD-766B-4C0E-9754-B5B6F67F02ED}" type="datetimeFigureOut">
              <a:rPr lang="en-US" smtClean="0"/>
              <a:t>12/20/2017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579F7B-A81E-40FE-AEE0-84F06F3AC092}" type="slidenum">
              <a:rPr lang="en-US" smtClean="0"/>
              <a:t>‹#›</a:t>
            </a:fld>
            <a:endParaRPr lang="en-US" dirty="0"/>
          </a:p>
        </p:txBody>
      </p:sp>
    </p:spTree>
    <p:extLst>
      <p:ext uri="{BB962C8B-B14F-4D97-AF65-F5344CB8AC3E}">
        <p14:creationId xmlns:p14="http://schemas.microsoft.com/office/powerpoint/2010/main" val="357108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AB19CD-766B-4C0E-9754-B5B6F67F02ED}" type="datetimeFigureOut">
              <a:rPr lang="en-US" smtClean="0"/>
              <a:t>12/20/2017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579F7B-A81E-40FE-AEE0-84F06F3AC092}" type="slidenum">
              <a:rPr lang="en-US" smtClean="0"/>
              <a:t>‹#›</a:t>
            </a:fld>
            <a:endParaRPr lang="en-US" dirty="0"/>
          </a:p>
        </p:txBody>
      </p:sp>
    </p:spTree>
    <p:extLst>
      <p:ext uri="{BB962C8B-B14F-4D97-AF65-F5344CB8AC3E}">
        <p14:creationId xmlns:p14="http://schemas.microsoft.com/office/powerpoint/2010/main" val="912192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AB19CD-766B-4C0E-9754-B5B6F67F02ED}" type="datetimeFigureOut">
              <a:rPr lang="en-US" smtClean="0"/>
              <a:t>12/20/2017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579F7B-A81E-40FE-AEE0-84F06F3AC092}" type="slidenum">
              <a:rPr lang="en-US" smtClean="0"/>
              <a:t>‹#›</a:t>
            </a:fld>
            <a:endParaRPr lang="en-US" dirty="0"/>
          </a:p>
        </p:txBody>
      </p:sp>
    </p:spTree>
    <p:extLst>
      <p:ext uri="{BB962C8B-B14F-4D97-AF65-F5344CB8AC3E}">
        <p14:creationId xmlns:p14="http://schemas.microsoft.com/office/powerpoint/2010/main" val="3719153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AB19CD-766B-4C0E-9754-B5B6F67F02ED}" type="datetimeFigureOut">
              <a:rPr lang="en-US" smtClean="0"/>
              <a:t>12/20/2017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579F7B-A81E-40FE-AEE0-84F06F3AC092}" type="slidenum">
              <a:rPr lang="en-US" smtClean="0"/>
              <a:t>‹#›</a:t>
            </a:fld>
            <a:endParaRPr lang="en-US" dirty="0"/>
          </a:p>
        </p:txBody>
      </p:sp>
    </p:spTree>
    <p:extLst>
      <p:ext uri="{BB962C8B-B14F-4D97-AF65-F5344CB8AC3E}">
        <p14:creationId xmlns:p14="http://schemas.microsoft.com/office/powerpoint/2010/main" val="793729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AB19CD-766B-4C0E-9754-B5B6F67F02ED}" type="datetimeFigureOut">
              <a:rPr lang="en-US" smtClean="0"/>
              <a:t>12/20/2017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579F7B-A81E-40FE-AEE0-84F06F3AC092}" type="slidenum">
              <a:rPr lang="en-US" smtClean="0"/>
              <a:t>‹#›</a:t>
            </a:fld>
            <a:endParaRPr lang="en-US" dirty="0"/>
          </a:p>
        </p:txBody>
      </p:sp>
    </p:spTree>
    <p:extLst>
      <p:ext uri="{BB962C8B-B14F-4D97-AF65-F5344CB8AC3E}">
        <p14:creationId xmlns:p14="http://schemas.microsoft.com/office/powerpoint/2010/main" val="2667598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AB19CD-766B-4C0E-9754-B5B6F67F02ED}" type="datetimeFigureOut">
              <a:rPr lang="en-US" smtClean="0"/>
              <a:t>12/20/2017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B579F7B-A81E-40FE-AEE0-84F06F3AC092}" type="slidenum">
              <a:rPr lang="en-US" smtClean="0"/>
              <a:t>‹#›</a:t>
            </a:fld>
            <a:endParaRPr lang="en-US" dirty="0"/>
          </a:p>
        </p:txBody>
      </p:sp>
    </p:spTree>
    <p:extLst>
      <p:ext uri="{BB962C8B-B14F-4D97-AF65-F5344CB8AC3E}">
        <p14:creationId xmlns:p14="http://schemas.microsoft.com/office/powerpoint/2010/main" val="667240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AB19CD-766B-4C0E-9754-B5B6F67F02ED}" type="datetimeFigureOut">
              <a:rPr lang="en-US" smtClean="0"/>
              <a:t>12/20/2017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B579F7B-A81E-40FE-AEE0-84F06F3AC092}" type="slidenum">
              <a:rPr lang="en-US" smtClean="0"/>
              <a:t>‹#›</a:t>
            </a:fld>
            <a:endParaRPr lang="en-US" dirty="0"/>
          </a:p>
        </p:txBody>
      </p:sp>
    </p:spTree>
    <p:extLst>
      <p:ext uri="{BB962C8B-B14F-4D97-AF65-F5344CB8AC3E}">
        <p14:creationId xmlns:p14="http://schemas.microsoft.com/office/powerpoint/2010/main" val="1487233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AB19CD-766B-4C0E-9754-B5B6F67F02ED}" type="datetimeFigureOut">
              <a:rPr lang="en-US" smtClean="0"/>
              <a:t>12/20/2017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B579F7B-A81E-40FE-AEE0-84F06F3AC092}" type="slidenum">
              <a:rPr lang="en-US" smtClean="0"/>
              <a:t>‹#›</a:t>
            </a:fld>
            <a:endParaRPr lang="en-US" dirty="0"/>
          </a:p>
        </p:txBody>
      </p:sp>
    </p:spTree>
    <p:extLst>
      <p:ext uri="{BB962C8B-B14F-4D97-AF65-F5344CB8AC3E}">
        <p14:creationId xmlns:p14="http://schemas.microsoft.com/office/powerpoint/2010/main" val="3101583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AB19CD-766B-4C0E-9754-B5B6F67F02ED}" type="datetimeFigureOut">
              <a:rPr lang="en-US" smtClean="0"/>
              <a:t>12/20/2017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579F7B-A81E-40FE-AEE0-84F06F3AC092}" type="slidenum">
              <a:rPr lang="en-US" smtClean="0"/>
              <a:t>‹#›</a:t>
            </a:fld>
            <a:endParaRPr lang="en-US" dirty="0"/>
          </a:p>
        </p:txBody>
      </p:sp>
    </p:spTree>
    <p:extLst>
      <p:ext uri="{BB962C8B-B14F-4D97-AF65-F5344CB8AC3E}">
        <p14:creationId xmlns:p14="http://schemas.microsoft.com/office/powerpoint/2010/main" val="29548288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AB19CD-766B-4C0E-9754-B5B6F67F02ED}" type="datetimeFigureOut">
              <a:rPr lang="en-US" smtClean="0"/>
              <a:t>12/20/2017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579F7B-A81E-40FE-AEE0-84F06F3AC092}" type="slidenum">
              <a:rPr lang="en-US" smtClean="0"/>
              <a:t>‹#›</a:t>
            </a:fld>
            <a:endParaRPr lang="en-US" dirty="0"/>
          </a:p>
        </p:txBody>
      </p:sp>
    </p:spTree>
    <p:extLst>
      <p:ext uri="{BB962C8B-B14F-4D97-AF65-F5344CB8AC3E}">
        <p14:creationId xmlns:p14="http://schemas.microsoft.com/office/powerpoint/2010/main" val="2210071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AB19CD-766B-4C0E-9754-B5B6F67F02ED}" type="datetimeFigureOut">
              <a:rPr lang="en-US" smtClean="0"/>
              <a:t>12/20/2017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579F7B-A81E-40FE-AEE0-84F06F3AC092}" type="slidenum">
              <a:rPr lang="en-US" smtClean="0"/>
              <a:t>‹#›</a:t>
            </a:fld>
            <a:endParaRPr lang="en-US" dirty="0"/>
          </a:p>
        </p:txBody>
      </p:sp>
    </p:spTree>
    <p:extLst>
      <p:ext uri="{BB962C8B-B14F-4D97-AF65-F5344CB8AC3E}">
        <p14:creationId xmlns:p14="http://schemas.microsoft.com/office/powerpoint/2010/main" val="14886740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2F8766-A83A-4B5E-9444-9A7CCDCA4DC9}"/>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39177" y="-136852"/>
            <a:ext cx="9449143" cy="7082748"/>
          </a:xfrm>
          <a:prstGeom prst="rect">
            <a:avLst/>
          </a:prstGeom>
          <a:ln>
            <a:noFill/>
          </a:ln>
          <a:effectLst>
            <a:softEdge rad="112500"/>
          </a:effectLst>
        </p:spPr>
      </p:pic>
    </p:spTree>
    <p:extLst>
      <p:ext uri="{BB962C8B-B14F-4D97-AF65-F5344CB8AC3E}">
        <p14:creationId xmlns:p14="http://schemas.microsoft.com/office/powerpoint/2010/main" val="1582629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E77A5-FF49-4E17-A046-7A5F7C82D3BE}"/>
              </a:ext>
            </a:extLst>
          </p:cNvPr>
          <p:cNvSpPr>
            <a:spLocks noGrp="1"/>
          </p:cNvSpPr>
          <p:nvPr>
            <p:ph type="title"/>
          </p:nvPr>
        </p:nvSpPr>
        <p:spPr>
          <a:xfrm>
            <a:off x="210152" y="0"/>
            <a:ext cx="11771696" cy="1325563"/>
          </a:xfrm>
        </p:spPr>
        <p:txBody>
          <a:bodyPr>
            <a:normAutofit/>
          </a:bodyPr>
          <a:lstStyle/>
          <a:p>
            <a:pPr algn="ctr"/>
            <a:r>
              <a:rPr lang="en-US" sz="4000" b="1" dirty="0">
                <a:solidFill>
                  <a:srgbClr val="FF0000"/>
                </a:solidFill>
                <a:effectLst>
                  <a:glow rad="101600">
                    <a:schemeClr val="bg1">
                      <a:lumMod val="75000"/>
                      <a:lumOff val="25000"/>
                      <a:alpha val="60000"/>
                    </a:schemeClr>
                  </a:glow>
                </a:effectLst>
              </a:rPr>
              <a:t>The Appearance of Fallen Angels </a:t>
            </a:r>
          </a:p>
        </p:txBody>
      </p:sp>
      <p:pic>
        <p:nvPicPr>
          <p:cNvPr id="4" name="Picture 3">
            <a:extLst>
              <a:ext uri="{FF2B5EF4-FFF2-40B4-BE49-F238E27FC236}">
                <a16:creationId xmlns:a16="http://schemas.microsoft.com/office/drawing/2014/main" id="{902158BE-B3BF-44BC-98FC-2CF41ECB2DFB}"/>
              </a:ext>
            </a:extLst>
          </p:cNvPr>
          <p:cNvPicPr>
            <a:picLocks noChangeAspect="1"/>
          </p:cNvPicPr>
          <p:nvPr/>
        </p:nvPicPr>
        <p:blipFill>
          <a:blip r:embed="rId2"/>
          <a:stretch>
            <a:fillRect/>
          </a:stretch>
        </p:blipFill>
        <p:spPr>
          <a:xfrm rot="450116">
            <a:off x="9063192" y="1134612"/>
            <a:ext cx="3019156" cy="2262480"/>
          </a:xfrm>
          <a:prstGeom prst="rect">
            <a:avLst/>
          </a:prstGeom>
        </p:spPr>
      </p:pic>
      <p:pic>
        <p:nvPicPr>
          <p:cNvPr id="5" name="Picture 4">
            <a:extLst>
              <a:ext uri="{FF2B5EF4-FFF2-40B4-BE49-F238E27FC236}">
                <a16:creationId xmlns:a16="http://schemas.microsoft.com/office/drawing/2014/main" id="{12D62D68-8BBB-49DE-8F58-FB319743E9AF}"/>
              </a:ext>
            </a:extLst>
          </p:cNvPr>
          <p:cNvPicPr>
            <a:picLocks noChangeAspect="1"/>
          </p:cNvPicPr>
          <p:nvPr/>
        </p:nvPicPr>
        <p:blipFill>
          <a:blip r:embed="rId3"/>
          <a:stretch>
            <a:fillRect/>
          </a:stretch>
        </p:blipFill>
        <p:spPr>
          <a:xfrm rot="21147498">
            <a:off x="429515" y="1553334"/>
            <a:ext cx="3619970" cy="2262481"/>
          </a:xfrm>
          <a:prstGeom prst="rect">
            <a:avLst/>
          </a:prstGeom>
        </p:spPr>
      </p:pic>
      <p:pic>
        <p:nvPicPr>
          <p:cNvPr id="6" name="Picture 5">
            <a:extLst>
              <a:ext uri="{FF2B5EF4-FFF2-40B4-BE49-F238E27FC236}">
                <a16:creationId xmlns:a16="http://schemas.microsoft.com/office/drawing/2014/main" id="{4A21E0EB-E129-424C-80CC-49727F2459B1}"/>
              </a:ext>
            </a:extLst>
          </p:cNvPr>
          <p:cNvPicPr>
            <a:picLocks noChangeAspect="1"/>
          </p:cNvPicPr>
          <p:nvPr/>
        </p:nvPicPr>
        <p:blipFill>
          <a:blip r:embed="rId4"/>
          <a:stretch>
            <a:fillRect/>
          </a:stretch>
        </p:blipFill>
        <p:spPr>
          <a:xfrm>
            <a:off x="4171579" y="1921848"/>
            <a:ext cx="4591050" cy="2381250"/>
          </a:xfrm>
          <a:prstGeom prst="rect">
            <a:avLst/>
          </a:prstGeom>
        </p:spPr>
      </p:pic>
      <p:pic>
        <p:nvPicPr>
          <p:cNvPr id="8" name="Picture 7">
            <a:extLst>
              <a:ext uri="{FF2B5EF4-FFF2-40B4-BE49-F238E27FC236}">
                <a16:creationId xmlns:a16="http://schemas.microsoft.com/office/drawing/2014/main" id="{2E6CB8AB-14C0-4AFE-AB23-1DDF3E6400D5}"/>
              </a:ext>
            </a:extLst>
          </p:cNvPr>
          <p:cNvPicPr>
            <a:picLocks noChangeAspect="1"/>
          </p:cNvPicPr>
          <p:nvPr/>
        </p:nvPicPr>
        <p:blipFill>
          <a:blip r:embed="rId5"/>
          <a:stretch>
            <a:fillRect/>
          </a:stretch>
        </p:blipFill>
        <p:spPr>
          <a:xfrm rot="381389">
            <a:off x="424205" y="3991439"/>
            <a:ext cx="3459585" cy="2594689"/>
          </a:xfrm>
          <a:prstGeom prst="rect">
            <a:avLst/>
          </a:prstGeom>
        </p:spPr>
      </p:pic>
      <p:pic>
        <p:nvPicPr>
          <p:cNvPr id="9" name="Picture 8">
            <a:extLst>
              <a:ext uri="{FF2B5EF4-FFF2-40B4-BE49-F238E27FC236}">
                <a16:creationId xmlns:a16="http://schemas.microsoft.com/office/drawing/2014/main" id="{D0C6B290-3814-4CBD-B0DD-9AE06400F37D}"/>
              </a:ext>
            </a:extLst>
          </p:cNvPr>
          <p:cNvPicPr>
            <a:picLocks noChangeAspect="1"/>
          </p:cNvPicPr>
          <p:nvPr/>
        </p:nvPicPr>
        <p:blipFill>
          <a:blip r:embed="rId6"/>
          <a:stretch>
            <a:fillRect/>
          </a:stretch>
        </p:blipFill>
        <p:spPr>
          <a:xfrm rot="20963755">
            <a:off x="9019736" y="3496164"/>
            <a:ext cx="2733675" cy="3048000"/>
          </a:xfrm>
          <a:prstGeom prst="rect">
            <a:avLst/>
          </a:prstGeom>
        </p:spPr>
      </p:pic>
      <p:sp>
        <p:nvSpPr>
          <p:cNvPr id="7" name="Rectangle 6">
            <a:extLst>
              <a:ext uri="{FF2B5EF4-FFF2-40B4-BE49-F238E27FC236}">
                <a16:creationId xmlns:a16="http://schemas.microsoft.com/office/drawing/2014/main" id="{F5A6EA17-1CF8-4C00-B004-186142CA0018}"/>
              </a:ext>
            </a:extLst>
          </p:cNvPr>
          <p:cNvSpPr/>
          <p:nvPr/>
        </p:nvSpPr>
        <p:spPr>
          <a:xfrm>
            <a:off x="4222734" y="5027173"/>
            <a:ext cx="4580328" cy="523220"/>
          </a:xfrm>
          <a:prstGeom prst="rect">
            <a:avLst/>
          </a:prstGeom>
          <a:ln w="28575"/>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800" dirty="0"/>
              <a:t>This is not what they look like</a:t>
            </a:r>
          </a:p>
        </p:txBody>
      </p:sp>
    </p:spTree>
    <p:extLst>
      <p:ext uri="{BB962C8B-B14F-4D97-AF65-F5344CB8AC3E}">
        <p14:creationId xmlns:p14="http://schemas.microsoft.com/office/powerpoint/2010/main" val="2351379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86B1-6B66-48E1-9E92-E8E6B7892CD8}"/>
              </a:ext>
            </a:extLst>
          </p:cNvPr>
          <p:cNvSpPr>
            <a:spLocks noGrp="1"/>
          </p:cNvSpPr>
          <p:nvPr>
            <p:ph type="title"/>
          </p:nvPr>
        </p:nvSpPr>
        <p:spPr>
          <a:xfrm>
            <a:off x="838200" y="896969"/>
            <a:ext cx="10515600" cy="1325563"/>
          </a:xfrm>
        </p:spPr>
        <p:txBody>
          <a:bodyPr>
            <a:normAutofit fontScale="90000"/>
          </a:bodyPr>
          <a:lstStyle/>
          <a:p>
            <a:pPr algn="ctr"/>
            <a:r>
              <a:rPr lang="en-US" i="1" dirty="0"/>
              <a:t>“And no marvel; for Satan himself is transformed into an angel of light. Therefore it is no great thing if his ministers also be transformed as the ministers of righteousness; whose end shall be according to their works.” (2 Corinthians 11:14-15) </a:t>
            </a:r>
          </a:p>
        </p:txBody>
      </p:sp>
      <p:pic>
        <p:nvPicPr>
          <p:cNvPr id="3" name="Picture 2">
            <a:extLst>
              <a:ext uri="{FF2B5EF4-FFF2-40B4-BE49-F238E27FC236}">
                <a16:creationId xmlns:a16="http://schemas.microsoft.com/office/drawing/2014/main" id="{516DE93B-F040-41D2-B88A-666521977E14}"/>
              </a:ext>
            </a:extLst>
          </p:cNvPr>
          <p:cNvPicPr>
            <a:picLocks noChangeAspect="1"/>
          </p:cNvPicPr>
          <p:nvPr/>
        </p:nvPicPr>
        <p:blipFill>
          <a:blip r:embed="rId2"/>
          <a:stretch>
            <a:fillRect/>
          </a:stretch>
        </p:blipFill>
        <p:spPr>
          <a:xfrm>
            <a:off x="260091" y="3236362"/>
            <a:ext cx="5905500" cy="3333750"/>
          </a:xfrm>
          <a:prstGeom prst="rect">
            <a:avLst/>
          </a:prstGeom>
        </p:spPr>
      </p:pic>
      <p:pic>
        <p:nvPicPr>
          <p:cNvPr id="4" name="Picture 3">
            <a:extLst>
              <a:ext uri="{FF2B5EF4-FFF2-40B4-BE49-F238E27FC236}">
                <a16:creationId xmlns:a16="http://schemas.microsoft.com/office/drawing/2014/main" id="{65A87396-500B-4C52-8358-C810A2D3C48C}"/>
              </a:ext>
            </a:extLst>
          </p:cNvPr>
          <p:cNvPicPr>
            <a:picLocks noChangeAspect="1"/>
          </p:cNvPicPr>
          <p:nvPr/>
        </p:nvPicPr>
        <p:blipFill>
          <a:blip r:embed="rId3"/>
          <a:stretch>
            <a:fillRect/>
          </a:stretch>
        </p:blipFill>
        <p:spPr>
          <a:xfrm>
            <a:off x="7249886" y="3236362"/>
            <a:ext cx="4103914" cy="3439080"/>
          </a:xfrm>
          <a:prstGeom prst="rect">
            <a:avLst/>
          </a:prstGeom>
        </p:spPr>
      </p:pic>
    </p:spTree>
    <p:extLst>
      <p:ext uri="{BB962C8B-B14F-4D97-AF65-F5344CB8AC3E}">
        <p14:creationId xmlns:p14="http://schemas.microsoft.com/office/powerpoint/2010/main" val="643466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00EC7-62CE-4C6A-8F91-CF4D6840B6A7}"/>
              </a:ext>
            </a:extLst>
          </p:cNvPr>
          <p:cNvSpPr>
            <a:spLocks noGrp="1"/>
          </p:cNvSpPr>
          <p:nvPr>
            <p:ph type="title"/>
          </p:nvPr>
        </p:nvSpPr>
        <p:spPr>
          <a:xfrm>
            <a:off x="838200" y="337133"/>
            <a:ext cx="10515600" cy="1325563"/>
          </a:xfrm>
        </p:spPr>
        <p:txBody>
          <a:bodyPr/>
          <a:lstStyle/>
          <a:p>
            <a:pPr algn="ctr"/>
            <a:r>
              <a:rPr lang="en-US" i="1" dirty="0"/>
              <a:t>“Wherefore by their fruits ye shall                      know them.” (Matthew 7:20) </a:t>
            </a:r>
          </a:p>
        </p:txBody>
      </p:sp>
      <p:pic>
        <p:nvPicPr>
          <p:cNvPr id="3" name="Picture 2">
            <a:extLst>
              <a:ext uri="{FF2B5EF4-FFF2-40B4-BE49-F238E27FC236}">
                <a16:creationId xmlns:a16="http://schemas.microsoft.com/office/drawing/2014/main" id="{EBFBC489-CFA6-4156-AE90-85CD52C83FEA}"/>
              </a:ext>
            </a:extLst>
          </p:cNvPr>
          <p:cNvPicPr>
            <a:picLocks noChangeAspect="1"/>
          </p:cNvPicPr>
          <p:nvPr/>
        </p:nvPicPr>
        <p:blipFill>
          <a:blip r:embed="rId2"/>
          <a:stretch>
            <a:fillRect/>
          </a:stretch>
        </p:blipFill>
        <p:spPr>
          <a:xfrm>
            <a:off x="2923396" y="2124851"/>
            <a:ext cx="5894031" cy="42036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76325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AE6AF-BA9B-4F7C-AFBA-AD8340A1E9E4}"/>
              </a:ext>
            </a:extLst>
          </p:cNvPr>
          <p:cNvSpPr>
            <a:spLocks noGrp="1"/>
          </p:cNvSpPr>
          <p:nvPr>
            <p:ph type="title"/>
          </p:nvPr>
        </p:nvSpPr>
        <p:spPr>
          <a:xfrm>
            <a:off x="838200" y="318472"/>
            <a:ext cx="10515600" cy="1325563"/>
          </a:xfrm>
        </p:spPr>
        <p:txBody>
          <a:bodyPr>
            <a:normAutofit fontScale="90000"/>
          </a:bodyPr>
          <a:lstStyle/>
          <a:p>
            <a:pPr algn="ctr"/>
            <a:r>
              <a:rPr lang="en-US" b="1" dirty="0">
                <a:solidFill>
                  <a:srgbClr val="FF0000"/>
                </a:solidFill>
                <a:effectLst>
                  <a:glow rad="101600">
                    <a:schemeClr val="bg1">
                      <a:lumMod val="75000"/>
                      <a:lumOff val="25000"/>
                      <a:alpha val="60000"/>
                    </a:schemeClr>
                  </a:glow>
                </a:effectLst>
              </a:rPr>
              <a:t>Fallen Angels, like good angels, </a:t>
            </a:r>
            <a:br>
              <a:rPr lang="en-US" b="1" dirty="0">
                <a:solidFill>
                  <a:srgbClr val="FF0000"/>
                </a:solidFill>
                <a:effectLst>
                  <a:glow rad="101600">
                    <a:schemeClr val="bg1">
                      <a:lumMod val="75000"/>
                      <a:lumOff val="25000"/>
                      <a:alpha val="60000"/>
                    </a:schemeClr>
                  </a:glow>
                </a:effectLst>
              </a:rPr>
            </a:br>
            <a:r>
              <a:rPr lang="en-US" b="1" dirty="0">
                <a:solidFill>
                  <a:srgbClr val="FF0000"/>
                </a:solidFill>
                <a:effectLst>
                  <a:glow rad="101600">
                    <a:schemeClr val="bg1">
                      <a:lumMod val="75000"/>
                      <a:lumOff val="25000"/>
                      <a:alpha val="60000"/>
                    </a:schemeClr>
                  </a:glow>
                </a:effectLst>
              </a:rPr>
              <a:t>are invisible spiritual beings. </a:t>
            </a:r>
            <a:br>
              <a:rPr lang="en-US" b="1" dirty="0">
                <a:solidFill>
                  <a:srgbClr val="FF0000"/>
                </a:solidFill>
                <a:effectLst>
                  <a:glow rad="101600">
                    <a:schemeClr val="bg1">
                      <a:lumMod val="75000"/>
                      <a:lumOff val="25000"/>
                      <a:alpha val="60000"/>
                    </a:schemeClr>
                  </a:glow>
                </a:effectLst>
              </a:rPr>
            </a:br>
            <a:endParaRPr lang="en-US" b="1" dirty="0">
              <a:solidFill>
                <a:srgbClr val="FF0000"/>
              </a:solidFill>
              <a:effectLst>
                <a:glow rad="101600">
                  <a:schemeClr val="bg1">
                    <a:lumMod val="75000"/>
                    <a:lumOff val="25000"/>
                    <a:alpha val="60000"/>
                  </a:schemeClr>
                </a:glow>
              </a:effectLst>
            </a:endParaRPr>
          </a:p>
        </p:txBody>
      </p:sp>
      <p:sp>
        <p:nvSpPr>
          <p:cNvPr id="3" name="Content Placeholder 2">
            <a:extLst>
              <a:ext uri="{FF2B5EF4-FFF2-40B4-BE49-F238E27FC236}">
                <a16:creationId xmlns:a16="http://schemas.microsoft.com/office/drawing/2014/main" id="{477E96F2-4567-415F-A8C7-A75DBB4506CD}"/>
              </a:ext>
            </a:extLst>
          </p:cNvPr>
          <p:cNvSpPr>
            <a:spLocks noGrp="1"/>
          </p:cNvSpPr>
          <p:nvPr>
            <p:ph idx="1"/>
          </p:nvPr>
        </p:nvSpPr>
        <p:spPr>
          <a:xfrm>
            <a:off x="65314" y="1541398"/>
            <a:ext cx="12126686" cy="5167312"/>
          </a:xfrm>
        </p:spPr>
        <p:txBody>
          <a:bodyPr>
            <a:noAutofit/>
          </a:bodyPr>
          <a:lstStyle/>
          <a:p>
            <a:r>
              <a:rPr lang="en-US" sz="3600" dirty="0"/>
              <a:t> </a:t>
            </a:r>
            <a:r>
              <a:rPr lang="en-US" sz="3600" i="1" dirty="0"/>
              <a:t>Col. 1:16 “For by him were all things created, that are in heaven, and that are in earth, visible and </a:t>
            </a:r>
            <a:r>
              <a:rPr lang="en-US" sz="3600" i="1" u="sng" dirty="0"/>
              <a:t>invisible</a:t>
            </a:r>
            <a:r>
              <a:rPr lang="en-US" sz="3600" i="1" dirty="0"/>
              <a:t>, whether they be thrones, or dominions, or principalities, or powers: all things were created by him, and for him.”</a:t>
            </a:r>
          </a:p>
          <a:p>
            <a:r>
              <a:rPr lang="en-US" sz="3600" i="1" dirty="0"/>
              <a:t>Matt. 8:16 “When the even was come, they brought unto him many that were possessed with devils: and he cast out the </a:t>
            </a:r>
            <a:r>
              <a:rPr lang="en-US" sz="3600" i="1" u="sng" dirty="0"/>
              <a:t>spirits</a:t>
            </a:r>
            <a:r>
              <a:rPr lang="en-US" sz="3600" i="1" dirty="0"/>
              <a:t> with his word.”</a:t>
            </a:r>
          </a:p>
          <a:p>
            <a:r>
              <a:rPr lang="en-US" sz="3600" i="1" dirty="0"/>
              <a:t>Matt. 10:1 “And when he had called unto him his twelve disciples, he gave them power against </a:t>
            </a:r>
            <a:r>
              <a:rPr lang="en-US" sz="3600" i="1" u="sng" dirty="0"/>
              <a:t>unclean spirits</a:t>
            </a:r>
            <a:r>
              <a:rPr lang="en-US" sz="3600" i="1" dirty="0"/>
              <a:t>, to cast them out.”</a:t>
            </a:r>
          </a:p>
          <a:p>
            <a:pPr marL="0" indent="0">
              <a:buNone/>
            </a:pPr>
            <a:endParaRPr lang="en-US" sz="3600" i="1" dirty="0"/>
          </a:p>
          <a:p>
            <a:endParaRPr lang="en-US" sz="3600" i="1" dirty="0"/>
          </a:p>
        </p:txBody>
      </p:sp>
    </p:spTree>
    <p:extLst>
      <p:ext uri="{BB962C8B-B14F-4D97-AF65-F5344CB8AC3E}">
        <p14:creationId xmlns:p14="http://schemas.microsoft.com/office/powerpoint/2010/main" val="3767346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5E3DC4-9C2D-4684-A6DA-87D9E52F11BF}"/>
              </a:ext>
            </a:extLst>
          </p:cNvPr>
          <p:cNvSpPr>
            <a:spLocks noGrp="1"/>
          </p:cNvSpPr>
          <p:nvPr>
            <p:ph idx="1"/>
          </p:nvPr>
        </p:nvSpPr>
        <p:spPr>
          <a:xfrm>
            <a:off x="0" y="429207"/>
            <a:ext cx="12192000" cy="6858000"/>
          </a:xfrm>
        </p:spPr>
        <p:txBody>
          <a:bodyPr>
            <a:normAutofit/>
          </a:bodyPr>
          <a:lstStyle/>
          <a:p>
            <a:r>
              <a:rPr lang="en-US" sz="3600" i="1" dirty="0"/>
              <a:t>Luke 8:2 “And certain women, which had been healed of </a:t>
            </a:r>
            <a:r>
              <a:rPr lang="en-US" sz="3600" i="1" u="sng" dirty="0"/>
              <a:t>evil spirits </a:t>
            </a:r>
            <a:r>
              <a:rPr lang="en-US" sz="3600" i="1" dirty="0"/>
              <a:t>and infirmities, Mary called Magdalene, out of whom went seven devils.”</a:t>
            </a:r>
          </a:p>
          <a:p>
            <a:r>
              <a:rPr lang="en-US" sz="3600" i="1" dirty="0"/>
              <a:t> Luke 11:26 “Then </a:t>
            </a:r>
            <a:r>
              <a:rPr lang="en-US" sz="3600" i="1" dirty="0" err="1"/>
              <a:t>goeth</a:t>
            </a:r>
            <a:r>
              <a:rPr lang="en-US" sz="3600" i="1" dirty="0"/>
              <a:t> he, and taketh to him seven other </a:t>
            </a:r>
            <a:r>
              <a:rPr lang="en-US" sz="3600" i="1" u="sng" dirty="0"/>
              <a:t>spirits more wicked</a:t>
            </a:r>
            <a:r>
              <a:rPr lang="en-US" sz="3600" i="1" dirty="0"/>
              <a:t> than himself; and they enter in, and dwell there: and the last state of that man is worse than the first.”</a:t>
            </a:r>
          </a:p>
          <a:p>
            <a:r>
              <a:rPr lang="en-US" sz="3600" i="1" dirty="0"/>
              <a:t>1Tim. 4:1 “Now the Spirit </a:t>
            </a:r>
            <a:r>
              <a:rPr lang="en-US" sz="3600" i="1" dirty="0" err="1"/>
              <a:t>speaketh</a:t>
            </a:r>
            <a:r>
              <a:rPr lang="en-US" sz="3600" i="1" dirty="0"/>
              <a:t> expressly, that in the latter times some shall depart from the faith, giving heed to </a:t>
            </a:r>
            <a:r>
              <a:rPr lang="en-US" sz="3600" i="1" u="sng" dirty="0"/>
              <a:t>seducing spirits</a:t>
            </a:r>
            <a:r>
              <a:rPr lang="en-US" sz="3600" i="1" dirty="0"/>
              <a:t>, and doctrines of devils.”</a:t>
            </a:r>
          </a:p>
          <a:p>
            <a:r>
              <a:rPr lang="en-US" sz="3600" i="1" dirty="0"/>
              <a:t>Rev. 16:14 “For they are the </a:t>
            </a:r>
            <a:r>
              <a:rPr lang="en-US" sz="3600" i="1" u="sng" dirty="0"/>
              <a:t>spirits of devils</a:t>
            </a:r>
            <a:r>
              <a:rPr lang="en-US" sz="3600" i="1" dirty="0"/>
              <a:t>, working miracles.” </a:t>
            </a:r>
          </a:p>
          <a:p>
            <a:endParaRPr lang="en-US" sz="3600" i="1" dirty="0"/>
          </a:p>
          <a:p>
            <a:endParaRPr lang="en-US" sz="3600" i="1" dirty="0"/>
          </a:p>
        </p:txBody>
      </p:sp>
    </p:spTree>
    <p:extLst>
      <p:ext uri="{BB962C8B-B14F-4D97-AF65-F5344CB8AC3E}">
        <p14:creationId xmlns:p14="http://schemas.microsoft.com/office/powerpoint/2010/main" val="1472760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545D-D29A-4F6F-82A8-63EC5109C498}"/>
              </a:ext>
            </a:extLst>
          </p:cNvPr>
          <p:cNvSpPr>
            <a:spLocks noGrp="1"/>
          </p:cNvSpPr>
          <p:nvPr>
            <p:ph type="title"/>
          </p:nvPr>
        </p:nvSpPr>
        <p:spPr>
          <a:xfrm>
            <a:off x="96252" y="18255"/>
            <a:ext cx="12192000" cy="1325563"/>
          </a:xfrm>
        </p:spPr>
        <p:txBody>
          <a:bodyPr/>
          <a:lstStyle/>
          <a:p>
            <a:pPr algn="ctr"/>
            <a:r>
              <a:rPr lang="en-US" b="1" dirty="0">
                <a:solidFill>
                  <a:srgbClr val="FF0000"/>
                </a:solidFill>
                <a:effectLst>
                  <a:glow rad="101600">
                    <a:schemeClr val="bg1">
                      <a:lumMod val="75000"/>
                      <a:lumOff val="25000"/>
                      <a:alpha val="60000"/>
                    </a:schemeClr>
                  </a:glow>
                </a:effectLst>
              </a:rPr>
              <a:t>On occasion Fallen Angels do manifest themselves</a:t>
            </a:r>
          </a:p>
        </p:txBody>
      </p:sp>
      <p:sp>
        <p:nvSpPr>
          <p:cNvPr id="3" name="Content Placeholder 2">
            <a:extLst>
              <a:ext uri="{FF2B5EF4-FFF2-40B4-BE49-F238E27FC236}">
                <a16:creationId xmlns:a16="http://schemas.microsoft.com/office/drawing/2014/main" id="{DDE0A7F9-9A11-4AA4-A55A-A58E6906A7E4}"/>
              </a:ext>
            </a:extLst>
          </p:cNvPr>
          <p:cNvSpPr>
            <a:spLocks noGrp="1"/>
          </p:cNvSpPr>
          <p:nvPr>
            <p:ph idx="1"/>
          </p:nvPr>
        </p:nvSpPr>
        <p:spPr>
          <a:xfrm>
            <a:off x="838200" y="2114874"/>
            <a:ext cx="10515600" cy="2951648"/>
          </a:xfrm>
        </p:spPr>
        <p:style>
          <a:lnRef idx="2">
            <a:schemeClr val="accent5"/>
          </a:lnRef>
          <a:fillRef idx="1">
            <a:schemeClr val="lt1"/>
          </a:fillRef>
          <a:effectRef idx="0">
            <a:schemeClr val="accent5"/>
          </a:effectRef>
          <a:fontRef idx="minor">
            <a:schemeClr val="dk1"/>
          </a:fontRef>
        </p:style>
        <p:txBody>
          <a:bodyPr>
            <a:normAutofit/>
          </a:bodyPr>
          <a:lstStyle/>
          <a:p>
            <a:pPr marL="0" indent="0" algn="ctr">
              <a:buNone/>
            </a:pPr>
            <a:r>
              <a:rPr lang="en-US" sz="4000" i="1" dirty="0"/>
              <a:t>“For by him were all things created, that are in heaven, and that are in earth, </a:t>
            </a:r>
            <a:r>
              <a:rPr lang="en-US" sz="4000" i="1" u="sng" dirty="0"/>
              <a:t>visible</a:t>
            </a:r>
            <a:r>
              <a:rPr lang="en-US" sz="4000" i="1" dirty="0"/>
              <a:t> and invisible, whether they be thrones, or dominions, or principalities, or powers: all things were created by him, and for him.” (Col. 1:16) </a:t>
            </a:r>
          </a:p>
          <a:p>
            <a:endParaRPr lang="en-US" sz="4000" dirty="0"/>
          </a:p>
        </p:txBody>
      </p:sp>
    </p:spTree>
    <p:extLst>
      <p:ext uri="{BB962C8B-B14F-4D97-AF65-F5344CB8AC3E}">
        <p14:creationId xmlns:p14="http://schemas.microsoft.com/office/powerpoint/2010/main" val="1178892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43E4D-73E3-4ACC-8B49-7DA587C608C2}"/>
              </a:ext>
            </a:extLst>
          </p:cNvPr>
          <p:cNvPicPr>
            <a:picLocks noChangeAspect="1"/>
          </p:cNvPicPr>
          <p:nvPr/>
        </p:nvPicPr>
        <p:blipFill rotWithShape="1">
          <a:blip r:embed="rId2"/>
          <a:srcRect r="7110" b="-1"/>
          <a:stretch/>
        </p:blipFill>
        <p:spPr>
          <a:xfrm>
            <a:off x="20" y="10"/>
            <a:ext cx="12191980" cy="6857990"/>
          </a:xfrm>
          <a:prstGeom prst="rect">
            <a:avLst/>
          </a:prstGeom>
        </p:spPr>
      </p:pic>
    </p:spTree>
    <p:extLst>
      <p:ext uri="{BB962C8B-B14F-4D97-AF65-F5344CB8AC3E}">
        <p14:creationId xmlns:p14="http://schemas.microsoft.com/office/powerpoint/2010/main" val="911270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F7646-C472-4323-8AB1-8CA497B2DB07}"/>
              </a:ext>
            </a:extLst>
          </p:cNvPr>
          <p:cNvSpPr>
            <a:spLocks noGrp="1"/>
          </p:cNvSpPr>
          <p:nvPr>
            <p:ph type="title"/>
          </p:nvPr>
        </p:nvSpPr>
        <p:spPr>
          <a:xfrm>
            <a:off x="559838" y="261257"/>
            <a:ext cx="11346024" cy="6344816"/>
          </a:xfrm>
        </p:spPr>
        <p:txBody>
          <a:bodyPr>
            <a:normAutofit/>
          </a:bodyPr>
          <a:lstStyle/>
          <a:p>
            <a:pPr algn="ctr"/>
            <a:r>
              <a:rPr lang="en-US" i="1" dirty="0"/>
              <a:t>(Revelation 9:7-10) </a:t>
            </a:r>
            <a:br>
              <a:rPr lang="en-US" dirty="0"/>
            </a:br>
            <a:r>
              <a:rPr lang="en-US" dirty="0"/>
              <a:t>The shapes of these creatures are absolutely hideous. They are like horses prepared for battle. Crowns of gold upon their heads. Their faces are like men, their hair like women, their teeth like lions. They have on breastplates as of iron. Their tails are like those of a scorpion. The sound of their wings is like that of many chariots rushing toward battle.</a:t>
            </a:r>
          </a:p>
        </p:txBody>
      </p:sp>
    </p:spTree>
    <p:extLst>
      <p:ext uri="{BB962C8B-B14F-4D97-AF65-F5344CB8AC3E}">
        <p14:creationId xmlns:p14="http://schemas.microsoft.com/office/powerpoint/2010/main" val="3316974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WelcomeTribulation.jpg">
            <a:extLst>
              <a:ext uri="{FF2B5EF4-FFF2-40B4-BE49-F238E27FC236}">
                <a16:creationId xmlns:a16="http://schemas.microsoft.com/office/drawing/2014/main" id="{40CE1075-D985-46A9-B2BB-1A59D6273610}"/>
              </a:ext>
            </a:extLst>
          </p:cNvPr>
          <p:cNvPicPr>
            <a:picLocks noChangeAspect="1" noChangeArrowheads="1"/>
          </p:cNvPicPr>
          <p:nvPr/>
        </p:nvPicPr>
        <p:blipFill rotWithShape="1">
          <a:blip r:embed="rId2" cstate="print"/>
          <a:srcRect/>
          <a:stretch/>
        </p:blipFill>
        <p:spPr bwMode="auto">
          <a:xfrm>
            <a:off x="1595535" y="45486"/>
            <a:ext cx="8983824" cy="6737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FF3D05CF-5582-4D93-8067-181C751CF5B1}"/>
              </a:ext>
            </a:extLst>
          </p:cNvPr>
          <p:cNvPicPr>
            <a:picLocks noChangeAspect="1"/>
          </p:cNvPicPr>
          <p:nvPr/>
        </p:nvPicPr>
        <p:blipFill>
          <a:blip r:embed="rId3"/>
          <a:stretch>
            <a:fillRect/>
          </a:stretch>
        </p:blipFill>
        <p:spPr>
          <a:xfrm>
            <a:off x="2797420" y="945017"/>
            <a:ext cx="6580054" cy="49388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45253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56708-1CC8-4E10-AD55-6EA16DCF5125}"/>
              </a:ext>
            </a:extLst>
          </p:cNvPr>
          <p:cNvSpPr>
            <a:spLocks noGrp="1"/>
          </p:cNvSpPr>
          <p:nvPr>
            <p:ph type="title"/>
          </p:nvPr>
        </p:nvSpPr>
        <p:spPr>
          <a:xfrm>
            <a:off x="494522" y="1"/>
            <a:ext cx="11402009" cy="6858000"/>
          </a:xfrm>
        </p:spPr>
        <p:txBody>
          <a:bodyPr/>
          <a:lstStyle/>
          <a:p>
            <a:pPr algn="ctr"/>
            <a:r>
              <a:rPr lang="en-US" i="1" dirty="0"/>
              <a:t>(Revelation 9:13-21)</a:t>
            </a:r>
            <a:br>
              <a:rPr lang="en-US" dirty="0"/>
            </a:br>
            <a:r>
              <a:rPr lang="en-US" dirty="0"/>
              <a:t>These demons are mounted upon some type of hellish horse. The horses’ heads look much like lions’ heads, with smoke, fire, and flaming brimstone billowing from their mouths. The demon riders wear fiery breastplates. </a:t>
            </a:r>
          </a:p>
        </p:txBody>
      </p:sp>
    </p:spTree>
    <p:extLst>
      <p:ext uri="{BB962C8B-B14F-4D97-AF65-F5344CB8AC3E}">
        <p14:creationId xmlns:p14="http://schemas.microsoft.com/office/powerpoint/2010/main" val="778524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4392-86EC-4A0C-AE1C-120A574D00DF}"/>
              </a:ext>
            </a:extLst>
          </p:cNvPr>
          <p:cNvPicPr>
            <a:picLocks noChangeAspect="1"/>
          </p:cNvPicPr>
          <p:nvPr/>
        </p:nvPicPr>
        <p:blipFill>
          <a:blip r:embed="rId2"/>
          <a:stretch>
            <a:fillRect/>
          </a:stretch>
        </p:blipFill>
        <p:spPr>
          <a:xfrm>
            <a:off x="1639145" y="643466"/>
            <a:ext cx="8913709" cy="5571067"/>
          </a:xfrm>
          <a:prstGeom prst="rect">
            <a:avLst/>
          </a:prstGeom>
        </p:spPr>
      </p:pic>
    </p:spTree>
    <p:extLst>
      <p:ext uri="{BB962C8B-B14F-4D97-AF65-F5344CB8AC3E}">
        <p14:creationId xmlns:p14="http://schemas.microsoft.com/office/powerpoint/2010/main" val="338226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13B8F7A-79C4-4AA1-BFBE-CA15C29D54CE}"/>
              </a:ext>
            </a:extLst>
          </p:cNvPr>
          <p:cNvPicPr>
            <a:picLocks noChangeAspect="1"/>
          </p:cNvPicPr>
          <p:nvPr/>
        </p:nvPicPr>
        <p:blipFill rotWithShape="1">
          <a:blip r:embed="rId2"/>
          <a:srcRect l="6532"/>
          <a:stretch/>
        </p:blipFill>
        <p:spPr>
          <a:xfrm>
            <a:off x="643467" y="643467"/>
            <a:ext cx="10905066"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pic>
        <p:nvPicPr>
          <p:cNvPr id="3" name="Picture 2">
            <a:extLst>
              <a:ext uri="{FF2B5EF4-FFF2-40B4-BE49-F238E27FC236}">
                <a16:creationId xmlns:a16="http://schemas.microsoft.com/office/drawing/2014/main" id="{1274AF8E-00A0-4BD9-93E4-5B4890C0E4A3}"/>
              </a:ext>
            </a:extLst>
          </p:cNvPr>
          <p:cNvPicPr>
            <a:picLocks noChangeAspect="1"/>
          </p:cNvPicPr>
          <p:nvPr/>
        </p:nvPicPr>
        <p:blipFill>
          <a:blip r:embed="rId3"/>
          <a:stretch>
            <a:fillRect/>
          </a:stretch>
        </p:blipFill>
        <p:spPr>
          <a:xfrm>
            <a:off x="2858743" y="807479"/>
            <a:ext cx="6474513" cy="6693988"/>
          </a:xfrm>
          <a:prstGeom prst="rect">
            <a:avLst/>
          </a:prstGeom>
        </p:spPr>
      </p:pic>
    </p:spTree>
    <p:extLst>
      <p:ext uri="{BB962C8B-B14F-4D97-AF65-F5344CB8AC3E}">
        <p14:creationId xmlns:p14="http://schemas.microsoft.com/office/powerpoint/2010/main" val="12020101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250" fill="hold"/>
                                        <p:tgtEl>
                                          <p:spTgt spid="3"/>
                                        </p:tgtEl>
                                        <p:attrNameLst>
                                          <p:attrName>ppt_w</p:attrName>
                                        </p:attrNameLst>
                                      </p:cBhvr>
                                      <p:tavLst>
                                        <p:tav tm="0">
                                          <p:val>
                                            <p:fltVal val="0"/>
                                          </p:val>
                                        </p:tav>
                                        <p:tav tm="100000">
                                          <p:val>
                                            <p:strVal val="#ppt_w"/>
                                          </p:val>
                                        </p:tav>
                                      </p:tavLst>
                                    </p:anim>
                                    <p:anim calcmode="lin" valueType="num">
                                      <p:cBhvr>
                                        <p:cTn id="8" dur="2250" fill="hold"/>
                                        <p:tgtEl>
                                          <p:spTgt spid="3"/>
                                        </p:tgtEl>
                                        <p:attrNameLst>
                                          <p:attrName>ppt_h</p:attrName>
                                        </p:attrNameLst>
                                      </p:cBhvr>
                                      <p:tavLst>
                                        <p:tav tm="0">
                                          <p:val>
                                            <p:fltVal val="0"/>
                                          </p:val>
                                        </p:tav>
                                        <p:tav tm="100000">
                                          <p:val>
                                            <p:strVal val="#ppt_h"/>
                                          </p:val>
                                        </p:tav>
                                      </p:tavLst>
                                    </p:anim>
                                    <p:animEffect transition="in" filter="fade">
                                      <p:cBhvr>
                                        <p:cTn id="9"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F245-9D6E-4625-B72B-3BC602ED76C6}"/>
              </a:ext>
            </a:extLst>
          </p:cNvPr>
          <p:cNvSpPr>
            <a:spLocks noGrp="1"/>
          </p:cNvSpPr>
          <p:nvPr>
            <p:ph type="title"/>
          </p:nvPr>
        </p:nvSpPr>
        <p:spPr>
          <a:xfrm>
            <a:off x="0" y="1236306"/>
            <a:ext cx="12192000" cy="1325563"/>
          </a:xfrm>
        </p:spPr>
        <p:txBody>
          <a:bodyPr>
            <a:noAutofit/>
          </a:bodyPr>
          <a:lstStyle/>
          <a:p>
            <a:pPr algn="ctr"/>
            <a:r>
              <a:rPr lang="en-US" i="1" dirty="0"/>
              <a:t>(Revelation 16:13) </a:t>
            </a:r>
            <a:br>
              <a:rPr lang="en-US" i="1" dirty="0"/>
            </a:br>
            <a:r>
              <a:rPr lang="en-US" i="1" dirty="0"/>
              <a:t>"And I saw three unclean spirits like frogs come out of the mouth of the dragon, and out of the mouth of the beast, and out of the mouth of the false prophet."</a:t>
            </a:r>
            <a:br>
              <a:rPr lang="en-US" i="1" dirty="0"/>
            </a:br>
            <a:br>
              <a:rPr lang="en-US" i="1" dirty="0"/>
            </a:br>
            <a:endParaRPr lang="en-US" i="1" dirty="0"/>
          </a:p>
        </p:txBody>
      </p:sp>
      <p:pic>
        <p:nvPicPr>
          <p:cNvPr id="3" name="Picture 2">
            <a:extLst>
              <a:ext uri="{FF2B5EF4-FFF2-40B4-BE49-F238E27FC236}">
                <a16:creationId xmlns:a16="http://schemas.microsoft.com/office/drawing/2014/main" id="{4E7B3AA2-CED0-4FB9-85A9-C54D675FCAC6}"/>
              </a:ext>
            </a:extLst>
          </p:cNvPr>
          <p:cNvPicPr>
            <a:picLocks noChangeAspect="1"/>
          </p:cNvPicPr>
          <p:nvPr/>
        </p:nvPicPr>
        <p:blipFill>
          <a:blip r:embed="rId2"/>
          <a:stretch>
            <a:fillRect/>
          </a:stretch>
        </p:blipFill>
        <p:spPr>
          <a:xfrm>
            <a:off x="3562738" y="2705338"/>
            <a:ext cx="5484474" cy="4152662"/>
          </a:xfrm>
          <a:prstGeom prst="rect">
            <a:avLst/>
          </a:prstGeom>
        </p:spPr>
      </p:pic>
    </p:spTree>
    <p:extLst>
      <p:ext uri="{BB962C8B-B14F-4D97-AF65-F5344CB8AC3E}">
        <p14:creationId xmlns:p14="http://schemas.microsoft.com/office/powerpoint/2010/main" val="3643652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0BEF47-0717-4025-B691-58D270DE562C}"/>
              </a:ext>
            </a:extLst>
          </p:cNvPr>
          <p:cNvPicPr>
            <a:picLocks noChangeAspect="1"/>
          </p:cNvPicPr>
          <p:nvPr/>
        </p:nvPicPr>
        <p:blipFill>
          <a:blip r:embed="rId2"/>
          <a:stretch>
            <a:fillRect/>
          </a:stretch>
        </p:blipFill>
        <p:spPr>
          <a:xfrm>
            <a:off x="0" y="-155751"/>
            <a:ext cx="12192000" cy="9133305"/>
          </a:xfrm>
          <a:prstGeom prst="rect">
            <a:avLst/>
          </a:prstGeom>
        </p:spPr>
      </p:pic>
      <p:pic>
        <p:nvPicPr>
          <p:cNvPr id="9" name="Picture 8">
            <a:extLst>
              <a:ext uri="{FF2B5EF4-FFF2-40B4-BE49-F238E27FC236}">
                <a16:creationId xmlns:a16="http://schemas.microsoft.com/office/drawing/2014/main" id="{631E3503-A07E-4160-BD7A-794D9355AD1C}"/>
              </a:ext>
            </a:extLst>
          </p:cNvPr>
          <p:cNvPicPr>
            <a:picLocks noChangeAspect="1"/>
          </p:cNvPicPr>
          <p:nvPr/>
        </p:nvPicPr>
        <p:blipFill>
          <a:blip r:embed="rId3"/>
          <a:stretch>
            <a:fillRect/>
          </a:stretch>
        </p:blipFill>
        <p:spPr>
          <a:xfrm>
            <a:off x="1089612" y="94486"/>
            <a:ext cx="2155371" cy="2266782"/>
          </a:xfrm>
          <a:prstGeom prst="ellipse">
            <a:avLst/>
          </a:prstGeom>
          <a:ln>
            <a:noFill/>
          </a:ln>
          <a:effectLst>
            <a:softEdge rad="112500"/>
          </a:effectLst>
        </p:spPr>
      </p:pic>
      <p:pic>
        <p:nvPicPr>
          <p:cNvPr id="4" name="Picture 3">
            <a:extLst>
              <a:ext uri="{FF2B5EF4-FFF2-40B4-BE49-F238E27FC236}">
                <a16:creationId xmlns:a16="http://schemas.microsoft.com/office/drawing/2014/main" id="{E4F8D4BE-8BD4-41D4-B52B-8FC21642136B}"/>
              </a:ext>
            </a:extLst>
          </p:cNvPr>
          <p:cNvPicPr>
            <a:picLocks noChangeAspect="1"/>
          </p:cNvPicPr>
          <p:nvPr/>
        </p:nvPicPr>
        <p:blipFill rotWithShape="1">
          <a:blip r:embed="rId4"/>
          <a:srcRect l="16394" t="6395" r="16973" b="3674"/>
          <a:stretch/>
        </p:blipFill>
        <p:spPr>
          <a:xfrm>
            <a:off x="1054507" y="94486"/>
            <a:ext cx="2239347" cy="2266782"/>
          </a:xfrm>
          <a:prstGeom prst="ellipse">
            <a:avLst/>
          </a:prstGeom>
          <a:ln>
            <a:noFill/>
          </a:ln>
          <a:effectLst>
            <a:softEdge rad="112500"/>
          </a:effectLst>
        </p:spPr>
      </p:pic>
      <p:pic>
        <p:nvPicPr>
          <p:cNvPr id="10" name="Picture 9">
            <a:extLst>
              <a:ext uri="{FF2B5EF4-FFF2-40B4-BE49-F238E27FC236}">
                <a16:creationId xmlns:a16="http://schemas.microsoft.com/office/drawing/2014/main" id="{F97E7B63-CC12-4BEC-9998-6DE925122F6B}"/>
              </a:ext>
            </a:extLst>
          </p:cNvPr>
          <p:cNvPicPr>
            <a:picLocks noChangeAspect="1"/>
          </p:cNvPicPr>
          <p:nvPr/>
        </p:nvPicPr>
        <p:blipFill rotWithShape="1">
          <a:blip r:embed="rId5"/>
          <a:srcRect l="14854" t="922" r="2168" b="1"/>
          <a:stretch/>
        </p:blipFill>
        <p:spPr>
          <a:xfrm>
            <a:off x="6962863" y="243281"/>
            <a:ext cx="2168135" cy="1871352"/>
          </a:xfrm>
          <a:prstGeom prst="ellipse">
            <a:avLst/>
          </a:prstGeom>
          <a:ln>
            <a:noFill/>
          </a:ln>
          <a:effectLst>
            <a:softEdge rad="112500"/>
          </a:effectLst>
        </p:spPr>
      </p:pic>
      <p:pic>
        <p:nvPicPr>
          <p:cNvPr id="6" name="Picture 5">
            <a:extLst>
              <a:ext uri="{FF2B5EF4-FFF2-40B4-BE49-F238E27FC236}">
                <a16:creationId xmlns:a16="http://schemas.microsoft.com/office/drawing/2014/main" id="{E62DEC45-EE77-4532-9B7F-38786239E3D2}"/>
              </a:ext>
            </a:extLst>
          </p:cNvPr>
          <p:cNvPicPr>
            <a:picLocks noChangeAspect="1"/>
          </p:cNvPicPr>
          <p:nvPr/>
        </p:nvPicPr>
        <p:blipFill rotWithShape="1">
          <a:blip r:embed="rId4"/>
          <a:srcRect l="16394" t="6395" r="16973" b="3674"/>
          <a:stretch/>
        </p:blipFill>
        <p:spPr>
          <a:xfrm flipH="1">
            <a:off x="6962863" y="94486"/>
            <a:ext cx="2155372" cy="2266782"/>
          </a:xfrm>
          <a:prstGeom prst="ellipse">
            <a:avLst/>
          </a:prstGeom>
          <a:ln>
            <a:noFill/>
          </a:ln>
          <a:effectLst>
            <a:softEdge rad="112500"/>
          </a:effectLst>
        </p:spPr>
      </p:pic>
      <p:pic>
        <p:nvPicPr>
          <p:cNvPr id="14" name="Picture 3" descr="C:\Users\Ptr. Daniel White\Desktop\Serpent.jpg">
            <a:extLst>
              <a:ext uri="{FF2B5EF4-FFF2-40B4-BE49-F238E27FC236}">
                <a16:creationId xmlns:a16="http://schemas.microsoft.com/office/drawing/2014/main" id="{E4E0A510-FB89-468C-9DC0-0340B5591D60}"/>
              </a:ext>
            </a:extLst>
          </p:cNvPr>
          <p:cNvPicPr>
            <a:picLocks noChangeAspect="1" noChangeArrowheads="1"/>
          </p:cNvPicPr>
          <p:nvPr/>
        </p:nvPicPr>
        <p:blipFill rotWithShape="1">
          <a:blip r:embed="rId6" cstate="print"/>
          <a:srcRect l="8623" t="-1208" r="11873"/>
          <a:stretch/>
        </p:blipFill>
        <p:spPr bwMode="auto">
          <a:xfrm>
            <a:off x="9851915" y="451799"/>
            <a:ext cx="2328811" cy="2234296"/>
          </a:xfrm>
          <a:prstGeom prst="ellipse">
            <a:avLst/>
          </a:prstGeom>
          <a:ln>
            <a:noFill/>
          </a:ln>
          <a:effectLst>
            <a:softEdge rad="112500"/>
          </a:effectLst>
        </p:spPr>
      </p:pic>
      <p:pic>
        <p:nvPicPr>
          <p:cNvPr id="7" name="Picture 6">
            <a:extLst>
              <a:ext uri="{FF2B5EF4-FFF2-40B4-BE49-F238E27FC236}">
                <a16:creationId xmlns:a16="http://schemas.microsoft.com/office/drawing/2014/main" id="{1BE4D38C-5F71-4C72-BBF4-B14B78BEE62B}"/>
              </a:ext>
            </a:extLst>
          </p:cNvPr>
          <p:cNvPicPr>
            <a:picLocks noChangeAspect="1"/>
          </p:cNvPicPr>
          <p:nvPr/>
        </p:nvPicPr>
        <p:blipFill rotWithShape="1">
          <a:blip r:embed="rId4"/>
          <a:srcRect l="16394" t="6395" r="16973" b="3674"/>
          <a:stretch/>
        </p:blipFill>
        <p:spPr>
          <a:xfrm>
            <a:off x="9900786" y="419313"/>
            <a:ext cx="2239347" cy="2266782"/>
          </a:xfrm>
          <a:prstGeom prst="ellipse">
            <a:avLst/>
          </a:prstGeom>
          <a:ln>
            <a:noFill/>
          </a:ln>
          <a:effectLst>
            <a:softEdge rad="112500"/>
          </a:effectLst>
        </p:spPr>
      </p:pic>
      <p:sp>
        <p:nvSpPr>
          <p:cNvPr id="2" name="Rectangle 1">
            <a:extLst>
              <a:ext uri="{FF2B5EF4-FFF2-40B4-BE49-F238E27FC236}">
                <a16:creationId xmlns:a16="http://schemas.microsoft.com/office/drawing/2014/main" id="{A30C40D9-CE53-4E1A-948F-227B20FE3D26}"/>
              </a:ext>
            </a:extLst>
          </p:cNvPr>
          <p:cNvSpPr/>
          <p:nvPr/>
        </p:nvSpPr>
        <p:spPr>
          <a:xfrm>
            <a:off x="297024" y="4352835"/>
            <a:ext cx="11597951" cy="2308324"/>
          </a:xfrm>
          <a:prstGeom prst="rect">
            <a:avLst/>
          </a:prstGeom>
        </p:spPr>
        <p:txBody>
          <a:bodyPr wrap="square">
            <a:spAutoFit/>
          </a:bodyPr>
          <a:lstStyle/>
          <a:p>
            <a:pPr algn="ctr"/>
            <a:r>
              <a:rPr lang="en-US" sz="3600" i="1" dirty="0">
                <a:effectLst>
                  <a:glow rad="101600">
                    <a:schemeClr val="bg1">
                      <a:alpha val="60000"/>
                    </a:schemeClr>
                  </a:glow>
                </a:effectLst>
              </a:rPr>
              <a:t>(Revelation 16:14)</a:t>
            </a:r>
          </a:p>
          <a:p>
            <a:pPr algn="ctr"/>
            <a:r>
              <a:rPr lang="en-US" sz="3600" i="1" dirty="0">
                <a:effectLst>
                  <a:glow rad="101600">
                    <a:schemeClr val="bg1">
                      <a:alpha val="60000"/>
                    </a:schemeClr>
                  </a:glow>
                </a:effectLst>
              </a:rPr>
              <a:t>“For they are the spirits of devils, working miracles, which go forth unto the kings of the earth and of the whole world, to gather them to the battle of that great day of God Almighty.”</a:t>
            </a:r>
          </a:p>
        </p:txBody>
      </p:sp>
    </p:spTree>
    <p:extLst>
      <p:ext uri="{BB962C8B-B14F-4D97-AF65-F5344CB8AC3E}">
        <p14:creationId xmlns:p14="http://schemas.microsoft.com/office/powerpoint/2010/main" val="3904590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4995B-747E-454D-A7E8-8DB3CD2482A2}"/>
              </a:ext>
            </a:extLst>
          </p:cNvPr>
          <p:cNvSpPr>
            <a:spLocks noGrp="1"/>
          </p:cNvSpPr>
          <p:nvPr>
            <p:ph type="title"/>
          </p:nvPr>
        </p:nvSpPr>
        <p:spPr>
          <a:xfrm>
            <a:off x="0" y="0"/>
            <a:ext cx="12192000" cy="1560059"/>
          </a:xfrm>
        </p:spPr>
        <p:txBody>
          <a:bodyPr>
            <a:normAutofit/>
          </a:bodyPr>
          <a:lstStyle/>
          <a:p>
            <a:pPr algn="ctr"/>
            <a:r>
              <a:rPr lang="en-US" dirty="0"/>
              <a:t>On occasion Fallen Angels are used by                                       God as an instrument of judgment</a:t>
            </a:r>
          </a:p>
        </p:txBody>
      </p:sp>
      <p:pic>
        <p:nvPicPr>
          <p:cNvPr id="4" name="Content Placeholder 3">
            <a:extLst>
              <a:ext uri="{FF2B5EF4-FFF2-40B4-BE49-F238E27FC236}">
                <a16:creationId xmlns:a16="http://schemas.microsoft.com/office/drawing/2014/main" id="{5C33D508-9896-4AC5-9404-1C221302BDEA}"/>
              </a:ext>
            </a:extLst>
          </p:cNvPr>
          <p:cNvPicPr>
            <a:picLocks noGrp="1" noChangeAspect="1"/>
          </p:cNvPicPr>
          <p:nvPr>
            <p:ph idx="1"/>
          </p:nvPr>
        </p:nvPicPr>
        <p:blipFill rotWithShape="1">
          <a:blip r:embed="rId2"/>
          <a:srcRect r="26" b="63152"/>
          <a:stretch/>
        </p:blipFill>
        <p:spPr>
          <a:xfrm>
            <a:off x="2232993" y="2162856"/>
            <a:ext cx="7357321" cy="3897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6122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8BCC-AEB5-496B-BDC0-4CA3B7D78A16}"/>
              </a:ext>
            </a:extLst>
          </p:cNvPr>
          <p:cNvSpPr>
            <a:spLocks noGrp="1"/>
          </p:cNvSpPr>
          <p:nvPr>
            <p:ph type="title"/>
          </p:nvPr>
        </p:nvSpPr>
        <p:spPr>
          <a:xfrm>
            <a:off x="139959" y="365125"/>
            <a:ext cx="12052041" cy="1325563"/>
          </a:xfrm>
        </p:spPr>
        <p:txBody>
          <a:bodyPr>
            <a:normAutofit fontScale="90000"/>
          </a:bodyPr>
          <a:lstStyle/>
          <a:p>
            <a:pPr algn="ctr"/>
            <a:r>
              <a:rPr lang="en-US" b="1" dirty="0">
                <a:solidFill>
                  <a:srgbClr val="FFFF00"/>
                </a:solidFill>
              </a:rPr>
              <a:t>A Fallen Angel was used to punish wicked king Abimelech </a:t>
            </a:r>
            <a:r>
              <a:rPr lang="en-US" b="1" i="1" dirty="0">
                <a:solidFill>
                  <a:srgbClr val="FFFF00"/>
                </a:solidFill>
              </a:rPr>
              <a:t>(Judges 9:23) </a:t>
            </a:r>
            <a:br>
              <a:rPr lang="en-US" b="1" dirty="0"/>
            </a:br>
            <a:endParaRPr lang="en-US" b="1" dirty="0"/>
          </a:p>
        </p:txBody>
      </p:sp>
      <p:sp>
        <p:nvSpPr>
          <p:cNvPr id="3" name="Content Placeholder 2">
            <a:extLst>
              <a:ext uri="{FF2B5EF4-FFF2-40B4-BE49-F238E27FC236}">
                <a16:creationId xmlns:a16="http://schemas.microsoft.com/office/drawing/2014/main" id="{F4CA64EC-6C5F-45FE-A173-D7803C8CD8DA}"/>
              </a:ext>
            </a:extLst>
          </p:cNvPr>
          <p:cNvSpPr>
            <a:spLocks noGrp="1"/>
          </p:cNvSpPr>
          <p:nvPr>
            <p:ph idx="1"/>
          </p:nvPr>
        </p:nvSpPr>
        <p:spPr>
          <a:xfrm>
            <a:off x="139959" y="2011135"/>
            <a:ext cx="5374433" cy="4351338"/>
          </a:xfrm>
        </p:spPr>
        <p:txBody>
          <a:bodyPr>
            <a:normAutofit/>
          </a:bodyPr>
          <a:lstStyle/>
          <a:p>
            <a:pPr marL="0" indent="0" algn="ctr">
              <a:buNone/>
            </a:pPr>
            <a:r>
              <a:rPr lang="en-US" sz="3600" i="1" dirty="0"/>
              <a:t>“Then God sent an </a:t>
            </a:r>
            <a:r>
              <a:rPr lang="en-US" sz="3600" i="1" dirty="0">
                <a:solidFill>
                  <a:srgbClr val="FFFF00"/>
                </a:solidFill>
              </a:rPr>
              <a:t>evil spirit </a:t>
            </a:r>
            <a:r>
              <a:rPr lang="en-US" sz="3600" i="1" dirty="0"/>
              <a:t>between Abimelech and the men of Shechem; and the men of Shechem dealt treacherously with Abimelech.”</a:t>
            </a:r>
          </a:p>
        </p:txBody>
      </p:sp>
      <p:pic>
        <p:nvPicPr>
          <p:cNvPr id="5" name="Picture 4">
            <a:extLst>
              <a:ext uri="{FF2B5EF4-FFF2-40B4-BE49-F238E27FC236}">
                <a16:creationId xmlns:a16="http://schemas.microsoft.com/office/drawing/2014/main" id="{24381A0A-F4DB-4550-9B89-CDE0366755D7}"/>
              </a:ext>
            </a:extLst>
          </p:cNvPr>
          <p:cNvPicPr>
            <a:picLocks noChangeAspect="1"/>
          </p:cNvPicPr>
          <p:nvPr/>
        </p:nvPicPr>
        <p:blipFill>
          <a:blip r:embed="rId2"/>
          <a:stretch>
            <a:fillRect/>
          </a:stretch>
        </p:blipFill>
        <p:spPr>
          <a:xfrm>
            <a:off x="5669836" y="1880734"/>
            <a:ext cx="6382205" cy="4612141"/>
          </a:xfrm>
          <a:prstGeom prst="rect">
            <a:avLst/>
          </a:prstGeom>
        </p:spPr>
      </p:pic>
    </p:spTree>
    <p:extLst>
      <p:ext uri="{BB962C8B-B14F-4D97-AF65-F5344CB8AC3E}">
        <p14:creationId xmlns:p14="http://schemas.microsoft.com/office/powerpoint/2010/main" val="3404513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41CA67-9626-4BCB-BADB-6145EA5C0751}"/>
              </a:ext>
            </a:extLst>
          </p:cNvPr>
          <p:cNvPicPr>
            <a:picLocks noChangeAspect="1"/>
          </p:cNvPicPr>
          <p:nvPr/>
        </p:nvPicPr>
        <p:blipFill rotWithShape="1">
          <a:blip r:embed="rId2"/>
          <a:srcRect r="4139" b="-2"/>
          <a:stretch/>
        </p:blipFill>
        <p:spPr>
          <a:xfrm>
            <a:off x="20" y="10"/>
            <a:ext cx="7534636" cy="6857990"/>
          </a:xfrm>
          <a:prstGeom prst="rect">
            <a:avLst/>
          </a:prstGeom>
        </p:spPr>
      </p:pic>
      <p:sp>
        <p:nvSpPr>
          <p:cNvPr id="2" name="Title 1">
            <a:extLst>
              <a:ext uri="{FF2B5EF4-FFF2-40B4-BE49-F238E27FC236}">
                <a16:creationId xmlns:a16="http://schemas.microsoft.com/office/drawing/2014/main" id="{EB1C90AF-F0D0-470F-B9EA-94F9FF853AEB}"/>
              </a:ext>
            </a:extLst>
          </p:cNvPr>
          <p:cNvSpPr>
            <a:spLocks noGrp="1"/>
          </p:cNvSpPr>
          <p:nvPr>
            <p:ph type="title"/>
          </p:nvPr>
        </p:nvSpPr>
        <p:spPr>
          <a:xfrm>
            <a:off x="7534656" y="0"/>
            <a:ext cx="4657323" cy="6217919"/>
          </a:xfrm>
          <a:noFill/>
        </p:spPr>
        <p:txBody>
          <a:bodyPr vert="horz" lIns="91440" tIns="45720" rIns="91440" bIns="45720" rtlCol="0" anchor="b">
            <a:noAutofit/>
          </a:bodyPr>
          <a:lstStyle/>
          <a:p>
            <a:pPr algn="ctr"/>
            <a:r>
              <a:rPr lang="en-US" sz="3600" i="1" dirty="0"/>
              <a:t>(Judges 9:52-53) </a:t>
            </a:r>
            <a:br>
              <a:rPr lang="en-US" sz="3600" i="1" dirty="0"/>
            </a:br>
            <a:r>
              <a:rPr lang="en-US" sz="3600" i="1" dirty="0"/>
              <a:t>“And Abimelech came unto the tower, and fought against it, and went hard unto the door of the tower to burn it with fire. And a certain woman cast a piece of a millstone upon Abimelech's head, and all to brake his skull.”</a:t>
            </a:r>
          </a:p>
        </p:txBody>
      </p:sp>
    </p:spTree>
    <p:extLst>
      <p:ext uri="{BB962C8B-B14F-4D97-AF65-F5344CB8AC3E}">
        <p14:creationId xmlns:p14="http://schemas.microsoft.com/office/powerpoint/2010/main" val="1000696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725ED-2555-4DCF-AE17-A807CA607FAA}"/>
              </a:ext>
            </a:extLst>
          </p:cNvPr>
          <p:cNvPicPr>
            <a:picLocks noChangeAspect="1"/>
          </p:cNvPicPr>
          <p:nvPr/>
        </p:nvPicPr>
        <p:blipFill rotWithShape="1">
          <a:blip r:embed="rId2"/>
          <a:srcRect t="22779" r="-2" b="-2"/>
          <a:stretch/>
        </p:blipFill>
        <p:spPr>
          <a:xfrm>
            <a:off x="6095999" y="10"/>
            <a:ext cx="6105655" cy="6857990"/>
          </a:xfrm>
          <a:prstGeom prst="rect">
            <a:avLst/>
          </a:prstGeom>
        </p:spPr>
      </p:pic>
      <p:sp>
        <p:nvSpPr>
          <p:cNvPr id="2" name="Title 1">
            <a:extLst>
              <a:ext uri="{FF2B5EF4-FFF2-40B4-BE49-F238E27FC236}">
                <a16:creationId xmlns:a16="http://schemas.microsoft.com/office/drawing/2014/main" id="{E6707B6E-5784-41AE-91E4-41CA3456DBE3}"/>
              </a:ext>
            </a:extLst>
          </p:cNvPr>
          <p:cNvSpPr>
            <a:spLocks noGrp="1"/>
          </p:cNvSpPr>
          <p:nvPr>
            <p:ph type="title"/>
          </p:nvPr>
        </p:nvSpPr>
        <p:spPr>
          <a:xfrm>
            <a:off x="185058" y="2011682"/>
            <a:ext cx="5693228" cy="3352473"/>
          </a:xfrm>
          <a:noFill/>
        </p:spPr>
        <p:txBody>
          <a:bodyPr vert="horz" lIns="91440" tIns="45720" rIns="91440" bIns="45720" rtlCol="0" anchor="b">
            <a:noAutofit/>
          </a:bodyPr>
          <a:lstStyle/>
          <a:p>
            <a:pPr algn="ctr"/>
            <a:br>
              <a:rPr lang="en-US" sz="3600" i="1" dirty="0"/>
            </a:br>
            <a:r>
              <a:rPr lang="en-US" sz="3600" i="1" dirty="0"/>
              <a:t>(Judges 9:54) </a:t>
            </a:r>
            <a:br>
              <a:rPr lang="en-US" sz="3600" i="1" dirty="0"/>
            </a:br>
            <a:r>
              <a:rPr lang="en-US" sz="3600" i="1" dirty="0"/>
              <a:t>“Then he called hastily unto the young man his armourbearer, and said unto him, Draw thy sword, and slay me, that men say not of me, A woman slew him. And his young man thrust him through, and he died.”</a:t>
            </a:r>
          </a:p>
        </p:txBody>
      </p:sp>
    </p:spTree>
    <p:extLst>
      <p:ext uri="{BB962C8B-B14F-4D97-AF65-F5344CB8AC3E}">
        <p14:creationId xmlns:p14="http://schemas.microsoft.com/office/powerpoint/2010/main" val="3621903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187E3-85DD-4071-B1EF-4998A0E194E0}"/>
              </a:ext>
            </a:extLst>
          </p:cNvPr>
          <p:cNvSpPr>
            <a:spLocks noGrp="1"/>
          </p:cNvSpPr>
          <p:nvPr>
            <p:ph type="title"/>
          </p:nvPr>
        </p:nvSpPr>
        <p:spPr>
          <a:xfrm>
            <a:off x="74646" y="118189"/>
            <a:ext cx="5579706" cy="6945086"/>
          </a:xfrm>
        </p:spPr>
        <p:txBody>
          <a:bodyPr>
            <a:normAutofit fontScale="90000"/>
          </a:bodyPr>
          <a:lstStyle/>
          <a:p>
            <a:pPr algn="ctr"/>
            <a:r>
              <a:rPr lang="en-US" i="1" dirty="0"/>
              <a:t>(Judges 9:55-56) </a:t>
            </a:r>
            <a:br>
              <a:rPr lang="en-US" i="1" dirty="0"/>
            </a:br>
            <a:r>
              <a:rPr lang="en-US" i="1" dirty="0"/>
              <a:t>“And when the men of Israel saw that Abimelech was dead, they departed every man unto his place. Thus God rendered the wickedness of Abimelech, which he did unto his father (Jerubbaal/Gideon), in slaying his seventy brethren.”</a:t>
            </a:r>
          </a:p>
        </p:txBody>
      </p:sp>
      <p:pic>
        <p:nvPicPr>
          <p:cNvPr id="3" name="Picture 2">
            <a:extLst>
              <a:ext uri="{FF2B5EF4-FFF2-40B4-BE49-F238E27FC236}">
                <a16:creationId xmlns:a16="http://schemas.microsoft.com/office/drawing/2014/main" id="{4A45D3DF-7DC0-41AC-A4FA-82496B7E4B8D}"/>
              </a:ext>
            </a:extLst>
          </p:cNvPr>
          <p:cNvPicPr>
            <a:picLocks noChangeAspect="1"/>
          </p:cNvPicPr>
          <p:nvPr/>
        </p:nvPicPr>
        <p:blipFill rotWithShape="1">
          <a:blip r:embed="rId2"/>
          <a:srcRect t="22779" r="-2" b="-2"/>
          <a:stretch/>
        </p:blipFill>
        <p:spPr>
          <a:xfrm>
            <a:off x="6095999" y="10"/>
            <a:ext cx="6105655" cy="6857990"/>
          </a:xfrm>
          <a:prstGeom prst="rect">
            <a:avLst/>
          </a:prstGeom>
        </p:spPr>
      </p:pic>
    </p:spTree>
    <p:extLst>
      <p:ext uri="{BB962C8B-B14F-4D97-AF65-F5344CB8AC3E}">
        <p14:creationId xmlns:p14="http://schemas.microsoft.com/office/powerpoint/2010/main" val="833855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1D47C6-552E-4473-B4CA-9D16FC31AEC5}"/>
              </a:ext>
            </a:extLst>
          </p:cNvPr>
          <p:cNvPicPr>
            <a:picLocks noChangeAspect="1"/>
          </p:cNvPicPr>
          <p:nvPr/>
        </p:nvPicPr>
        <p:blipFill>
          <a:blip r:embed="rId2"/>
          <a:stretch>
            <a:fillRect/>
          </a:stretch>
        </p:blipFill>
        <p:spPr>
          <a:xfrm>
            <a:off x="82474" y="522514"/>
            <a:ext cx="7588398" cy="5891348"/>
          </a:xfrm>
          <a:prstGeom prst="rect">
            <a:avLst/>
          </a:prstGeom>
        </p:spPr>
      </p:pic>
      <p:sp>
        <p:nvSpPr>
          <p:cNvPr id="2" name="Title 1">
            <a:extLst>
              <a:ext uri="{FF2B5EF4-FFF2-40B4-BE49-F238E27FC236}">
                <a16:creationId xmlns:a16="http://schemas.microsoft.com/office/drawing/2014/main" id="{F0F3874C-6A2A-4FDF-B9A6-9D44965CDDAC}"/>
              </a:ext>
            </a:extLst>
          </p:cNvPr>
          <p:cNvSpPr>
            <a:spLocks noGrp="1"/>
          </p:cNvSpPr>
          <p:nvPr>
            <p:ph type="title"/>
          </p:nvPr>
        </p:nvSpPr>
        <p:spPr>
          <a:xfrm>
            <a:off x="7634884" y="522514"/>
            <a:ext cx="4557116" cy="5574451"/>
          </a:xfrm>
        </p:spPr>
        <p:txBody>
          <a:bodyPr>
            <a:noAutofit/>
          </a:bodyPr>
          <a:lstStyle/>
          <a:p>
            <a:pPr algn="ctr"/>
            <a:br>
              <a:rPr lang="en-US" sz="3600" i="1" dirty="0"/>
            </a:br>
            <a:r>
              <a:rPr lang="en-US" sz="3600" i="1" dirty="0"/>
              <a:t>(Judges 9:5)</a:t>
            </a:r>
            <a:br>
              <a:rPr lang="en-US" sz="3600" i="1" dirty="0"/>
            </a:br>
            <a:r>
              <a:rPr lang="en-US" sz="3600" i="1" dirty="0"/>
              <a:t>“And he went unto his father's house at </a:t>
            </a:r>
            <a:r>
              <a:rPr lang="en-US" sz="3600" i="1" dirty="0" err="1"/>
              <a:t>Ophrah</a:t>
            </a:r>
            <a:r>
              <a:rPr lang="en-US" sz="3600" i="1" dirty="0"/>
              <a:t>, and slew his brethren the sons of Jerubbaal, being threescore and ten persons, upon one stone: notwithstanding yet Jotham the youngest son of Jerubbaal was left; for he hid himself.” </a:t>
            </a:r>
            <a:br>
              <a:rPr lang="en-US" sz="3600" i="1" dirty="0"/>
            </a:br>
            <a:endParaRPr lang="en-US" sz="3600" i="1" dirty="0"/>
          </a:p>
        </p:txBody>
      </p:sp>
    </p:spTree>
    <p:extLst>
      <p:ext uri="{BB962C8B-B14F-4D97-AF65-F5344CB8AC3E}">
        <p14:creationId xmlns:p14="http://schemas.microsoft.com/office/powerpoint/2010/main" val="2763060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C86B-9674-4FBA-9C0D-56E72B7E1F0A}"/>
              </a:ext>
            </a:extLst>
          </p:cNvPr>
          <p:cNvSpPr>
            <a:spLocks noGrp="1"/>
          </p:cNvSpPr>
          <p:nvPr>
            <p:ph type="title"/>
          </p:nvPr>
        </p:nvSpPr>
        <p:spPr>
          <a:xfrm>
            <a:off x="307910" y="500062"/>
            <a:ext cx="11045890" cy="1325563"/>
          </a:xfrm>
        </p:spPr>
        <p:txBody>
          <a:bodyPr>
            <a:normAutofit fontScale="90000"/>
          </a:bodyPr>
          <a:lstStyle/>
          <a:p>
            <a:pPr algn="ctr"/>
            <a:r>
              <a:rPr lang="en-US" b="1" dirty="0">
                <a:solidFill>
                  <a:srgbClr val="FFFF00"/>
                </a:solidFill>
              </a:rPr>
              <a:t>A Fallen Angel was used to prepare for the                execution of wicked King Ahab in battle </a:t>
            </a:r>
            <a:br>
              <a:rPr lang="en-US" b="1" dirty="0">
                <a:solidFill>
                  <a:srgbClr val="FFFF00"/>
                </a:solidFill>
              </a:rPr>
            </a:br>
            <a:r>
              <a:rPr lang="en-US" b="1" i="1" dirty="0">
                <a:solidFill>
                  <a:srgbClr val="FFFF00"/>
                </a:solidFill>
              </a:rPr>
              <a:t>(1 Kings 22:19-23)</a:t>
            </a:r>
            <a:br>
              <a:rPr lang="en-US" b="1" dirty="0"/>
            </a:br>
            <a:endParaRPr lang="en-US" b="1" dirty="0"/>
          </a:p>
        </p:txBody>
      </p:sp>
      <p:sp>
        <p:nvSpPr>
          <p:cNvPr id="3" name="Content Placeholder 2">
            <a:extLst>
              <a:ext uri="{FF2B5EF4-FFF2-40B4-BE49-F238E27FC236}">
                <a16:creationId xmlns:a16="http://schemas.microsoft.com/office/drawing/2014/main" id="{D360D527-C02A-4973-9CE3-305E8AFE477B}"/>
              </a:ext>
            </a:extLst>
          </p:cNvPr>
          <p:cNvSpPr>
            <a:spLocks noGrp="1"/>
          </p:cNvSpPr>
          <p:nvPr>
            <p:ph idx="1"/>
          </p:nvPr>
        </p:nvSpPr>
        <p:spPr>
          <a:xfrm>
            <a:off x="55983" y="2090058"/>
            <a:ext cx="12080033" cy="4432139"/>
          </a:xfrm>
        </p:spPr>
        <p:txBody>
          <a:bodyPr>
            <a:noAutofit/>
          </a:bodyPr>
          <a:lstStyle/>
          <a:p>
            <a:pPr marL="0" indent="0" algn="ctr">
              <a:buNone/>
            </a:pPr>
            <a:r>
              <a:rPr lang="en-US" sz="3600" i="1" dirty="0"/>
              <a:t>“I saw the LORD sitting on his throne, and all the host of heaven standing by him on his right hand and on his left. And the LORD said, Who shall persuade Ahab, that he may go up and fall at </a:t>
            </a:r>
            <a:r>
              <a:rPr lang="en-US" sz="3600" i="1" dirty="0" err="1"/>
              <a:t>Ramothgilead</a:t>
            </a:r>
            <a:r>
              <a:rPr lang="en-US" sz="3600" i="1" dirty="0"/>
              <a:t>? And one said on this manner, and another said on that manner. And there came forth a </a:t>
            </a:r>
            <a:r>
              <a:rPr lang="en-US" sz="3600" i="1" dirty="0">
                <a:solidFill>
                  <a:srgbClr val="FFFF00"/>
                </a:solidFill>
              </a:rPr>
              <a:t>spirit</a:t>
            </a:r>
            <a:r>
              <a:rPr lang="en-US" sz="3600" i="1" dirty="0"/>
              <a:t>, and stood before the LORD, and said, I will persuade him. And the LORD said unto him, Wherewith? And he said, I will go forth, and I will be a </a:t>
            </a:r>
            <a:r>
              <a:rPr lang="en-US" sz="3600" i="1" dirty="0">
                <a:solidFill>
                  <a:srgbClr val="FFFF00"/>
                </a:solidFill>
              </a:rPr>
              <a:t>lying spirit</a:t>
            </a:r>
            <a:r>
              <a:rPr lang="en-US" sz="3600" i="1" dirty="0"/>
              <a:t> in the mouth of all his prophets. And he said, Thou shalt persuade him, and prevail also: go forth, and do so.”</a:t>
            </a:r>
          </a:p>
        </p:txBody>
      </p:sp>
    </p:spTree>
    <p:extLst>
      <p:ext uri="{BB962C8B-B14F-4D97-AF65-F5344CB8AC3E}">
        <p14:creationId xmlns:p14="http://schemas.microsoft.com/office/powerpoint/2010/main" val="2325192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DE86A8-9F7C-4B3B-9651-B7ED0B2A753A}"/>
              </a:ext>
            </a:extLst>
          </p:cNvPr>
          <p:cNvPicPr>
            <a:picLocks noChangeAspect="1"/>
          </p:cNvPicPr>
          <p:nvPr/>
        </p:nvPicPr>
        <p:blipFill rotWithShape="1">
          <a:blip r:embed="rId2"/>
          <a:srcRect r="1" b="18588"/>
          <a:stretch/>
        </p:blipFill>
        <p:spPr>
          <a:xfrm>
            <a:off x="643467" y="643467"/>
            <a:ext cx="10905066" cy="5571066"/>
          </a:xfrm>
          <a:prstGeom prst="rect">
            <a:avLst/>
          </a:prstGeom>
        </p:spPr>
      </p:pic>
    </p:spTree>
    <p:extLst>
      <p:ext uri="{BB962C8B-B14F-4D97-AF65-F5344CB8AC3E}">
        <p14:creationId xmlns:p14="http://schemas.microsoft.com/office/powerpoint/2010/main" val="3769596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B279AF-F65B-4A00-8DDC-7FC8501A2F6E}"/>
              </a:ext>
            </a:extLst>
          </p:cNvPr>
          <p:cNvPicPr>
            <a:picLocks noChangeAspect="1"/>
          </p:cNvPicPr>
          <p:nvPr/>
        </p:nvPicPr>
        <p:blipFill rotWithShape="1">
          <a:blip r:embed="rId2"/>
          <a:srcRect r="34053"/>
          <a:stretch/>
        </p:blipFill>
        <p:spPr>
          <a:xfrm flipH="1">
            <a:off x="4654296" y="10"/>
            <a:ext cx="7537704" cy="6857990"/>
          </a:xfrm>
          <a:prstGeom prst="rect">
            <a:avLst/>
          </a:prstGeom>
        </p:spPr>
      </p:pic>
      <p:pic>
        <p:nvPicPr>
          <p:cNvPr id="3" name="Picture 2">
            <a:extLst>
              <a:ext uri="{FF2B5EF4-FFF2-40B4-BE49-F238E27FC236}">
                <a16:creationId xmlns:a16="http://schemas.microsoft.com/office/drawing/2014/main" id="{241C0643-DC51-4D71-A04E-72D6699A2FA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Lst>
          </a:blip>
          <a:srcRect r="-2" b="6801"/>
          <a:stretch/>
        </p:blipFill>
        <p:spPr>
          <a:xfrm>
            <a:off x="20" y="10"/>
            <a:ext cx="4654276" cy="6857990"/>
          </a:xfrm>
          <a:prstGeom prst="rect">
            <a:avLst/>
          </a:prstGeom>
        </p:spPr>
      </p:pic>
    </p:spTree>
    <p:extLst>
      <p:ext uri="{BB962C8B-B14F-4D97-AF65-F5344CB8AC3E}">
        <p14:creationId xmlns:p14="http://schemas.microsoft.com/office/powerpoint/2010/main" val="803808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1C0643-DC51-4D71-A04E-72D6699A2FA9}"/>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Lst>
          </a:blip>
          <a:srcRect r="-2" b="6801"/>
          <a:stretch/>
        </p:blipFill>
        <p:spPr>
          <a:xfrm>
            <a:off x="20" y="10"/>
            <a:ext cx="4654276" cy="6857990"/>
          </a:xfrm>
          <a:prstGeom prst="rect">
            <a:avLst/>
          </a:prstGeom>
        </p:spPr>
      </p:pic>
      <p:sp>
        <p:nvSpPr>
          <p:cNvPr id="2" name="Rectangle 1">
            <a:extLst>
              <a:ext uri="{FF2B5EF4-FFF2-40B4-BE49-F238E27FC236}">
                <a16:creationId xmlns:a16="http://schemas.microsoft.com/office/drawing/2014/main" id="{E7BA4992-4DE1-4E69-BBE7-C27A439504AC}"/>
              </a:ext>
            </a:extLst>
          </p:cNvPr>
          <p:cNvSpPr/>
          <p:nvPr/>
        </p:nvSpPr>
        <p:spPr>
          <a:xfrm>
            <a:off x="5159829" y="757353"/>
            <a:ext cx="6522098" cy="5078313"/>
          </a:xfrm>
          <a:prstGeom prst="rect">
            <a:avLst/>
          </a:prstGeom>
        </p:spPr>
        <p:txBody>
          <a:bodyPr wrap="square">
            <a:spAutoFit/>
          </a:bodyPr>
          <a:lstStyle/>
          <a:p>
            <a:pPr algn="ctr"/>
            <a:r>
              <a:rPr lang="en-US" sz="3600" i="1" dirty="0"/>
              <a:t>(1 Kings 22:6)</a:t>
            </a:r>
          </a:p>
          <a:p>
            <a:pPr algn="ctr"/>
            <a:r>
              <a:rPr lang="en-US" sz="3600" i="1" dirty="0"/>
              <a:t>“Then the king of Israel gathered the prophets together, about four hundred men, and said unto them, Shall I go against </a:t>
            </a:r>
            <a:r>
              <a:rPr lang="en-US" sz="3600" i="1" dirty="0" err="1"/>
              <a:t>Ramothgilead</a:t>
            </a:r>
            <a:r>
              <a:rPr lang="en-US" sz="3600" i="1" dirty="0"/>
              <a:t> to battle, or shall I forbear? And they said, Go up; for the Lord shall deliver it into the hand of the king.”</a:t>
            </a:r>
          </a:p>
        </p:txBody>
      </p:sp>
    </p:spTree>
    <p:extLst>
      <p:ext uri="{BB962C8B-B14F-4D97-AF65-F5344CB8AC3E}">
        <p14:creationId xmlns:p14="http://schemas.microsoft.com/office/powerpoint/2010/main" val="802370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0F0342-DD7F-4A72-8EBE-8CF68793ADC9}"/>
              </a:ext>
            </a:extLst>
          </p:cNvPr>
          <p:cNvPicPr>
            <a:picLocks noChangeAspect="1"/>
          </p:cNvPicPr>
          <p:nvPr/>
        </p:nvPicPr>
        <p:blipFill rotWithShape="1">
          <a:blip r:embed="rId2"/>
          <a:srcRect r="30235"/>
          <a:stretch/>
        </p:blipFill>
        <p:spPr>
          <a:xfrm>
            <a:off x="-765091" y="0"/>
            <a:ext cx="7534636" cy="6857990"/>
          </a:xfrm>
          <a:prstGeom prst="rect">
            <a:avLst/>
          </a:prstGeom>
        </p:spPr>
      </p:pic>
      <p:sp>
        <p:nvSpPr>
          <p:cNvPr id="2" name="Title 1">
            <a:extLst>
              <a:ext uri="{FF2B5EF4-FFF2-40B4-BE49-F238E27FC236}">
                <a16:creationId xmlns:a16="http://schemas.microsoft.com/office/drawing/2014/main" id="{ED546EFC-F5A7-4E26-91D6-D40EF8C0712A}"/>
              </a:ext>
            </a:extLst>
          </p:cNvPr>
          <p:cNvSpPr>
            <a:spLocks noGrp="1"/>
          </p:cNvSpPr>
          <p:nvPr>
            <p:ph type="title"/>
          </p:nvPr>
        </p:nvSpPr>
        <p:spPr>
          <a:xfrm>
            <a:off x="6769545" y="663835"/>
            <a:ext cx="5422434" cy="5530319"/>
          </a:xfrm>
        </p:spPr>
        <p:txBody>
          <a:bodyPr>
            <a:noAutofit/>
          </a:bodyPr>
          <a:lstStyle/>
          <a:p>
            <a:pPr algn="ctr"/>
            <a:r>
              <a:rPr lang="en-US" sz="3600" i="1" dirty="0"/>
              <a:t>(1 Kings 22:7-8) </a:t>
            </a:r>
            <a:br>
              <a:rPr lang="en-US" sz="3600" i="1" dirty="0"/>
            </a:br>
            <a:r>
              <a:rPr lang="en-US" sz="3600" i="1" dirty="0"/>
              <a:t>“And Jehoshaphat (king of Judah) said, Is there not here a prophet of the LORD besides, that we might enquire of him? And the king of Israel said unto Jehoshaphat, There is yet one man, Micaiah, by whom we may enquire of the LORD: but I hate him; for he doth not prophesy good concerning me, but evil.”</a:t>
            </a:r>
          </a:p>
        </p:txBody>
      </p:sp>
    </p:spTree>
    <p:extLst>
      <p:ext uri="{BB962C8B-B14F-4D97-AF65-F5344CB8AC3E}">
        <p14:creationId xmlns:p14="http://schemas.microsoft.com/office/powerpoint/2010/main" val="706691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1C0643-DC51-4D71-A04E-72D6699A2FA9}"/>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Lst>
          </a:blip>
          <a:srcRect r="-2" b="6801"/>
          <a:stretch/>
        </p:blipFill>
        <p:spPr>
          <a:xfrm>
            <a:off x="20" y="10"/>
            <a:ext cx="4654276" cy="6857990"/>
          </a:xfrm>
          <a:prstGeom prst="rect">
            <a:avLst/>
          </a:prstGeom>
        </p:spPr>
      </p:pic>
      <p:sp>
        <p:nvSpPr>
          <p:cNvPr id="4" name="Rectangle 3">
            <a:extLst>
              <a:ext uri="{FF2B5EF4-FFF2-40B4-BE49-F238E27FC236}">
                <a16:creationId xmlns:a16="http://schemas.microsoft.com/office/drawing/2014/main" id="{C74612C3-AF08-48C3-8727-665EADCBD989}"/>
              </a:ext>
            </a:extLst>
          </p:cNvPr>
          <p:cNvSpPr/>
          <p:nvPr/>
        </p:nvSpPr>
        <p:spPr>
          <a:xfrm>
            <a:off x="5576596" y="1028028"/>
            <a:ext cx="6096000" cy="4401205"/>
          </a:xfrm>
          <a:prstGeom prst="rect">
            <a:avLst/>
          </a:prstGeom>
        </p:spPr>
        <p:txBody>
          <a:bodyPr>
            <a:spAutoFit/>
          </a:bodyPr>
          <a:lstStyle/>
          <a:p>
            <a:pPr algn="ctr"/>
            <a:r>
              <a:rPr lang="en-US" sz="4000" i="1" dirty="0"/>
              <a:t>(1 Kings 22:12)</a:t>
            </a:r>
          </a:p>
          <a:p>
            <a:pPr algn="ctr"/>
            <a:r>
              <a:rPr lang="en-US" sz="4000" i="1" dirty="0"/>
              <a:t>“And all the prophets prophesied so, saying, Go up to </a:t>
            </a:r>
            <a:r>
              <a:rPr lang="en-US" sz="4000" i="1" dirty="0" err="1"/>
              <a:t>Ramothgilead</a:t>
            </a:r>
            <a:r>
              <a:rPr lang="en-US" sz="4000" i="1" dirty="0"/>
              <a:t>, and prosper: for the LORD shall deliver it into the king's hand.”</a:t>
            </a:r>
          </a:p>
        </p:txBody>
      </p:sp>
    </p:spTree>
    <p:extLst>
      <p:ext uri="{BB962C8B-B14F-4D97-AF65-F5344CB8AC3E}">
        <p14:creationId xmlns:p14="http://schemas.microsoft.com/office/powerpoint/2010/main" val="102834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702672-264A-4E3C-8DB7-453DA294F443}"/>
              </a:ext>
            </a:extLst>
          </p:cNvPr>
          <p:cNvPicPr>
            <a:picLocks noChangeAspect="1"/>
          </p:cNvPicPr>
          <p:nvPr/>
        </p:nvPicPr>
        <p:blipFill rotWithShape="1">
          <a:blip r:embed="rId2"/>
          <a:srcRect r="11111"/>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DB773A5F-96AE-43C6-B135-FAFAD8D0AD4B}"/>
              </a:ext>
            </a:extLst>
          </p:cNvPr>
          <p:cNvPicPr>
            <a:picLocks noChangeAspect="1"/>
          </p:cNvPicPr>
          <p:nvPr/>
        </p:nvPicPr>
        <p:blipFill>
          <a:blip r:embed="rId3">
            <a:grayscl/>
          </a:blip>
          <a:stretch>
            <a:fillRect/>
          </a:stretch>
        </p:blipFill>
        <p:spPr>
          <a:xfrm>
            <a:off x="1894985" y="185058"/>
            <a:ext cx="1840759" cy="2710541"/>
          </a:xfrm>
          <a:prstGeom prst="ellipse">
            <a:avLst/>
          </a:prstGeom>
          <a:ln>
            <a:noFill/>
          </a:ln>
          <a:effectLst>
            <a:softEdge rad="112500"/>
          </a:effectLst>
        </p:spPr>
      </p:pic>
    </p:spTree>
    <p:extLst>
      <p:ext uri="{BB962C8B-B14F-4D97-AF65-F5344CB8AC3E}">
        <p14:creationId xmlns:p14="http://schemas.microsoft.com/office/powerpoint/2010/main" val="2337227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4C1F9-5A88-4F11-B8AF-4C57AD6397F4}"/>
              </a:ext>
            </a:extLst>
          </p:cNvPr>
          <p:cNvSpPr>
            <a:spLocks noGrp="1"/>
          </p:cNvSpPr>
          <p:nvPr>
            <p:ph type="title"/>
          </p:nvPr>
        </p:nvSpPr>
        <p:spPr>
          <a:xfrm>
            <a:off x="183502" y="2766218"/>
            <a:ext cx="12008498" cy="1325563"/>
          </a:xfrm>
        </p:spPr>
        <p:txBody>
          <a:bodyPr>
            <a:noAutofit/>
          </a:bodyPr>
          <a:lstStyle/>
          <a:p>
            <a:pPr algn="ctr"/>
            <a:r>
              <a:rPr lang="en-US" sz="3600" i="1" dirty="0"/>
              <a:t>(1 Kings 22:29, 34-37) </a:t>
            </a:r>
            <a:br>
              <a:rPr lang="en-US" sz="3600" i="1" dirty="0"/>
            </a:br>
            <a:r>
              <a:rPr lang="en-US" sz="3600" i="1" dirty="0"/>
              <a:t>“So the king of Israel (Ahab) and Jehoshaphat the king of Judah went up to </a:t>
            </a:r>
            <a:r>
              <a:rPr lang="en-US" sz="3600" i="1" dirty="0" err="1"/>
              <a:t>Ramothgilead</a:t>
            </a:r>
            <a:r>
              <a:rPr lang="en-US" sz="3600" i="1" dirty="0"/>
              <a:t>…And a certain man drew a bow at a venture, and smote the king of Israel between the joints of the harness: wherefore he said unto the driver of his chariot, Turn thine hand, and carry me out of the host; for I am wounded. And the battle increased that day: and the king was stayed up in his chariot against the Syrians, and died at even: and the blood ran out of the wound into the midst of the chariot. And there went a proclamation throughout the host about the going down of the sun, saying, Every man to his city, and every man to his own country. So the king died, and was brought to Samaria; and they buried the king in Samaria.”</a:t>
            </a:r>
          </a:p>
        </p:txBody>
      </p:sp>
    </p:spTree>
    <p:extLst>
      <p:ext uri="{BB962C8B-B14F-4D97-AF65-F5344CB8AC3E}">
        <p14:creationId xmlns:p14="http://schemas.microsoft.com/office/powerpoint/2010/main" val="2762189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47E19-6BF8-4F62-AB3A-4F8991AB5AA0}"/>
              </a:ext>
            </a:extLst>
          </p:cNvPr>
          <p:cNvPicPr>
            <a:picLocks noChangeAspect="1"/>
          </p:cNvPicPr>
          <p:nvPr/>
        </p:nvPicPr>
        <p:blipFill>
          <a:blip r:embed="rId2"/>
          <a:stretch>
            <a:fillRect/>
          </a:stretch>
        </p:blipFill>
        <p:spPr>
          <a:xfrm>
            <a:off x="21772" y="391886"/>
            <a:ext cx="12170228" cy="6085114"/>
          </a:xfrm>
          <a:prstGeom prst="rect">
            <a:avLst/>
          </a:prstGeom>
        </p:spPr>
      </p:pic>
    </p:spTree>
    <p:extLst>
      <p:ext uri="{BB962C8B-B14F-4D97-AF65-F5344CB8AC3E}">
        <p14:creationId xmlns:p14="http://schemas.microsoft.com/office/powerpoint/2010/main" val="27953622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238C8B-3142-48DB-8498-EE51D2204C8B}"/>
              </a:ext>
            </a:extLst>
          </p:cNvPr>
          <p:cNvPicPr>
            <a:picLocks noChangeAspect="1"/>
          </p:cNvPicPr>
          <p:nvPr/>
        </p:nvPicPr>
        <p:blipFill rotWithShape="1">
          <a:blip r:embed="rId2"/>
          <a:srcRect t="11279" b="13188"/>
          <a:stretch/>
        </p:blipFill>
        <p:spPr>
          <a:xfrm>
            <a:off x="2722662" y="0"/>
            <a:ext cx="7107139" cy="6858000"/>
          </a:xfrm>
          <a:prstGeom prst="rect">
            <a:avLst/>
          </a:prstGeom>
          <a:ln>
            <a:noFill/>
          </a:ln>
          <a:effectLst>
            <a:softEdge rad="112500"/>
          </a:effectLst>
        </p:spPr>
      </p:pic>
    </p:spTree>
    <p:extLst>
      <p:ext uri="{BB962C8B-B14F-4D97-AF65-F5344CB8AC3E}">
        <p14:creationId xmlns:p14="http://schemas.microsoft.com/office/powerpoint/2010/main" val="2066800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FAB7B-3423-4FF9-818F-F85665AB5E8B}"/>
              </a:ext>
            </a:extLst>
          </p:cNvPr>
          <p:cNvSpPr>
            <a:spLocks noGrp="1"/>
          </p:cNvSpPr>
          <p:nvPr>
            <p:ph type="title"/>
          </p:nvPr>
        </p:nvSpPr>
        <p:spPr>
          <a:xfrm>
            <a:off x="838200" y="0"/>
            <a:ext cx="10515600" cy="1325563"/>
          </a:xfrm>
        </p:spPr>
        <p:txBody>
          <a:bodyPr>
            <a:normAutofit/>
          </a:bodyPr>
          <a:lstStyle/>
          <a:p>
            <a:pPr algn="ctr"/>
            <a:r>
              <a:rPr lang="en-US" sz="4000" b="1" dirty="0">
                <a:solidFill>
                  <a:srgbClr val="FFFF00"/>
                </a:solidFill>
              </a:rPr>
              <a:t>A Fallen Angel was sent to trouble King Saul                          </a:t>
            </a:r>
            <a:r>
              <a:rPr lang="en-US" sz="4000" b="1" i="1" dirty="0">
                <a:solidFill>
                  <a:srgbClr val="FFFF00"/>
                </a:solidFill>
              </a:rPr>
              <a:t>(I Sam. 16:14-18)</a:t>
            </a:r>
          </a:p>
        </p:txBody>
      </p:sp>
      <p:sp>
        <p:nvSpPr>
          <p:cNvPr id="3" name="Content Placeholder 2">
            <a:extLst>
              <a:ext uri="{FF2B5EF4-FFF2-40B4-BE49-F238E27FC236}">
                <a16:creationId xmlns:a16="http://schemas.microsoft.com/office/drawing/2014/main" id="{76AA98E5-4E2B-4418-9F07-9E9D46EE3F75}"/>
              </a:ext>
            </a:extLst>
          </p:cNvPr>
          <p:cNvSpPr>
            <a:spLocks noGrp="1"/>
          </p:cNvSpPr>
          <p:nvPr>
            <p:ph idx="1"/>
          </p:nvPr>
        </p:nvSpPr>
        <p:spPr>
          <a:xfrm>
            <a:off x="121298" y="1147664"/>
            <a:ext cx="12070702" cy="5029201"/>
          </a:xfrm>
        </p:spPr>
        <p:txBody>
          <a:bodyPr>
            <a:noAutofit/>
          </a:bodyPr>
          <a:lstStyle/>
          <a:p>
            <a:pPr marL="0" indent="0" algn="ctr">
              <a:buNone/>
            </a:pPr>
            <a:endParaRPr lang="en-US" sz="3200" i="1" dirty="0"/>
          </a:p>
          <a:p>
            <a:pPr marL="0" indent="0" algn="ctr">
              <a:buNone/>
            </a:pPr>
            <a:r>
              <a:rPr lang="en-US" sz="3200" i="1" dirty="0"/>
              <a:t>“But the Spirit of the </a:t>
            </a:r>
            <a:r>
              <a:rPr lang="en-US" sz="3200" i="1" cap="small" dirty="0"/>
              <a:t>LORD</a:t>
            </a:r>
            <a:r>
              <a:rPr lang="en-US" sz="3200" i="1" dirty="0"/>
              <a:t> departed from Saul, and an evil spirit from the </a:t>
            </a:r>
            <a:r>
              <a:rPr lang="en-US" sz="3200" i="1" cap="small" dirty="0"/>
              <a:t>LORD</a:t>
            </a:r>
            <a:r>
              <a:rPr lang="en-US" sz="3200" i="1" dirty="0"/>
              <a:t> troubled him. And Saul's servants said unto him, Behold now, an </a:t>
            </a:r>
            <a:r>
              <a:rPr lang="en-US" sz="3200" i="1" dirty="0">
                <a:solidFill>
                  <a:srgbClr val="FFFF00"/>
                </a:solidFill>
              </a:rPr>
              <a:t>evil spirit </a:t>
            </a:r>
            <a:r>
              <a:rPr lang="en-US" sz="3200" i="1" dirty="0"/>
              <a:t>from God </a:t>
            </a:r>
            <a:r>
              <a:rPr lang="en-US" sz="3200" i="1" dirty="0" err="1"/>
              <a:t>troubleth</a:t>
            </a:r>
            <a:r>
              <a:rPr lang="en-US" sz="3200" i="1" dirty="0"/>
              <a:t> thee. Let our lord now command thy servants, which are before thee, to seek out a man, who is a cunning player on an harp: and it shall come to pass, when the </a:t>
            </a:r>
            <a:r>
              <a:rPr lang="en-US" sz="3200" i="1" dirty="0">
                <a:solidFill>
                  <a:srgbClr val="FFFF00"/>
                </a:solidFill>
              </a:rPr>
              <a:t>evil spirit </a:t>
            </a:r>
            <a:r>
              <a:rPr lang="en-US" sz="3200" i="1" dirty="0"/>
              <a:t>from God is upon thee, that he shall play with his hand, and thou shalt be well. And Saul said unto his servants, Provide me now a man that can play well, and bring him to me. Then answered one of the servants, and said, Behold, I have seen a son of Jesse the </a:t>
            </a:r>
            <a:r>
              <a:rPr lang="en-US" sz="3200" i="1" dirty="0" err="1"/>
              <a:t>Bethlehemite</a:t>
            </a:r>
            <a:r>
              <a:rPr lang="en-US" sz="3200" i="1" dirty="0"/>
              <a:t>, that is cunning in playing, and a mighty valiant man, and a man of war, and prudent in matters, and a comely person, and the </a:t>
            </a:r>
            <a:r>
              <a:rPr lang="en-US" sz="3200" i="1" cap="small" dirty="0"/>
              <a:t>LORD</a:t>
            </a:r>
            <a:r>
              <a:rPr lang="en-US" sz="3200" i="1" dirty="0"/>
              <a:t> is with him.”</a:t>
            </a:r>
          </a:p>
        </p:txBody>
      </p:sp>
    </p:spTree>
    <p:extLst>
      <p:ext uri="{BB962C8B-B14F-4D97-AF65-F5344CB8AC3E}">
        <p14:creationId xmlns:p14="http://schemas.microsoft.com/office/powerpoint/2010/main" val="657018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887A97-DE92-42E9-A18C-6CDD15FA5E60}"/>
              </a:ext>
            </a:extLst>
          </p:cNvPr>
          <p:cNvPicPr>
            <a:picLocks noChangeAspect="1"/>
          </p:cNvPicPr>
          <p:nvPr/>
        </p:nvPicPr>
        <p:blipFill rotWithShape="1">
          <a:blip r:embed="rId2"/>
          <a:srcRect r="11111"/>
          <a:stretch/>
        </p:blipFill>
        <p:spPr>
          <a:xfrm>
            <a:off x="20" y="10"/>
            <a:ext cx="12191980" cy="6857990"/>
          </a:xfrm>
          <a:prstGeom prst="rect">
            <a:avLst/>
          </a:prstGeom>
        </p:spPr>
      </p:pic>
    </p:spTree>
    <p:extLst>
      <p:ext uri="{BB962C8B-B14F-4D97-AF65-F5344CB8AC3E}">
        <p14:creationId xmlns:p14="http://schemas.microsoft.com/office/powerpoint/2010/main" val="1452108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80D62-F4DB-467B-A706-5470F10BE11D}"/>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54FEACFE-07BC-44D9-9C92-3A2BDB735649}"/>
              </a:ext>
            </a:extLst>
          </p:cNvPr>
          <p:cNvSpPr>
            <a:spLocks noGrp="1"/>
          </p:cNvSpPr>
          <p:nvPr>
            <p:ph type="title"/>
          </p:nvPr>
        </p:nvSpPr>
        <p:spPr>
          <a:xfrm>
            <a:off x="523875" y="5317240"/>
            <a:ext cx="11210925" cy="744836"/>
          </a:xfrm>
        </p:spPr>
        <p:txBody>
          <a:bodyPr>
            <a:noAutofit/>
          </a:bodyPr>
          <a:lstStyle/>
          <a:p>
            <a:pPr algn="ctr"/>
            <a:r>
              <a:rPr lang="en-US" sz="5400" dirty="0">
                <a:effectLst>
                  <a:glow rad="101600">
                    <a:schemeClr val="bg1">
                      <a:alpha val="60000"/>
                    </a:schemeClr>
                  </a:glow>
                </a:effectLst>
              </a:rPr>
              <a:t>Evil Angels</a:t>
            </a:r>
          </a:p>
        </p:txBody>
      </p:sp>
    </p:spTree>
    <p:extLst>
      <p:ext uri="{BB962C8B-B14F-4D97-AF65-F5344CB8AC3E}">
        <p14:creationId xmlns:p14="http://schemas.microsoft.com/office/powerpoint/2010/main" val="2929487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067459-0823-4CAB-B7A7-247E681C4D0E}"/>
              </a:ext>
            </a:extLst>
          </p:cNvPr>
          <p:cNvPicPr>
            <a:picLocks noChangeAspect="1"/>
          </p:cNvPicPr>
          <p:nvPr/>
        </p:nvPicPr>
        <p:blipFill>
          <a:blip r:embed="rId2"/>
          <a:stretch>
            <a:fillRect/>
          </a:stretch>
        </p:blipFill>
        <p:spPr>
          <a:xfrm>
            <a:off x="1843573" y="93306"/>
            <a:ext cx="8191500" cy="4095750"/>
          </a:xfrm>
          <a:prstGeom prst="rect">
            <a:avLst/>
          </a:prstGeom>
        </p:spPr>
      </p:pic>
      <p:sp>
        <p:nvSpPr>
          <p:cNvPr id="3" name="Rectangle 2">
            <a:extLst>
              <a:ext uri="{FF2B5EF4-FFF2-40B4-BE49-F238E27FC236}">
                <a16:creationId xmlns:a16="http://schemas.microsoft.com/office/drawing/2014/main" id="{A2D55373-750C-4517-B72F-E75FB194695C}"/>
              </a:ext>
            </a:extLst>
          </p:cNvPr>
          <p:cNvSpPr/>
          <p:nvPr/>
        </p:nvSpPr>
        <p:spPr>
          <a:xfrm>
            <a:off x="447869" y="4271874"/>
            <a:ext cx="11296262" cy="2308324"/>
          </a:xfrm>
          <a:prstGeom prst="rect">
            <a:avLst/>
          </a:prstGeom>
        </p:spPr>
        <p:txBody>
          <a:bodyPr wrap="square">
            <a:spAutoFit/>
          </a:bodyPr>
          <a:lstStyle/>
          <a:p>
            <a:pPr algn="ctr"/>
            <a:r>
              <a:rPr lang="en-US" sz="3600" i="1" dirty="0"/>
              <a:t>“And it came to pass, when the </a:t>
            </a:r>
            <a:r>
              <a:rPr lang="en-US" sz="3600" i="1" dirty="0">
                <a:solidFill>
                  <a:srgbClr val="FFFF00"/>
                </a:solidFill>
              </a:rPr>
              <a:t>evil spirit </a:t>
            </a:r>
            <a:r>
              <a:rPr lang="en-US" sz="3600" i="1" dirty="0"/>
              <a:t>from God was upon Saul, that David took an harp, and played with his hand: so Saul was refreshed, and was well, and the </a:t>
            </a:r>
            <a:r>
              <a:rPr lang="en-US" sz="3600" i="1" dirty="0">
                <a:solidFill>
                  <a:srgbClr val="FFFF00"/>
                </a:solidFill>
              </a:rPr>
              <a:t>evil spirit</a:t>
            </a:r>
            <a:r>
              <a:rPr lang="en-US" sz="3600" i="1" dirty="0"/>
              <a:t> departed from him.” (1 Sam. 16:23) </a:t>
            </a:r>
          </a:p>
        </p:txBody>
      </p:sp>
    </p:spTree>
    <p:extLst>
      <p:ext uri="{BB962C8B-B14F-4D97-AF65-F5344CB8AC3E}">
        <p14:creationId xmlns:p14="http://schemas.microsoft.com/office/powerpoint/2010/main" val="297126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557F-B3DF-48F1-8DEB-A7D83EB10E7F}"/>
              </a:ext>
            </a:extLst>
          </p:cNvPr>
          <p:cNvSpPr>
            <a:spLocks noGrp="1"/>
          </p:cNvSpPr>
          <p:nvPr>
            <p:ph type="title"/>
          </p:nvPr>
        </p:nvSpPr>
        <p:spPr>
          <a:xfrm>
            <a:off x="838200" y="243827"/>
            <a:ext cx="10515600" cy="1325563"/>
          </a:xfrm>
        </p:spPr>
        <p:txBody>
          <a:bodyPr>
            <a:normAutofit fontScale="90000"/>
          </a:bodyPr>
          <a:lstStyle/>
          <a:p>
            <a:pPr algn="ctr"/>
            <a:r>
              <a:rPr lang="en-US" b="1" dirty="0">
                <a:solidFill>
                  <a:srgbClr val="FFFF00"/>
                </a:solidFill>
              </a:rPr>
              <a:t>Fallen Angels were used to punish rebellious Israel </a:t>
            </a:r>
            <a:r>
              <a:rPr lang="en-US" b="1" i="1" dirty="0">
                <a:solidFill>
                  <a:srgbClr val="FFFF00"/>
                </a:solidFill>
              </a:rPr>
              <a:t>(Psalms 78:40-50) </a:t>
            </a:r>
            <a:br>
              <a:rPr lang="en-US" b="1" dirty="0">
                <a:solidFill>
                  <a:srgbClr val="FFFF00"/>
                </a:solidFill>
              </a:rPr>
            </a:br>
            <a:endParaRPr lang="en-US" b="1" dirty="0">
              <a:solidFill>
                <a:srgbClr val="FFFF00"/>
              </a:solidFill>
            </a:endParaRPr>
          </a:p>
        </p:txBody>
      </p:sp>
      <p:sp>
        <p:nvSpPr>
          <p:cNvPr id="3" name="Content Placeholder 2">
            <a:extLst>
              <a:ext uri="{FF2B5EF4-FFF2-40B4-BE49-F238E27FC236}">
                <a16:creationId xmlns:a16="http://schemas.microsoft.com/office/drawing/2014/main" id="{DF5C17DE-A3BC-4E0E-89DF-472199C3108C}"/>
              </a:ext>
            </a:extLst>
          </p:cNvPr>
          <p:cNvSpPr>
            <a:spLocks noGrp="1"/>
          </p:cNvSpPr>
          <p:nvPr>
            <p:ph idx="1"/>
          </p:nvPr>
        </p:nvSpPr>
        <p:spPr>
          <a:xfrm>
            <a:off x="116632" y="1617890"/>
            <a:ext cx="11958735" cy="5542384"/>
          </a:xfrm>
        </p:spPr>
        <p:txBody>
          <a:bodyPr>
            <a:noAutofit/>
          </a:bodyPr>
          <a:lstStyle/>
          <a:p>
            <a:pPr marL="0" indent="0" algn="ctr">
              <a:buNone/>
            </a:pPr>
            <a:r>
              <a:rPr lang="en-US" sz="3200" i="1" dirty="0"/>
              <a:t>“How oft did they provoke him in the wilderness, and grieve him in the desert! Yea, they turned back and tempted God, and limited the Holy One of Israel. They remembered not his hand, nor the day when he delivered them from the enemy. How he had wrought his signs in Egypt, and his wonders in the field of </a:t>
            </a:r>
            <a:r>
              <a:rPr lang="en-US" sz="3200" i="1" dirty="0" err="1"/>
              <a:t>Zoan</a:t>
            </a:r>
            <a:r>
              <a:rPr lang="en-US" sz="3200" i="1" dirty="0"/>
              <a:t>: And had turned their rivers into blood; and their floods, that they could not drink. He sent divers sorts of flies among them, which devoured them; and frogs, which destroyed them. He gave also their increase unto the </a:t>
            </a:r>
            <a:r>
              <a:rPr lang="en-US" sz="3200" i="1" dirty="0" err="1"/>
              <a:t>caterpiller</a:t>
            </a:r>
            <a:r>
              <a:rPr lang="en-US" sz="3200" i="1" dirty="0"/>
              <a:t>, and their </a:t>
            </a:r>
            <a:r>
              <a:rPr lang="en-US" sz="3200" i="1" dirty="0" err="1"/>
              <a:t>labour</a:t>
            </a:r>
            <a:r>
              <a:rPr lang="en-US" sz="3200" i="1" dirty="0"/>
              <a:t> unto the locust. He destroyed their vines with hail, and their </a:t>
            </a:r>
            <a:r>
              <a:rPr lang="en-US" sz="3200" i="1" dirty="0" err="1"/>
              <a:t>sycomore</a:t>
            </a:r>
            <a:r>
              <a:rPr lang="en-US" sz="3200" i="1" dirty="0"/>
              <a:t> trees with frost. He gave up their cattle also to the hail, and their flocks to hot thunderbolts.”</a:t>
            </a:r>
          </a:p>
        </p:txBody>
      </p:sp>
    </p:spTree>
    <p:extLst>
      <p:ext uri="{BB962C8B-B14F-4D97-AF65-F5344CB8AC3E}">
        <p14:creationId xmlns:p14="http://schemas.microsoft.com/office/powerpoint/2010/main" val="2746825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B9EA35-670F-4F7C-A4D8-A6F880860F73}"/>
              </a:ext>
            </a:extLst>
          </p:cNvPr>
          <p:cNvPicPr>
            <a:picLocks noChangeAspect="1"/>
          </p:cNvPicPr>
          <p:nvPr/>
        </p:nvPicPr>
        <p:blipFill rotWithShape="1">
          <a:blip r:embed="rId2"/>
          <a:srcRect r="996" b="54286"/>
          <a:stretch/>
        </p:blipFill>
        <p:spPr>
          <a:xfrm>
            <a:off x="-175355" y="632149"/>
            <a:ext cx="12367355" cy="5780314"/>
          </a:xfrm>
          <a:prstGeom prst="rect">
            <a:avLst/>
          </a:prstGeom>
        </p:spPr>
      </p:pic>
      <p:sp>
        <p:nvSpPr>
          <p:cNvPr id="4" name="Rectangle 3">
            <a:extLst>
              <a:ext uri="{FF2B5EF4-FFF2-40B4-BE49-F238E27FC236}">
                <a16:creationId xmlns:a16="http://schemas.microsoft.com/office/drawing/2014/main" id="{34A6F219-85A8-4202-8FC4-72BDEB39B01F}"/>
              </a:ext>
            </a:extLst>
          </p:cNvPr>
          <p:cNvSpPr/>
          <p:nvPr/>
        </p:nvSpPr>
        <p:spPr>
          <a:xfrm>
            <a:off x="4394718" y="3178863"/>
            <a:ext cx="7268548" cy="3046988"/>
          </a:xfrm>
          <a:prstGeom prst="rect">
            <a:avLst/>
          </a:prstGeom>
        </p:spPr>
        <p:txBody>
          <a:bodyPr wrap="square">
            <a:spAutoFit/>
          </a:bodyPr>
          <a:lstStyle/>
          <a:p>
            <a:pPr algn="ctr"/>
            <a:r>
              <a:rPr lang="en-US" sz="3200" i="1" dirty="0">
                <a:effectLst>
                  <a:glow rad="101600">
                    <a:schemeClr val="bg1">
                      <a:alpha val="60000"/>
                    </a:schemeClr>
                  </a:glow>
                </a:effectLst>
              </a:rPr>
              <a:t>“He cast upon them the fierceness of his anger, wrath, and indignation, and trouble, by sending </a:t>
            </a:r>
            <a:r>
              <a:rPr lang="en-US" sz="3200" i="1" dirty="0">
                <a:solidFill>
                  <a:srgbClr val="FFFF00"/>
                </a:solidFill>
                <a:effectLst>
                  <a:glow rad="101600">
                    <a:schemeClr val="bg1">
                      <a:alpha val="60000"/>
                    </a:schemeClr>
                  </a:glow>
                </a:effectLst>
              </a:rPr>
              <a:t>evil angels </a:t>
            </a:r>
            <a:r>
              <a:rPr lang="en-US" sz="3200" i="1" dirty="0">
                <a:effectLst>
                  <a:glow rad="101600">
                    <a:schemeClr val="bg1">
                      <a:alpha val="60000"/>
                    </a:schemeClr>
                  </a:glow>
                </a:effectLst>
              </a:rPr>
              <a:t>among them. He made a way to his anger; he spared not their soul from death, but gave their life over to the pestilence.”</a:t>
            </a:r>
          </a:p>
        </p:txBody>
      </p:sp>
    </p:spTree>
    <p:extLst>
      <p:ext uri="{BB962C8B-B14F-4D97-AF65-F5344CB8AC3E}">
        <p14:creationId xmlns:p14="http://schemas.microsoft.com/office/powerpoint/2010/main" val="3033395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4AF3-8BF3-4016-AFD5-44D664E62BCB}"/>
              </a:ext>
            </a:extLst>
          </p:cNvPr>
          <p:cNvSpPr>
            <a:spLocks noGrp="1"/>
          </p:cNvSpPr>
          <p:nvPr>
            <p:ph type="title"/>
          </p:nvPr>
        </p:nvSpPr>
        <p:spPr>
          <a:xfrm>
            <a:off x="838200" y="147955"/>
            <a:ext cx="10515600" cy="1325563"/>
          </a:xfrm>
        </p:spPr>
        <p:txBody>
          <a:bodyPr/>
          <a:lstStyle/>
          <a:p>
            <a:pPr algn="ctr"/>
            <a:r>
              <a:rPr lang="en-US" b="1" dirty="0">
                <a:solidFill>
                  <a:srgbClr val="FFFF00"/>
                </a:solidFill>
              </a:rPr>
              <a:t>Fallen Angels will be used as instruments of Judgment during the Tribulation</a:t>
            </a:r>
          </a:p>
        </p:txBody>
      </p:sp>
      <p:pic>
        <p:nvPicPr>
          <p:cNvPr id="5" name="Picture 4">
            <a:extLst>
              <a:ext uri="{FF2B5EF4-FFF2-40B4-BE49-F238E27FC236}">
                <a16:creationId xmlns:a16="http://schemas.microsoft.com/office/drawing/2014/main" id="{C603E235-EF81-4025-A440-1CD4C8BF8185}"/>
              </a:ext>
            </a:extLst>
          </p:cNvPr>
          <p:cNvPicPr>
            <a:picLocks noChangeAspect="1"/>
          </p:cNvPicPr>
          <p:nvPr/>
        </p:nvPicPr>
        <p:blipFill>
          <a:blip r:embed="rId2"/>
          <a:stretch>
            <a:fillRect/>
          </a:stretch>
        </p:blipFill>
        <p:spPr>
          <a:xfrm>
            <a:off x="1344051" y="1625865"/>
            <a:ext cx="9503898" cy="4981627"/>
          </a:xfrm>
          <a:prstGeom prst="rect">
            <a:avLst/>
          </a:prstGeom>
        </p:spPr>
      </p:pic>
    </p:spTree>
    <p:extLst>
      <p:ext uri="{BB962C8B-B14F-4D97-AF65-F5344CB8AC3E}">
        <p14:creationId xmlns:p14="http://schemas.microsoft.com/office/powerpoint/2010/main" val="2753516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AC43-17E1-44C9-B669-A971B35D3873}"/>
              </a:ext>
            </a:extLst>
          </p:cNvPr>
          <p:cNvSpPr>
            <a:spLocks noGrp="1"/>
          </p:cNvSpPr>
          <p:nvPr>
            <p:ph type="title"/>
          </p:nvPr>
        </p:nvSpPr>
        <p:spPr>
          <a:xfrm>
            <a:off x="534572" y="18255"/>
            <a:ext cx="6991643" cy="1325563"/>
          </a:xfrm>
        </p:spPr>
        <p:txBody>
          <a:bodyPr/>
          <a:lstStyle/>
          <a:p>
            <a:pPr algn="ctr"/>
            <a:r>
              <a:rPr lang="en-US" b="1" i="1" dirty="0">
                <a:solidFill>
                  <a:srgbClr val="FFFF00"/>
                </a:solidFill>
              </a:rPr>
              <a:t>Revelation 9:1-11</a:t>
            </a:r>
          </a:p>
        </p:txBody>
      </p:sp>
      <p:sp>
        <p:nvSpPr>
          <p:cNvPr id="3" name="Content Placeholder 2">
            <a:extLst>
              <a:ext uri="{FF2B5EF4-FFF2-40B4-BE49-F238E27FC236}">
                <a16:creationId xmlns:a16="http://schemas.microsoft.com/office/drawing/2014/main" id="{156460F9-7865-4180-9D9B-C42ADD585C2D}"/>
              </a:ext>
            </a:extLst>
          </p:cNvPr>
          <p:cNvSpPr>
            <a:spLocks noGrp="1"/>
          </p:cNvSpPr>
          <p:nvPr>
            <p:ph idx="1"/>
          </p:nvPr>
        </p:nvSpPr>
        <p:spPr>
          <a:xfrm>
            <a:off x="102871" y="1343818"/>
            <a:ext cx="7726679" cy="4833145"/>
          </a:xfrm>
        </p:spPr>
        <p:txBody>
          <a:bodyPr>
            <a:noAutofit/>
          </a:bodyPr>
          <a:lstStyle/>
          <a:p>
            <a:pPr marL="0" indent="0" algn="ctr">
              <a:buNone/>
            </a:pPr>
            <a:r>
              <a:rPr lang="en-US" sz="3200" i="1" dirty="0"/>
              <a:t>“And the shapes of the locusts were like unto horses prepared unto battle; and on their heads were as it were crowns like gold, and their faces were as the faces of men. And they had hair as the hair of women, and their teeth were as the teeth of lions. And they had breastplates, as it were breastplates of iron; and the sound of their wings was as the sound of chariots of many horses running to battle. And they had tails like unto scorpions, and there were stings in their tails: and their power was to hurt men five months.”</a:t>
            </a:r>
          </a:p>
        </p:txBody>
      </p:sp>
      <p:pic>
        <p:nvPicPr>
          <p:cNvPr id="4" name="Picture 3">
            <a:extLst>
              <a:ext uri="{FF2B5EF4-FFF2-40B4-BE49-F238E27FC236}">
                <a16:creationId xmlns:a16="http://schemas.microsoft.com/office/drawing/2014/main" id="{5DC73EB2-029E-471F-A683-F72048C897AC}"/>
              </a:ext>
            </a:extLst>
          </p:cNvPr>
          <p:cNvPicPr>
            <a:picLocks noChangeAspect="1"/>
          </p:cNvPicPr>
          <p:nvPr/>
        </p:nvPicPr>
        <p:blipFill>
          <a:blip r:embed="rId2"/>
          <a:stretch>
            <a:fillRect/>
          </a:stretch>
        </p:blipFill>
        <p:spPr>
          <a:xfrm>
            <a:off x="7915212" y="18255"/>
            <a:ext cx="4173917" cy="4173917"/>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379860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CA65A1-4773-4A8B-AC00-6D2E96F53C18}"/>
              </a:ext>
            </a:extLst>
          </p:cNvPr>
          <p:cNvPicPr>
            <a:picLocks noChangeAspect="1"/>
          </p:cNvPicPr>
          <p:nvPr/>
        </p:nvPicPr>
        <p:blipFill rotWithShape="1">
          <a:blip r:embed="rId2"/>
          <a:srcRect l="11931" r="11198"/>
          <a:stretch/>
        </p:blipFill>
        <p:spPr>
          <a:xfrm>
            <a:off x="91439" y="18254"/>
            <a:ext cx="6738545" cy="4930935"/>
          </a:xfrm>
          <a:prstGeom prst="rect">
            <a:avLst/>
          </a:prstGeom>
          <a:effectLst>
            <a:reflection blurRad="6350" stA="50000" endA="295" endPos="92000" dist="101600" dir="5400000" sy="-100000" algn="bl" rotWithShape="0"/>
          </a:effectLst>
        </p:spPr>
      </p:pic>
      <p:sp>
        <p:nvSpPr>
          <p:cNvPr id="2" name="Title 1">
            <a:extLst>
              <a:ext uri="{FF2B5EF4-FFF2-40B4-BE49-F238E27FC236}">
                <a16:creationId xmlns:a16="http://schemas.microsoft.com/office/drawing/2014/main" id="{6676CD60-CE55-4BE6-8712-F3AFE63DCF04}"/>
              </a:ext>
            </a:extLst>
          </p:cNvPr>
          <p:cNvSpPr>
            <a:spLocks noGrp="1"/>
          </p:cNvSpPr>
          <p:nvPr>
            <p:ph type="title"/>
          </p:nvPr>
        </p:nvSpPr>
        <p:spPr>
          <a:xfrm>
            <a:off x="7086600" y="18255"/>
            <a:ext cx="4697730" cy="1325563"/>
          </a:xfrm>
        </p:spPr>
        <p:txBody>
          <a:bodyPr/>
          <a:lstStyle/>
          <a:p>
            <a:pPr algn="ctr"/>
            <a:r>
              <a:rPr lang="en-US" b="1" i="1" dirty="0">
                <a:solidFill>
                  <a:srgbClr val="FFFF00"/>
                </a:solidFill>
              </a:rPr>
              <a:t>Revelation 9:13-21</a:t>
            </a:r>
          </a:p>
        </p:txBody>
      </p:sp>
      <p:sp>
        <p:nvSpPr>
          <p:cNvPr id="3" name="Content Placeholder 2">
            <a:extLst>
              <a:ext uri="{FF2B5EF4-FFF2-40B4-BE49-F238E27FC236}">
                <a16:creationId xmlns:a16="http://schemas.microsoft.com/office/drawing/2014/main" id="{6165A903-B77A-40DD-9517-EA6A6F4DA6F4}"/>
              </a:ext>
            </a:extLst>
          </p:cNvPr>
          <p:cNvSpPr>
            <a:spLocks noGrp="1"/>
          </p:cNvSpPr>
          <p:nvPr>
            <p:ph idx="1"/>
          </p:nvPr>
        </p:nvSpPr>
        <p:spPr>
          <a:xfrm>
            <a:off x="6829984" y="1440180"/>
            <a:ext cx="5509260" cy="5102385"/>
          </a:xfrm>
        </p:spPr>
        <p:txBody>
          <a:bodyPr>
            <a:normAutofit/>
          </a:bodyPr>
          <a:lstStyle/>
          <a:p>
            <a:pPr marL="0" indent="0" algn="ctr">
              <a:buNone/>
            </a:pPr>
            <a:r>
              <a:rPr lang="en-US" sz="3600" i="1" dirty="0"/>
              <a:t>“Loose the four angels which are bound in the great river Euphrates.</a:t>
            </a:r>
          </a:p>
          <a:p>
            <a:pPr marL="0" indent="0" algn="ctr">
              <a:buNone/>
            </a:pPr>
            <a:r>
              <a:rPr lang="en-US" sz="3600" i="1" dirty="0"/>
              <a:t>And the four angels were loosed, which were prepared for an hour, and a day, and a month, and a year, for to slay the third part of men…</a:t>
            </a:r>
          </a:p>
        </p:txBody>
      </p:sp>
    </p:spTree>
    <p:extLst>
      <p:ext uri="{BB962C8B-B14F-4D97-AF65-F5344CB8AC3E}">
        <p14:creationId xmlns:p14="http://schemas.microsoft.com/office/powerpoint/2010/main" val="3894385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40345F-AC4F-4A70-995D-C5A2660AC9D5}"/>
              </a:ext>
            </a:extLst>
          </p:cNvPr>
          <p:cNvSpPr>
            <a:spLocks noGrp="1"/>
          </p:cNvSpPr>
          <p:nvPr>
            <p:ph idx="1"/>
          </p:nvPr>
        </p:nvSpPr>
        <p:spPr>
          <a:xfrm>
            <a:off x="139959" y="0"/>
            <a:ext cx="5794310" cy="6858000"/>
          </a:xfrm>
        </p:spPr>
        <p:txBody>
          <a:bodyPr>
            <a:noAutofit/>
          </a:bodyPr>
          <a:lstStyle/>
          <a:p>
            <a:pPr marL="0" indent="0" algn="ctr">
              <a:buNone/>
            </a:pPr>
            <a:r>
              <a:rPr lang="en-US" sz="3100" i="1" dirty="0"/>
              <a:t>“And the number of the army of the horsemen were two hundred thousand </a:t>
            </a:r>
            <a:r>
              <a:rPr lang="en-US" sz="3100" i="1" dirty="0" err="1"/>
              <a:t>thousand</a:t>
            </a:r>
            <a:r>
              <a:rPr lang="en-US" sz="3100" i="1" dirty="0"/>
              <a:t> (</a:t>
            </a:r>
            <a:r>
              <a:rPr lang="en-US" sz="3100" dirty="0"/>
              <a:t>200 million)</a:t>
            </a:r>
            <a:r>
              <a:rPr lang="en-US" sz="3100" i="1" dirty="0"/>
              <a:t>: and I heard the number of them. And thus I saw the horses in the vision, and them that sat on them, having breastplates of fire, and of jacinth, and brimstone: and the heads of the horses were as the heads of lions; and out of their mouths issued fire and smoke and brimstone. By these three was the third part of men killed, by the fire, and by the smoke, and by the brimstone, which issued out of their mouths.”</a:t>
            </a:r>
          </a:p>
        </p:txBody>
      </p:sp>
      <p:pic>
        <p:nvPicPr>
          <p:cNvPr id="4" name="Picture 3">
            <a:extLst>
              <a:ext uri="{FF2B5EF4-FFF2-40B4-BE49-F238E27FC236}">
                <a16:creationId xmlns:a16="http://schemas.microsoft.com/office/drawing/2014/main" id="{4615D8F5-CB62-4864-AB04-C3155155F2CB}"/>
              </a:ext>
            </a:extLst>
          </p:cNvPr>
          <p:cNvPicPr>
            <a:picLocks noChangeAspect="1"/>
          </p:cNvPicPr>
          <p:nvPr/>
        </p:nvPicPr>
        <p:blipFill>
          <a:blip r:embed="rId2"/>
          <a:stretch>
            <a:fillRect/>
          </a:stretch>
        </p:blipFill>
        <p:spPr>
          <a:xfrm>
            <a:off x="6179819" y="0"/>
            <a:ext cx="6217921" cy="4663441"/>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3634066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A1C72-2584-46E1-9FE2-922900EA3EC4}"/>
              </a:ext>
            </a:extLst>
          </p:cNvPr>
          <p:cNvPicPr>
            <a:picLocks noChangeAspect="1"/>
          </p:cNvPicPr>
          <p:nvPr/>
        </p:nvPicPr>
        <p:blipFill>
          <a:blip r:embed="rId2"/>
          <a:stretch>
            <a:fillRect/>
          </a:stretch>
        </p:blipFill>
        <p:spPr>
          <a:xfrm>
            <a:off x="1593359" y="19750"/>
            <a:ext cx="9005281" cy="6818500"/>
          </a:xfrm>
          <a:prstGeom prst="rect">
            <a:avLst/>
          </a:prstGeom>
        </p:spPr>
      </p:pic>
    </p:spTree>
    <p:extLst>
      <p:ext uri="{BB962C8B-B14F-4D97-AF65-F5344CB8AC3E}">
        <p14:creationId xmlns:p14="http://schemas.microsoft.com/office/powerpoint/2010/main" val="793321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0BEF47-0717-4025-B691-58D270DE562C}"/>
              </a:ext>
            </a:extLst>
          </p:cNvPr>
          <p:cNvPicPr>
            <a:picLocks noChangeAspect="1"/>
          </p:cNvPicPr>
          <p:nvPr/>
        </p:nvPicPr>
        <p:blipFill>
          <a:blip r:embed="rId2"/>
          <a:stretch>
            <a:fillRect/>
          </a:stretch>
        </p:blipFill>
        <p:spPr>
          <a:xfrm>
            <a:off x="0" y="-155751"/>
            <a:ext cx="12192000" cy="9133305"/>
          </a:xfrm>
          <a:prstGeom prst="rect">
            <a:avLst/>
          </a:prstGeom>
        </p:spPr>
      </p:pic>
      <p:sp>
        <p:nvSpPr>
          <p:cNvPr id="2" name="Title 1"/>
          <p:cNvSpPr>
            <a:spLocks noGrp="1"/>
          </p:cNvSpPr>
          <p:nvPr>
            <p:ph type="title"/>
          </p:nvPr>
        </p:nvSpPr>
        <p:spPr>
          <a:xfrm>
            <a:off x="68425" y="3787757"/>
            <a:ext cx="12055150" cy="2387600"/>
          </a:xfrm>
        </p:spPr>
        <p:txBody>
          <a:bodyPr vert="horz" lIns="91440" tIns="45720" rIns="91440" bIns="45720" rtlCol="0" anchor="b">
            <a:noAutofit/>
          </a:bodyPr>
          <a:lstStyle/>
          <a:p>
            <a:pPr algn="ctr"/>
            <a:r>
              <a:rPr lang="en-US" sz="4000" i="1" dirty="0">
                <a:solidFill>
                  <a:srgbClr val="FFFFFF"/>
                </a:solidFill>
                <a:effectLst>
                  <a:glow rad="101600">
                    <a:schemeClr val="bg1">
                      <a:alpha val="60000"/>
                    </a:schemeClr>
                  </a:glow>
                </a:effectLst>
              </a:rPr>
              <a:t>“And I saw three unclean spirits like frogs come out of the mouth of the dragon, and out of the mouth of the beast, and out of the mouth of the false prophet. For they are the spirits of devils, working miracles, which go forth unto the kings of the earth and of the whole world, to gather them to the battle of that great day of God Almighty.”</a:t>
            </a:r>
          </a:p>
        </p:txBody>
      </p:sp>
      <p:pic>
        <p:nvPicPr>
          <p:cNvPr id="9" name="Picture 8">
            <a:extLst>
              <a:ext uri="{FF2B5EF4-FFF2-40B4-BE49-F238E27FC236}">
                <a16:creationId xmlns:a16="http://schemas.microsoft.com/office/drawing/2014/main" id="{631E3503-A07E-4160-BD7A-794D9355AD1C}"/>
              </a:ext>
            </a:extLst>
          </p:cNvPr>
          <p:cNvPicPr>
            <a:picLocks noChangeAspect="1"/>
          </p:cNvPicPr>
          <p:nvPr/>
        </p:nvPicPr>
        <p:blipFill>
          <a:blip r:embed="rId3"/>
          <a:stretch>
            <a:fillRect/>
          </a:stretch>
        </p:blipFill>
        <p:spPr>
          <a:xfrm>
            <a:off x="1089612" y="94486"/>
            <a:ext cx="2155371" cy="2266782"/>
          </a:xfrm>
          <a:prstGeom prst="ellipse">
            <a:avLst/>
          </a:prstGeom>
          <a:ln>
            <a:noFill/>
          </a:ln>
          <a:effectLst>
            <a:softEdge rad="112500"/>
          </a:effectLst>
        </p:spPr>
      </p:pic>
      <p:pic>
        <p:nvPicPr>
          <p:cNvPr id="4" name="Picture 3">
            <a:extLst>
              <a:ext uri="{FF2B5EF4-FFF2-40B4-BE49-F238E27FC236}">
                <a16:creationId xmlns:a16="http://schemas.microsoft.com/office/drawing/2014/main" id="{E4F8D4BE-8BD4-41D4-B52B-8FC21642136B}"/>
              </a:ext>
            </a:extLst>
          </p:cNvPr>
          <p:cNvPicPr>
            <a:picLocks noChangeAspect="1"/>
          </p:cNvPicPr>
          <p:nvPr/>
        </p:nvPicPr>
        <p:blipFill rotWithShape="1">
          <a:blip r:embed="rId4"/>
          <a:srcRect l="16394" t="6395" r="16973" b="3674"/>
          <a:stretch/>
        </p:blipFill>
        <p:spPr>
          <a:xfrm>
            <a:off x="1054507" y="94486"/>
            <a:ext cx="2239347" cy="2266782"/>
          </a:xfrm>
          <a:prstGeom prst="ellipse">
            <a:avLst/>
          </a:prstGeom>
          <a:ln>
            <a:noFill/>
          </a:ln>
          <a:effectLst>
            <a:softEdge rad="112500"/>
          </a:effectLst>
        </p:spPr>
      </p:pic>
      <p:pic>
        <p:nvPicPr>
          <p:cNvPr id="10" name="Picture 9">
            <a:extLst>
              <a:ext uri="{FF2B5EF4-FFF2-40B4-BE49-F238E27FC236}">
                <a16:creationId xmlns:a16="http://schemas.microsoft.com/office/drawing/2014/main" id="{F97E7B63-CC12-4BEC-9998-6DE925122F6B}"/>
              </a:ext>
            </a:extLst>
          </p:cNvPr>
          <p:cNvPicPr>
            <a:picLocks noChangeAspect="1"/>
          </p:cNvPicPr>
          <p:nvPr/>
        </p:nvPicPr>
        <p:blipFill rotWithShape="1">
          <a:blip r:embed="rId5"/>
          <a:srcRect l="14854" t="922" r="2168" b="1"/>
          <a:stretch/>
        </p:blipFill>
        <p:spPr>
          <a:xfrm>
            <a:off x="6962863" y="243281"/>
            <a:ext cx="2168135" cy="1871352"/>
          </a:xfrm>
          <a:prstGeom prst="ellipse">
            <a:avLst/>
          </a:prstGeom>
          <a:ln>
            <a:noFill/>
          </a:ln>
          <a:effectLst>
            <a:softEdge rad="112500"/>
          </a:effectLst>
        </p:spPr>
      </p:pic>
      <p:pic>
        <p:nvPicPr>
          <p:cNvPr id="6" name="Picture 5">
            <a:extLst>
              <a:ext uri="{FF2B5EF4-FFF2-40B4-BE49-F238E27FC236}">
                <a16:creationId xmlns:a16="http://schemas.microsoft.com/office/drawing/2014/main" id="{E62DEC45-EE77-4532-9B7F-38786239E3D2}"/>
              </a:ext>
            </a:extLst>
          </p:cNvPr>
          <p:cNvPicPr>
            <a:picLocks noChangeAspect="1"/>
          </p:cNvPicPr>
          <p:nvPr/>
        </p:nvPicPr>
        <p:blipFill rotWithShape="1">
          <a:blip r:embed="rId4"/>
          <a:srcRect l="16394" t="6395" r="16973" b="3674"/>
          <a:stretch/>
        </p:blipFill>
        <p:spPr>
          <a:xfrm flipH="1">
            <a:off x="6962863" y="94486"/>
            <a:ext cx="2155372" cy="2266782"/>
          </a:xfrm>
          <a:prstGeom prst="ellipse">
            <a:avLst/>
          </a:prstGeom>
          <a:ln>
            <a:noFill/>
          </a:ln>
          <a:effectLst>
            <a:softEdge rad="112500"/>
          </a:effectLst>
        </p:spPr>
      </p:pic>
      <p:pic>
        <p:nvPicPr>
          <p:cNvPr id="14" name="Picture 3" descr="C:\Users\Ptr. Daniel White\Desktop\Serpent.jpg">
            <a:extLst>
              <a:ext uri="{FF2B5EF4-FFF2-40B4-BE49-F238E27FC236}">
                <a16:creationId xmlns:a16="http://schemas.microsoft.com/office/drawing/2014/main" id="{E4E0A510-FB89-468C-9DC0-0340B5591D60}"/>
              </a:ext>
            </a:extLst>
          </p:cNvPr>
          <p:cNvPicPr>
            <a:picLocks noChangeAspect="1" noChangeArrowheads="1"/>
          </p:cNvPicPr>
          <p:nvPr/>
        </p:nvPicPr>
        <p:blipFill rotWithShape="1">
          <a:blip r:embed="rId6" cstate="print"/>
          <a:srcRect l="8623" t="-1208" r="11873"/>
          <a:stretch/>
        </p:blipFill>
        <p:spPr bwMode="auto">
          <a:xfrm>
            <a:off x="9851915" y="451799"/>
            <a:ext cx="2328811" cy="2234296"/>
          </a:xfrm>
          <a:prstGeom prst="ellipse">
            <a:avLst/>
          </a:prstGeom>
          <a:ln>
            <a:noFill/>
          </a:ln>
          <a:effectLst>
            <a:softEdge rad="112500"/>
          </a:effectLst>
        </p:spPr>
      </p:pic>
      <p:pic>
        <p:nvPicPr>
          <p:cNvPr id="7" name="Picture 6">
            <a:extLst>
              <a:ext uri="{FF2B5EF4-FFF2-40B4-BE49-F238E27FC236}">
                <a16:creationId xmlns:a16="http://schemas.microsoft.com/office/drawing/2014/main" id="{1BE4D38C-5F71-4C72-BBF4-B14B78BEE62B}"/>
              </a:ext>
            </a:extLst>
          </p:cNvPr>
          <p:cNvPicPr>
            <a:picLocks noChangeAspect="1"/>
          </p:cNvPicPr>
          <p:nvPr/>
        </p:nvPicPr>
        <p:blipFill rotWithShape="1">
          <a:blip r:embed="rId4"/>
          <a:srcRect l="16394" t="6395" r="16973" b="3674"/>
          <a:stretch/>
        </p:blipFill>
        <p:spPr>
          <a:xfrm>
            <a:off x="9900786" y="419313"/>
            <a:ext cx="2239347" cy="2266782"/>
          </a:xfrm>
          <a:prstGeom prst="ellipse">
            <a:avLst/>
          </a:prstGeom>
          <a:ln>
            <a:noFill/>
          </a:ln>
          <a:effectLst>
            <a:softEdge rad="112500"/>
          </a:effectLst>
        </p:spPr>
      </p:pic>
    </p:spTree>
    <p:extLst>
      <p:ext uri="{BB962C8B-B14F-4D97-AF65-F5344CB8AC3E}">
        <p14:creationId xmlns:p14="http://schemas.microsoft.com/office/powerpoint/2010/main" val="1720005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20D613-DEA1-4FCB-AB6C-EA6611C2CF0D}"/>
              </a:ext>
            </a:extLst>
          </p:cNvPr>
          <p:cNvPicPr>
            <a:picLocks noChangeAspect="1"/>
          </p:cNvPicPr>
          <p:nvPr/>
        </p:nvPicPr>
        <p:blipFill rotWithShape="1">
          <a:blip r:embed="rId2"/>
          <a:srcRect l="12082" r="5518"/>
          <a:stretch/>
        </p:blipFill>
        <p:spPr>
          <a:xfrm>
            <a:off x="20" y="10"/>
            <a:ext cx="7534636" cy="6857990"/>
          </a:xfrm>
          <a:prstGeom prst="rect">
            <a:avLst/>
          </a:prstGeom>
        </p:spPr>
      </p:pic>
      <p:sp>
        <p:nvSpPr>
          <p:cNvPr id="2" name="Title 1">
            <a:extLst>
              <a:ext uri="{FF2B5EF4-FFF2-40B4-BE49-F238E27FC236}">
                <a16:creationId xmlns:a16="http://schemas.microsoft.com/office/drawing/2014/main" id="{4B9ADECD-CC29-4553-85FC-6019B41FB580}"/>
              </a:ext>
            </a:extLst>
          </p:cNvPr>
          <p:cNvSpPr>
            <a:spLocks noGrp="1"/>
          </p:cNvSpPr>
          <p:nvPr>
            <p:ph type="title"/>
          </p:nvPr>
        </p:nvSpPr>
        <p:spPr>
          <a:xfrm>
            <a:off x="7646670" y="-377200"/>
            <a:ext cx="4545310" cy="7052310"/>
          </a:xfrm>
          <a:noFill/>
        </p:spPr>
        <p:txBody>
          <a:bodyPr vert="horz" lIns="91440" tIns="45720" rIns="91440" bIns="45720" rtlCol="0" anchor="b">
            <a:normAutofit/>
          </a:bodyPr>
          <a:lstStyle/>
          <a:p>
            <a:pPr algn="ctr"/>
            <a:r>
              <a:rPr lang="en-US" sz="3600" i="1"/>
              <a:t>“And he gathered them together into a place called in the Hebrew tongue Armageddon…And the winepress was trodden without the city, and blood came out of the winepress, even unto the horse bridles, by the space of a thousand and six hundred furlongs.”</a:t>
            </a:r>
          </a:p>
        </p:txBody>
      </p:sp>
    </p:spTree>
    <p:extLst>
      <p:ext uri="{BB962C8B-B14F-4D97-AF65-F5344CB8AC3E}">
        <p14:creationId xmlns:p14="http://schemas.microsoft.com/office/powerpoint/2010/main" val="180951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AF9F-9D7A-41AB-B63A-1139409EA1FE}"/>
              </a:ext>
            </a:extLst>
          </p:cNvPr>
          <p:cNvSpPr>
            <a:spLocks noGrp="1"/>
          </p:cNvSpPr>
          <p:nvPr>
            <p:ph type="title"/>
          </p:nvPr>
        </p:nvSpPr>
        <p:spPr>
          <a:xfrm>
            <a:off x="864079" y="2573487"/>
            <a:ext cx="10515600" cy="1325563"/>
          </a:xfrm>
        </p:spPr>
        <p:txBody>
          <a:bodyPr>
            <a:normAutofit fontScale="90000"/>
          </a:bodyPr>
          <a:lstStyle/>
          <a:p>
            <a:pPr algn="ctr"/>
            <a:r>
              <a:rPr lang="en-US" dirty="0"/>
              <a:t>“Nay, in all these things we are more than conquerors through him that loved us. For I am persuaded, that neither death, nor life, nor </a:t>
            </a:r>
            <a:r>
              <a:rPr lang="en-US" dirty="0">
                <a:solidFill>
                  <a:srgbClr val="FFFF00"/>
                </a:solidFill>
              </a:rPr>
              <a:t>angels</a:t>
            </a:r>
            <a:r>
              <a:rPr lang="en-US" dirty="0"/>
              <a:t>, nor principalities, nor powers, nor things present, nor things to come, Nor height, nor depth, nor any other creature, shall be able to separate us from the love of God, which is in Christ Jesus our Lord.” (Romans 8:37-39) </a:t>
            </a:r>
          </a:p>
        </p:txBody>
      </p:sp>
      <p:pic>
        <p:nvPicPr>
          <p:cNvPr id="3" name="Picture 2">
            <a:extLst>
              <a:ext uri="{FF2B5EF4-FFF2-40B4-BE49-F238E27FC236}">
                <a16:creationId xmlns:a16="http://schemas.microsoft.com/office/drawing/2014/main" id="{B864CF5A-92C9-4961-9421-312AB0904765}"/>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F24891D0-40C6-454E-B55D-FBC74B5EA686}"/>
              </a:ext>
            </a:extLst>
          </p:cNvPr>
          <p:cNvSpPr/>
          <p:nvPr/>
        </p:nvSpPr>
        <p:spPr>
          <a:xfrm>
            <a:off x="1570008" y="1628811"/>
            <a:ext cx="8738558" cy="3170099"/>
          </a:xfrm>
          <a:prstGeom prst="rect">
            <a:avLst/>
          </a:prstGeom>
        </p:spPr>
        <p:txBody>
          <a:bodyPr wrap="square">
            <a:spAutoFit/>
          </a:bodyPr>
          <a:lstStyle/>
          <a:p>
            <a:pPr algn="ctr"/>
            <a:r>
              <a:rPr lang="en-US" sz="4000" b="1" i="1" dirty="0">
                <a:solidFill>
                  <a:schemeClr val="bg1"/>
                </a:solidFill>
                <a:effectLst>
                  <a:glow rad="101600">
                    <a:schemeClr val="tx1">
                      <a:alpha val="60000"/>
                    </a:schemeClr>
                  </a:glow>
                </a:effectLst>
                <a:latin typeface="+mj-lt"/>
              </a:rPr>
              <a:t> “And the great dragon was cast out, that old serpent, called the Devil, and Satan, which </a:t>
            </a:r>
            <a:r>
              <a:rPr lang="en-US" sz="4000" b="1" i="1" dirty="0" err="1">
                <a:solidFill>
                  <a:schemeClr val="bg1"/>
                </a:solidFill>
                <a:effectLst>
                  <a:glow rad="101600">
                    <a:schemeClr val="tx1">
                      <a:alpha val="60000"/>
                    </a:schemeClr>
                  </a:glow>
                </a:effectLst>
                <a:latin typeface="+mj-lt"/>
              </a:rPr>
              <a:t>deceiveth</a:t>
            </a:r>
            <a:r>
              <a:rPr lang="en-US" sz="4000" b="1" i="1" dirty="0">
                <a:solidFill>
                  <a:schemeClr val="bg1"/>
                </a:solidFill>
                <a:effectLst>
                  <a:glow rad="101600">
                    <a:schemeClr val="tx1">
                      <a:alpha val="60000"/>
                    </a:schemeClr>
                  </a:glow>
                </a:effectLst>
                <a:latin typeface="+mj-lt"/>
              </a:rPr>
              <a:t> the whole world: he was cast out into the earth, and his </a:t>
            </a:r>
            <a:r>
              <a:rPr lang="en-US" sz="4000" b="1" i="1" u="sng" dirty="0">
                <a:solidFill>
                  <a:schemeClr val="bg1"/>
                </a:solidFill>
                <a:effectLst>
                  <a:glow rad="101600">
                    <a:schemeClr val="tx1">
                      <a:alpha val="60000"/>
                    </a:schemeClr>
                  </a:glow>
                </a:effectLst>
                <a:latin typeface="+mj-lt"/>
              </a:rPr>
              <a:t>angels</a:t>
            </a:r>
            <a:r>
              <a:rPr lang="en-US" sz="4000" b="1" i="1" dirty="0">
                <a:solidFill>
                  <a:schemeClr val="bg1"/>
                </a:solidFill>
                <a:effectLst>
                  <a:glow rad="101600">
                    <a:schemeClr val="tx1">
                      <a:alpha val="60000"/>
                    </a:schemeClr>
                  </a:glow>
                </a:effectLst>
                <a:latin typeface="+mj-lt"/>
              </a:rPr>
              <a:t> were cast out with him.” (Revelation 12:9) </a:t>
            </a:r>
          </a:p>
        </p:txBody>
      </p:sp>
    </p:spTree>
    <p:extLst>
      <p:ext uri="{BB962C8B-B14F-4D97-AF65-F5344CB8AC3E}">
        <p14:creationId xmlns:p14="http://schemas.microsoft.com/office/powerpoint/2010/main" val="2210114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www.mythsandfacts.org/conflict/mandate_for_palestine/mandate-map-1.jpg"/>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48294" y="0"/>
            <a:ext cx="4886107"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5867400" y="1066800"/>
            <a:ext cx="762000" cy="45720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rot="16818395">
            <a:off x="4550373" y="2859535"/>
            <a:ext cx="2634054" cy="707886"/>
          </a:xfrm>
          <a:prstGeom prst="rect">
            <a:avLst/>
          </a:prstGeom>
          <a:ln>
            <a:solidFill>
              <a:schemeClr val="bg1"/>
            </a:solidFill>
          </a:ln>
        </p:spPr>
        <p:txBody>
          <a:bodyPr wrap="none">
            <a:spAutoFit/>
          </a:bodyPr>
          <a:lstStyle/>
          <a:p>
            <a:r>
              <a:rPr lang="en-US" sz="4000" b="1" i="1" dirty="0">
                <a:solidFill>
                  <a:schemeClr val="bg1"/>
                </a:solidFill>
                <a:effectLst>
                  <a:glow rad="101600">
                    <a:schemeClr val="tx1">
                      <a:alpha val="60000"/>
                    </a:schemeClr>
                  </a:glow>
                </a:effectLst>
              </a:rPr>
              <a:t>(184 miles) </a:t>
            </a:r>
            <a:endParaRPr lang="en-US" sz="40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331842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39EC-3169-48CE-A314-B5F5F7C5C950}"/>
              </a:ext>
            </a:extLst>
          </p:cNvPr>
          <p:cNvSpPr>
            <a:spLocks noGrp="1"/>
          </p:cNvSpPr>
          <p:nvPr>
            <p:ph type="title"/>
          </p:nvPr>
        </p:nvSpPr>
        <p:spPr>
          <a:xfrm>
            <a:off x="79860" y="98265"/>
            <a:ext cx="5893412" cy="1325563"/>
          </a:xfrm>
        </p:spPr>
        <p:txBody>
          <a:bodyPr>
            <a:normAutofit fontScale="90000"/>
          </a:bodyPr>
          <a:lstStyle/>
          <a:p>
            <a:pPr algn="ctr"/>
            <a:r>
              <a:rPr lang="en-US" b="1" dirty="0">
                <a:solidFill>
                  <a:srgbClr val="FFFF00"/>
                </a:solidFill>
              </a:rPr>
              <a:t>The Destiny of Fallen Angels</a:t>
            </a:r>
            <a:br>
              <a:rPr lang="en-US" b="1" dirty="0">
                <a:solidFill>
                  <a:srgbClr val="FFFF00"/>
                </a:solidFill>
              </a:rPr>
            </a:br>
            <a:r>
              <a:rPr lang="en-US" b="1" i="1" dirty="0">
                <a:solidFill>
                  <a:srgbClr val="FFFF00"/>
                </a:solidFill>
              </a:rPr>
              <a:t>(Matthew 24:41)</a:t>
            </a:r>
          </a:p>
        </p:txBody>
      </p:sp>
      <p:sp>
        <p:nvSpPr>
          <p:cNvPr id="3" name="Content Placeholder 2">
            <a:extLst>
              <a:ext uri="{FF2B5EF4-FFF2-40B4-BE49-F238E27FC236}">
                <a16:creationId xmlns:a16="http://schemas.microsoft.com/office/drawing/2014/main" id="{96051882-410D-47B6-A760-17A311100C55}"/>
              </a:ext>
            </a:extLst>
          </p:cNvPr>
          <p:cNvSpPr>
            <a:spLocks noGrp="1"/>
          </p:cNvSpPr>
          <p:nvPr>
            <p:ph idx="1"/>
          </p:nvPr>
        </p:nvSpPr>
        <p:spPr>
          <a:xfrm>
            <a:off x="736756" y="1962785"/>
            <a:ext cx="4579620" cy="4351338"/>
          </a:xfrm>
        </p:spPr>
        <p:txBody>
          <a:bodyPr>
            <a:noAutofit/>
          </a:bodyPr>
          <a:lstStyle/>
          <a:p>
            <a:pPr marL="0" indent="0" algn="ctr">
              <a:buNone/>
            </a:pPr>
            <a:r>
              <a:rPr lang="en-US" sz="4000" i="1" dirty="0"/>
              <a:t>“Then shall he say also unto them on the left hand, Depart from me, ye cursed, into everlasting fire, prepared for the devil and his angels.” </a:t>
            </a:r>
          </a:p>
          <a:p>
            <a:pPr algn="ctr"/>
            <a:endParaRPr lang="en-US" sz="4000" i="1" dirty="0"/>
          </a:p>
        </p:txBody>
      </p:sp>
      <p:pic>
        <p:nvPicPr>
          <p:cNvPr id="4" name="Picture 3">
            <a:extLst>
              <a:ext uri="{FF2B5EF4-FFF2-40B4-BE49-F238E27FC236}">
                <a16:creationId xmlns:a16="http://schemas.microsoft.com/office/drawing/2014/main" id="{E02B48D5-6DA0-4FD9-9EBA-42F7C7207280}"/>
              </a:ext>
            </a:extLst>
          </p:cNvPr>
          <p:cNvPicPr>
            <a:picLocks noChangeAspect="1"/>
          </p:cNvPicPr>
          <p:nvPr/>
        </p:nvPicPr>
        <p:blipFill>
          <a:blip r:embed="rId2"/>
          <a:stretch>
            <a:fillRect/>
          </a:stretch>
        </p:blipFill>
        <p:spPr>
          <a:xfrm>
            <a:off x="6298588" y="164050"/>
            <a:ext cx="5893412" cy="3264950"/>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1818585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886A-1DCD-4442-819D-F39FFA46933D}"/>
              </a:ext>
            </a:extLst>
          </p:cNvPr>
          <p:cNvSpPr>
            <a:spLocks noGrp="1"/>
          </p:cNvSpPr>
          <p:nvPr>
            <p:ph type="title"/>
          </p:nvPr>
        </p:nvSpPr>
        <p:spPr>
          <a:xfrm>
            <a:off x="838200" y="253158"/>
            <a:ext cx="10515600" cy="1325563"/>
          </a:xfrm>
        </p:spPr>
        <p:txBody>
          <a:bodyPr/>
          <a:lstStyle/>
          <a:p>
            <a:pPr algn="ctr"/>
            <a:r>
              <a:rPr lang="en-US" b="1" dirty="0">
                <a:solidFill>
                  <a:srgbClr val="FFC000"/>
                </a:solidFill>
              </a:rPr>
              <a:t>When will Fallen Angels (Demons)</a:t>
            </a:r>
            <a:br>
              <a:rPr lang="en-US" b="1" dirty="0">
                <a:solidFill>
                  <a:srgbClr val="FFC000"/>
                </a:solidFill>
              </a:rPr>
            </a:br>
            <a:r>
              <a:rPr lang="en-US" b="1" dirty="0">
                <a:solidFill>
                  <a:srgbClr val="FFC000"/>
                </a:solidFill>
              </a:rPr>
              <a:t>be cast into the Lake of Fire?</a:t>
            </a:r>
          </a:p>
        </p:txBody>
      </p:sp>
      <p:pic>
        <p:nvPicPr>
          <p:cNvPr id="3" name="Picture 2">
            <a:extLst>
              <a:ext uri="{FF2B5EF4-FFF2-40B4-BE49-F238E27FC236}">
                <a16:creationId xmlns:a16="http://schemas.microsoft.com/office/drawing/2014/main" id="{1D97E8AB-0936-467D-9EC7-F3FAE4D8767F}"/>
              </a:ext>
            </a:extLst>
          </p:cNvPr>
          <p:cNvPicPr>
            <a:picLocks noChangeAspect="1"/>
          </p:cNvPicPr>
          <p:nvPr/>
        </p:nvPicPr>
        <p:blipFill>
          <a:blip r:embed="rId2"/>
          <a:stretch>
            <a:fillRect/>
          </a:stretch>
        </p:blipFill>
        <p:spPr>
          <a:xfrm>
            <a:off x="2102984" y="1684564"/>
            <a:ext cx="7986032" cy="5052980"/>
          </a:xfrm>
          <a:prstGeom prst="rect">
            <a:avLst/>
          </a:prstGeom>
          <a:ln>
            <a:noFill/>
          </a:ln>
          <a:effectLst>
            <a:softEdge rad="112500"/>
          </a:effectLst>
        </p:spPr>
      </p:pic>
    </p:spTree>
    <p:extLst>
      <p:ext uri="{BB962C8B-B14F-4D97-AF65-F5344CB8AC3E}">
        <p14:creationId xmlns:p14="http://schemas.microsoft.com/office/powerpoint/2010/main" val="1669540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9A0F0-7E7B-49D5-A9B2-08602A0DB7F8}"/>
              </a:ext>
            </a:extLst>
          </p:cNvPr>
          <p:cNvSpPr>
            <a:spLocks noGrp="1"/>
          </p:cNvSpPr>
          <p:nvPr>
            <p:ph type="title"/>
          </p:nvPr>
        </p:nvSpPr>
        <p:spPr>
          <a:xfrm>
            <a:off x="838200" y="206505"/>
            <a:ext cx="10515600" cy="1325563"/>
          </a:xfrm>
        </p:spPr>
        <p:txBody>
          <a:bodyPr>
            <a:normAutofit fontScale="90000"/>
          </a:bodyPr>
          <a:lstStyle/>
          <a:p>
            <a:pPr algn="ctr"/>
            <a:r>
              <a:rPr lang="en-US" b="1" dirty="0">
                <a:solidFill>
                  <a:srgbClr val="FFFF00"/>
                </a:solidFill>
              </a:rPr>
              <a:t>There will be no Satanic or Demon</a:t>
            </a:r>
            <a:br>
              <a:rPr lang="en-US" b="1" dirty="0">
                <a:solidFill>
                  <a:srgbClr val="FFFF00"/>
                </a:solidFill>
              </a:rPr>
            </a:br>
            <a:r>
              <a:rPr lang="en-US" b="1" dirty="0">
                <a:solidFill>
                  <a:srgbClr val="FFFF00"/>
                </a:solidFill>
              </a:rPr>
              <a:t> Activity During Millennium</a:t>
            </a:r>
            <a:br>
              <a:rPr lang="en-US" b="1" dirty="0">
                <a:solidFill>
                  <a:srgbClr val="FFFF00"/>
                </a:solidFill>
              </a:rPr>
            </a:br>
            <a:endParaRPr lang="en-US" b="1" dirty="0">
              <a:solidFill>
                <a:srgbClr val="FFFF00"/>
              </a:solidFill>
            </a:endParaRPr>
          </a:p>
        </p:txBody>
      </p:sp>
      <p:sp>
        <p:nvSpPr>
          <p:cNvPr id="3" name="Content Placeholder 2">
            <a:extLst>
              <a:ext uri="{FF2B5EF4-FFF2-40B4-BE49-F238E27FC236}">
                <a16:creationId xmlns:a16="http://schemas.microsoft.com/office/drawing/2014/main" id="{D97E081B-D78A-4D30-AAFA-745EBF19A950}"/>
              </a:ext>
            </a:extLst>
          </p:cNvPr>
          <p:cNvSpPr>
            <a:spLocks noGrp="1"/>
          </p:cNvSpPr>
          <p:nvPr>
            <p:ph idx="1"/>
          </p:nvPr>
        </p:nvSpPr>
        <p:spPr>
          <a:xfrm>
            <a:off x="242596" y="1690688"/>
            <a:ext cx="12045820" cy="5167312"/>
          </a:xfrm>
        </p:spPr>
        <p:txBody>
          <a:bodyPr>
            <a:normAutofit/>
          </a:bodyPr>
          <a:lstStyle/>
          <a:p>
            <a:r>
              <a:rPr lang="en-US" sz="3600" dirty="0"/>
              <a:t>We are told that the Devil is not active during the millennial reign of Christ – </a:t>
            </a:r>
            <a:r>
              <a:rPr lang="en-US" sz="3600" i="1" dirty="0"/>
              <a:t>Revelation 20:1-3</a:t>
            </a:r>
          </a:p>
          <a:p>
            <a:r>
              <a:rPr lang="en-US" sz="3600" dirty="0"/>
              <a:t>The inactivity of the Devil would also include his demons in the spirit realm. </a:t>
            </a:r>
          </a:p>
          <a:p>
            <a:r>
              <a:rPr lang="en-US" sz="3600" dirty="0"/>
              <a:t>The Devil and his demons will ultimately end up in the lake of fire.</a:t>
            </a:r>
          </a:p>
          <a:p>
            <a:r>
              <a:rPr lang="en-US" sz="3600" dirty="0"/>
              <a:t>The fate of the demons, therefore, is associated with the fate of the Devil – </a:t>
            </a:r>
            <a:r>
              <a:rPr lang="en-US" sz="3600" i="1" dirty="0"/>
              <a:t>Matthew 25:41</a:t>
            </a:r>
          </a:p>
        </p:txBody>
      </p:sp>
    </p:spTree>
    <p:extLst>
      <p:ext uri="{BB962C8B-B14F-4D97-AF65-F5344CB8AC3E}">
        <p14:creationId xmlns:p14="http://schemas.microsoft.com/office/powerpoint/2010/main" val="2332391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301CD4-04C3-4EAA-8CA2-C2DBDC9FA845}"/>
              </a:ext>
            </a:extLst>
          </p:cNvPr>
          <p:cNvSpPr>
            <a:spLocks noGrp="1"/>
          </p:cNvSpPr>
          <p:nvPr>
            <p:ph idx="1"/>
          </p:nvPr>
        </p:nvSpPr>
        <p:spPr>
          <a:xfrm>
            <a:off x="0" y="0"/>
            <a:ext cx="12192000" cy="6858000"/>
          </a:xfrm>
        </p:spPr>
        <p:txBody>
          <a:bodyPr>
            <a:normAutofit/>
          </a:bodyPr>
          <a:lstStyle/>
          <a:p>
            <a:r>
              <a:rPr lang="en-US" sz="3200" dirty="0"/>
              <a:t>When Christ returns in the Revelation He will judge the nations.</a:t>
            </a:r>
          </a:p>
          <a:p>
            <a:r>
              <a:rPr lang="en-US" sz="3200" i="1" dirty="0"/>
              <a:t>(Matthew 25:31-32) “When the Son of man shall come in his glory, and all the holy angels with him, then shall he sit upon the throne of his glory: And before him shall be gathered all nations: and he shall separate them one from another, as a shepherd </a:t>
            </a:r>
            <a:r>
              <a:rPr lang="en-US" sz="3200" i="1" dirty="0" err="1"/>
              <a:t>divideth</a:t>
            </a:r>
            <a:r>
              <a:rPr lang="en-US" sz="3200" i="1" dirty="0"/>
              <a:t> his sheep from the goats.”</a:t>
            </a:r>
          </a:p>
          <a:p>
            <a:r>
              <a:rPr lang="en-US" sz="3200" i="1" dirty="0"/>
              <a:t>(Matthew 25:41) “Then shall he say also unto them on the left hand, Depart from me, ye cursed, into everlasting fire, prepared for the devil and his angels.”</a:t>
            </a:r>
            <a:endParaRPr lang="en-US" sz="3200" dirty="0"/>
          </a:p>
          <a:p>
            <a:r>
              <a:rPr lang="en-US" sz="3200" dirty="0"/>
              <a:t>At this time we assume, though it is not stated, that He will judge the demons by casting them into the Lake of Fire. </a:t>
            </a:r>
          </a:p>
          <a:p>
            <a:r>
              <a:rPr lang="en-US" sz="3200" dirty="0"/>
              <a:t>Consequently they will all be kept from working their evil during the millennial reign of Christ. </a:t>
            </a:r>
          </a:p>
        </p:txBody>
      </p:sp>
    </p:spTree>
    <p:extLst>
      <p:ext uri="{BB962C8B-B14F-4D97-AF65-F5344CB8AC3E}">
        <p14:creationId xmlns:p14="http://schemas.microsoft.com/office/powerpoint/2010/main" val="2274595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4C3DC-EDAB-435E-8125-FC29B005BC9D}"/>
              </a:ext>
            </a:extLst>
          </p:cNvPr>
          <p:cNvPicPr>
            <a:picLocks noChangeAspect="1"/>
          </p:cNvPicPr>
          <p:nvPr/>
        </p:nvPicPr>
        <p:blipFill rotWithShape="1">
          <a:blip r:embed="rId2"/>
          <a:srcRect t="4971" b="886"/>
          <a:stretch/>
        </p:blipFill>
        <p:spPr>
          <a:xfrm>
            <a:off x="20" y="10"/>
            <a:ext cx="12191980" cy="6857990"/>
          </a:xfrm>
          <a:prstGeom prst="rect">
            <a:avLst/>
          </a:prstGeom>
        </p:spPr>
      </p:pic>
    </p:spTree>
    <p:extLst>
      <p:ext uri="{BB962C8B-B14F-4D97-AF65-F5344CB8AC3E}">
        <p14:creationId xmlns:p14="http://schemas.microsoft.com/office/powerpoint/2010/main" val="884797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2FD2E56-6B7D-46C8-8BE1-C04DBF6B7459}"/>
              </a:ext>
            </a:extLst>
          </p:cNvPr>
          <p:cNvPicPr>
            <a:picLocks noChangeAspect="1"/>
          </p:cNvPicPr>
          <p:nvPr/>
        </p:nvPicPr>
        <p:blipFill rotWithShape="1">
          <a:blip r:embed="rId2"/>
          <a:srcRect t="3153" r="1" b="1"/>
          <a:stretch/>
        </p:blipFill>
        <p:spPr>
          <a:xfrm>
            <a:off x="643467" y="643467"/>
            <a:ext cx="10905066"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pic>
        <p:nvPicPr>
          <p:cNvPr id="2052" name="Picture 4" descr="See the source image">
            <a:extLst>
              <a:ext uri="{FF2B5EF4-FFF2-40B4-BE49-F238E27FC236}">
                <a16:creationId xmlns:a16="http://schemas.microsoft.com/office/drawing/2014/main" id="{C524898F-BF3F-49BE-AE61-1E12004A49E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H="1">
            <a:off x="3361253" y="2281663"/>
            <a:ext cx="5672676" cy="30847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4699885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25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B8B91-7584-4B90-A4BA-96C29FBEB76B}"/>
              </a:ext>
            </a:extLst>
          </p:cNvPr>
          <p:cNvPicPr>
            <a:picLocks noChangeAspect="1"/>
          </p:cNvPicPr>
          <p:nvPr/>
        </p:nvPicPr>
        <p:blipFill rotWithShape="1">
          <a:blip r:embed="rId2"/>
          <a:srcRect t="16667"/>
          <a:stretch/>
        </p:blipFill>
        <p:spPr>
          <a:xfrm>
            <a:off x="20" y="10"/>
            <a:ext cx="12191980" cy="6857990"/>
          </a:xfrm>
          <a:prstGeom prst="rect">
            <a:avLst/>
          </a:prstGeom>
        </p:spPr>
      </p:pic>
    </p:spTree>
    <p:extLst>
      <p:ext uri="{BB962C8B-B14F-4D97-AF65-F5344CB8AC3E}">
        <p14:creationId xmlns:p14="http://schemas.microsoft.com/office/powerpoint/2010/main" val="3829599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75A615-554B-42F4-AAAA-E2F873A399CD}"/>
              </a:ext>
            </a:extLst>
          </p:cNvPr>
          <p:cNvPicPr>
            <a:picLocks noChangeAspect="1"/>
          </p:cNvPicPr>
          <p:nvPr/>
        </p:nvPicPr>
        <p:blipFill rotWithShape="1">
          <a:blip r:embed="rId2"/>
          <a:srcRect t="47289" r="-1" b="16289"/>
          <a:stretch/>
        </p:blipFill>
        <p:spPr>
          <a:xfrm>
            <a:off x="20" y="10"/>
            <a:ext cx="12191980" cy="6857990"/>
          </a:xfrm>
          <a:prstGeom prst="rect">
            <a:avLst/>
          </a:prstGeom>
        </p:spPr>
      </p:pic>
    </p:spTree>
    <p:extLst>
      <p:ext uri="{BB962C8B-B14F-4D97-AF65-F5344CB8AC3E}">
        <p14:creationId xmlns:p14="http://schemas.microsoft.com/office/powerpoint/2010/main" val="2553317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516DDE-B1D0-481E-B69D-C2182740C0A8}"/>
              </a:ext>
            </a:extLst>
          </p:cNvPr>
          <p:cNvPicPr>
            <a:picLocks noChangeAspect="1"/>
          </p:cNvPicPr>
          <p:nvPr/>
        </p:nvPicPr>
        <p:blipFill>
          <a:blip r:embed="rId2"/>
          <a:stretch>
            <a:fillRect/>
          </a:stretch>
        </p:blipFill>
        <p:spPr>
          <a:xfrm>
            <a:off x="1053355" y="1"/>
            <a:ext cx="10104502" cy="6871062"/>
          </a:xfrm>
          <a:prstGeom prst="rect">
            <a:avLst/>
          </a:prstGeom>
        </p:spPr>
      </p:pic>
    </p:spTree>
    <p:extLst>
      <p:ext uri="{BB962C8B-B14F-4D97-AF65-F5344CB8AC3E}">
        <p14:creationId xmlns:p14="http://schemas.microsoft.com/office/powerpoint/2010/main" val="43838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EE6E2F-8033-407D-A354-3EF770035898}"/>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051CE253-BBE5-4A3E-9A89-4058EA9197D9}"/>
              </a:ext>
            </a:extLst>
          </p:cNvPr>
          <p:cNvSpPr>
            <a:spLocks noGrp="1"/>
          </p:cNvSpPr>
          <p:nvPr>
            <p:ph type="title"/>
          </p:nvPr>
        </p:nvSpPr>
        <p:spPr>
          <a:xfrm>
            <a:off x="838200" y="0"/>
            <a:ext cx="10515600" cy="1325563"/>
          </a:xfrm>
        </p:spPr>
        <p:txBody>
          <a:bodyPr/>
          <a:lstStyle/>
          <a:p>
            <a:pPr algn="ctr"/>
            <a:r>
              <a:rPr lang="en-US" b="1" dirty="0">
                <a:solidFill>
                  <a:schemeClr val="bg1"/>
                </a:solidFill>
                <a:effectLst>
                  <a:glow rad="101600">
                    <a:schemeClr val="tx1">
                      <a:alpha val="60000"/>
                    </a:schemeClr>
                  </a:glow>
                </a:effectLst>
              </a:rPr>
              <a:t>What have we learned so far?</a:t>
            </a:r>
          </a:p>
        </p:txBody>
      </p:sp>
      <p:sp>
        <p:nvSpPr>
          <p:cNvPr id="3" name="Content Placeholder 2">
            <a:extLst>
              <a:ext uri="{FF2B5EF4-FFF2-40B4-BE49-F238E27FC236}">
                <a16:creationId xmlns:a16="http://schemas.microsoft.com/office/drawing/2014/main" id="{9AC8FBCD-A2C5-4578-9DBA-B2461DBDF23F}"/>
              </a:ext>
            </a:extLst>
          </p:cNvPr>
          <p:cNvSpPr>
            <a:spLocks noGrp="1"/>
          </p:cNvSpPr>
          <p:nvPr>
            <p:ph idx="1"/>
          </p:nvPr>
        </p:nvSpPr>
        <p:spPr>
          <a:xfrm>
            <a:off x="0" y="1566195"/>
            <a:ext cx="12031579" cy="4351338"/>
          </a:xfrm>
        </p:spPr>
        <p:txBody>
          <a:bodyPr>
            <a:noAutofit/>
          </a:bodyPr>
          <a:lstStyle/>
          <a:p>
            <a:r>
              <a:rPr lang="en-US" sz="3600" dirty="0">
                <a:solidFill>
                  <a:schemeClr val="bg1"/>
                </a:solidFill>
                <a:effectLst>
                  <a:glow rad="101600">
                    <a:schemeClr val="tx1">
                      <a:alpha val="60000"/>
                    </a:schemeClr>
                  </a:glow>
                </a:effectLst>
              </a:rPr>
              <a:t> Satan is a Fallen Angel</a:t>
            </a:r>
          </a:p>
          <a:p>
            <a:r>
              <a:rPr lang="en-US" sz="3600" dirty="0">
                <a:solidFill>
                  <a:schemeClr val="bg1"/>
                </a:solidFill>
                <a:effectLst>
                  <a:glow rad="101600">
                    <a:schemeClr val="tx1">
                      <a:alpha val="60000"/>
                    </a:schemeClr>
                  </a:glow>
                </a:effectLst>
              </a:rPr>
              <a:t> Devils/Demons are Fallen Angels</a:t>
            </a:r>
          </a:p>
          <a:p>
            <a:r>
              <a:rPr lang="en-US" sz="3600" dirty="0">
                <a:solidFill>
                  <a:schemeClr val="bg1"/>
                </a:solidFill>
                <a:effectLst>
                  <a:glow rad="101600">
                    <a:schemeClr val="tx1">
                      <a:alpha val="60000"/>
                    </a:schemeClr>
                  </a:glow>
                </a:effectLst>
              </a:rPr>
              <a:t> Fallen Angels have names</a:t>
            </a:r>
          </a:p>
          <a:p>
            <a:r>
              <a:rPr lang="en-US" sz="3600" dirty="0">
                <a:solidFill>
                  <a:schemeClr val="bg1"/>
                </a:solidFill>
                <a:effectLst>
                  <a:glow rad="101600">
                    <a:schemeClr val="tx1">
                      <a:alpha val="60000"/>
                    </a:schemeClr>
                  </a:glow>
                </a:effectLst>
              </a:rPr>
              <a:t> Fallen Angels can speak</a:t>
            </a:r>
          </a:p>
          <a:p>
            <a:r>
              <a:rPr lang="en-US" sz="3600" dirty="0">
                <a:solidFill>
                  <a:schemeClr val="bg1"/>
                </a:solidFill>
                <a:effectLst>
                  <a:glow rad="101600">
                    <a:schemeClr val="tx1">
                      <a:alpha val="60000"/>
                    </a:schemeClr>
                  </a:glow>
                </a:effectLst>
              </a:rPr>
              <a:t> Fallen Angels are highly intelligent</a:t>
            </a:r>
          </a:p>
          <a:p>
            <a:r>
              <a:rPr lang="en-US" sz="3600" dirty="0">
                <a:solidFill>
                  <a:schemeClr val="bg1"/>
                </a:solidFill>
                <a:effectLst>
                  <a:glow rad="101600">
                    <a:schemeClr val="tx1">
                      <a:alpha val="60000"/>
                    </a:schemeClr>
                  </a:glow>
                </a:effectLst>
              </a:rPr>
              <a:t> Fallen Angels are able to formulate a systematic Satanic                                                         centered system of theology</a:t>
            </a:r>
          </a:p>
          <a:p>
            <a:r>
              <a:rPr lang="en-US" sz="3600" dirty="0">
                <a:solidFill>
                  <a:schemeClr val="bg1"/>
                </a:solidFill>
                <a:effectLst>
                  <a:glow rad="101600">
                    <a:schemeClr val="tx1">
                      <a:alpha val="60000"/>
                    </a:schemeClr>
                  </a:glow>
                </a:effectLst>
              </a:rPr>
              <a:t> Fallen Angels possess great ability and strength</a:t>
            </a:r>
          </a:p>
          <a:p>
            <a:pPr marL="0" indent="0">
              <a:buNone/>
            </a:pPr>
            <a:endParaRPr lang="en-US" sz="3600"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804236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EC8FD5-453B-4A33-8492-264D20320F29}"/>
              </a:ext>
            </a:extLst>
          </p:cNvPr>
          <p:cNvPicPr>
            <a:picLocks noChangeAspect="1"/>
          </p:cNvPicPr>
          <p:nvPr/>
        </p:nvPicPr>
        <p:blipFill rotWithShape="1">
          <a:blip r:embed="rId2"/>
          <a:srcRect l="11111"/>
          <a:stretch/>
        </p:blipFill>
        <p:spPr>
          <a:xfrm>
            <a:off x="6096000" y="10"/>
            <a:ext cx="6096000" cy="6857990"/>
          </a:xfrm>
          <a:prstGeom prst="rect">
            <a:avLst/>
          </a:prstGeom>
        </p:spPr>
      </p:pic>
      <p:pic>
        <p:nvPicPr>
          <p:cNvPr id="2" name="Picture 1">
            <a:extLst>
              <a:ext uri="{FF2B5EF4-FFF2-40B4-BE49-F238E27FC236}">
                <a16:creationId xmlns:a16="http://schemas.microsoft.com/office/drawing/2014/main" id="{B1F14D71-136C-4D4A-9596-E289C9F28691}"/>
              </a:ext>
            </a:extLst>
          </p:cNvPr>
          <p:cNvPicPr>
            <a:picLocks noChangeAspect="1"/>
          </p:cNvPicPr>
          <p:nvPr/>
        </p:nvPicPr>
        <p:blipFill rotWithShape="1">
          <a:blip r:embed="rId3"/>
          <a:srcRect t="4656" r="-1" b="-1"/>
          <a:stretch/>
        </p:blipFill>
        <p:spPr>
          <a:xfrm>
            <a:off x="20" y="10"/>
            <a:ext cx="6095980" cy="6857990"/>
          </a:xfrm>
          <a:prstGeom prst="rect">
            <a:avLst/>
          </a:prstGeom>
        </p:spPr>
      </p:pic>
    </p:spTree>
    <p:extLst>
      <p:ext uri="{BB962C8B-B14F-4D97-AF65-F5344CB8AC3E}">
        <p14:creationId xmlns:p14="http://schemas.microsoft.com/office/powerpoint/2010/main" val="1821943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30116EE-24B4-4968-8789-45A9ED9B1E9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chemeClr val="bg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26">
            <a:extLst>
              <a:ext uri="{FF2B5EF4-FFF2-40B4-BE49-F238E27FC236}">
                <a16:creationId xmlns:a16="http://schemas.microsoft.com/office/drawing/2014/main" id="{BFD782CD-C84C-46DB-BC0A-29061C632D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11548872" cy="3930315"/>
          </a:xfrm>
          <a:prstGeom prst="roundRect">
            <a:avLst>
              <a:gd name="adj" fmla="val 0"/>
            </a:avLst>
          </a:prstGeom>
          <a:solidFill>
            <a:srgbClr val="FFFFFF"/>
          </a:solidFill>
          <a:ln w="9525">
            <a:solidFill>
              <a:schemeClr val="bg1">
                <a:lumMod val="65000"/>
                <a:lumOff val="35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FD01AF3-D229-4248-AE76-79EC2ADCE0F2}"/>
              </a:ext>
            </a:extLst>
          </p:cNvPr>
          <p:cNvPicPr>
            <a:picLocks noChangeAspect="1"/>
          </p:cNvPicPr>
          <p:nvPr/>
        </p:nvPicPr>
        <p:blipFill rotWithShape="1">
          <a:blip r:embed="rId2"/>
          <a:srcRect t="7198" r="1" b="1"/>
          <a:stretch/>
        </p:blipFill>
        <p:spPr>
          <a:xfrm>
            <a:off x="3485985" y="640080"/>
            <a:ext cx="2686981" cy="3291840"/>
          </a:xfrm>
          <a:prstGeom prst="rect">
            <a:avLst/>
          </a:prstGeom>
        </p:spPr>
      </p:pic>
      <p:pic>
        <p:nvPicPr>
          <p:cNvPr id="4" name="Picture 3">
            <a:extLst>
              <a:ext uri="{FF2B5EF4-FFF2-40B4-BE49-F238E27FC236}">
                <a16:creationId xmlns:a16="http://schemas.microsoft.com/office/drawing/2014/main" id="{B1EC7023-381A-4CCA-BBC6-7C81D21C5E85}"/>
              </a:ext>
            </a:extLst>
          </p:cNvPr>
          <p:cNvPicPr>
            <a:picLocks noChangeAspect="1"/>
          </p:cNvPicPr>
          <p:nvPr/>
        </p:nvPicPr>
        <p:blipFill rotWithShape="1">
          <a:blip r:embed="rId3"/>
          <a:srcRect r="8032" b="5"/>
          <a:stretch/>
        </p:blipFill>
        <p:spPr>
          <a:xfrm>
            <a:off x="519016" y="640080"/>
            <a:ext cx="2686982" cy="3291840"/>
          </a:xfrm>
          <a:prstGeom prst="rect">
            <a:avLst/>
          </a:prstGeom>
        </p:spPr>
      </p:pic>
      <p:pic>
        <p:nvPicPr>
          <p:cNvPr id="6" name="Picture 5">
            <a:extLst>
              <a:ext uri="{FF2B5EF4-FFF2-40B4-BE49-F238E27FC236}">
                <a16:creationId xmlns:a16="http://schemas.microsoft.com/office/drawing/2014/main" id="{1D03193D-3D3A-4DF5-A410-DA7E34CCAFD7}"/>
              </a:ext>
            </a:extLst>
          </p:cNvPr>
          <p:cNvPicPr>
            <a:picLocks noChangeAspect="1"/>
          </p:cNvPicPr>
          <p:nvPr/>
        </p:nvPicPr>
        <p:blipFill rotWithShape="1">
          <a:blip r:embed="rId4"/>
          <a:srcRect l="9625" r="9255"/>
          <a:stretch/>
        </p:blipFill>
        <p:spPr>
          <a:xfrm rot="16200000">
            <a:off x="6037434" y="1022943"/>
            <a:ext cx="3291840" cy="2526114"/>
          </a:xfrm>
          <a:prstGeom prst="rect">
            <a:avLst/>
          </a:prstGeom>
        </p:spPr>
      </p:pic>
      <p:pic>
        <p:nvPicPr>
          <p:cNvPr id="5" name="Picture 4">
            <a:extLst>
              <a:ext uri="{FF2B5EF4-FFF2-40B4-BE49-F238E27FC236}">
                <a16:creationId xmlns:a16="http://schemas.microsoft.com/office/drawing/2014/main" id="{D927BD3D-4FC5-4E46-99AF-1A85A8782FC7}"/>
              </a:ext>
            </a:extLst>
          </p:cNvPr>
          <p:cNvPicPr>
            <a:picLocks noChangeAspect="1"/>
          </p:cNvPicPr>
          <p:nvPr/>
        </p:nvPicPr>
        <p:blipFill rotWithShape="1">
          <a:blip r:embed="rId5"/>
          <a:srcRect t="4221" r="-3" b="-3"/>
          <a:stretch/>
        </p:blipFill>
        <p:spPr>
          <a:xfrm>
            <a:off x="9193065" y="640080"/>
            <a:ext cx="2526115" cy="3291840"/>
          </a:xfrm>
          <a:prstGeom prst="rect">
            <a:avLst/>
          </a:prstGeom>
        </p:spPr>
      </p:pic>
      <p:sp>
        <p:nvSpPr>
          <p:cNvPr id="2" name="Title 1">
            <a:extLst>
              <a:ext uri="{FF2B5EF4-FFF2-40B4-BE49-F238E27FC236}">
                <a16:creationId xmlns:a16="http://schemas.microsoft.com/office/drawing/2014/main" id="{02E80B98-9CB4-4413-8FC1-CB4A9C45A070}"/>
              </a:ext>
            </a:extLst>
          </p:cNvPr>
          <p:cNvSpPr>
            <a:spLocks noGrp="1"/>
          </p:cNvSpPr>
          <p:nvPr>
            <p:ph type="title"/>
          </p:nvPr>
        </p:nvSpPr>
        <p:spPr>
          <a:xfrm>
            <a:off x="87086" y="4729669"/>
            <a:ext cx="12104914" cy="1975931"/>
          </a:xfrm>
        </p:spPr>
        <p:txBody>
          <a:bodyPr vert="horz" lIns="91440" tIns="45720" rIns="91440" bIns="45720" rtlCol="0" anchor="b">
            <a:noAutofit/>
          </a:bodyPr>
          <a:lstStyle/>
          <a:p>
            <a:pPr algn="ctr"/>
            <a:r>
              <a:rPr lang="en-US" sz="3600" i="1" dirty="0"/>
              <a:t>“And the devil that deceived them was cast into the lake of fire and brimstone, where the beast and the false prophet are, and shall be tormented day and night for ever and ever.” </a:t>
            </a:r>
            <a:br>
              <a:rPr lang="en-US" sz="3600" i="1" dirty="0"/>
            </a:br>
            <a:r>
              <a:rPr lang="en-US" sz="3600" i="1" dirty="0"/>
              <a:t>(Revelation 20:10)</a:t>
            </a:r>
          </a:p>
        </p:txBody>
      </p:sp>
      <p:pic>
        <p:nvPicPr>
          <p:cNvPr id="8" name="Picture 7">
            <a:extLst>
              <a:ext uri="{FF2B5EF4-FFF2-40B4-BE49-F238E27FC236}">
                <a16:creationId xmlns:a16="http://schemas.microsoft.com/office/drawing/2014/main" id="{151B9394-0491-4464-A530-0DE1F0AC93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3450" y="1157000"/>
            <a:ext cx="2811619" cy="2108715"/>
          </a:xfrm>
          <a:prstGeom prst="ellipse">
            <a:avLst/>
          </a:prstGeom>
          <a:ln>
            <a:noFill/>
          </a:ln>
          <a:effectLst>
            <a:softEdge rad="112500"/>
          </a:effectLst>
        </p:spPr>
      </p:pic>
    </p:spTree>
    <p:extLst>
      <p:ext uri="{BB962C8B-B14F-4D97-AF65-F5344CB8AC3E}">
        <p14:creationId xmlns:p14="http://schemas.microsoft.com/office/powerpoint/2010/main" val="571302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7CCA92-D889-4CBD-8916-10B864100CE6}"/>
              </a:ext>
            </a:extLst>
          </p:cNvPr>
          <p:cNvSpPr>
            <a:spLocks noGrp="1"/>
          </p:cNvSpPr>
          <p:nvPr>
            <p:ph sz="half" idx="1"/>
          </p:nvPr>
        </p:nvSpPr>
        <p:spPr>
          <a:xfrm>
            <a:off x="213048" y="2506662"/>
            <a:ext cx="5181600" cy="4351338"/>
          </a:xfrm>
        </p:spPr>
        <p:txBody>
          <a:bodyPr>
            <a:normAutofit/>
          </a:bodyPr>
          <a:lstStyle/>
          <a:p>
            <a:r>
              <a:rPr lang="en-US" sz="4000" dirty="0"/>
              <a:t>Scriptures</a:t>
            </a:r>
          </a:p>
          <a:p>
            <a:r>
              <a:rPr lang="en-US" sz="4000" dirty="0"/>
              <a:t>God</a:t>
            </a:r>
          </a:p>
          <a:p>
            <a:r>
              <a:rPr lang="en-US" sz="4000" dirty="0"/>
              <a:t>God the Father</a:t>
            </a:r>
          </a:p>
          <a:p>
            <a:r>
              <a:rPr lang="en-US" sz="4000" dirty="0"/>
              <a:t>God the Son</a:t>
            </a:r>
          </a:p>
          <a:p>
            <a:r>
              <a:rPr lang="en-US" sz="4000" dirty="0"/>
              <a:t>God the Holy Spirit</a:t>
            </a:r>
          </a:p>
          <a:p>
            <a:r>
              <a:rPr lang="en-US" sz="4000" dirty="0"/>
              <a:t>Man</a:t>
            </a:r>
          </a:p>
          <a:p>
            <a:pPr marL="0" indent="0">
              <a:buNone/>
            </a:pPr>
            <a:endParaRPr lang="en-US" sz="4000" dirty="0"/>
          </a:p>
        </p:txBody>
      </p:sp>
      <p:sp>
        <p:nvSpPr>
          <p:cNvPr id="4" name="Content Placeholder 3">
            <a:extLst>
              <a:ext uri="{FF2B5EF4-FFF2-40B4-BE49-F238E27FC236}">
                <a16:creationId xmlns:a16="http://schemas.microsoft.com/office/drawing/2014/main" id="{0300D4A5-9C9B-40E0-9C85-4F8A2E0368E6}"/>
              </a:ext>
            </a:extLst>
          </p:cNvPr>
          <p:cNvSpPr>
            <a:spLocks noGrp="1"/>
          </p:cNvSpPr>
          <p:nvPr>
            <p:ph sz="half" idx="2"/>
          </p:nvPr>
        </p:nvSpPr>
        <p:spPr>
          <a:xfrm>
            <a:off x="8635483" y="2506662"/>
            <a:ext cx="5181600" cy="4351338"/>
          </a:xfrm>
        </p:spPr>
        <p:txBody>
          <a:bodyPr>
            <a:normAutofit/>
          </a:bodyPr>
          <a:lstStyle/>
          <a:p>
            <a:r>
              <a:rPr lang="en-US" sz="4000" dirty="0"/>
              <a:t>Salvation</a:t>
            </a:r>
          </a:p>
          <a:p>
            <a:r>
              <a:rPr lang="en-US" sz="4000" dirty="0"/>
              <a:t>Church</a:t>
            </a:r>
          </a:p>
          <a:p>
            <a:r>
              <a:rPr lang="en-US" sz="4000" dirty="0"/>
              <a:t>Prophecy</a:t>
            </a:r>
          </a:p>
          <a:p>
            <a:r>
              <a:rPr lang="en-US" sz="4000" dirty="0"/>
              <a:t>Satan</a:t>
            </a:r>
          </a:p>
          <a:p>
            <a:r>
              <a:rPr lang="en-US" sz="4000" dirty="0"/>
              <a:t>Angels</a:t>
            </a:r>
          </a:p>
          <a:p>
            <a:r>
              <a:rPr lang="en-US" sz="4000" dirty="0"/>
              <a:t>Fallen Angels</a:t>
            </a:r>
          </a:p>
        </p:txBody>
      </p:sp>
      <p:pic>
        <p:nvPicPr>
          <p:cNvPr id="6" name="Picture 5">
            <a:extLst>
              <a:ext uri="{FF2B5EF4-FFF2-40B4-BE49-F238E27FC236}">
                <a16:creationId xmlns:a16="http://schemas.microsoft.com/office/drawing/2014/main" id="{F5905DBB-E5F4-458E-96C6-EF6FC3347B62}"/>
              </a:ext>
            </a:extLst>
          </p:cNvPr>
          <p:cNvPicPr>
            <a:picLocks noChangeAspect="1"/>
          </p:cNvPicPr>
          <p:nvPr/>
        </p:nvPicPr>
        <p:blipFill>
          <a:blip r:embed="rId2"/>
          <a:stretch>
            <a:fillRect/>
          </a:stretch>
        </p:blipFill>
        <p:spPr>
          <a:xfrm>
            <a:off x="4386262" y="3260968"/>
            <a:ext cx="3419475" cy="1524000"/>
          </a:xfrm>
          <a:prstGeom prst="rect">
            <a:avLst/>
          </a:prstGeom>
        </p:spPr>
      </p:pic>
      <p:pic>
        <p:nvPicPr>
          <p:cNvPr id="7" name="Picture 6">
            <a:extLst>
              <a:ext uri="{FF2B5EF4-FFF2-40B4-BE49-F238E27FC236}">
                <a16:creationId xmlns:a16="http://schemas.microsoft.com/office/drawing/2014/main" id="{7F0050B2-A96B-4150-966F-B97468D89C2C}"/>
              </a:ext>
            </a:extLst>
          </p:cNvPr>
          <p:cNvPicPr>
            <a:picLocks noChangeAspect="1"/>
          </p:cNvPicPr>
          <p:nvPr/>
        </p:nvPicPr>
        <p:blipFill rotWithShape="1">
          <a:blip r:embed="rId3"/>
          <a:srcRect l="13468" b="3301"/>
          <a:stretch/>
        </p:blipFill>
        <p:spPr>
          <a:xfrm>
            <a:off x="2397829" y="0"/>
            <a:ext cx="6836502" cy="2506662"/>
          </a:xfrm>
          <a:prstGeom prst="rect">
            <a:avLst/>
          </a:prstGeom>
          <a:ln>
            <a:noFill/>
          </a:ln>
          <a:effectLst>
            <a:softEdge rad="112500"/>
          </a:effectLst>
        </p:spPr>
      </p:pic>
    </p:spTree>
    <p:extLst>
      <p:ext uri="{BB962C8B-B14F-4D97-AF65-F5344CB8AC3E}">
        <p14:creationId xmlns:p14="http://schemas.microsoft.com/office/powerpoint/2010/main" val="2151468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fade">
                                      <p:cBhvr>
                                        <p:cTn id="47" dur="500"/>
                                        <p:tgtEl>
                                          <p:spTgt spid="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Effect transition="in" filter="fade">
                                      <p:cBhvr>
                                        <p:cTn id="57" dur="500"/>
                                        <p:tgtEl>
                                          <p:spTgt spid="4">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Effect transition="in" filter="fade">
                                      <p:cBhvr>
                                        <p:cTn id="6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EE6E2F-8033-407D-A354-3EF770035898}"/>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051CE253-BBE5-4A3E-9A89-4058EA9197D9}"/>
              </a:ext>
            </a:extLst>
          </p:cNvPr>
          <p:cNvSpPr>
            <a:spLocks noGrp="1"/>
          </p:cNvSpPr>
          <p:nvPr>
            <p:ph type="title"/>
          </p:nvPr>
        </p:nvSpPr>
        <p:spPr>
          <a:xfrm>
            <a:off x="838200" y="0"/>
            <a:ext cx="10515600" cy="1325563"/>
          </a:xfrm>
        </p:spPr>
        <p:txBody>
          <a:bodyPr/>
          <a:lstStyle/>
          <a:p>
            <a:pPr algn="ctr"/>
            <a:r>
              <a:rPr lang="en-US" b="1" dirty="0">
                <a:solidFill>
                  <a:schemeClr val="bg1"/>
                </a:solidFill>
                <a:effectLst>
                  <a:glow rad="101600">
                    <a:schemeClr val="tx1">
                      <a:alpha val="60000"/>
                    </a:schemeClr>
                  </a:glow>
                </a:effectLst>
              </a:rPr>
              <a:t>What have we learned so far?</a:t>
            </a:r>
          </a:p>
        </p:txBody>
      </p:sp>
      <p:sp>
        <p:nvSpPr>
          <p:cNvPr id="3" name="Content Placeholder 2">
            <a:extLst>
              <a:ext uri="{FF2B5EF4-FFF2-40B4-BE49-F238E27FC236}">
                <a16:creationId xmlns:a16="http://schemas.microsoft.com/office/drawing/2014/main" id="{9AC8FBCD-A2C5-4578-9DBA-B2461DBDF23F}"/>
              </a:ext>
            </a:extLst>
          </p:cNvPr>
          <p:cNvSpPr>
            <a:spLocks noGrp="1"/>
          </p:cNvSpPr>
          <p:nvPr>
            <p:ph idx="1"/>
          </p:nvPr>
        </p:nvSpPr>
        <p:spPr>
          <a:xfrm>
            <a:off x="20" y="1325563"/>
            <a:ext cx="12191980" cy="5369635"/>
          </a:xfrm>
        </p:spPr>
        <p:txBody>
          <a:bodyPr>
            <a:noAutofit/>
          </a:bodyPr>
          <a:lstStyle/>
          <a:p>
            <a:r>
              <a:rPr lang="en-US" sz="3600" dirty="0">
                <a:solidFill>
                  <a:schemeClr val="bg1"/>
                </a:solidFill>
                <a:effectLst>
                  <a:glow rad="101600">
                    <a:schemeClr val="tx1">
                      <a:alpha val="60000"/>
                    </a:schemeClr>
                  </a:glow>
                </a:effectLst>
              </a:rPr>
              <a:t> Fallen Angels are very active in the world</a:t>
            </a:r>
          </a:p>
          <a:p>
            <a:r>
              <a:rPr lang="en-US" sz="3600" dirty="0">
                <a:solidFill>
                  <a:schemeClr val="bg1"/>
                </a:solidFill>
                <a:effectLst>
                  <a:glow rad="101600">
                    <a:schemeClr val="tx1">
                      <a:alpha val="60000"/>
                    </a:schemeClr>
                  </a:glow>
                </a:effectLst>
              </a:rPr>
              <a:t> Fallen Angels oppose God’s purpose</a:t>
            </a:r>
          </a:p>
          <a:p>
            <a:r>
              <a:rPr lang="en-US" sz="3600" dirty="0">
                <a:solidFill>
                  <a:schemeClr val="bg1"/>
                </a:solidFill>
                <a:effectLst>
                  <a:glow rad="101600">
                    <a:schemeClr val="tx1">
                      <a:alpha val="60000"/>
                    </a:schemeClr>
                  </a:glow>
                </a:effectLst>
              </a:rPr>
              <a:t> Fallen Angels execute Satan’s plan and program</a:t>
            </a:r>
          </a:p>
          <a:p>
            <a:r>
              <a:rPr lang="en-US" sz="3600" dirty="0">
                <a:solidFill>
                  <a:schemeClr val="bg1"/>
                </a:solidFill>
                <a:effectLst>
                  <a:glow rad="101600">
                    <a:schemeClr val="tx1">
                      <a:alpha val="60000"/>
                    </a:schemeClr>
                  </a:glow>
                </a:effectLst>
              </a:rPr>
              <a:t> Fallen Angels can possess individuals</a:t>
            </a:r>
          </a:p>
          <a:p>
            <a:r>
              <a:rPr lang="en-US" sz="3600" dirty="0">
                <a:solidFill>
                  <a:schemeClr val="bg1"/>
                </a:solidFill>
                <a:effectLst>
                  <a:glow rad="101600">
                    <a:schemeClr val="tx1">
                      <a:alpha val="60000"/>
                    </a:schemeClr>
                  </a:glow>
                </a:effectLst>
              </a:rPr>
              <a:t> Fallen Angels disseminate false doctrine</a:t>
            </a:r>
          </a:p>
          <a:p>
            <a:r>
              <a:rPr lang="en-US" sz="3600" dirty="0">
                <a:solidFill>
                  <a:schemeClr val="bg1"/>
                </a:solidFill>
                <a:effectLst>
                  <a:glow rad="101600">
                    <a:schemeClr val="tx1">
                      <a:alpha val="60000"/>
                    </a:schemeClr>
                  </a:glow>
                </a:effectLst>
              </a:rPr>
              <a:t> Fallen Angels can afflict human beings in many different ways</a:t>
            </a:r>
          </a:p>
          <a:p>
            <a:r>
              <a:rPr lang="en-US" sz="3600" dirty="0">
                <a:solidFill>
                  <a:schemeClr val="bg1"/>
                </a:solidFill>
                <a:effectLst>
                  <a:glow rad="101600">
                    <a:schemeClr val="tx1">
                      <a:alpha val="60000"/>
                    </a:schemeClr>
                  </a:glow>
                </a:effectLst>
              </a:rPr>
              <a:t> Fallen Angels can cause insanity</a:t>
            </a:r>
          </a:p>
          <a:p>
            <a:r>
              <a:rPr lang="fr-FR" sz="3600" dirty="0">
                <a:solidFill>
                  <a:schemeClr val="bg1"/>
                </a:solidFill>
                <a:effectLst>
                  <a:glow rad="101600">
                    <a:schemeClr val="tx1">
                      <a:alpha val="60000"/>
                    </a:schemeClr>
                  </a:glow>
                </a:effectLst>
              </a:rPr>
              <a:t> Fallen Angels can cause </a:t>
            </a:r>
            <a:r>
              <a:rPr lang="fr-FR" sz="3600" dirty="0" err="1">
                <a:solidFill>
                  <a:schemeClr val="bg1"/>
                </a:solidFill>
                <a:effectLst>
                  <a:glow rad="101600">
                    <a:schemeClr val="tx1">
                      <a:alpha val="60000"/>
                    </a:schemeClr>
                  </a:glow>
                </a:effectLst>
              </a:rPr>
              <a:t>suicidal</a:t>
            </a:r>
            <a:r>
              <a:rPr lang="fr-FR" sz="3600" dirty="0">
                <a:solidFill>
                  <a:schemeClr val="bg1"/>
                </a:solidFill>
                <a:effectLst>
                  <a:glow rad="101600">
                    <a:schemeClr val="tx1">
                      <a:alpha val="60000"/>
                    </a:schemeClr>
                  </a:glow>
                </a:effectLst>
              </a:rPr>
              <a:t> </a:t>
            </a:r>
            <a:r>
              <a:rPr lang="fr-FR" sz="3600" dirty="0" err="1">
                <a:solidFill>
                  <a:schemeClr val="bg1"/>
                </a:solidFill>
                <a:effectLst>
                  <a:glow rad="101600">
                    <a:schemeClr val="tx1">
                      <a:alpha val="60000"/>
                    </a:schemeClr>
                  </a:glow>
                </a:effectLst>
              </a:rPr>
              <a:t>tendencies</a:t>
            </a:r>
            <a:endParaRPr lang="fr-FR" sz="3600" dirty="0">
              <a:solidFill>
                <a:schemeClr val="bg1"/>
              </a:solidFill>
              <a:effectLst>
                <a:glow rad="101600">
                  <a:schemeClr val="tx1">
                    <a:alpha val="60000"/>
                  </a:schemeClr>
                </a:glow>
              </a:effectLst>
            </a:endParaRPr>
          </a:p>
          <a:p>
            <a:pPr marL="0" indent="0">
              <a:buNone/>
            </a:pPr>
            <a:endParaRPr lang="fr-FR" sz="3600" dirty="0">
              <a:solidFill>
                <a:schemeClr val="bg1"/>
              </a:solidFill>
              <a:effectLst>
                <a:glow rad="101600">
                  <a:schemeClr val="tx1">
                    <a:alpha val="60000"/>
                  </a:schemeClr>
                </a:glow>
              </a:effectLst>
            </a:endParaRPr>
          </a:p>
          <a:p>
            <a:endParaRPr lang="fr-FR"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710233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EE6E2F-8033-407D-A354-3EF770035898}"/>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051CE253-BBE5-4A3E-9A89-4058EA9197D9}"/>
              </a:ext>
            </a:extLst>
          </p:cNvPr>
          <p:cNvSpPr>
            <a:spLocks noGrp="1"/>
          </p:cNvSpPr>
          <p:nvPr>
            <p:ph type="title"/>
          </p:nvPr>
        </p:nvSpPr>
        <p:spPr>
          <a:xfrm>
            <a:off x="838200" y="0"/>
            <a:ext cx="10515600" cy="1325563"/>
          </a:xfrm>
        </p:spPr>
        <p:txBody>
          <a:bodyPr/>
          <a:lstStyle/>
          <a:p>
            <a:pPr algn="ctr"/>
            <a:r>
              <a:rPr lang="en-US" b="1" dirty="0">
                <a:solidFill>
                  <a:schemeClr val="bg1"/>
                </a:solidFill>
                <a:effectLst>
                  <a:glow rad="101600">
                    <a:schemeClr val="tx1">
                      <a:alpha val="60000"/>
                    </a:schemeClr>
                  </a:glow>
                </a:effectLst>
              </a:rPr>
              <a:t>What have we learned so far?</a:t>
            </a:r>
          </a:p>
        </p:txBody>
      </p:sp>
      <p:sp>
        <p:nvSpPr>
          <p:cNvPr id="3" name="Content Placeholder 2">
            <a:extLst>
              <a:ext uri="{FF2B5EF4-FFF2-40B4-BE49-F238E27FC236}">
                <a16:creationId xmlns:a16="http://schemas.microsoft.com/office/drawing/2014/main" id="{9AC8FBCD-A2C5-4578-9DBA-B2461DBDF23F}"/>
              </a:ext>
            </a:extLst>
          </p:cNvPr>
          <p:cNvSpPr>
            <a:spLocks noGrp="1"/>
          </p:cNvSpPr>
          <p:nvPr>
            <p:ph idx="1"/>
          </p:nvPr>
        </p:nvSpPr>
        <p:spPr>
          <a:xfrm>
            <a:off x="20" y="1325563"/>
            <a:ext cx="12191980" cy="5369635"/>
          </a:xfrm>
        </p:spPr>
        <p:txBody>
          <a:bodyPr>
            <a:noAutofit/>
          </a:bodyPr>
          <a:lstStyle/>
          <a:p>
            <a:r>
              <a:rPr lang="en-US" sz="3600" dirty="0">
                <a:solidFill>
                  <a:schemeClr val="bg1"/>
                </a:solidFill>
                <a:effectLst>
                  <a:glow rad="101600">
                    <a:schemeClr val="tx1">
                      <a:alpha val="60000"/>
                    </a:schemeClr>
                  </a:glow>
                </a:effectLst>
              </a:rPr>
              <a:t>Fallen Angels can cause blindness and deafness</a:t>
            </a:r>
          </a:p>
          <a:p>
            <a:r>
              <a:rPr lang="fr-FR" sz="3600" dirty="0">
                <a:solidFill>
                  <a:schemeClr val="bg1"/>
                </a:solidFill>
                <a:effectLst>
                  <a:glow rad="101600">
                    <a:schemeClr val="tx1">
                      <a:alpha val="60000"/>
                    </a:schemeClr>
                  </a:glow>
                </a:effectLst>
              </a:rPr>
              <a:t>Fallen Angels can cause </a:t>
            </a:r>
            <a:r>
              <a:rPr lang="fr-FR" sz="3600" dirty="0" err="1">
                <a:solidFill>
                  <a:schemeClr val="bg1"/>
                </a:solidFill>
                <a:effectLst>
                  <a:glow rad="101600">
                    <a:schemeClr val="tx1">
                      <a:alpha val="60000"/>
                    </a:schemeClr>
                  </a:glow>
                </a:effectLst>
              </a:rPr>
              <a:t>muteness</a:t>
            </a:r>
            <a:r>
              <a:rPr lang="fr-FR" sz="3600" dirty="0">
                <a:solidFill>
                  <a:schemeClr val="bg1"/>
                </a:solidFill>
                <a:effectLst>
                  <a:glow rad="101600">
                    <a:schemeClr val="tx1">
                      <a:alpha val="60000"/>
                    </a:schemeClr>
                  </a:glow>
                </a:effectLst>
              </a:rPr>
              <a:t> </a:t>
            </a:r>
          </a:p>
          <a:p>
            <a:r>
              <a:rPr lang="fr-FR" sz="3600" dirty="0">
                <a:solidFill>
                  <a:schemeClr val="bg1"/>
                </a:solidFill>
                <a:effectLst>
                  <a:glow rad="101600">
                    <a:schemeClr val="tx1">
                      <a:alpha val="60000"/>
                    </a:schemeClr>
                  </a:glow>
                </a:effectLst>
              </a:rPr>
              <a:t>Fallen Angels can cause </a:t>
            </a:r>
            <a:r>
              <a:rPr lang="fr-FR" sz="3600" dirty="0" err="1">
                <a:solidFill>
                  <a:schemeClr val="bg1"/>
                </a:solidFill>
                <a:effectLst>
                  <a:glow rad="101600">
                    <a:schemeClr val="tx1">
                      <a:alpha val="60000"/>
                    </a:schemeClr>
                  </a:glow>
                </a:effectLst>
              </a:rPr>
              <a:t>immorality</a:t>
            </a:r>
            <a:endParaRPr lang="fr-FR" sz="3600" dirty="0">
              <a:solidFill>
                <a:schemeClr val="bg1"/>
              </a:solidFill>
              <a:effectLst>
                <a:glow rad="101600">
                  <a:schemeClr val="tx1">
                    <a:alpha val="60000"/>
                  </a:schemeClr>
                </a:glow>
              </a:effectLst>
            </a:endParaRPr>
          </a:p>
          <a:p>
            <a:r>
              <a:rPr lang="fr-FR" sz="3600" dirty="0">
                <a:solidFill>
                  <a:schemeClr val="bg1"/>
                </a:solidFill>
                <a:effectLst>
                  <a:glow rad="101600">
                    <a:schemeClr val="tx1">
                      <a:alpha val="60000"/>
                    </a:schemeClr>
                  </a:glow>
                </a:effectLst>
              </a:rPr>
              <a:t>Fallen Angels can cause addiction </a:t>
            </a:r>
          </a:p>
          <a:p>
            <a:r>
              <a:rPr lang="fr-FR" sz="3600" dirty="0">
                <a:solidFill>
                  <a:schemeClr val="bg1"/>
                </a:solidFill>
                <a:effectLst>
                  <a:glow rad="101600">
                    <a:schemeClr val="tx1">
                      <a:alpha val="60000"/>
                    </a:schemeClr>
                  </a:glow>
                </a:effectLst>
              </a:rPr>
              <a:t>Fallen Angels can cause mental and </a:t>
            </a:r>
            <a:r>
              <a:rPr lang="fr-FR" sz="3600" dirty="0" err="1">
                <a:solidFill>
                  <a:schemeClr val="bg1"/>
                </a:solidFill>
                <a:effectLst>
                  <a:glow rad="101600">
                    <a:schemeClr val="tx1">
                      <a:alpha val="60000"/>
                    </a:schemeClr>
                  </a:glow>
                </a:effectLst>
              </a:rPr>
              <a:t>physical</a:t>
            </a:r>
            <a:r>
              <a:rPr lang="fr-FR" sz="3600" dirty="0">
                <a:solidFill>
                  <a:schemeClr val="bg1"/>
                </a:solidFill>
                <a:effectLst>
                  <a:glow rad="101600">
                    <a:schemeClr val="tx1">
                      <a:alpha val="60000"/>
                    </a:schemeClr>
                  </a:glow>
                </a:effectLst>
              </a:rPr>
              <a:t> </a:t>
            </a:r>
            <a:r>
              <a:rPr lang="fr-FR" sz="3600" dirty="0" err="1">
                <a:solidFill>
                  <a:schemeClr val="bg1"/>
                </a:solidFill>
                <a:effectLst>
                  <a:glow rad="101600">
                    <a:schemeClr val="tx1">
                      <a:alpha val="60000"/>
                    </a:schemeClr>
                  </a:glow>
                </a:effectLst>
              </a:rPr>
              <a:t>illness</a:t>
            </a:r>
            <a:endParaRPr lang="fr-FR" sz="3600" dirty="0">
              <a:solidFill>
                <a:schemeClr val="bg1"/>
              </a:solidFill>
              <a:effectLst>
                <a:glow rad="101600">
                  <a:schemeClr val="tx1">
                    <a:alpha val="60000"/>
                  </a:schemeClr>
                </a:glow>
              </a:effectLst>
            </a:endParaRPr>
          </a:p>
          <a:p>
            <a:r>
              <a:rPr lang="fr-FR" sz="3600" dirty="0">
                <a:solidFill>
                  <a:schemeClr val="bg1"/>
                </a:solidFill>
                <a:effectLst>
                  <a:glow rad="101600">
                    <a:schemeClr val="tx1">
                      <a:alpha val="60000"/>
                    </a:schemeClr>
                  </a:glow>
                </a:effectLst>
              </a:rPr>
              <a:t>Fallen Angels can cause </a:t>
            </a:r>
            <a:r>
              <a:rPr lang="fr-FR" sz="3600" dirty="0" err="1">
                <a:solidFill>
                  <a:schemeClr val="bg1"/>
                </a:solidFill>
                <a:effectLst>
                  <a:glow rad="101600">
                    <a:schemeClr val="tx1">
                      <a:alpha val="60000"/>
                    </a:schemeClr>
                  </a:glow>
                </a:effectLst>
              </a:rPr>
              <a:t>physical</a:t>
            </a:r>
            <a:r>
              <a:rPr lang="fr-FR" sz="3600" dirty="0">
                <a:solidFill>
                  <a:schemeClr val="bg1"/>
                </a:solidFill>
                <a:effectLst>
                  <a:glow rad="101600">
                    <a:schemeClr val="tx1">
                      <a:alpha val="60000"/>
                    </a:schemeClr>
                  </a:glow>
                </a:effectLst>
              </a:rPr>
              <a:t> self mutilation</a:t>
            </a:r>
          </a:p>
          <a:p>
            <a:r>
              <a:rPr lang="fr-FR" sz="3600" dirty="0">
                <a:solidFill>
                  <a:schemeClr val="bg1"/>
                </a:solidFill>
                <a:effectLst>
                  <a:glow rad="101600">
                    <a:schemeClr val="tx1">
                      <a:alpha val="60000"/>
                    </a:schemeClr>
                  </a:glow>
                </a:effectLst>
              </a:rPr>
              <a:t>Fallen Angels are a </a:t>
            </a:r>
            <a:r>
              <a:rPr lang="fr-FR" sz="3600" dirty="0" err="1">
                <a:solidFill>
                  <a:schemeClr val="bg1"/>
                </a:solidFill>
                <a:effectLst>
                  <a:glow rad="101600">
                    <a:schemeClr val="tx1">
                      <a:alpha val="60000"/>
                    </a:schemeClr>
                  </a:glow>
                </a:effectLst>
              </a:rPr>
              <a:t>highly</a:t>
            </a:r>
            <a:r>
              <a:rPr lang="fr-FR" sz="3600" dirty="0">
                <a:solidFill>
                  <a:schemeClr val="bg1"/>
                </a:solidFill>
                <a:effectLst>
                  <a:glow rad="101600">
                    <a:schemeClr val="tx1">
                      <a:alpha val="60000"/>
                    </a:schemeClr>
                  </a:glow>
                </a:effectLst>
              </a:rPr>
              <a:t> </a:t>
            </a:r>
            <a:r>
              <a:rPr lang="fr-FR" sz="3600" dirty="0" err="1">
                <a:solidFill>
                  <a:schemeClr val="bg1"/>
                </a:solidFill>
                <a:effectLst>
                  <a:glow rad="101600">
                    <a:schemeClr val="tx1">
                      <a:alpha val="60000"/>
                    </a:schemeClr>
                  </a:glow>
                </a:effectLst>
              </a:rPr>
              <a:t>organized</a:t>
            </a:r>
            <a:r>
              <a:rPr lang="fr-FR" sz="3600" dirty="0">
                <a:solidFill>
                  <a:schemeClr val="bg1"/>
                </a:solidFill>
                <a:effectLst>
                  <a:glow rad="101600">
                    <a:schemeClr val="tx1">
                      <a:alpha val="60000"/>
                    </a:schemeClr>
                  </a:glow>
                </a:effectLst>
              </a:rPr>
              <a:t> </a:t>
            </a:r>
            <a:r>
              <a:rPr lang="fr-FR" sz="3600" dirty="0" err="1">
                <a:solidFill>
                  <a:schemeClr val="bg1"/>
                </a:solidFill>
                <a:effectLst>
                  <a:glow rad="101600">
                    <a:schemeClr val="tx1">
                      <a:alpha val="60000"/>
                    </a:schemeClr>
                  </a:glow>
                </a:effectLst>
              </a:rPr>
              <a:t>Satanic</a:t>
            </a:r>
            <a:r>
              <a:rPr lang="fr-FR" sz="3600" dirty="0">
                <a:solidFill>
                  <a:schemeClr val="bg1"/>
                </a:solidFill>
                <a:effectLst>
                  <a:glow rad="101600">
                    <a:schemeClr val="tx1">
                      <a:alpha val="60000"/>
                    </a:schemeClr>
                  </a:glow>
                </a:effectLst>
              </a:rPr>
              <a:t> </a:t>
            </a:r>
            <a:r>
              <a:rPr lang="fr-FR" sz="3600" dirty="0" err="1">
                <a:solidFill>
                  <a:schemeClr val="bg1"/>
                </a:solidFill>
                <a:effectLst>
                  <a:glow rad="101600">
                    <a:schemeClr val="tx1">
                      <a:alpha val="60000"/>
                    </a:schemeClr>
                  </a:glow>
                </a:effectLst>
              </a:rPr>
              <a:t>army</a:t>
            </a:r>
            <a:endParaRPr lang="fr-FR" sz="3600" dirty="0">
              <a:solidFill>
                <a:schemeClr val="bg1"/>
              </a:solidFill>
              <a:effectLst>
                <a:glow rad="101600">
                  <a:schemeClr val="tx1">
                    <a:alpha val="60000"/>
                  </a:schemeClr>
                </a:glow>
              </a:effectLst>
            </a:endParaRPr>
          </a:p>
          <a:p>
            <a:r>
              <a:rPr lang="fr-FR" sz="3600" dirty="0">
                <a:solidFill>
                  <a:schemeClr val="bg1"/>
                </a:solidFill>
                <a:effectLst>
                  <a:glow rad="101600">
                    <a:schemeClr val="tx1">
                      <a:alpha val="60000"/>
                    </a:schemeClr>
                  </a:glow>
                </a:effectLst>
              </a:rPr>
              <a:t>Fallen Angels are </a:t>
            </a:r>
            <a:r>
              <a:rPr lang="fr-FR" sz="3600" dirty="0" err="1">
                <a:solidFill>
                  <a:schemeClr val="bg1"/>
                </a:solidFill>
                <a:effectLst>
                  <a:glow rad="101600">
                    <a:schemeClr val="tx1">
                      <a:alpha val="60000"/>
                    </a:schemeClr>
                  </a:glow>
                </a:effectLst>
              </a:rPr>
              <a:t>divided</a:t>
            </a:r>
            <a:r>
              <a:rPr lang="fr-FR" sz="3600" dirty="0">
                <a:solidFill>
                  <a:schemeClr val="bg1"/>
                </a:solidFill>
                <a:effectLst>
                  <a:glow rad="101600">
                    <a:schemeClr val="tx1">
                      <a:alpha val="60000"/>
                    </a:schemeClr>
                  </a:glow>
                </a:effectLst>
              </a:rPr>
              <a:t> </a:t>
            </a:r>
            <a:r>
              <a:rPr lang="fr-FR" sz="3600" dirty="0" err="1">
                <a:solidFill>
                  <a:schemeClr val="bg1"/>
                </a:solidFill>
                <a:effectLst>
                  <a:glow rad="101600">
                    <a:schemeClr val="tx1">
                      <a:alpha val="60000"/>
                    </a:schemeClr>
                  </a:glow>
                </a:effectLst>
              </a:rPr>
              <a:t>into</a:t>
            </a:r>
            <a:r>
              <a:rPr lang="en-US" sz="3600" dirty="0">
                <a:solidFill>
                  <a:schemeClr val="bg1"/>
                </a:solidFill>
                <a:effectLst>
                  <a:glow rad="101600">
                    <a:schemeClr val="tx1">
                      <a:lumMod val="50000"/>
                      <a:alpha val="60000"/>
                    </a:schemeClr>
                  </a:glow>
                </a:effectLst>
              </a:rPr>
              <a:t> </a:t>
            </a:r>
            <a:r>
              <a:rPr lang="fr-FR" sz="3600" dirty="0" err="1">
                <a:solidFill>
                  <a:schemeClr val="bg1"/>
                </a:solidFill>
                <a:effectLst>
                  <a:glow rad="101600">
                    <a:schemeClr val="tx1">
                      <a:alpha val="60000"/>
                    </a:schemeClr>
                  </a:glow>
                </a:effectLst>
              </a:rPr>
              <a:t>ranks</a:t>
            </a:r>
            <a:endParaRPr lang="fr-FR" sz="3600" dirty="0">
              <a:solidFill>
                <a:schemeClr val="bg1"/>
              </a:solidFill>
              <a:effectLst>
                <a:glow rad="101600">
                  <a:schemeClr val="tx1">
                    <a:alpha val="60000"/>
                  </a:schemeClr>
                </a:glow>
              </a:effectLst>
            </a:endParaRPr>
          </a:p>
          <a:p>
            <a:r>
              <a:rPr lang="fr-FR" sz="3600" dirty="0" err="1">
                <a:solidFill>
                  <a:schemeClr val="bg1"/>
                </a:solidFill>
                <a:effectLst>
                  <a:glow rad="101600">
                    <a:schemeClr val="tx1">
                      <a:alpha val="60000"/>
                    </a:schemeClr>
                  </a:glow>
                </a:effectLst>
              </a:rPr>
              <a:t>Believers</a:t>
            </a:r>
            <a:r>
              <a:rPr lang="fr-FR" sz="3600" dirty="0">
                <a:solidFill>
                  <a:schemeClr val="bg1"/>
                </a:solidFill>
                <a:effectLst>
                  <a:glow rad="101600">
                    <a:schemeClr val="tx1">
                      <a:alpha val="60000"/>
                    </a:schemeClr>
                  </a:glow>
                </a:effectLst>
              </a:rPr>
              <a:t> have been </a:t>
            </a:r>
            <a:r>
              <a:rPr lang="fr-FR" sz="3600" dirty="0" err="1">
                <a:solidFill>
                  <a:schemeClr val="bg1"/>
                </a:solidFill>
                <a:effectLst>
                  <a:glow rad="101600">
                    <a:schemeClr val="tx1">
                      <a:alpha val="60000"/>
                    </a:schemeClr>
                  </a:glow>
                </a:effectLst>
              </a:rPr>
              <a:t>given</a:t>
            </a:r>
            <a:r>
              <a:rPr lang="fr-FR" sz="3600" dirty="0">
                <a:solidFill>
                  <a:schemeClr val="bg1"/>
                </a:solidFill>
                <a:effectLst>
                  <a:glow rad="101600">
                    <a:schemeClr val="tx1">
                      <a:alpha val="60000"/>
                    </a:schemeClr>
                  </a:glow>
                </a:effectLst>
              </a:rPr>
              <a:t> </a:t>
            </a:r>
            <a:r>
              <a:rPr lang="fr-FR" sz="3600" dirty="0" err="1">
                <a:solidFill>
                  <a:schemeClr val="bg1"/>
                </a:solidFill>
                <a:effectLst>
                  <a:glow rad="101600">
                    <a:schemeClr val="tx1">
                      <a:alpha val="60000"/>
                    </a:schemeClr>
                  </a:glow>
                </a:effectLst>
              </a:rPr>
              <a:t>authority</a:t>
            </a:r>
            <a:r>
              <a:rPr lang="fr-FR" sz="3600" dirty="0">
                <a:solidFill>
                  <a:schemeClr val="bg1"/>
                </a:solidFill>
                <a:effectLst>
                  <a:glow rad="101600">
                    <a:schemeClr val="tx1">
                      <a:alpha val="60000"/>
                    </a:schemeClr>
                  </a:glow>
                </a:effectLst>
              </a:rPr>
              <a:t> over Fallen Angels</a:t>
            </a:r>
          </a:p>
          <a:p>
            <a:pPr marL="0" indent="0">
              <a:buNone/>
            </a:pPr>
            <a:endParaRPr lang="fr-FR" sz="3600" dirty="0">
              <a:solidFill>
                <a:schemeClr val="bg1"/>
              </a:solidFill>
              <a:effectLst>
                <a:glow rad="101600">
                  <a:schemeClr val="tx1">
                    <a:alpha val="60000"/>
                  </a:schemeClr>
                </a:glow>
              </a:effectLst>
            </a:endParaRPr>
          </a:p>
          <a:p>
            <a:endParaRPr lang="fr-FR" sz="3600" dirty="0">
              <a:solidFill>
                <a:schemeClr val="bg1"/>
              </a:solidFill>
              <a:effectLst>
                <a:glow rad="101600">
                  <a:schemeClr val="tx1">
                    <a:alpha val="60000"/>
                  </a:schemeClr>
                </a:glow>
              </a:effectLst>
            </a:endParaRPr>
          </a:p>
          <a:p>
            <a:endParaRPr lang="fr-FR"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799856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AED77C-AF3C-4537-A0C2-0D294309ACB1}"/>
              </a:ext>
            </a:extLst>
          </p:cNvPr>
          <p:cNvPicPr>
            <a:picLocks noChangeAspect="1"/>
          </p:cNvPicPr>
          <p:nvPr/>
        </p:nvPicPr>
        <p:blipFill rotWithShape="1">
          <a:blip r:embed="rId2"/>
          <a:srcRect t="21364" r="1" b="18766"/>
          <a:stretch/>
        </p:blipFill>
        <p:spPr>
          <a:xfrm rot="21480000">
            <a:off x="1137837" y="1003258"/>
            <a:ext cx="9916327" cy="4764396"/>
          </a:xfrm>
          <a:prstGeom prst="rect">
            <a:avLst/>
          </a:prstGeom>
        </p:spPr>
      </p:pic>
    </p:spTree>
    <p:extLst>
      <p:ext uri="{BB962C8B-B14F-4D97-AF65-F5344CB8AC3E}">
        <p14:creationId xmlns:p14="http://schemas.microsoft.com/office/powerpoint/2010/main" val="1037591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1292</TotalTime>
  <Words>2286</Words>
  <Application>Microsoft Office PowerPoint</Application>
  <PresentationFormat>Widescreen</PresentationFormat>
  <Paragraphs>118</Paragraphs>
  <Slides>62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Calibri Light</vt:lpstr>
      <vt:lpstr>1_Office Theme</vt:lpstr>
      <vt:lpstr>PowerPoint Presentation</vt:lpstr>
      <vt:lpstr>PowerPoint Presentation</vt:lpstr>
      <vt:lpstr>PowerPoint Presentation</vt:lpstr>
      <vt:lpstr>Evil Angels</vt:lpstr>
      <vt:lpstr>“Nay, in all these things we are more than conquerors through him that loved us. For I am persuaded, that neither death, nor life, nor angels, nor principalities, nor powers, nor things present, nor things to come, Nor height, nor depth, nor any other creature, shall be able to separate us from the love of God, which is in Christ Jesus our Lord.” (Romans 8:37-39) </vt:lpstr>
      <vt:lpstr>What have we learned so far?</vt:lpstr>
      <vt:lpstr>What have we learned so far?</vt:lpstr>
      <vt:lpstr>What have we learned so far?</vt:lpstr>
      <vt:lpstr>PowerPoint Presentation</vt:lpstr>
      <vt:lpstr>The Appearance of Fallen Angels </vt:lpstr>
      <vt:lpstr>“And no marvel; for Satan himself is transformed into an angel of light. Therefore it is no great thing if his ministers also be transformed as the ministers of righteousness; whose end shall be according to their works.” (2 Corinthians 11:14-15) </vt:lpstr>
      <vt:lpstr>“Wherefore by their fruits ye shall                      know them.” (Matthew 7:20) </vt:lpstr>
      <vt:lpstr>Fallen Angels, like good angels,  are invisible spiritual beings.  </vt:lpstr>
      <vt:lpstr>PowerPoint Presentation</vt:lpstr>
      <vt:lpstr>On occasion Fallen Angels do manifest themselves</vt:lpstr>
      <vt:lpstr>PowerPoint Presentation</vt:lpstr>
      <vt:lpstr>(Revelation 9:7-10)  The shapes of these creatures are absolutely hideous. They are like horses prepared for battle. Crowns of gold upon their heads. Their faces are like men, their hair like women, their teeth like lions. They have on breastplates as of iron. Their tails are like those of a scorpion. The sound of their wings is like that of many chariots rushing toward battle.</vt:lpstr>
      <vt:lpstr>PowerPoint Presentation</vt:lpstr>
      <vt:lpstr>(Revelation 9:13-21) These demons are mounted upon some type of hellish horse. The horses’ heads look much like lions’ heads, with smoke, fire, and flaming brimstone billowing from their mouths. The demon riders wear fiery breastplates. </vt:lpstr>
      <vt:lpstr>PowerPoint Presentation</vt:lpstr>
      <vt:lpstr>(Revelation 16:13)  "And I saw three unclean spirits like frogs come out of the mouth of the dragon, and out of the mouth of the beast, and out of the mouth of the false prophet."  </vt:lpstr>
      <vt:lpstr>PowerPoint Presentation</vt:lpstr>
      <vt:lpstr>On occasion Fallen Angels are used by                                       God as an instrument of judgment</vt:lpstr>
      <vt:lpstr>A Fallen Angel was used to punish wicked king Abimelech (Judges 9:23)  </vt:lpstr>
      <vt:lpstr>(Judges 9:52-53)  “And Abimelech came unto the tower, and fought against it, and went hard unto the door of the tower to burn it with fire. And a certain woman cast a piece of a millstone upon Abimelech's head, and all to brake his skull.”</vt:lpstr>
      <vt:lpstr> (Judges 9:54)  “Then he called hastily unto the young man his armourbearer, and said unto him, Draw thy sword, and slay me, that men say not of me, A woman slew him. And his young man thrust him through, and he died.”</vt:lpstr>
      <vt:lpstr>(Judges 9:55-56)  “And when the men of Israel saw that Abimelech was dead, they departed every man unto his place. Thus God rendered the wickedness of Abimelech, which he did unto his father (Jerubbaal/Gideon), in slaying his seventy brethren.”</vt:lpstr>
      <vt:lpstr> (Judges 9:5) “And he went unto his father's house at Ophrah, and slew his brethren the sons of Jerubbaal, being threescore and ten persons, upon one stone: notwithstanding yet Jotham the youngest son of Jerubbaal was left; for he hid himself.”  </vt:lpstr>
      <vt:lpstr>A Fallen Angel was used to prepare for the                execution of wicked King Ahab in battle  (1 Kings 22:19-23) </vt:lpstr>
      <vt:lpstr>PowerPoint Presentation</vt:lpstr>
      <vt:lpstr>PowerPoint Presentation</vt:lpstr>
      <vt:lpstr>(1 Kings 22:7-8)  “And Jehoshaphat (king of Judah) said, Is there not here a prophet of the LORD besides, that we might enquire of him? And the king of Israel said unto Jehoshaphat, There is yet one man, Micaiah, by whom we may enquire of the LORD: but I hate him; for he doth not prophesy good concerning me, but evil.”</vt:lpstr>
      <vt:lpstr>PowerPoint Presentation</vt:lpstr>
      <vt:lpstr>PowerPoint Presentation</vt:lpstr>
      <vt:lpstr>(1 Kings 22:29, 34-37)  “So the king of Israel (Ahab) and Jehoshaphat the king of Judah went up to Ramothgilead…And a certain man drew a bow at a venture, and smote the king of Israel between the joints of the harness: wherefore he said unto the driver of his chariot, Turn thine hand, and carry me out of the host; for I am wounded. And the battle increased that day: and the king was stayed up in his chariot against the Syrians, and died at even: and the blood ran out of the wound into the midst of the chariot. And there went a proclamation throughout the host about the going down of the sun, saying, Every man to his city, and every man to his own country. So the king died, and was brought to Samaria; and they buried the king in Samaria.”</vt:lpstr>
      <vt:lpstr>PowerPoint Presentation</vt:lpstr>
      <vt:lpstr>PowerPoint Presentation</vt:lpstr>
      <vt:lpstr>A Fallen Angel was sent to trouble King Saul                          (I Sam. 16:14-18)</vt:lpstr>
      <vt:lpstr>PowerPoint Presentation</vt:lpstr>
      <vt:lpstr>PowerPoint Presentation</vt:lpstr>
      <vt:lpstr>Fallen Angels were used to punish rebellious Israel (Psalms 78:40-50)  </vt:lpstr>
      <vt:lpstr>PowerPoint Presentation</vt:lpstr>
      <vt:lpstr>Fallen Angels will be used as instruments of Judgment during the Tribulation</vt:lpstr>
      <vt:lpstr>Revelation 9:1-11</vt:lpstr>
      <vt:lpstr>Revelation 9:13-21</vt:lpstr>
      <vt:lpstr>PowerPoint Presentation</vt:lpstr>
      <vt:lpstr>PowerPoint Presentation</vt:lpstr>
      <vt:lpstr>“And I saw three unclean spirits like frogs come out of the mouth of the dragon, and out of the mouth of the beast, and out of the mouth of the false prophet. For they are the spirits of devils, working miracles, which go forth unto the kings of the earth and of the whole world, to gather them to the battle of that great day of God Almighty.”</vt:lpstr>
      <vt:lpstr>“And he gathered them together into a place called in the Hebrew tongue Armageddon…And the winepress was trodden without the city, and blood came out of the winepress, even unto the horse bridles, by the space of a thousand and six hundred furlongs.”</vt:lpstr>
      <vt:lpstr>PowerPoint Presentation</vt:lpstr>
      <vt:lpstr>The Destiny of Fallen Angels (Matthew 24:41)</vt:lpstr>
      <vt:lpstr>When will Fallen Angels (Demons) be cast into the Lake of Fire?</vt:lpstr>
      <vt:lpstr>There will be no Satanic or Demon  Activity During Millennium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the devil that deceived them was cast into the lake of fire and brimstone, where the beast and the false prophet are, and shall be tormented day and night for ever and ever.”  (Revelation 20:10)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67</cp:revision>
  <dcterms:created xsi:type="dcterms:W3CDTF">2017-12-07T12:39:30Z</dcterms:created>
  <dcterms:modified xsi:type="dcterms:W3CDTF">2017-12-20T22:02:19Z</dcterms:modified>
</cp:coreProperties>
</file>