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7" r:id="rId2"/>
    <p:sldId id="258" r:id="rId3"/>
    <p:sldId id="259" r:id="rId4"/>
    <p:sldId id="260" r:id="rId5"/>
    <p:sldId id="263" r:id="rId6"/>
    <p:sldId id="264" r:id="rId7"/>
    <p:sldId id="323" r:id="rId8"/>
    <p:sldId id="324" r:id="rId9"/>
    <p:sldId id="265" r:id="rId10"/>
    <p:sldId id="326" r:id="rId11"/>
    <p:sldId id="330" r:id="rId12"/>
    <p:sldId id="328" r:id="rId13"/>
    <p:sldId id="329" r:id="rId14"/>
    <p:sldId id="333" r:id="rId15"/>
    <p:sldId id="347" r:id="rId16"/>
    <p:sldId id="345" r:id="rId17"/>
    <p:sldId id="327" r:id="rId18"/>
    <p:sldId id="332" r:id="rId19"/>
    <p:sldId id="346" r:id="rId20"/>
    <p:sldId id="348" r:id="rId21"/>
    <p:sldId id="349" r:id="rId22"/>
    <p:sldId id="331" r:id="rId23"/>
    <p:sldId id="352" r:id="rId24"/>
    <p:sldId id="358" r:id="rId25"/>
    <p:sldId id="357" r:id="rId26"/>
    <p:sldId id="351" r:id="rId27"/>
    <p:sldId id="356" r:id="rId28"/>
    <p:sldId id="353" r:id="rId29"/>
    <p:sldId id="354" r:id="rId30"/>
    <p:sldId id="355" r:id="rId31"/>
    <p:sldId id="350" r:id="rId32"/>
    <p:sldId id="362" r:id="rId33"/>
    <p:sldId id="361" r:id="rId34"/>
    <p:sldId id="334" r:id="rId35"/>
    <p:sldId id="335" r:id="rId36"/>
    <p:sldId id="336" r:id="rId37"/>
    <p:sldId id="337" r:id="rId38"/>
    <p:sldId id="338" r:id="rId39"/>
    <p:sldId id="339" r:id="rId40"/>
    <p:sldId id="340" r:id="rId41"/>
    <p:sldId id="341" r:id="rId42"/>
    <p:sldId id="342" r:id="rId43"/>
    <p:sldId id="343" r:id="rId44"/>
    <p:sldId id="344"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92" autoAdjust="0"/>
    <p:restoredTop sz="94660"/>
  </p:normalViewPr>
  <p:slideViewPr>
    <p:cSldViewPr snapToGrid="0">
      <p:cViewPr varScale="1">
        <p:scale>
          <a:sx n="103" d="100"/>
          <a:sy n="103" d="100"/>
        </p:scale>
        <p:origin x="7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7A2856-61EA-40A9-8764-4BD6B50A8125}" type="datetimeFigureOut">
              <a:rPr lang="en-US" smtClean="0"/>
              <a:t>12/6/2017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940C48-484D-474A-AEDF-1AB82C4AB4D1}" type="slidenum">
              <a:rPr lang="en-US" smtClean="0"/>
              <a:t>‹#›</a:t>
            </a:fld>
            <a:endParaRPr lang="en-US"/>
          </a:p>
        </p:txBody>
      </p:sp>
    </p:spTree>
    <p:extLst>
      <p:ext uri="{BB962C8B-B14F-4D97-AF65-F5344CB8AC3E}">
        <p14:creationId xmlns:p14="http://schemas.microsoft.com/office/powerpoint/2010/main" val="2125802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E9CAB4D-EA2A-4F30-A469-BAFE73B3A471}" type="slidenum">
              <a:rPr lang="en-US" smtClean="0"/>
              <a:pPr/>
              <a:t>27</a:t>
            </a:fld>
            <a:endParaRPr lang="en-US" dirty="0"/>
          </a:p>
        </p:txBody>
      </p:sp>
    </p:spTree>
    <p:extLst>
      <p:ext uri="{BB962C8B-B14F-4D97-AF65-F5344CB8AC3E}">
        <p14:creationId xmlns:p14="http://schemas.microsoft.com/office/powerpoint/2010/main" val="1770569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B38245-2DCE-4694-B18D-F60C8E20601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1B674-BFCE-47FD-BC93-DA85AFBBE16D}" type="slidenum">
              <a:rPr lang="en-US" smtClean="0"/>
              <a:t>‹#›</a:t>
            </a:fld>
            <a:endParaRPr lang="en-US"/>
          </a:p>
        </p:txBody>
      </p:sp>
    </p:spTree>
    <p:extLst>
      <p:ext uri="{BB962C8B-B14F-4D97-AF65-F5344CB8AC3E}">
        <p14:creationId xmlns:p14="http://schemas.microsoft.com/office/powerpoint/2010/main" val="3799170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38245-2DCE-4694-B18D-F60C8E20601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1B674-BFCE-47FD-BC93-DA85AFBBE16D}" type="slidenum">
              <a:rPr lang="en-US" smtClean="0"/>
              <a:t>‹#›</a:t>
            </a:fld>
            <a:endParaRPr lang="en-US"/>
          </a:p>
        </p:txBody>
      </p:sp>
    </p:spTree>
    <p:extLst>
      <p:ext uri="{BB962C8B-B14F-4D97-AF65-F5344CB8AC3E}">
        <p14:creationId xmlns:p14="http://schemas.microsoft.com/office/powerpoint/2010/main" val="1889729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38245-2DCE-4694-B18D-F60C8E20601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1B674-BFCE-47FD-BC93-DA85AFBBE16D}" type="slidenum">
              <a:rPr lang="en-US" smtClean="0"/>
              <a:t>‹#›</a:t>
            </a:fld>
            <a:endParaRPr lang="en-US"/>
          </a:p>
        </p:txBody>
      </p:sp>
    </p:spTree>
    <p:extLst>
      <p:ext uri="{BB962C8B-B14F-4D97-AF65-F5344CB8AC3E}">
        <p14:creationId xmlns:p14="http://schemas.microsoft.com/office/powerpoint/2010/main" val="385125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B38245-2DCE-4694-B18D-F60C8E20601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1B674-BFCE-47FD-BC93-DA85AFBBE16D}" type="slidenum">
              <a:rPr lang="en-US" smtClean="0"/>
              <a:t>‹#›</a:t>
            </a:fld>
            <a:endParaRPr lang="en-US"/>
          </a:p>
        </p:txBody>
      </p:sp>
    </p:spTree>
    <p:extLst>
      <p:ext uri="{BB962C8B-B14F-4D97-AF65-F5344CB8AC3E}">
        <p14:creationId xmlns:p14="http://schemas.microsoft.com/office/powerpoint/2010/main" val="2606779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B38245-2DCE-4694-B18D-F60C8E20601E}" type="datetimeFigureOut">
              <a:rPr lang="en-US" smtClean="0"/>
              <a:t>12/6/2017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61B674-BFCE-47FD-BC93-DA85AFBBE16D}" type="slidenum">
              <a:rPr lang="en-US" smtClean="0"/>
              <a:t>‹#›</a:t>
            </a:fld>
            <a:endParaRPr lang="en-US"/>
          </a:p>
        </p:txBody>
      </p:sp>
    </p:spTree>
    <p:extLst>
      <p:ext uri="{BB962C8B-B14F-4D97-AF65-F5344CB8AC3E}">
        <p14:creationId xmlns:p14="http://schemas.microsoft.com/office/powerpoint/2010/main" val="247655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B38245-2DCE-4694-B18D-F60C8E20601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61B674-BFCE-47FD-BC93-DA85AFBBE16D}" type="slidenum">
              <a:rPr lang="en-US" smtClean="0"/>
              <a:t>‹#›</a:t>
            </a:fld>
            <a:endParaRPr lang="en-US"/>
          </a:p>
        </p:txBody>
      </p:sp>
    </p:spTree>
    <p:extLst>
      <p:ext uri="{BB962C8B-B14F-4D97-AF65-F5344CB8AC3E}">
        <p14:creationId xmlns:p14="http://schemas.microsoft.com/office/powerpoint/2010/main" val="315780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B38245-2DCE-4694-B18D-F60C8E20601E}" type="datetimeFigureOut">
              <a:rPr lang="en-US" smtClean="0"/>
              <a:t>12/6/2017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61B674-BFCE-47FD-BC93-DA85AFBBE16D}" type="slidenum">
              <a:rPr lang="en-US" smtClean="0"/>
              <a:t>‹#›</a:t>
            </a:fld>
            <a:endParaRPr lang="en-US"/>
          </a:p>
        </p:txBody>
      </p:sp>
    </p:spTree>
    <p:extLst>
      <p:ext uri="{BB962C8B-B14F-4D97-AF65-F5344CB8AC3E}">
        <p14:creationId xmlns:p14="http://schemas.microsoft.com/office/powerpoint/2010/main" val="1284225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B38245-2DCE-4694-B18D-F60C8E20601E}" type="datetimeFigureOut">
              <a:rPr lang="en-US" smtClean="0"/>
              <a:t>12/6/2017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61B674-BFCE-47FD-BC93-DA85AFBBE16D}" type="slidenum">
              <a:rPr lang="en-US" smtClean="0"/>
              <a:t>‹#›</a:t>
            </a:fld>
            <a:endParaRPr lang="en-US"/>
          </a:p>
        </p:txBody>
      </p:sp>
    </p:spTree>
    <p:extLst>
      <p:ext uri="{BB962C8B-B14F-4D97-AF65-F5344CB8AC3E}">
        <p14:creationId xmlns:p14="http://schemas.microsoft.com/office/powerpoint/2010/main" val="39240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B38245-2DCE-4694-B18D-F60C8E20601E}" type="datetimeFigureOut">
              <a:rPr lang="en-US" smtClean="0"/>
              <a:t>12/6/2017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61B674-BFCE-47FD-BC93-DA85AFBBE16D}" type="slidenum">
              <a:rPr lang="en-US" smtClean="0"/>
              <a:t>‹#›</a:t>
            </a:fld>
            <a:endParaRPr lang="en-US"/>
          </a:p>
        </p:txBody>
      </p:sp>
    </p:spTree>
    <p:extLst>
      <p:ext uri="{BB962C8B-B14F-4D97-AF65-F5344CB8AC3E}">
        <p14:creationId xmlns:p14="http://schemas.microsoft.com/office/powerpoint/2010/main" val="2484052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B38245-2DCE-4694-B18D-F60C8E20601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61B674-BFCE-47FD-BC93-DA85AFBBE16D}" type="slidenum">
              <a:rPr lang="en-US" smtClean="0"/>
              <a:t>‹#›</a:t>
            </a:fld>
            <a:endParaRPr lang="en-US"/>
          </a:p>
        </p:txBody>
      </p:sp>
    </p:spTree>
    <p:extLst>
      <p:ext uri="{BB962C8B-B14F-4D97-AF65-F5344CB8AC3E}">
        <p14:creationId xmlns:p14="http://schemas.microsoft.com/office/powerpoint/2010/main" val="3731048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B38245-2DCE-4694-B18D-F60C8E20601E}" type="datetimeFigureOut">
              <a:rPr lang="en-US" smtClean="0"/>
              <a:t>12/6/2017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61B674-BFCE-47FD-BC93-DA85AFBBE16D}" type="slidenum">
              <a:rPr lang="en-US" smtClean="0"/>
              <a:t>‹#›</a:t>
            </a:fld>
            <a:endParaRPr lang="en-US"/>
          </a:p>
        </p:txBody>
      </p:sp>
    </p:spTree>
    <p:extLst>
      <p:ext uri="{BB962C8B-B14F-4D97-AF65-F5344CB8AC3E}">
        <p14:creationId xmlns:p14="http://schemas.microsoft.com/office/powerpoint/2010/main" val="2129941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B38245-2DCE-4694-B18D-F60C8E20601E}" type="datetimeFigureOut">
              <a:rPr lang="en-US" smtClean="0"/>
              <a:t>12/6/2017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1B674-BFCE-47FD-BC93-DA85AFBBE16D}" type="slidenum">
              <a:rPr lang="en-US" smtClean="0"/>
              <a:t>‹#›</a:t>
            </a:fld>
            <a:endParaRPr lang="en-US"/>
          </a:p>
        </p:txBody>
      </p:sp>
    </p:spTree>
    <p:extLst>
      <p:ext uri="{BB962C8B-B14F-4D97-AF65-F5344CB8AC3E}">
        <p14:creationId xmlns:p14="http://schemas.microsoft.com/office/powerpoint/2010/main" val="390151544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6.xml"/><Relationship Id="rId5" Type="http://schemas.microsoft.com/office/2007/relationships/hdphoto" Target="../media/hdphoto4.wdp"/><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2F8766-A83A-4B5E-9444-9A7CCDCA4DC9}"/>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239177" y="-136852"/>
            <a:ext cx="9449143" cy="7082748"/>
          </a:xfrm>
          <a:prstGeom prst="rect">
            <a:avLst/>
          </a:prstGeom>
          <a:ln>
            <a:noFill/>
          </a:ln>
          <a:effectLst>
            <a:softEdge rad="112500"/>
          </a:effectLst>
        </p:spPr>
      </p:pic>
    </p:spTree>
    <p:extLst>
      <p:ext uri="{BB962C8B-B14F-4D97-AF65-F5344CB8AC3E}">
        <p14:creationId xmlns:p14="http://schemas.microsoft.com/office/powerpoint/2010/main" val="158262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90266-1DA7-40AE-B19C-378D0FDD89FA}"/>
              </a:ext>
            </a:extLst>
          </p:cNvPr>
          <p:cNvSpPr>
            <a:spLocks noGrp="1"/>
          </p:cNvSpPr>
          <p:nvPr>
            <p:ph type="title"/>
          </p:nvPr>
        </p:nvSpPr>
        <p:spPr>
          <a:xfrm>
            <a:off x="781117" y="96507"/>
            <a:ext cx="10774961" cy="1325563"/>
          </a:xfrm>
        </p:spPr>
        <p:txBody>
          <a:bodyPr>
            <a:scene3d>
              <a:camera prst="orthographicFront"/>
              <a:lightRig rig="threePt" dir="t"/>
            </a:scene3d>
            <a:sp3d extrusionH="57150">
              <a:bevelT w="57150" h="38100" prst="artDeco"/>
            </a:sp3d>
          </a:bodyPr>
          <a:lstStyle/>
          <a:p>
            <a:pPr algn="ctr"/>
            <a:r>
              <a:rPr lang="en-US" b="1" dirty="0">
                <a:solidFill>
                  <a:schemeClr val="tx1">
                    <a:lumMod val="65000"/>
                  </a:schemeClr>
                </a:solidFill>
                <a:effectLst>
                  <a:glow rad="101600">
                    <a:schemeClr val="tx1">
                      <a:lumMod val="50000"/>
                      <a:alpha val="60000"/>
                    </a:schemeClr>
                  </a:glow>
                </a:effectLst>
              </a:rPr>
              <a:t>The organization and ranks of fallen angels</a:t>
            </a:r>
            <a:br>
              <a:rPr lang="en-US" b="1" dirty="0">
                <a:solidFill>
                  <a:schemeClr val="tx1">
                    <a:lumMod val="65000"/>
                  </a:schemeClr>
                </a:solidFill>
                <a:effectLst>
                  <a:glow rad="101600">
                    <a:schemeClr val="tx1">
                      <a:lumMod val="50000"/>
                      <a:alpha val="60000"/>
                    </a:schemeClr>
                  </a:glow>
                </a:effectLst>
              </a:rPr>
            </a:br>
            <a:endParaRPr lang="en-US" b="1" dirty="0">
              <a:solidFill>
                <a:schemeClr val="tx1">
                  <a:lumMod val="65000"/>
                </a:schemeClr>
              </a:solidFill>
              <a:effectLst>
                <a:glow rad="101600">
                  <a:schemeClr val="tx1">
                    <a:lumMod val="50000"/>
                    <a:alpha val="60000"/>
                  </a:schemeClr>
                </a:glow>
              </a:effectLst>
            </a:endParaRPr>
          </a:p>
        </p:txBody>
      </p:sp>
      <p:pic>
        <p:nvPicPr>
          <p:cNvPr id="3" name="Picture 2">
            <a:extLst>
              <a:ext uri="{FF2B5EF4-FFF2-40B4-BE49-F238E27FC236}">
                <a16:creationId xmlns:a16="http://schemas.microsoft.com/office/drawing/2014/main" id="{211FB84D-02AC-4DE6-B6BA-57FE244177FE}"/>
              </a:ext>
            </a:extLst>
          </p:cNvPr>
          <p:cNvPicPr>
            <a:picLocks noChangeAspect="1"/>
          </p:cNvPicPr>
          <p:nvPr/>
        </p:nvPicPr>
        <p:blipFill>
          <a:blip r:embed="rId2"/>
          <a:stretch>
            <a:fillRect/>
          </a:stretch>
        </p:blipFill>
        <p:spPr>
          <a:xfrm>
            <a:off x="3716323" y="1007970"/>
            <a:ext cx="4611292" cy="56235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2178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2608A5-6DD7-4607-8FB0-E5929FC3059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100668"/>
            <a:ext cx="12192000" cy="6958668"/>
          </a:xfrm>
          <a:prstGeom prst="rect">
            <a:avLst/>
          </a:prstGeom>
        </p:spPr>
      </p:pic>
      <p:sp>
        <p:nvSpPr>
          <p:cNvPr id="2" name="Title 1">
            <a:extLst>
              <a:ext uri="{FF2B5EF4-FFF2-40B4-BE49-F238E27FC236}">
                <a16:creationId xmlns:a16="http://schemas.microsoft.com/office/drawing/2014/main" id="{AB0820E3-F796-4368-84D6-A6538535FA42}"/>
              </a:ext>
            </a:extLst>
          </p:cNvPr>
          <p:cNvSpPr>
            <a:spLocks noGrp="1"/>
          </p:cNvSpPr>
          <p:nvPr>
            <p:ph type="title"/>
          </p:nvPr>
        </p:nvSpPr>
        <p:spPr>
          <a:xfrm>
            <a:off x="762699" y="0"/>
            <a:ext cx="10515600" cy="1325563"/>
          </a:xfrm>
        </p:spPr>
        <p:txBody>
          <a:bodyPr>
            <a:scene3d>
              <a:camera prst="orthographicFront"/>
              <a:lightRig rig="threePt" dir="t"/>
            </a:scene3d>
            <a:sp3d extrusionH="57150">
              <a:bevelT w="57150" h="38100" prst="artDeco"/>
            </a:sp3d>
          </a:bodyPr>
          <a:lstStyle/>
          <a:p>
            <a:pPr algn="ctr"/>
            <a:r>
              <a:rPr lang="en-US" b="1" i="1" dirty="0">
                <a:solidFill>
                  <a:schemeClr val="bg1"/>
                </a:solidFill>
                <a:effectLst>
                  <a:glow rad="101600">
                    <a:schemeClr val="tx1">
                      <a:alpha val="60000"/>
                    </a:schemeClr>
                  </a:glow>
                </a:effectLst>
              </a:rPr>
              <a:t>Ruling Angels</a:t>
            </a:r>
          </a:p>
        </p:txBody>
      </p:sp>
    </p:spTree>
    <p:extLst>
      <p:ext uri="{BB962C8B-B14F-4D97-AF65-F5344CB8AC3E}">
        <p14:creationId xmlns:p14="http://schemas.microsoft.com/office/powerpoint/2010/main" val="268462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081C7-61BB-4AEC-8309-8A7353C4AF67}"/>
              </a:ext>
            </a:extLst>
          </p:cNvPr>
          <p:cNvPicPr>
            <a:picLocks noChangeAspect="1"/>
          </p:cNvPicPr>
          <p:nvPr/>
        </p:nvPicPr>
        <p:blipFill rotWithShape="1">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4D145B-D9B7-4387-8553-99235DD7D43A}"/>
              </a:ext>
            </a:extLst>
          </p:cNvPr>
          <p:cNvSpPr>
            <a:spLocks noGrp="1"/>
          </p:cNvSpPr>
          <p:nvPr>
            <p:ph type="title"/>
          </p:nvPr>
        </p:nvSpPr>
        <p:spPr>
          <a:xfrm>
            <a:off x="606909" y="5735063"/>
            <a:ext cx="11210925" cy="744836"/>
          </a:xfrm>
        </p:spPr>
        <p:txBody>
          <a:bodyPr>
            <a:noAutofit/>
          </a:bodyPr>
          <a:lstStyle/>
          <a:p>
            <a:pPr algn="ctr"/>
            <a:r>
              <a:rPr lang="en-US" sz="5400" b="1" dirty="0"/>
              <a:t>Ten Ranks of Good Angels</a:t>
            </a:r>
          </a:p>
        </p:txBody>
      </p:sp>
    </p:spTree>
    <p:extLst>
      <p:ext uri="{BB962C8B-B14F-4D97-AF65-F5344CB8AC3E}">
        <p14:creationId xmlns:p14="http://schemas.microsoft.com/office/powerpoint/2010/main" val="396648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325DDDA-A222-49CD-90D8-CB473FD78FBC}"/>
              </a:ext>
            </a:extLst>
          </p:cNvPr>
          <p:cNvSpPr>
            <a:spLocks noGrp="1"/>
          </p:cNvSpPr>
          <p:nvPr>
            <p:ph idx="1"/>
          </p:nvPr>
        </p:nvSpPr>
        <p:spPr>
          <a:xfrm>
            <a:off x="0" y="0"/>
            <a:ext cx="12192000" cy="6858000"/>
          </a:xfrm>
        </p:spPr>
        <p:txBody>
          <a:bodyPr>
            <a:noAutofit/>
          </a:bodyPr>
          <a:lstStyle/>
          <a:p>
            <a:r>
              <a:rPr lang="en-US" sz="3400" i="1" dirty="0">
                <a:solidFill>
                  <a:srgbClr val="FFFF00"/>
                </a:solidFill>
              </a:rPr>
              <a:t>Archangels</a:t>
            </a:r>
            <a:r>
              <a:rPr lang="en-US" sz="3400" i="1" dirty="0"/>
              <a:t> - </a:t>
            </a:r>
            <a:r>
              <a:rPr lang="en-US" sz="3400" dirty="0"/>
              <a:t>The word </a:t>
            </a:r>
            <a:r>
              <a:rPr lang="en-US" sz="3400" i="1" dirty="0"/>
              <a:t>“archangel” </a:t>
            </a:r>
            <a:r>
              <a:rPr lang="en-US" sz="3400" dirty="0"/>
              <a:t>comes from a Greek word meaning </a:t>
            </a:r>
            <a:r>
              <a:rPr lang="en-US" sz="3400" i="1" dirty="0"/>
              <a:t>"chief angel or an angel of high rank."</a:t>
            </a:r>
            <a:endParaRPr lang="en-US" sz="3400" dirty="0"/>
          </a:p>
          <a:p>
            <a:r>
              <a:rPr lang="en-US" sz="3400" i="1" dirty="0">
                <a:solidFill>
                  <a:srgbClr val="FFFF00"/>
                </a:solidFill>
              </a:rPr>
              <a:t>Princes</a:t>
            </a:r>
            <a:r>
              <a:rPr lang="en-US" sz="3400" dirty="0"/>
              <a:t> - Royal ruler subject to a king or emperor</a:t>
            </a:r>
          </a:p>
          <a:p>
            <a:r>
              <a:rPr lang="en-US" sz="3400" i="1" dirty="0" err="1">
                <a:solidFill>
                  <a:srgbClr val="FFFF00"/>
                </a:solidFill>
              </a:rPr>
              <a:t>Cherubims</a:t>
            </a:r>
            <a:r>
              <a:rPr lang="en-US" sz="3400" i="1" dirty="0"/>
              <a:t> - </a:t>
            </a:r>
            <a:r>
              <a:rPr lang="en-US" sz="3400" dirty="0"/>
              <a:t>Powerful heavenly beings surrounding the throne</a:t>
            </a:r>
          </a:p>
          <a:p>
            <a:r>
              <a:rPr lang="en-US" sz="3400" i="1" dirty="0" err="1">
                <a:solidFill>
                  <a:srgbClr val="FFFF00"/>
                </a:solidFill>
              </a:rPr>
              <a:t>Seraphims</a:t>
            </a:r>
            <a:r>
              <a:rPr lang="en-US" sz="3400" i="1" dirty="0"/>
              <a:t> – </a:t>
            </a:r>
            <a:r>
              <a:rPr lang="en-US" sz="3400" dirty="0"/>
              <a:t>One of the highest order of the celestial beings</a:t>
            </a:r>
          </a:p>
          <a:p>
            <a:r>
              <a:rPr lang="en-US" sz="3400" i="1" dirty="0">
                <a:solidFill>
                  <a:srgbClr val="FFFF00"/>
                </a:solidFill>
              </a:rPr>
              <a:t>Thrones</a:t>
            </a:r>
            <a:r>
              <a:rPr lang="en-US" sz="3400" i="1" dirty="0"/>
              <a:t> - </a:t>
            </a:r>
            <a:r>
              <a:rPr lang="en-US" sz="3400" dirty="0"/>
              <a:t>Seats of authority </a:t>
            </a:r>
          </a:p>
          <a:p>
            <a:r>
              <a:rPr lang="en-US" sz="3400" i="1" dirty="0">
                <a:solidFill>
                  <a:srgbClr val="FFFF00"/>
                </a:solidFill>
              </a:rPr>
              <a:t>Authorities</a:t>
            </a:r>
            <a:r>
              <a:rPr lang="en-US" sz="3400" i="1" dirty="0"/>
              <a:t> - </a:t>
            </a:r>
            <a:r>
              <a:rPr lang="en-US" sz="3400" dirty="0"/>
              <a:t>A magistrate, potentate, monarch or ruler</a:t>
            </a:r>
          </a:p>
          <a:p>
            <a:r>
              <a:rPr lang="en-US" sz="3400" i="1" dirty="0">
                <a:solidFill>
                  <a:srgbClr val="FFFF00"/>
                </a:solidFill>
              </a:rPr>
              <a:t>Principalities</a:t>
            </a:r>
            <a:r>
              <a:rPr lang="en-US" sz="3400" i="1" dirty="0"/>
              <a:t> - </a:t>
            </a:r>
            <a:r>
              <a:rPr lang="en-US" sz="3400" dirty="0"/>
              <a:t>Ruler over a jurisdictional area </a:t>
            </a:r>
          </a:p>
          <a:p>
            <a:r>
              <a:rPr lang="en-US" sz="3400" i="1" dirty="0">
                <a:solidFill>
                  <a:srgbClr val="FFFF00"/>
                </a:solidFill>
              </a:rPr>
              <a:t>Dominions</a:t>
            </a:r>
            <a:r>
              <a:rPr lang="en-US" sz="3400" i="1" dirty="0"/>
              <a:t> - </a:t>
            </a:r>
            <a:r>
              <a:rPr lang="en-US" sz="3400" dirty="0"/>
              <a:t>A territory of sovereign control</a:t>
            </a:r>
            <a:endParaRPr lang="en-US" sz="3400" i="1" dirty="0"/>
          </a:p>
          <a:p>
            <a:r>
              <a:rPr lang="en-US" sz="3400" i="1" dirty="0">
                <a:solidFill>
                  <a:srgbClr val="FFFF00"/>
                </a:solidFill>
              </a:rPr>
              <a:t>Powers</a:t>
            </a:r>
            <a:r>
              <a:rPr lang="en-US" sz="3400" i="1" dirty="0"/>
              <a:t> - </a:t>
            </a:r>
            <a:r>
              <a:rPr lang="en-US" sz="3400" dirty="0"/>
              <a:t>Delegated authority, jurisdiction, strength </a:t>
            </a:r>
          </a:p>
          <a:p>
            <a:r>
              <a:rPr lang="en-US" sz="3400" i="1" dirty="0">
                <a:solidFill>
                  <a:srgbClr val="FFFF00"/>
                </a:solidFill>
              </a:rPr>
              <a:t>Might</a:t>
            </a:r>
            <a:r>
              <a:rPr lang="en-US" sz="3400" i="1" dirty="0"/>
              <a:t> - </a:t>
            </a:r>
            <a:r>
              <a:rPr lang="en-US" sz="3400" dirty="0"/>
              <a:t>Powerful, forceful, strong</a:t>
            </a:r>
          </a:p>
          <a:p>
            <a:pPr marL="0" indent="0">
              <a:buNone/>
            </a:pPr>
            <a:endParaRPr lang="en-US" sz="3400" dirty="0"/>
          </a:p>
        </p:txBody>
      </p:sp>
    </p:spTree>
    <p:extLst>
      <p:ext uri="{BB962C8B-B14F-4D97-AF65-F5344CB8AC3E}">
        <p14:creationId xmlns:p14="http://schemas.microsoft.com/office/powerpoint/2010/main" val="155099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8081C7-61BB-4AEC-8309-8A7353C4AF67}"/>
              </a:ext>
            </a:extLst>
          </p:cNvPr>
          <p:cNvPicPr>
            <a:picLocks noChangeAspect="1"/>
          </p:cNvPicPr>
          <p:nvPr/>
        </p:nvPicPr>
        <p:blipFill rotWithShape="1">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94D145B-D9B7-4387-8553-99235DD7D43A}"/>
              </a:ext>
            </a:extLst>
          </p:cNvPr>
          <p:cNvSpPr>
            <a:spLocks noGrp="1"/>
          </p:cNvSpPr>
          <p:nvPr>
            <p:ph type="title"/>
          </p:nvPr>
        </p:nvSpPr>
        <p:spPr>
          <a:xfrm>
            <a:off x="606909" y="5735063"/>
            <a:ext cx="11210925" cy="744836"/>
          </a:xfrm>
        </p:spPr>
        <p:txBody>
          <a:bodyPr>
            <a:noAutofit/>
          </a:bodyPr>
          <a:lstStyle/>
          <a:p>
            <a:pPr algn="ctr"/>
            <a:r>
              <a:rPr lang="en-US" sz="5400" b="1" dirty="0"/>
              <a:t>Ranks of Fallen Angels</a:t>
            </a:r>
          </a:p>
        </p:txBody>
      </p:sp>
    </p:spTree>
    <p:extLst>
      <p:ext uri="{BB962C8B-B14F-4D97-AF65-F5344CB8AC3E}">
        <p14:creationId xmlns:p14="http://schemas.microsoft.com/office/powerpoint/2010/main" val="250657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4850-54CA-4972-825C-23C5FD9458DA}"/>
              </a:ext>
            </a:extLst>
          </p:cNvPr>
          <p:cNvSpPr>
            <a:spLocks noGrp="1"/>
          </p:cNvSpPr>
          <p:nvPr>
            <p:ph type="title"/>
          </p:nvPr>
        </p:nvSpPr>
        <p:spPr>
          <a:xfrm>
            <a:off x="553673" y="692295"/>
            <a:ext cx="10884017" cy="4852827"/>
          </a:xfrm>
        </p:spPr>
        <p:txBody>
          <a:bodyPr>
            <a:normAutofit/>
          </a:bodyPr>
          <a:lstStyle/>
          <a:p>
            <a:pPr algn="ctr"/>
            <a:r>
              <a:rPr lang="en-US" i="1" dirty="0"/>
              <a:t>(Ephesians 6:12)</a:t>
            </a:r>
            <a:br>
              <a:rPr lang="en-US" i="1" dirty="0"/>
            </a:br>
            <a:r>
              <a:rPr lang="en-US" i="1" dirty="0"/>
              <a:t>“For we wrestle not against flesh and blood, but against </a:t>
            </a:r>
            <a:r>
              <a:rPr lang="en-US" i="1" u="sng" dirty="0"/>
              <a:t>principalities</a:t>
            </a:r>
            <a:r>
              <a:rPr lang="en-US" i="1" dirty="0"/>
              <a:t>, against </a:t>
            </a:r>
            <a:r>
              <a:rPr lang="en-US" i="1" u="sng" dirty="0"/>
              <a:t>powers</a:t>
            </a:r>
            <a:r>
              <a:rPr lang="en-US" i="1" dirty="0"/>
              <a:t>, against the </a:t>
            </a:r>
            <a:r>
              <a:rPr lang="en-US" i="1" dirty="0">
                <a:solidFill>
                  <a:srgbClr val="FFFF00"/>
                </a:solidFill>
              </a:rPr>
              <a:t>rulers of the darkness </a:t>
            </a:r>
            <a:r>
              <a:rPr lang="en-US" i="1" dirty="0"/>
              <a:t>of this world, against spiritual wickedness in high places.”</a:t>
            </a:r>
          </a:p>
        </p:txBody>
      </p:sp>
    </p:spTree>
    <p:extLst>
      <p:ext uri="{BB962C8B-B14F-4D97-AF65-F5344CB8AC3E}">
        <p14:creationId xmlns:p14="http://schemas.microsoft.com/office/powerpoint/2010/main" val="29639761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1ACFDB-1AB6-470B-94D6-AF637B8B0B13}"/>
              </a:ext>
            </a:extLst>
          </p:cNvPr>
          <p:cNvPicPr>
            <a:picLocks noChangeAspect="1"/>
          </p:cNvPicPr>
          <p:nvPr/>
        </p:nvPicPr>
        <p:blipFill>
          <a:blip r:embed="rId2"/>
          <a:stretch>
            <a:fillRect/>
          </a:stretch>
        </p:blipFill>
        <p:spPr>
          <a:xfrm>
            <a:off x="1127167" y="0"/>
            <a:ext cx="9937665" cy="6858000"/>
          </a:xfrm>
          <a:prstGeom prst="rect">
            <a:avLst/>
          </a:prstGeom>
        </p:spPr>
      </p:pic>
      <p:sp>
        <p:nvSpPr>
          <p:cNvPr id="3" name="Rectangle 2">
            <a:extLst>
              <a:ext uri="{FF2B5EF4-FFF2-40B4-BE49-F238E27FC236}">
                <a16:creationId xmlns:a16="http://schemas.microsoft.com/office/drawing/2014/main" id="{005D947D-DFA8-43F2-8FC6-872C45C3FA78}"/>
              </a:ext>
            </a:extLst>
          </p:cNvPr>
          <p:cNvSpPr/>
          <p:nvPr/>
        </p:nvSpPr>
        <p:spPr>
          <a:xfrm>
            <a:off x="2438854" y="2228671"/>
            <a:ext cx="3216522" cy="1200329"/>
          </a:xfrm>
          <a:prstGeom prst="rect">
            <a:avLst/>
          </a:prstGeom>
          <a:ln w="38100"/>
        </p:spPr>
        <p:style>
          <a:lnRef idx="2">
            <a:schemeClr val="accent6"/>
          </a:lnRef>
          <a:fillRef idx="1">
            <a:schemeClr val="lt1"/>
          </a:fillRef>
          <a:effectRef idx="0">
            <a:schemeClr val="accent6"/>
          </a:effectRef>
          <a:fontRef idx="minor">
            <a:schemeClr val="dk1"/>
          </a:fontRef>
        </p:style>
        <p:txBody>
          <a:bodyPr wrap="none">
            <a:spAutoFit/>
          </a:bodyPr>
          <a:lstStyle/>
          <a:p>
            <a:r>
              <a:rPr lang="en-US" sz="3600" b="1" dirty="0"/>
              <a:t>Satan’s Rank as </a:t>
            </a:r>
          </a:p>
          <a:p>
            <a:r>
              <a:rPr lang="en-US" sz="3600" b="1" dirty="0"/>
              <a:t>a Fallen Angels</a:t>
            </a:r>
            <a:endParaRPr lang="en-US" sz="3600" dirty="0"/>
          </a:p>
        </p:txBody>
      </p:sp>
    </p:spTree>
    <p:extLst>
      <p:ext uri="{BB962C8B-B14F-4D97-AF65-F5344CB8AC3E}">
        <p14:creationId xmlns:p14="http://schemas.microsoft.com/office/powerpoint/2010/main" val="340612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473673-99F6-4719-8461-BC9E49881F05}"/>
              </a:ext>
            </a:extLst>
          </p:cNvPr>
          <p:cNvSpPr/>
          <p:nvPr/>
        </p:nvSpPr>
        <p:spPr>
          <a:xfrm>
            <a:off x="0" y="0"/>
            <a:ext cx="12191999" cy="6894195"/>
          </a:xfrm>
          <a:prstGeom prst="rect">
            <a:avLst/>
          </a:prstGeom>
        </p:spPr>
        <p:txBody>
          <a:bodyPr wrap="square">
            <a:spAutoFit/>
          </a:bodyPr>
          <a:lstStyle/>
          <a:p>
            <a:pPr algn="ctr"/>
            <a:r>
              <a:rPr lang="en-US" sz="3400" i="1" dirty="0"/>
              <a:t>“But when the Pharisees heard it, they said, This fellow doth not cast out devils, but by </a:t>
            </a:r>
            <a:r>
              <a:rPr lang="en-US" sz="3400" i="1" dirty="0">
                <a:solidFill>
                  <a:srgbClr val="FFFF00"/>
                </a:solidFill>
              </a:rPr>
              <a:t>Beelzebub the prince of the devils</a:t>
            </a:r>
            <a:r>
              <a:rPr lang="en-US" sz="3400" i="1" dirty="0"/>
              <a:t>. And Jesus knew their thoughts, and said unto them, Every kingdom divided against itself is brought to desolation; and every city or house divided against itself shall not stand: And if Satan cast out Satan, he is divided against himself; how shall then his kingdom stand? And if I by Beelzebub cast out devils, by whom do your children cast them out? therefore they shall be your judges. But if I cast out devils by the Spirit of God, then the kingdom of God is come unto you. Or else how can one enter into a strong man's house, and spoil his goods, except he first bind the strong man? and then he will spoil his house. He that is not with me is against me; and he that </a:t>
            </a:r>
            <a:r>
              <a:rPr lang="en-US" sz="3400" i="1" dirty="0" err="1"/>
              <a:t>gathereth</a:t>
            </a:r>
            <a:r>
              <a:rPr lang="en-US" sz="3400" i="1" dirty="0"/>
              <a:t> not with me </a:t>
            </a:r>
            <a:r>
              <a:rPr lang="en-US" sz="3400" i="1" dirty="0" err="1"/>
              <a:t>scattereth</a:t>
            </a:r>
            <a:r>
              <a:rPr lang="en-US" sz="3400" i="1" dirty="0"/>
              <a:t> abroad.” (Matthew 12:24-30)</a:t>
            </a:r>
          </a:p>
        </p:txBody>
      </p:sp>
    </p:spTree>
    <p:extLst>
      <p:ext uri="{BB962C8B-B14F-4D97-AF65-F5344CB8AC3E}">
        <p14:creationId xmlns:p14="http://schemas.microsoft.com/office/powerpoint/2010/main" val="1983125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141F5-ACFA-47D7-89FB-06EDF3542420}"/>
              </a:ext>
            </a:extLst>
          </p:cNvPr>
          <p:cNvSpPr>
            <a:spLocks noGrp="1"/>
          </p:cNvSpPr>
          <p:nvPr>
            <p:ph type="title"/>
          </p:nvPr>
        </p:nvSpPr>
        <p:spPr>
          <a:xfrm>
            <a:off x="118844" y="508210"/>
            <a:ext cx="11954312" cy="1325563"/>
          </a:xfrm>
        </p:spPr>
        <p:txBody>
          <a:bodyPr>
            <a:noAutofit/>
          </a:bodyPr>
          <a:lstStyle/>
          <a:p>
            <a:pPr algn="ctr"/>
            <a:r>
              <a:rPr lang="en-US" sz="3800" i="1" dirty="0"/>
              <a:t>“</a:t>
            </a:r>
            <a:r>
              <a:rPr lang="en-US" sz="3800" i="1" dirty="0">
                <a:solidFill>
                  <a:srgbClr val="FFFF00"/>
                </a:solidFill>
              </a:rPr>
              <a:t>And they had a king over them</a:t>
            </a:r>
            <a:r>
              <a:rPr lang="en-US" sz="3800" i="1" dirty="0"/>
              <a:t>, which is the </a:t>
            </a:r>
            <a:r>
              <a:rPr lang="en-US" sz="3800" i="1" dirty="0">
                <a:solidFill>
                  <a:srgbClr val="FFFF00"/>
                </a:solidFill>
              </a:rPr>
              <a:t>angel of the bottomless pit</a:t>
            </a:r>
            <a:r>
              <a:rPr lang="en-US" sz="3800" i="1" dirty="0"/>
              <a:t>, whose name in the Hebrew tongue is Abaddon, but in the Greek tongue hath his name Apollyon.” (Revelation 9:1-3) </a:t>
            </a:r>
          </a:p>
        </p:txBody>
      </p:sp>
      <p:pic>
        <p:nvPicPr>
          <p:cNvPr id="4" name="Picture 3">
            <a:extLst>
              <a:ext uri="{FF2B5EF4-FFF2-40B4-BE49-F238E27FC236}">
                <a16:creationId xmlns:a16="http://schemas.microsoft.com/office/drawing/2014/main" id="{38D0695D-32BD-471F-95A2-4DBEA696C2E8}"/>
              </a:ext>
            </a:extLst>
          </p:cNvPr>
          <p:cNvPicPr>
            <a:picLocks noChangeAspect="1"/>
          </p:cNvPicPr>
          <p:nvPr/>
        </p:nvPicPr>
        <p:blipFill rotWithShape="1">
          <a:blip r:embed="rId2"/>
          <a:srcRect l="22856" t="7970" r="18625"/>
          <a:stretch/>
        </p:blipFill>
        <p:spPr>
          <a:xfrm>
            <a:off x="3644780" y="2424872"/>
            <a:ext cx="4902440" cy="42678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55354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9D7444-0C76-415A-96AD-DB47B9F67F3E}"/>
              </a:ext>
            </a:extLst>
          </p:cNvPr>
          <p:cNvSpPr>
            <a:spLocks noGrp="1"/>
          </p:cNvSpPr>
          <p:nvPr>
            <p:ph idx="1"/>
          </p:nvPr>
        </p:nvSpPr>
        <p:spPr>
          <a:xfrm>
            <a:off x="58723" y="117446"/>
            <a:ext cx="8204433" cy="6740554"/>
          </a:xfrm>
        </p:spPr>
        <p:txBody>
          <a:bodyPr>
            <a:normAutofit/>
          </a:bodyPr>
          <a:lstStyle/>
          <a:p>
            <a:r>
              <a:rPr lang="en-US" sz="3200" i="1" dirty="0"/>
              <a:t>Eph. 2:2 “Wherein in time past ye walked according to the course of this world, according to the </a:t>
            </a:r>
            <a:r>
              <a:rPr lang="en-US" sz="3200" i="1" dirty="0">
                <a:solidFill>
                  <a:srgbClr val="FFFF00"/>
                </a:solidFill>
              </a:rPr>
              <a:t>prince of the power of the air</a:t>
            </a:r>
            <a:r>
              <a:rPr lang="en-US" sz="3200" i="1" dirty="0"/>
              <a:t>, the spirit that now worketh in the children of disobedience.”</a:t>
            </a:r>
          </a:p>
          <a:p>
            <a:r>
              <a:rPr lang="en-US" sz="3200" i="1" dirty="0"/>
              <a:t> 2 Cor. 4:4 “In whom the </a:t>
            </a:r>
            <a:r>
              <a:rPr lang="en-US" sz="3200" i="1" dirty="0">
                <a:solidFill>
                  <a:srgbClr val="FFFF00"/>
                </a:solidFill>
              </a:rPr>
              <a:t>god of this world </a:t>
            </a:r>
            <a:r>
              <a:rPr lang="en-US" sz="3200" i="1" dirty="0"/>
              <a:t>hath blinded the minds of them which believe not.”</a:t>
            </a:r>
          </a:p>
          <a:p>
            <a:r>
              <a:rPr lang="en-US" sz="3200" i="1" dirty="0"/>
              <a:t>John 12:31 “Now is the judgment of this world: now shall </a:t>
            </a:r>
            <a:r>
              <a:rPr lang="en-US" sz="3200" i="1" dirty="0">
                <a:solidFill>
                  <a:srgbClr val="FFFF00"/>
                </a:solidFill>
              </a:rPr>
              <a:t>the prince of this world</a:t>
            </a:r>
            <a:r>
              <a:rPr lang="en-US" sz="3200" i="1" dirty="0"/>
              <a:t> be cast out.”</a:t>
            </a:r>
          </a:p>
          <a:p>
            <a:r>
              <a:rPr lang="en-US" sz="3200" i="1" dirty="0"/>
              <a:t>Eph. 6:12 “For we wrestle not against flesh and blood, but against principalities, against powers, against the </a:t>
            </a:r>
            <a:r>
              <a:rPr lang="en-US" sz="3200" i="1" dirty="0">
                <a:solidFill>
                  <a:srgbClr val="FFFF00"/>
                </a:solidFill>
              </a:rPr>
              <a:t>rulers of the darkness </a:t>
            </a:r>
            <a:r>
              <a:rPr lang="en-US" sz="3200" i="1" dirty="0"/>
              <a:t>of this world, against spiritual wickedness in high places.”</a:t>
            </a:r>
          </a:p>
          <a:p>
            <a:endParaRPr lang="en-US" sz="3200" i="1" dirty="0"/>
          </a:p>
          <a:p>
            <a:endParaRPr lang="en-US" sz="3200" i="1" dirty="0"/>
          </a:p>
        </p:txBody>
      </p:sp>
      <p:pic>
        <p:nvPicPr>
          <p:cNvPr id="4" name="Picture 3">
            <a:extLst>
              <a:ext uri="{FF2B5EF4-FFF2-40B4-BE49-F238E27FC236}">
                <a16:creationId xmlns:a16="http://schemas.microsoft.com/office/drawing/2014/main" id="{9BFFD884-5A15-4E7B-B643-23EC7EC53BC2}"/>
              </a:ext>
            </a:extLst>
          </p:cNvPr>
          <p:cNvPicPr>
            <a:picLocks noChangeAspect="1"/>
          </p:cNvPicPr>
          <p:nvPr/>
        </p:nvPicPr>
        <p:blipFill>
          <a:blip r:embed="rId2"/>
          <a:stretch>
            <a:fillRect/>
          </a:stretch>
        </p:blipFill>
        <p:spPr>
          <a:xfrm>
            <a:off x="8263157" y="0"/>
            <a:ext cx="3928844" cy="3788229"/>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383655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B9619F-3CDF-42AC-8090-9289B111FCB7}"/>
              </a:ext>
            </a:extLst>
          </p:cNvPr>
          <p:cNvPicPr>
            <a:picLocks noChangeAspect="1"/>
          </p:cNvPicPr>
          <p:nvPr/>
        </p:nvPicPr>
        <p:blipFill rotWithShape="1">
          <a:blip r:embed="rId2"/>
          <a:srcRect l="6042" r="16181" b="1"/>
          <a:stretch/>
        </p:blipFill>
        <p:spPr>
          <a:xfrm>
            <a:off x="20" y="10"/>
            <a:ext cx="12191980" cy="6857990"/>
          </a:xfrm>
          <a:prstGeom prst="rect">
            <a:avLst/>
          </a:prstGeom>
        </p:spPr>
      </p:pic>
    </p:spTree>
    <p:extLst>
      <p:ext uri="{BB962C8B-B14F-4D97-AF65-F5344CB8AC3E}">
        <p14:creationId xmlns:p14="http://schemas.microsoft.com/office/powerpoint/2010/main" val="33822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794190F-6172-457B-BBE2-4BED7D654FBC}"/>
              </a:ext>
            </a:extLst>
          </p:cNvPr>
          <p:cNvPicPr>
            <a:picLocks noChangeAspect="1"/>
          </p:cNvPicPr>
          <p:nvPr/>
        </p:nvPicPr>
        <p:blipFill>
          <a:blip r:embed="rId2"/>
          <a:stretch>
            <a:fillRect/>
          </a:stretch>
        </p:blipFill>
        <p:spPr>
          <a:xfrm>
            <a:off x="-132826" y="335561"/>
            <a:ext cx="12415704" cy="6207852"/>
          </a:xfrm>
          <a:prstGeom prst="rect">
            <a:avLst/>
          </a:prstGeom>
        </p:spPr>
      </p:pic>
      <p:sp>
        <p:nvSpPr>
          <p:cNvPr id="2" name="Rectangle 1">
            <a:extLst>
              <a:ext uri="{FF2B5EF4-FFF2-40B4-BE49-F238E27FC236}">
                <a16:creationId xmlns:a16="http://schemas.microsoft.com/office/drawing/2014/main" id="{BF1E7D41-41B5-4455-96A4-2BD172449989}"/>
              </a:ext>
            </a:extLst>
          </p:cNvPr>
          <p:cNvSpPr/>
          <p:nvPr/>
        </p:nvSpPr>
        <p:spPr>
          <a:xfrm rot="21356003">
            <a:off x="1142211" y="636855"/>
            <a:ext cx="6419130" cy="646331"/>
          </a:xfrm>
          <a:prstGeom prst="rect">
            <a:avLst/>
          </a:prstGeom>
        </p:spPr>
        <p:txBody>
          <a:bodyPr wrap="none">
            <a:spAutoFit/>
          </a:bodyPr>
          <a:lstStyle/>
          <a:p>
            <a:r>
              <a:rPr lang="en-US" sz="3600" i="1" dirty="0">
                <a:solidFill>
                  <a:srgbClr val="FFFF00"/>
                </a:solidFill>
                <a:effectLst>
                  <a:glow rad="101600">
                    <a:schemeClr val="bg1">
                      <a:alpha val="60000"/>
                    </a:schemeClr>
                  </a:glow>
                </a:effectLst>
              </a:rPr>
              <a:t>Beelzebub the prince of the devils</a:t>
            </a:r>
            <a:endParaRPr lang="en-US" sz="3600" dirty="0">
              <a:effectLst>
                <a:glow rad="101600">
                  <a:schemeClr val="bg1">
                    <a:alpha val="60000"/>
                  </a:schemeClr>
                </a:glow>
              </a:effectLst>
            </a:endParaRPr>
          </a:p>
        </p:txBody>
      </p:sp>
      <p:sp>
        <p:nvSpPr>
          <p:cNvPr id="3" name="Rectangle 2">
            <a:extLst>
              <a:ext uri="{FF2B5EF4-FFF2-40B4-BE49-F238E27FC236}">
                <a16:creationId xmlns:a16="http://schemas.microsoft.com/office/drawing/2014/main" id="{93063196-AC66-4481-B98B-2AF74F33D07F}"/>
              </a:ext>
            </a:extLst>
          </p:cNvPr>
          <p:cNvSpPr/>
          <p:nvPr/>
        </p:nvSpPr>
        <p:spPr>
          <a:xfrm rot="981697">
            <a:off x="9729684" y="1186818"/>
            <a:ext cx="958917" cy="646331"/>
          </a:xfrm>
          <a:prstGeom prst="rect">
            <a:avLst/>
          </a:prstGeom>
        </p:spPr>
        <p:txBody>
          <a:bodyPr wrap="none">
            <a:spAutoFit/>
          </a:bodyPr>
          <a:lstStyle/>
          <a:p>
            <a:r>
              <a:rPr lang="en-US" sz="3600" b="1" i="1" dirty="0">
                <a:solidFill>
                  <a:srgbClr val="FFFF00"/>
                </a:solidFill>
                <a:effectLst>
                  <a:glow rad="101600">
                    <a:schemeClr val="bg1">
                      <a:alpha val="60000"/>
                    </a:schemeClr>
                  </a:glow>
                </a:effectLst>
                <a:latin typeface="Calibri Light" panose="020F0302020204030204"/>
                <a:ea typeface="+mj-ea"/>
                <a:cs typeface="+mj-cs"/>
              </a:rPr>
              <a:t>king</a:t>
            </a:r>
            <a:endParaRPr lang="en-US" sz="3600" b="1" dirty="0">
              <a:effectLst>
                <a:glow rad="101600">
                  <a:schemeClr val="bg1">
                    <a:alpha val="60000"/>
                  </a:schemeClr>
                </a:glow>
              </a:effectLst>
            </a:endParaRPr>
          </a:p>
        </p:txBody>
      </p:sp>
      <p:sp>
        <p:nvSpPr>
          <p:cNvPr id="5" name="Rectangle 4">
            <a:extLst>
              <a:ext uri="{FF2B5EF4-FFF2-40B4-BE49-F238E27FC236}">
                <a16:creationId xmlns:a16="http://schemas.microsoft.com/office/drawing/2014/main" id="{BE9E0145-3E7F-4B14-A179-2D1A780F9956}"/>
              </a:ext>
            </a:extLst>
          </p:cNvPr>
          <p:cNvSpPr/>
          <p:nvPr/>
        </p:nvSpPr>
        <p:spPr>
          <a:xfrm rot="21377652">
            <a:off x="655331" y="4289980"/>
            <a:ext cx="5145448" cy="646331"/>
          </a:xfrm>
          <a:prstGeom prst="rect">
            <a:avLst/>
          </a:prstGeom>
        </p:spPr>
        <p:txBody>
          <a:bodyPr wrap="none">
            <a:spAutoFit/>
          </a:bodyPr>
          <a:lstStyle/>
          <a:p>
            <a:r>
              <a:rPr lang="en-US" sz="3600" i="1" dirty="0">
                <a:solidFill>
                  <a:srgbClr val="FFFF00"/>
                </a:solidFill>
                <a:effectLst>
                  <a:glow rad="101600">
                    <a:schemeClr val="bg1">
                      <a:alpha val="60000"/>
                    </a:schemeClr>
                  </a:glow>
                </a:effectLst>
                <a:latin typeface="Calibri Light" panose="020F0302020204030204"/>
                <a:ea typeface="+mj-ea"/>
                <a:cs typeface="+mj-cs"/>
              </a:rPr>
              <a:t>Angel of the bottomless pit</a:t>
            </a:r>
            <a:endParaRPr lang="en-US" sz="3600" dirty="0">
              <a:effectLst>
                <a:glow rad="101600">
                  <a:schemeClr val="bg1">
                    <a:alpha val="60000"/>
                  </a:schemeClr>
                </a:glow>
              </a:effectLst>
            </a:endParaRPr>
          </a:p>
        </p:txBody>
      </p:sp>
      <p:sp>
        <p:nvSpPr>
          <p:cNvPr id="7" name="Rectangle 6">
            <a:extLst>
              <a:ext uri="{FF2B5EF4-FFF2-40B4-BE49-F238E27FC236}">
                <a16:creationId xmlns:a16="http://schemas.microsoft.com/office/drawing/2014/main" id="{10EF9DB0-681F-4265-B210-80934FA31EC1}"/>
              </a:ext>
            </a:extLst>
          </p:cNvPr>
          <p:cNvSpPr/>
          <p:nvPr/>
        </p:nvSpPr>
        <p:spPr>
          <a:xfrm rot="152017">
            <a:off x="1802583" y="2285277"/>
            <a:ext cx="5626477" cy="646331"/>
          </a:xfrm>
          <a:prstGeom prst="rect">
            <a:avLst/>
          </a:prstGeom>
        </p:spPr>
        <p:txBody>
          <a:bodyPr wrap="none">
            <a:spAutoFit/>
          </a:bodyPr>
          <a:lstStyle/>
          <a:p>
            <a:r>
              <a:rPr lang="en-US" sz="3600" i="1" dirty="0">
                <a:solidFill>
                  <a:srgbClr val="FFFF00"/>
                </a:solidFill>
                <a:effectLst>
                  <a:glow rad="101600">
                    <a:schemeClr val="bg1">
                      <a:alpha val="60000"/>
                    </a:schemeClr>
                  </a:glow>
                </a:effectLst>
              </a:rPr>
              <a:t>Prince of the power of the air</a:t>
            </a:r>
            <a:endParaRPr lang="en-US" sz="3600" dirty="0">
              <a:effectLst>
                <a:glow rad="101600">
                  <a:schemeClr val="bg1">
                    <a:alpha val="60000"/>
                  </a:schemeClr>
                </a:glow>
              </a:effectLst>
            </a:endParaRPr>
          </a:p>
        </p:txBody>
      </p:sp>
      <p:sp>
        <p:nvSpPr>
          <p:cNvPr id="8" name="Rectangle 7">
            <a:extLst>
              <a:ext uri="{FF2B5EF4-FFF2-40B4-BE49-F238E27FC236}">
                <a16:creationId xmlns:a16="http://schemas.microsoft.com/office/drawing/2014/main" id="{8DCC1D82-C4A4-4641-BE06-C341BEDDBBDC}"/>
              </a:ext>
            </a:extLst>
          </p:cNvPr>
          <p:cNvSpPr/>
          <p:nvPr/>
        </p:nvSpPr>
        <p:spPr>
          <a:xfrm rot="1005553">
            <a:off x="7939487" y="5152067"/>
            <a:ext cx="3437159" cy="646331"/>
          </a:xfrm>
          <a:prstGeom prst="rect">
            <a:avLst/>
          </a:prstGeom>
        </p:spPr>
        <p:txBody>
          <a:bodyPr wrap="none">
            <a:spAutoFit/>
          </a:bodyPr>
          <a:lstStyle/>
          <a:p>
            <a:r>
              <a:rPr lang="en-US" sz="3600" i="1" dirty="0">
                <a:solidFill>
                  <a:srgbClr val="FFFF00"/>
                </a:solidFill>
                <a:effectLst>
                  <a:glow rad="101600">
                    <a:schemeClr val="bg1">
                      <a:alpha val="60000"/>
                    </a:schemeClr>
                  </a:glow>
                </a:effectLst>
              </a:rPr>
              <a:t>god of this world </a:t>
            </a:r>
            <a:endParaRPr lang="en-US" sz="3600" dirty="0">
              <a:effectLst>
                <a:glow rad="101600">
                  <a:schemeClr val="bg1">
                    <a:alpha val="60000"/>
                  </a:schemeClr>
                </a:glow>
              </a:effectLst>
            </a:endParaRPr>
          </a:p>
        </p:txBody>
      </p:sp>
      <p:sp>
        <p:nvSpPr>
          <p:cNvPr id="9" name="Rectangle 8">
            <a:extLst>
              <a:ext uri="{FF2B5EF4-FFF2-40B4-BE49-F238E27FC236}">
                <a16:creationId xmlns:a16="http://schemas.microsoft.com/office/drawing/2014/main" id="{2377B93E-FE40-4B2F-915B-5325F48D8186}"/>
              </a:ext>
            </a:extLst>
          </p:cNvPr>
          <p:cNvSpPr/>
          <p:nvPr/>
        </p:nvSpPr>
        <p:spPr>
          <a:xfrm rot="333942">
            <a:off x="3500907" y="5757784"/>
            <a:ext cx="4170309" cy="584775"/>
          </a:xfrm>
          <a:prstGeom prst="rect">
            <a:avLst/>
          </a:prstGeom>
        </p:spPr>
        <p:txBody>
          <a:bodyPr wrap="none">
            <a:spAutoFit/>
          </a:bodyPr>
          <a:lstStyle/>
          <a:p>
            <a:r>
              <a:rPr lang="en-US" sz="3200" i="1" dirty="0">
                <a:solidFill>
                  <a:srgbClr val="FFFF00"/>
                </a:solidFill>
                <a:effectLst>
                  <a:glow rad="101600">
                    <a:schemeClr val="bg1">
                      <a:alpha val="60000"/>
                    </a:schemeClr>
                  </a:glow>
                </a:effectLst>
              </a:rPr>
              <a:t>The prince of this world</a:t>
            </a:r>
            <a:r>
              <a:rPr lang="en-US" sz="3200" i="1" dirty="0">
                <a:solidFill>
                  <a:prstClr val="white"/>
                </a:solidFill>
                <a:effectLst>
                  <a:glow rad="101600">
                    <a:schemeClr val="bg1">
                      <a:alpha val="60000"/>
                    </a:schemeClr>
                  </a:glow>
                </a:effectLst>
              </a:rPr>
              <a:t> </a:t>
            </a:r>
            <a:endParaRPr lang="en-US" dirty="0">
              <a:effectLst>
                <a:glow rad="101600">
                  <a:schemeClr val="bg1">
                    <a:alpha val="60000"/>
                  </a:schemeClr>
                </a:glow>
              </a:effectLst>
            </a:endParaRPr>
          </a:p>
        </p:txBody>
      </p:sp>
      <p:sp>
        <p:nvSpPr>
          <p:cNvPr id="10" name="Rectangle 9">
            <a:extLst>
              <a:ext uri="{FF2B5EF4-FFF2-40B4-BE49-F238E27FC236}">
                <a16:creationId xmlns:a16="http://schemas.microsoft.com/office/drawing/2014/main" id="{E248EDA7-EE63-4730-A0B0-114B87C26673}"/>
              </a:ext>
            </a:extLst>
          </p:cNvPr>
          <p:cNvSpPr/>
          <p:nvPr/>
        </p:nvSpPr>
        <p:spPr>
          <a:xfrm rot="694583">
            <a:off x="7939524" y="3328332"/>
            <a:ext cx="3780202" cy="584775"/>
          </a:xfrm>
          <a:prstGeom prst="rect">
            <a:avLst/>
          </a:prstGeom>
        </p:spPr>
        <p:txBody>
          <a:bodyPr wrap="none">
            <a:spAutoFit/>
          </a:bodyPr>
          <a:lstStyle/>
          <a:p>
            <a:r>
              <a:rPr lang="en-US" sz="3200" i="1" dirty="0">
                <a:solidFill>
                  <a:srgbClr val="FFFF00"/>
                </a:solidFill>
                <a:effectLst>
                  <a:glow rad="101600">
                    <a:schemeClr val="bg1">
                      <a:alpha val="60000"/>
                    </a:schemeClr>
                  </a:glow>
                </a:effectLst>
              </a:rPr>
              <a:t>Ruler of the darkness </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306977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14850-54CA-4972-825C-23C5FD9458DA}"/>
              </a:ext>
            </a:extLst>
          </p:cNvPr>
          <p:cNvSpPr>
            <a:spLocks noGrp="1"/>
          </p:cNvSpPr>
          <p:nvPr>
            <p:ph type="title"/>
          </p:nvPr>
        </p:nvSpPr>
        <p:spPr>
          <a:xfrm>
            <a:off x="125836" y="549682"/>
            <a:ext cx="9034942" cy="4852827"/>
          </a:xfrm>
        </p:spPr>
        <p:txBody>
          <a:bodyPr>
            <a:normAutofit fontScale="90000"/>
          </a:bodyPr>
          <a:lstStyle/>
          <a:p>
            <a:r>
              <a:rPr lang="en-US" sz="4000" i="1" dirty="0"/>
              <a:t>(Ephesians 6:12)</a:t>
            </a:r>
            <a:br>
              <a:rPr lang="en-US" sz="4000" i="1" dirty="0"/>
            </a:br>
            <a:r>
              <a:rPr lang="en-US" sz="4000" i="1" dirty="0"/>
              <a:t>“For we wrestle not against flesh and blood, but against.” </a:t>
            </a:r>
            <a:br>
              <a:rPr lang="en-US" sz="4000" i="1" dirty="0"/>
            </a:br>
            <a:br>
              <a:rPr lang="en-US" sz="4000" i="1" dirty="0"/>
            </a:br>
            <a:r>
              <a:rPr lang="en-US" sz="4000" i="1" dirty="0">
                <a:solidFill>
                  <a:srgbClr val="FFFF00"/>
                </a:solidFill>
              </a:rPr>
              <a:t>1#</a:t>
            </a:r>
            <a:r>
              <a:rPr lang="en-US" sz="4000" i="1" dirty="0"/>
              <a:t> </a:t>
            </a:r>
            <a:r>
              <a:rPr lang="en-US" sz="4000" i="1" dirty="0">
                <a:solidFill>
                  <a:srgbClr val="FFFF00"/>
                </a:solidFill>
              </a:rPr>
              <a:t>Principalities</a:t>
            </a:r>
            <a:r>
              <a:rPr lang="en-US" sz="4000" dirty="0">
                <a:solidFill>
                  <a:srgbClr val="FFFF00"/>
                </a:solidFill>
              </a:rPr>
              <a:t> - </a:t>
            </a:r>
            <a:r>
              <a:rPr lang="en-US" sz="4000" dirty="0"/>
              <a:t>Ruler over a jurisdictional area </a:t>
            </a:r>
            <a:br>
              <a:rPr lang="en-US" sz="4000" i="1" dirty="0"/>
            </a:br>
            <a:r>
              <a:rPr lang="en-US" sz="4000" i="1" dirty="0">
                <a:solidFill>
                  <a:srgbClr val="FFFF00"/>
                </a:solidFill>
              </a:rPr>
              <a:t>2#</a:t>
            </a:r>
            <a:r>
              <a:rPr lang="en-US" sz="4000" i="1" dirty="0"/>
              <a:t> </a:t>
            </a:r>
            <a:r>
              <a:rPr lang="en-US" sz="4000" i="1" dirty="0">
                <a:solidFill>
                  <a:srgbClr val="FFFF00"/>
                </a:solidFill>
              </a:rPr>
              <a:t>Powers</a:t>
            </a:r>
            <a:r>
              <a:rPr lang="en-US" sz="4000" i="1" dirty="0"/>
              <a:t> </a:t>
            </a:r>
            <a:r>
              <a:rPr lang="en-US" sz="4000" i="1" dirty="0">
                <a:solidFill>
                  <a:srgbClr val="FFFF00"/>
                </a:solidFill>
              </a:rPr>
              <a:t>-</a:t>
            </a:r>
            <a:r>
              <a:rPr lang="en-US" sz="4000" i="1" dirty="0"/>
              <a:t> </a:t>
            </a:r>
            <a:r>
              <a:rPr lang="en-US" sz="4000" dirty="0"/>
              <a:t>Delegated authority, jurisdiction, strength </a:t>
            </a:r>
            <a:br>
              <a:rPr lang="en-US" sz="4000" i="1" dirty="0"/>
            </a:br>
            <a:r>
              <a:rPr lang="en-US" sz="4000" i="1" dirty="0">
                <a:solidFill>
                  <a:srgbClr val="FFFF00"/>
                </a:solidFill>
              </a:rPr>
              <a:t>3#</a:t>
            </a:r>
            <a:r>
              <a:rPr lang="en-US" sz="4000" i="1" dirty="0"/>
              <a:t> </a:t>
            </a:r>
            <a:r>
              <a:rPr lang="en-US" sz="4000" i="1" dirty="0">
                <a:solidFill>
                  <a:srgbClr val="FFFF00"/>
                </a:solidFill>
              </a:rPr>
              <a:t>Rulers of the darkness of this world – </a:t>
            </a:r>
            <a:r>
              <a:rPr lang="en-US" sz="4000" dirty="0"/>
              <a:t>World rulers</a:t>
            </a:r>
            <a:br>
              <a:rPr lang="en-US" sz="4000" i="1" dirty="0"/>
            </a:br>
            <a:r>
              <a:rPr lang="en-US" sz="4000" i="1" dirty="0">
                <a:solidFill>
                  <a:srgbClr val="FFFF00"/>
                </a:solidFill>
              </a:rPr>
              <a:t>4#</a:t>
            </a:r>
            <a:r>
              <a:rPr lang="en-US" sz="4000" i="1" dirty="0"/>
              <a:t> </a:t>
            </a:r>
            <a:r>
              <a:rPr lang="en-US" sz="4000" i="1" dirty="0">
                <a:solidFill>
                  <a:srgbClr val="FFFF00"/>
                </a:solidFill>
              </a:rPr>
              <a:t>Spiritual wickedness in high places – </a:t>
            </a:r>
            <a:r>
              <a:rPr lang="en-US" sz="4000" dirty="0"/>
              <a:t>Places of highest rank / Heavenly places  </a:t>
            </a:r>
          </a:p>
        </p:txBody>
      </p:sp>
      <p:pic>
        <p:nvPicPr>
          <p:cNvPr id="3" name="Picture 2">
            <a:extLst>
              <a:ext uri="{FF2B5EF4-FFF2-40B4-BE49-F238E27FC236}">
                <a16:creationId xmlns:a16="http://schemas.microsoft.com/office/drawing/2014/main" id="{514ECD68-03B3-4F1D-A3C3-35C5D70C301E}"/>
              </a:ext>
            </a:extLst>
          </p:cNvPr>
          <p:cNvPicPr>
            <a:picLocks noChangeAspect="1"/>
          </p:cNvPicPr>
          <p:nvPr/>
        </p:nvPicPr>
        <p:blipFill rotWithShape="1">
          <a:blip r:embed="rId2"/>
          <a:srcRect l="50000"/>
          <a:stretch/>
        </p:blipFill>
        <p:spPr>
          <a:xfrm>
            <a:off x="9334500" y="32240"/>
            <a:ext cx="2857500" cy="68257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7942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ED42D3-CD57-40AB-A7CD-FBC54905FE3B}"/>
              </a:ext>
            </a:extLst>
          </p:cNvPr>
          <p:cNvPicPr>
            <a:picLocks noChangeAspect="1"/>
          </p:cNvPicPr>
          <p:nvPr/>
        </p:nvPicPr>
        <p:blipFill rotWithShape="1">
          <a:blip r:embed="rId2">
            <a:extLst>
              <a:ext uri="{28A0092B-C50C-407E-A947-70E740481C1C}">
                <a14:useLocalDpi xmlns:a14="http://schemas.microsoft.com/office/drawing/2010/main" val="0"/>
              </a:ext>
            </a:extLst>
          </a:blip>
          <a:srcRect l="3625" r="1914"/>
          <a:stretch/>
        </p:blipFill>
        <p:spPr>
          <a:xfrm>
            <a:off x="20" y="10"/>
            <a:ext cx="6105635" cy="6857990"/>
          </a:xfrm>
          <a:prstGeom prst="rect">
            <a:avLst/>
          </a:prstGeom>
        </p:spPr>
      </p:pic>
      <p:sp>
        <p:nvSpPr>
          <p:cNvPr id="2" name="Title 1">
            <a:extLst>
              <a:ext uri="{FF2B5EF4-FFF2-40B4-BE49-F238E27FC236}">
                <a16:creationId xmlns:a16="http://schemas.microsoft.com/office/drawing/2014/main" id="{75B296EE-36DD-419B-BCBF-BC1429794697}"/>
              </a:ext>
            </a:extLst>
          </p:cNvPr>
          <p:cNvSpPr>
            <a:spLocks noGrp="1"/>
          </p:cNvSpPr>
          <p:nvPr>
            <p:ph type="title"/>
          </p:nvPr>
        </p:nvSpPr>
        <p:spPr>
          <a:xfrm>
            <a:off x="6745735" y="640081"/>
            <a:ext cx="4806184" cy="3352473"/>
          </a:xfrm>
          <a:noFill/>
        </p:spPr>
        <p:txBody>
          <a:bodyPr vert="horz" lIns="91440" tIns="45720" rIns="91440" bIns="45720" rtlCol="0" anchor="b">
            <a:normAutofit fontScale="90000"/>
          </a:bodyPr>
          <a:lstStyle/>
          <a:p>
            <a:pPr algn="ctr"/>
            <a:r>
              <a:rPr lang="en-US" sz="4700" b="1" dirty="0"/>
              <a:t>The following passages indicate that Satan’s kingdom of evil fallen angels is well organized</a:t>
            </a:r>
          </a:p>
        </p:txBody>
      </p:sp>
    </p:spTree>
    <p:extLst>
      <p:ext uri="{BB962C8B-B14F-4D97-AF65-F5344CB8AC3E}">
        <p14:creationId xmlns:p14="http://schemas.microsoft.com/office/powerpoint/2010/main" val="1617084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CF28BA2-D09C-4B09-972E-EF6A3BE959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859D1AC-23F1-4D5A-8CA2-460DCF41F36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346C6D1-3769-4C70-A432-10F3EF5297C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 name="Picture 2" descr="C:\Users\Ptr. Daniel White\Desktop\Bible pictures\Prophecy pictures\prophecy pictures\revelation\WelcomeTribulation.jpg">
            <a:extLst>
              <a:ext uri="{FF2B5EF4-FFF2-40B4-BE49-F238E27FC236}">
                <a16:creationId xmlns:a16="http://schemas.microsoft.com/office/drawing/2014/main" id="{E002BF14-604A-4D43-8FD8-76F5E53689F3}"/>
              </a:ext>
            </a:extLst>
          </p:cNvPr>
          <p:cNvPicPr>
            <a:picLocks noChangeAspect="1" noChangeArrowheads="1"/>
          </p:cNvPicPr>
          <p:nvPr/>
        </p:nvPicPr>
        <p:blipFill rotWithShape="1">
          <a:blip r:embed="rId2" cstate="print"/>
          <a:srcRect/>
          <a:stretch/>
        </p:blipFill>
        <p:spPr bwMode="auto">
          <a:xfrm>
            <a:off x="382907" y="307731"/>
            <a:ext cx="5330182" cy="3997637"/>
          </a:xfrm>
          <a:prstGeom prst="rect">
            <a:avLst/>
          </a:prstGeom>
          <a:scene3d>
            <a:camera prst="orthographicFront"/>
            <a:lightRig rig="contrasting" dir="t">
              <a:rot lat="0" lon="0" rev="3000000"/>
            </a:lightRig>
          </a:scene3d>
          <a:sp3d contourW="7620">
            <a:bevelT w="95250" h="31750"/>
            <a:contourClr>
              <a:srgbClr val="333333"/>
            </a:contourClr>
          </a:sp3d>
        </p:spPr>
      </p:pic>
      <p:pic>
        <p:nvPicPr>
          <p:cNvPr id="3" name="Picture 2">
            <a:extLst>
              <a:ext uri="{FF2B5EF4-FFF2-40B4-BE49-F238E27FC236}">
                <a16:creationId xmlns:a16="http://schemas.microsoft.com/office/drawing/2014/main" id="{3CE498D0-1E0A-4800-A3F5-50B49F116468}"/>
              </a:ext>
            </a:extLst>
          </p:cNvPr>
          <p:cNvPicPr>
            <a:picLocks noChangeAspect="1"/>
          </p:cNvPicPr>
          <p:nvPr/>
        </p:nvPicPr>
        <p:blipFill rotWithShape="1">
          <a:blip r:embed="rId3"/>
          <a:srcRect/>
          <a:stretch/>
        </p:blipFill>
        <p:spPr>
          <a:xfrm>
            <a:off x="6478911" y="307731"/>
            <a:ext cx="5330180" cy="3997637"/>
          </a:xfrm>
          <a:prstGeom prst="rect">
            <a:avLst/>
          </a:prstGeom>
        </p:spPr>
      </p:pic>
      <p:sp>
        <p:nvSpPr>
          <p:cNvPr id="2" name="Title 1">
            <a:extLst>
              <a:ext uri="{FF2B5EF4-FFF2-40B4-BE49-F238E27FC236}">
                <a16:creationId xmlns:a16="http://schemas.microsoft.com/office/drawing/2014/main" id="{C2726C22-FBE7-4D8F-912E-DE4C70470CC6}"/>
              </a:ext>
            </a:extLst>
          </p:cNvPr>
          <p:cNvSpPr>
            <a:spLocks noGrp="1"/>
          </p:cNvSpPr>
          <p:nvPr>
            <p:ph type="title"/>
          </p:nvPr>
        </p:nvSpPr>
        <p:spPr>
          <a:xfrm>
            <a:off x="526073" y="6045552"/>
            <a:ext cx="11139854" cy="930447"/>
          </a:xfrm>
        </p:spPr>
        <p:txBody>
          <a:bodyPr vert="horz" lIns="91440" tIns="45720" rIns="91440" bIns="45720" rtlCol="0" anchor="b">
            <a:noAutofit/>
          </a:bodyPr>
          <a:lstStyle/>
          <a:p>
            <a:pPr algn="ctr"/>
            <a:r>
              <a:rPr lang="en-US" sz="4000" dirty="0">
                <a:solidFill>
                  <a:schemeClr val="bg1"/>
                </a:solidFill>
                <a:effectLst>
                  <a:glow rad="101600">
                    <a:schemeClr val="tx1">
                      <a:alpha val="60000"/>
                    </a:schemeClr>
                  </a:glow>
                </a:effectLst>
              </a:rPr>
              <a:t>The bottomless pit is under the control of an angel called Abaddon (in the Hebrew) and Apollyon             (in the Greek; </a:t>
            </a:r>
            <a:r>
              <a:rPr lang="en-US" sz="4000" i="1" dirty="0">
                <a:solidFill>
                  <a:schemeClr val="bg1"/>
                </a:solidFill>
                <a:effectLst>
                  <a:glow rad="101600">
                    <a:schemeClr val="tx1">
                      <a:alpha val="60000"/>
                    </a:schemeClr>
                  </a:glow>
                </a:effectLst>
              </a:rPr>
              <a:t>Rev. 9:11</a:t>
            </a:r>
            <a:r>
              <a:rPr lang="en-US" sz="4000" dirty="0">
                <a:solidFill>
                  <a:schemeClr val="bg1"/>
                </a:solidFill>
                <a:effectLst>
                  <a:glow rad="101600">
                    <a:schemeClr val="tx1">
                      <a:alpha val="60000"/>
                    </a:schemeClr>
                  </a:glow>
                </a:effectLst>
              </a:rPr>
              <a:t>). </a:t>
            </a:r>
            <a:br>
              <a:rPr lang="en-US" sz="4000" dirty="0">
                <a:solidFill>
                  <a:schemeClr val="bg1"/>
                </a:solidFill>
                <a:effectLst>
                  <a:glow rad="101600">
                    <a:schemeClr val="tx1">
                      <a:alpha val="60000"/>
                    </a:schemeClr>
                  </a:glow>
                </a:effectLst>
              </a:rPr>
            </a:br>
            <a:endParaRPr lang="en-US" sz="40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893631707"/>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4184BD-47D9-4BC2-92AA-1608B2F72C05}"/>
              </a:ext>
            </a:extLst>
          </p:cNvPr>
          <p:cNvPicPr>
            <a:picLocks noChangeAspect="1"/>
          </p:cNvPicPr>
          <p:nvPr/>
        </p:nvPicPr>
        <p:blipFill rotWithShape="1">
          <a:blip r:embed="rId2"/>
          <a:srcRect t="17440" r="2" b="20555"/>
          <a:stretch/>
        </p:blipFill>
        <p:spPr>
          <a:xfrm>
            <a:off x="6838122" y="4251960"/>
            <a:ext cx="5353878" cy="2606039"/>
          </a:xfrm>
          <a:prstGeom prst="rect">
            <a:avLst/>
          </a:prstGeom>
        </p:spPr>
      </p:pic>
      <p:pic>
        <p:nvPicPr>
          <p:cNvPr id="5" name="Picture 4">
            <a:extLst>
              <a:ext uri="{FF2B5EF4-FFF2-40B4-BE49-F238E27FC236}">
                <a16:creationId xmlns:a16="http://schemas.microsoft.com/office/drawing/2014/main" id="{C24970A9-FC06-4603-B34E-6E96638AE4DB}"/>
              </a:ext>
            </a:extLst>
          </p:cNvPr>
          <p:cNvPicPr>
            <a:picLocks noChangeAspect="1"/>
          </p:cNvPicPr>
          <p:nvPr/>
        </p:nvPicPr>
        <p:blipFill rotWithShape="1">
          <a:blip r:embed="rId3"/>
          <a:srcRect t="8627" r="1" b="14729"/>
          <a:stretch/>
        </p:blipFill>
        <p:spPr>
          <a:xfrm>
            <a:off x="4818888" y="-479"/>
            <a:ext cx="7373112" cy="4252439"/>
          </a:xfrm>
          <a:prstGeom prst="rect">
            <a:avLst/>
          </a:prstGeom>
        </p:spPr>
      </p:pic>
      <p:sp>
        <p:nvSpPr>
          <p:cNvPr id="10" name="Freeform 3">
            <a:extLst>
              <a:ext uri="{FF2B5EF4-FFF2-40B4-BE49-F238E27FC236}">
                <a16:creationId xmlns:a16="http://schemas.microsoft.com/office/drawing/2014/main" id="{83BEF450-092D-411A-9DB9-DC2060E172E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4">
            <a:extLst>
              <a:ext uri="{FF2B5EF4-FFF2-40B4-BE49-F238E27FC236}">
                <a16:creationId xmlns:a16="http://schemas.microsoft.com/office/drawing/2014/main" id="{F16D3510-477F-4086-9764-C5F692F5A24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9"/>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2D95354-DB1A-4DF2-A781-48B476EF0548}"/>
              </a:ext>
            </a:extLst>
          </p:cNvPr>
          <p:cNvSpPr>
            <a:spLocks noGrp="1"/>
          </p:cNvSpPr>
          <p:nvPr>
            <p:ph type="title"/>
          </p:nvPr>
        </p:nvSpPr>
        <p:spPr>
          <a:xfrm>
            <a:off x="195450" y="1359268"/>
            <a:ext cx="5676844" cy="2651200"/>
          </a:xfrm>
        </p:spPr>
        <p:txBody>
          <a:bodyPr vert="horz" lIns="91440" tIns="45720" rIns="91440" bIns="45720" rtlCol="0" anchor="t">
            <a:noAutofit/>
          </a:bodyPr>
          <a:lstStyle/>
          <a:p>
            <a:pPr algn="ctr"/>
            <a:br>
              <a:rPr lang="en-US" sz="4000" dirty="0">
                <a:solidFill>
                  <a:schemeClr val="bg1"/>
                </a:solidFill>
                <a:effectLst>
                  <a:glow rad="101600">
                    <a:schemeClr val="tx1">
                      <a:alpha val="60000"/>
                    </a:schemeClr>
                  </a:glow>
                </a:effectLst>
              </a:rPr>
            </a:br>
            <a:r>
              <a:rPr lang="en-US" sz="4000" baseline="30000" dirty="0">
                <a:solidFill>
                  <a:schemeClr val="bg1"/>
                </a:solidFill>
                <a:effectLst>
                  <a:glow rad="101600">
                    <a:schemeClr val="tx1">
                      <a:alpha val="60000"/>
                    </a:schemeClr>
                  </a:glow>
                </a:effectLst>
              </a:rPr>
              <a:t>“</a:t>
            </a:r>
            <a:r>
              <a:rPr lang="en-US" sz="4000" i="1" dirty="0">
                <a:solidFill>
                  <a:schemeClr val="bg1"/>
                </a:solidFill>
                <a:effectLst>
                  <a:glow rad="101600">
                    <a:schemeClr val="tx1">
                      <a:alpha val="60000"/>
                    </a:schemeClr>
                  </a:glow>
                </a:effectLst>
              </a:rPr>
              <a:t>And they had a </a:t>
            </a:r>
            <a:r>
              <a:rPr lang="en-US" sz="4000" i="1" u="sng" dirty="0">
                <a:solidFill>
                  <a:schemeClr val="bg1"/>
                </a:solidFill>
                <a:effectLst>
                  <a:glow rad="101600">
                    <a:schemeClr val="tx1">
                      <a:alpha val="60000"/>
                    </a:schemeClr>
                  </a:glow>
                </a:effectLst>
              </a:rPr>
              <a:t>king over them</a:t>
            </a:r>
            <a:r>
              <a:rPr lang="en-US" sz="4000" i="1" dirty="0">
                <a:solidFill>
                  <a:schemeClr val="bg1"/>
                </a:solidFill>
                <a:effectLst>
                  <a:glow rad="101600">
                    <a:schemeClr val="tx1">
                      <a:alpha val="60000"/>
                    </a:schemeClr>
                  </a:glow>
                </a:effectLst>
              </a:rPr>
              <a:t>, which is the angel of the bottomless pit, whose name in the Hebrew tongue is Abaddon, but in the Greek tongue hath his name Apollyon.”</a:t>
            </a:r>
          </a:p>
        </p:txBody>
      </p:sp>
    </p:spTree>
    <p:extLst>
      <p:ext uri="{BB962C8B-B14F-4D97-AF65-F5344CB8AC3E}">
        <p14:creationId xmlns:p14="http://schemas.microsoft.com/office/powerpoint/2010/main" val="233839923"/>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83AC7-E517-440F-AAE6-29989F7C69EA}"/>
              </a:ext>
            </a:extLst>
          </p:cNvPr>
          <p:cNvSpPr>
            <a:spLocks noGrp="1"/>
          </p:cNvSpPr>
          <p:nvPr>
            <p:ph type="title"/>
          </p:nvPr>
        </p:nvSpPr>
        <p:spPr>
          <a:xfrm>
            <a:off x="260057" y="2674152"/>
            <a:ext cx="6602137" cy="1325563"/>
          </a:xfrm>
        </p:spPr>
        <p:txBody>
          <a:bodyPr>
            <a:noAutofit/>
          </a:bodyPr>
          <a:lstStyle/>
          <a:p>
            <a:pPr algn="ctr"/>
            <a:r>
              <a:rPr lang="en-US" sz="3200" i="1" dirty="0"/>
              <a:t>(Revelation 20:1-3) </a:t>
            </a:r>
            <a:br>
              <a:rPr lang="en-US" sz="3200" i="1" dirty="0"/>
            </a:br>
            <a:r>
              <a:rPr lang="en-US" sz="3200" i="1" dirty="0"/>
              <a:t>“And I saw an angel come down from heaven, having the key of the bottomless pit and a great chain in his hand. And he laid hold on the dragon, that old serpent, which is the Devil, and Satan, and bound him a thousand years, And cast him into the bottomless pit, and shut him up, and set a seal upon him, that he should deceive the nations no more, till the thousand years should be fulfilled: and after that he must be loosed a little season.”</a:t>
            </a:r>
          </a:p>
        </p:txBody>
      </p:sp>
      <p:pic>
        <p:nvPicPr>
          <p:cNvPr id="3" name="Picture 2">
            <a:extLst>
              <a:ext uri="{FF2B5EF4-FFF2-40B4-BE49-F238E27FC236}">
                <a16:creationId xmlns:a16="http://schemas.microsoft.com/office/drawing/2014/main" id="{69FF562D-D83A-4B09-900E-7F1C05ECF778}"/>
              </a:ext>
            </a:extLst>
          </p:cNvPr>
          <p:cNvPicPr>
            <a:picLocks noChangeAspect="1"/>
          </p:cNvPicPr>
          <p:nvPr/>
        </p:nvPicPr>
        <p:blipFill>
          <a:blip r:embed="rId2"/>
          <a:stretch>
            <a:fillRect/>
          </a:stretch>
        </p:blipFill>
        <p:spPr>
          <a:xfrm>
            <a:off x="7000875" y="0"/>
            <a:ext cx="5191125" cy="6858000"/>
          </a:xfrm>
          <a:prstGeom prst="rect">
            <a:avLst/>
          </a:prstGeom>
        </p:spPr>
      </p:pic>
    </p:spTree>
    <p:extLst>
      <p:ext uri="{BB962C8B-B14F-4D97-AF65-F5344CB8AC3E}">
        <p14:creationId xmlns:p14="http://schemas.microsoft.com/office/powerpoint/2010/main" val="2630785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6E5A41F-E3E6-4CC8-9893-869BB79BB52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0E1AA51E-45CC-4394-8467-F2A9FD08D40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320843"/>
            <a:ext cx="11548872" cy="3930315"/>
          </a:xfrm>
          <a:prstGeom prst="roundRect">
            <a:avLst>
              <a:gd name="adj" fmla="val 0"/>
            </a:avLst>
          </a:prstGeom>
          <a:solidFill>
            <a:srgbClr val="FFFFFF"/>
          </a:solidFill>
          <a:ln w="9525">
            <a:solidFill>
              <a:schemeClr val="bg2"/>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F9D0E91-96B2-45A6-98C8-79507D95189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4151" r="8208" b="-1"/>
          <a:stretch/>
        </p:blipFill>
        <p:spPr>
          <a:xfrm>
            <a:off x="7534656" y="640080"/>
            <a:ext cx="4015740" cy="3291840"/>
          </a:xfrm>
          <a:prstGeom prst="rect">
            <a:avLst/>
          </a:prstGeom>
        </p:spPr>
      </p:pic>
      <p:pic>
        <p:nvPicPr>
          <p:cNvPr id="4" name="Picture 3">
            <a:extLst>
              <a:ext uri="{FF2B5EF4-FFF2-40B4-BE49-F238E27FC236}">
                <a16:creationId xmlns:a16="http://schemas.microsoft.com/office/drawing/2014/main" id="{9A15B7F8-412C-4E1F-AD9F-11CBB55D3DE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Lst>
          </a:blip>
          <a:srcRect r="299" b="-1"/>
          <a:stretch/>
        </p:blipFill>
        <p:spPr>
          <a:xfrm>
            <a:off x="641604" y="640080"/>
            <a:ext cx="6732183" cy="3291840"/>
          </a:xfrm>
          <a:prstGeom prst="rect">
            <a:avLst/>
          </a:prstGeom>
        </p:spPr>
      </p:pic>
      <p:sp>
        <p:nvSpPr>
          <p:cNvPr id="2" name="Title 1">
            <a:extLst>
              <a:ext uri="{FF2B5EF4-FFF2-40B4-BE49-F238E27FC236}">
                <a16:creationId xmlns:a16="http://schemas.microsoft.com/office/drawing/2014/main" id="{E16FD494-69AD-42BF-A391-773B72F04102}"/>
              </a:ext>
            </a:extLst>
          </p:cNvPr>
          <p:cNvSpPr>
            <a:spLocks noGrp="1"/>
          </p:cNvSpPr>
          <p:nvPr>
            <p:ph type="title"/>
          </p:nvPr>
        </p:nvSpPr>
        <p:spPr>
          <a:xfrm>
            <a:off x="180392" y="4791872"/>
            <a:ext cx="11831216" cy="2308723"/>
          </a:xfrm>
        </p:spPr>
        <p:txBody>
          <a:bodyPr vert="horz" lIns="91440" tIns="45720" rIns="91440" bIns="45720" rtlCol="0" anchor="b">
            <a:normAutofit/>
          </a:bodyPr>
          <a:lstStyle/>
          <a:p>
            <a:pPr algn="ctr"/>
            <a:r>
              <a:rPr lang="en-US" sz="4000" b="1" dirty="0"/>
              <a:t>A wicked angel named Legion headed up a large group of fallen angels that had possessed the maniac of Gadara (</a:t>
            </a:r>
            <a:r>
              <a:rPr lang="en-US" sz="4000" b="1" i="1" dirty="0"/>
              <a:t>Mark 5:9</a:t>
            </a:r>
            <a:r>
              <a:rPr lang="en-US" sz="4000" b="1" dirty="0"/>
              <a:t>). </a:t>
            </a:r>
            <a:br>
              <a:rPr lang="en-US" sz="4000" b="1" dirty="0"/>
            </a:br>
            <a:endParaRPr lang="en-US" sz="4000" b="1" dirty="0"/>
          </a:p>
        </p:txBody>
      </p:sp>
    </p:spTree>
    <p:extLst>
      <p:ext uri="{BB962C8B-B14F-4D97-AF65-F5344CB8AC3E}">
        <p14:creationId xmlns:p14="http://schemas.microsoft.com/office/powerpoint/2010/main" val="1602059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Ptr. Daniel White\Desktop\Bible pictures\backgrounds\earth and space\038_Midnight-Cove.jpg"/>
          <p:cNvPicPr>
            <a:picLocks noChangeAspect="1" noChangeArrowheads="1"/>
          </p:cNvPicPr>
          <p:nvPr/>
        </p:nvPicPr>
        <p:blipFill>
          <a:blip r:embed="rId3" cstate="print"/>
          <a:srcRect/>
          <a:stretch>
            <a:fillRect/>
          </a:stretch>
        </p:blipFill>
        <p:spPr bwMode="auto">
          <a:xfrm>
            <a:off x="1568250" y="-13138"/>
            <a:ext cx="9144000" cy="6858000"/>
          </a:xfrm>
          <a:prstGeom prst="rect">
            <a:avLst/>
          </a:prstGeom>
          <a:noFill/>
        </p:spPr>
      </p:pic>
      <p:pic>
        <p:nvPicPr>
          <p:cNvPr id="8196"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6035096" y="211824"/>
            <a:ext cx="2312318" cy="3344863"/>
          </a:xfrm>
          <a:prstGeom prst="rect">
            <a:avLst/>
          </a:prstGeom>
          <a:noFill/>
        </p:spPr>
      </p:pic>
      <p:pic>
        <p:nvPicPr>
          <p:cNvPr id="9"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a:off x="6707047" y="3501598"/>
            <a:ext cx="2312318" cy="3344863"/>
          </a:xfrm>
          <a:prstGeom prst="rect">
            <a:avLst/>
          </a:prstGeom>
          <a:noFill/>
        </p:spPr>
      </p:pic>
      <p:pic>
        <p:nvPicPr>
          <p:cNvPr id="11"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2513741" y="211824"/>
            <a:ext cx="2470350" cy="3573463"/>
          </a:xfrm>
          <a:prstGeom prst="rect">
            <a:avLst/>
          </a:prstGeom>
          <a:noFill/>
        </p:spPr>
      </p:pic>
      <p:pic>
        <p:nvPicPr>
          <p:cNvPr id="12" name="Picture 4" descr="C:\Users\Ptr. Daniel White\Desktop\Bible pictures\Satan-Devil and demons\Satan&amp;Demons\Satan traveling black1194.gif"/>
          <p:cNvPicPr>
            <a:picLocks noChangeAspect="1" noChangeArrowheads="1"/>
          </p:cNvPicPr>
          <p:nvPr/>
        </p:nvPicPr>
        <p:blipFill>
          <a:blip r:embed="rId4" cstate="print"/>
          <a:srcRect/>
          <a:stretch>
            <a:fillRect/>
          </a:stretch>
        </p:blipFill>
        <p:spPr bwMode="auto">
          <a:xfrm flipH="1">
            <a:off x="1750718" y="3343713"/>
            <a:ext cx="2470350" cy="3573463"/>
          </a:xfrm>
          <a:prstGeom prst="rect">
            <a:avLst/>
          </a:prstGeom>
          <a:noFill/>
        </p:spPr>
      </p:pic>
      <p:sp>
        <p:nvSpPr>
          <p:cNvPr id="3" name="Rectangle 2">
            <a:extLst>
              <a:ext uri="{FF2B5EF4-FFF2-40B4-BE49-F238E27FC236}">
                <a16:creationId xmlns:a16="http://schemas.microsoft.com/office/drawing/2014/main" id="{F3589BFA-DD43-49FC-93C0-EA9BA44688E9}"/>
              </a:ext>
            </a:extLst>
          </p:cNvPr>
          <p:cNvSpPr/>
          <p:nvPr/>
        </p:nvSpPr>
        <p:spPr>
          <a:xfrm>
            <a:off x="3101971" y="2787053"/>
            <a:ext cx="4724173" cy="1754326"/>
          </a:xfrm>
          <a:prstGeom prst="rect">
            <a:avLst/>
          </a:prstGeom>
        </p:spPr>
        <p:txBody>
          <a:bodyPr wrap="square">
            <a:spAutoFit/>
          </a:bodyPr>
          <a:lstStyle/>
          <a:p>
            <a:pPr algn="ctr"/>
            <a:r>
              <a:rPr lang="en-US" sz="3600" i="1" dirty="0">
                <a:effectLst>
                  <a:glow rad="101600">
                    <a:schemeClr val="bg1">
                      <a:alpha val="60000"/>
                    </a:schemeClr>
                  </a:glow>
                </a:effectLst>
              </a:rPr>
              <a:t>“Loose the four angels which are bound in the great river Euphrates.”</a:t>
            </a:r>
          </a:p>
        </p:txBody>
      </p:sp>
    </p:spTree>
    <p:extLst>
      <p:ext uri="{BB962C8B-B14F-4D97-AF65-F5344CB8AC3E}">
        <p14:creationId xmlns:p14="http://schemas.microsoft.com/office/powerpoint/2010/main" val="82279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1000" fill="hold"/>
                                        <p:tgtEl>
                                          <p:spTgt spid="8196"/>
                                        </p:tgtEl>
                                        <p:attrNameLst>
                                          <p:attrName>ppt_x</p:attrName>
                                        </p:attrNameLst>
                                      </p:cBhvr>
                                      <p:tavLst>
                                        <p:tav tm="0">
                                          <p:val>
                                            <p:strVal val="#ppt_x"/>
                                          </p:val>
                                        </p:tav>
                                        <p:tav tm="100000">
                                          <p:val>
                                            <p:strVal val="#ppt_x"/>
                                          </p:val>
                                        </p:tav>
                                      </p:tavLst>
                                    </p:anim>
                                    <p:anim calcmode="lin" valueType="num">
                                      <p:cBhvr additive="base">
                                        <p:cTn id="8" dur="10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ppt_x"/>
                                          </p:val>
                                        </p:tav>
                                        <p:tav tm="100000">
                                          <p:val>
                                            <p:strVal val="#ppt_x"/>
                                          </p:val>
                                        </p:tav>
                                      </p:tavLst>
                                    </p:anim>
                                    <p:anim calcmode="lin" valueType="num">
                                      <p:cBhvr additive="base">
                                        <p:cTn id="14"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ppt_x"/>
                                          </p:val>
                                        </p:tav>
                                        <p:tav tm="100000">
                                          <p:val>
                                            <p:strVal val="#ppt_x"/>
                                          </p:val>
                                        </p:tav>
                                      </p:tavLst>
                                    </p:anim>
                                    <p:anim calcmode="lin" valueType="num">
                                      <p:cBhvr additive="base">
                                        <p:cTn id="26"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DB342B-BFCE-44C2-AEDE-3EC9EB10074E}"/>
              </a:ext>
            </a:extLst>
          </p:cNvPr>
          <p:cNvPicPr>
            <a:picLocks noChangeAspect="1"/>
          </p:cNvPicPr>
          <p:nvPr/>
        </p:nvPicPr>
        <p:blipFill>
          <a:blip r:embed="rId2"/>
          <a:stretch>
            <a:fillRect/>
          </a:stretch>
        </p:blipFill>
        <p:spPr>
          <a:xfrm>
            <a:off x="670368" y="640081"/>
            <a:ext cx="7432602" cy="5574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B1B853B3-74DA-42D7-84F0-EB5C8E601E5C}"/>
              </a:ext>
            </a:extLst>
          </p:cNvPr>
          <p:cNvSpPr>
            <a:spLocks noGrp="1"/>
          </p:cNvSpPr>
          <p:nvPr>
            <p:ph type="title"/>
          </p:nvPr>
        </p:nvSpPr>
        <p:spPr>
          <a:xfrm>
            <a:off x="8444204" y="640081"/>
            <a:ext cx="3493330" cy="5574451"/>
          </a:xfrm>
        </p:spPr>
        <p:txBody>
          <a:bodyPr>
            <a:normAutofit/>
          </a:bodyPr>
          <a:lstStyle/>
          <a:p>
            <a:pPr algn="ctr"/>
            <a:r>
              <a:rPr lang="en-US" sz="3600" b="1" dirty="0"/>
              <a:t>Four military angels will lead a hellish army 200 million demon spirits during the latter part                  of the tribulation killing 1/3 of the worlds population (</a:t>
            </a:r>
            <a:r>
              <a:rPr lang="en-US" sz="3600" b="1" i="1" dirty="0"/>
              <a:t>Rev. 9:15</a:t>
            </a:r>
            <a:r>
              <a:rPr lang="en-US" sz="3600" b="1" dirty="0"/>
              <a:t>). </a:t>
            </a:r>
            <a:br>
              <a:rPr lang="en-US" sz="3600" b="1" dirty="0"/>
            </a:br>
            <a:endParaRPr lang="en-US" sz="3600" b="1" dirty="0"/>
          </a:p>
        </p:txBody>
      </p:sp>
    </p:spTree>
    <p:extLst>
      <p:ext uri="{BB962C8B-B14F-4D97-AF65-F5344CB8AC3E}">
        <p14:creationId xmlns:p14="http://schemas.microsoft.com/office/powerpoint/2010/main" val="405786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F009-86E5-404E-9377-8F777C9E4DCB}"/>
              </a:ext>
            </a:extLst>
          </p:cNvPr>
          <p:cNvSpPr>
            <a:spLocks noGrp="1"/>
          </p:cNvSpPr>
          <p:nvPr>
            <p:ph type="title"/>
          </p:nvPr>
        </p:nvSpPr>
        <p:spPr>
          <a:xfrm>
            <a:off x="838200" y="113198"/>
            <a:ext cx="10515600" cy="1325563"/>
          </a:xfrm>
        </p:spPr>
        <p:txBody>
          <a:bodyPr>
            <a:normAutofit/>
          </a:bodyPr>
          <a:lstStyle/>
          <a:p>
            <a:pPr algn="ctr"/>
            <a:r>
              <a:rPr lang="en-US" b="1" dirty="0"/>
              <a:t>Three fallen angels organize the events which lead to the Battle of Armageddon.</a:t>
            </a:r>
          </a:p>
        </p:txBody>
      </p:sp>
      <p:pic>
        <p:nvPicPr>
          <p:cNvPr id="3" name="Picture 2">
            <a:extLst>
              <a:ext uri="{FF2B5EF4-FFF2-40B4-BE49-F238E27FC236}">
                <a16:creationId xmlns:a16="http://schemas.microsoft.com/office/drawing/2014/main" id="{4E7C7BE3-0FBF-4C41-A5BD-316FABF214AB}"/>
              </a:ext>
            </a:extLst>
          </p:cNvPr>
          <p:cNvPicPr>
            <a:picLocks noChangeAspect="1"/>
          </p:cNvPicPr>
          <p:nvPr/>
        </p:nvPicPr>
        <p:blipFill>
          <a:blip r:embed="rId2"/>
          <a:stretch>
            <a:fillRect/>
          </a:stretch>
        </p:blipFill>
        <p:spPr>
          <a:xfrm>
            <a:off x="2768368" y="1497488"/>
            <a:ext cx="6996418" cy="5247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68896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DE86A8-9F7C-4B3B-9651-B7ED0B2A753A}"/>
              </a:ext>
            </a:extLst>
          </p:cNvPr>
          <p:cNvPicPr>
            <a:picLocks noChangeAspect="1"/>
          </p:cNvPicPr>
          <p:nvPr/>
        </p:nvPicPr>
        <p:blipFill rotWithShape="1">
          <a:blip r:embed="rId2"/>
          <a:srcRect r="1" b="18588"/>
          <a:stretch/>
        </p:blipFill>
        <p:spPr>
          <a:xfrm>
            <a:off x="643467" y="643467"/>
            <a:ext cx="10905066" cy="5571066"/>
          </a:xfrm>
          <a:prstGeom prst="rect">
            <a:avLst/>
          </a:prstGeom>
        </p:spPr>
      </p:pic>
    </p:spTree>
    <p:extLst>
      <p:ext uri="{BB962C8B-B14F-4D97-AF65-F5344CB8AC3E}">
        <p14:creationId xmlns:p14="http://schemas.microsoft.com/office/powerpoint/2010/main" val="376959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CC6839-B781-4095-9E57-4B2365240BC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0BEF47-0717-4025-B691-58D270DE562C}"/>
              </a:ext>
            </a:extLst>
          </p:cNvPr>
          <p:cNvPicPr>
            <a:picLocks noChangeAspect="1"/>
          </p:cNvPicPr>
          <p:nvPr/>
        </p:nvPicPr>
        <p:blipFill>
          <a:blip r:embed="rId2"/>
          <a:stretch>
            <a:fillRect/>
          </a:stretch>
        </p:blipFill>
        <p:spPr>
          <a:xfrm>
            <a:off x="0" y="-155751"/>
            <a:ext cx="12192000" cy="9133305"/>
          </a:xfrm>
          <a:prstGeom prst="rect">
            <a:avLst/>
          </a:prstGeom>
        </p:spPr>
      </p:pic>
      <p:sp>
        <p:nvSpPr>
          <p:cNvPr id="2" name="Title 1"/>
          <p:cNvSpPr>
            <a:spLocks noGrp="1"/>
          </p:cNvSpPr>
          <p:nvPr>
            <p:ph type="title"/>
          </p:nvPr>
        </p:nvSpPr>
        <p:spPr>
          <a:xfrm>
            <a:off x="68425" y="3787757"/>
            <a:ext cx="12055150" cy="2387600"/>
          </a:xfrm>
        </p:spPr>
        <p:txBody>
          <a:bodyPr vert="horz" lIns="91440" tIns="45720" rIns="91440" bIns="45720" rtlCol="0" anchor="b">
            <a:noAutofit/>
          </a:bodyPr>
          <a:lstStyle/>
          <a:p>
            <a:pPr algn="ctr"/>
            <a:r>
              <a:rPr lang="en-US" sz="4000" i="1" dirty="0">
                <a:solidFill>
                  <a:srgbClr val="FFFFFF"/>
                </a:solidFill>
                <a:effectLst>
                  <a:glow rad="101600">
                    <a:schemeClr val="bg1">
                      <a:alpha val="60000"/>
                    </a:schemeClr>
                  </a:glow>
                </a:effectLst>
              </a:rPr>
              <a:t>“And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a:t>
            </a:r>
          </a:p>
        </p:txBody>
      </p:sp>
      <p:pic>
        <p:nvPicPr>
          <p:cNvPr id="9" name="Picture 8">
            <a:extLst>
              <a:ext uri="{FF2B5EF4-FFF2-40B4-BE49-F238E27FC236}">
                <a16:creationId xmlns:a16="http://schemas.microsoft.com/office/drawing/2014/main" id="{631E3503-A07E-4160-BD7A-794D9355AD1C}"/>
              </a:ext>
            </a:extLst>
          </p:cNvPr>
          <p:cNvPicPr>
            <a:picLocks noChangeAspect="1"/>
          </p:cNvPicPr>
          <p:nvPr/>
        </p:nvPicPr>
        <p:blipFill>
          <a:blip r:embed="rId3"/>
          <a:stretch>
            <a:fillRect/>
          </a:stretch>
        </p:blipFill>
        <p:spPr>
          <a:xfrm>
            <a:off x="1089612" y="94486"/>
            <a:ext cx="2155371" cy="2266782"/>
          </a:xfrm>
          <a:prstGeom prst="ellipse">
            <a:avLst/>
          </a:prstGeom>
          <a:ln>
            <a:noFill/>
          </a:ln>
          <a:effectLst>
            <a:softEdge rad="112500"/>
          </a:effectLst>
        </p:spPr>
      </p:pic>
      <p:pic>
        <p:nvPicPr>
          <p:cNvPr id="4" name="Picture 3">
            <a:extLst>
              <a:ext uri="{FF2B5EF4-FFF2-40B4-BE49-F238E27FC236}">
                <a16:creationId xmlns:a16="http://schemas.microsoft.com/office/drawing/2014/main" id="{E4F8D4BE-8BD4-41D4-B52B-8FC21642136B}"/>
              </a:ext>
            </a:extLst>
          </p:cNvPr>
          <p:cNvPicPr>
            <a:picLocks noChangeAspect="1"/>
          </p:cNvPicPr>
          <p:nvPr/>
        </p:nvPicPr>
        <p:blipFill rotWithShape="1">
          <a:blip r:embed="rId4"/>
          <a:srcRect l="16394" t="6395" r="16973" b="3674"/>
          <a:stretch/>
        </p:blipFill>
        <p:spPr>
          <a:xfrm>
            <a:off x="1054507" y="94486"/>
            <a:ext cx="2239347" cy="2266782"/>
          </a:xfrm>
          <a:prstGeom prst="ellipse">
            <a:avLst/>
          </a:prstGeom>
          <a:ln>
            <a:noFill/>
          </a:ln>
          <a:effectLst>
            <a:softEdge rad="112500"/>
          </a:effectLst>
        </p:spPr>
      </p:pic>
      <p:pic>
        <p:nvPicPr>
          <p:cNvPr id="10" name="Picture 9">
            <a:extLst>
              <a:ext uri="{FF2B5EF4-FFF2-40B4-BE49-F238E27FC236}">
                <a16:creationId xmlns:a16="http://schemas.microsoft.com/office/drawing/2014/main" id="{F97E7B63-CC12-4BEC-9998-6DE925122F6B}"/>
              </a:ext>
            </a:extLst>
          </p:cNvPr>
          <p:cNvPicPr>
            <a:picLocks noChangeAspect="1"/>
          </p:cNvPicPr>
          <p:nvPr/>
        </p:nvPicPr>
        <p:blipFill rotWithShape="1">
          <a:blip r:embed="rId5"/>
          <a:srcRect l="14854" t="922" r="2168" b="1"/>
          <a:stretch/>
        </p:blipFill>
        <p:spPr>
          <a:xfrm>
            <a:off x="6962863" y="243281"/>
            <a:ext cx="2168135" cy="1871352"/>
          </a:xfrm>
          <a:prstGeom prst="ellipse">
            <a:avLst/>
          </a:prstGeom>
          <a:ln>
            <a:noFill/>
          </a:ln>
          <a:effectLst>
            <a:softEdge rad="112500"/>
          </a:effectLst>
        </p:spPr>
      </p:pic>
      <p:pic>
        <p:nvPicPr>
          <p:cNvPr id="6" name="Picture 5">
            <a:extLst>
              <a:ext uri="{FF2B5EF4-FFF2-40B4-BE49-F238E27FC236}">
                <a16:creationId xmlns:a16="http://schemas.microsoft.com/office/drawing/2014/main" id="{E62DEC45-EE77-4532-9B7F-38786239E3D2}"/>
              </a:ext>
            </a:extLst>
          </p:cNvPr>
          <p:cNvPicPr>
            <a:picLocks noChangeAspect="1"/>
          </p:cNvPicPr>
          <p:nvPr/>
        </p:nvPicPr>
        <p:blipFill rotWithShape="1">
          <a:blip r:embed="rId4"/>
          <a:srcRect l="16394" t="6395" r="16973" b="3674"/>
          <a:stretch/>
        </p:blipFill>
        <p:spPr>
          <a:xfrm flipH="1">
            <a:off x="6962863" y="94486"/>
            <a:ext cx="2155372" cy="2266782"/>
          </a:xfrm>
          <a:prstGeom prst="ellipse">
            <a:avLst/>
          </a:prstGeom>
          <a:ln>
            <a:noFill/>
          </a:ln>
          <a:effectLst>
            <a:softEdge rad="112500"/>
          </a:effectLst>
        </p:spPr>
      </p:pic>
      <p:pic>
        <p:nvPicPr>
          <p:cNvPr id="14" name="Picture 3" descr="C:\Users\Ptr. Daniel White\Desktop\Serpent.jpg">
            <a:extLst>
              <a:ext uri="{FF2B5EF4-FFF2-40B4-BE49-F238E27FC236}">
                <a16:creationId xmlns:a16="http://schemas.microsoft.com/office/drawing/2014/main" id="{E4E0A510-FB89-468C-9DC0-0340B5591D60}"/>
              </a:ext>
            </a:extLst>
          </p:cNvPr>
          <p:cNvPicPr>
            <a:picLocks noChangeAspect="1" noChangeArrowheads="1"/>
          </p:cNvPicPr>
          <p:nvPr/>
        </p:nvPicPr>
        <p:blipFill rotWithShape="1">
          <a:blip r:embed="rId6" cstate="print"/>
          <a:srcRect l="8623" t="-1208" r="11873"/>
          <a:stretch/>
        </p:blipFill>
        <p:spPr bwMode="auto">
          <a:xfrm>
            <a:off x="9851915" y="451799"/>
            <a:ext cx="2328811" cy="2234296"/>
          </a:xfrm>
          <a:prstGeom prst="ellipse">
            <a:avLst/>
          </a:prstGeom>
          <a:ln>
            <a:noFill/>
          </a:ln>
          <a:effectLst>
            <a:softEdge rad="112500"/>
          </a:effectLst>
        </p:spPr>
      </p:pic>
      <p:pic>
        <p:nvPicPr>
          <p:cNvPr id="7" name="Picture 6">
            <a:extLst>
              <a:ext uri="{FF2B5EF4-FFF2-40B4-BE49-F238E27FC236}">
                <a16:creationId xmlns:a16="http://schemas.microsoft.com/office/drawing/2014/main" id="{1BE4D38C-5F71-4C72-BBF4-B14B78BEE62B}"/>
              </a:ext>
            </a:extLst>
          </p:cNvPr>
          <p:cNvPicPr>
            <a:picLocks noChangeAspect="1"/>
          </p:cNvPicPr>
          <p:nvPr/>
        </p:nvPicPr>
        <p:blipFill rotWithShape="1">
          <a:blip r:embed="rId4"/>
          <a:srcRect l="16394" t="6395" r="16973" b="3674"/>
          <a:stretch/>
        </p:blipFill>
        <p:spPr>
          <a:xfrm>
            <a:off x="9900786" y="419313"/>
            <a:ext cx="2239347" cy="2266782"/>
          </a:xfrm>
          <a:prstGeom prst="ellipse">
            <a:avLst/>
          </a:prstGeom>
          <a:ln>
            <a:noFill/>
          </a:ln>
          <a:effectLst>
            <a:softEdge rad="112500"/>
          </a:effectLst>
        </p:spPr>
      </p:pic>
    </p:spTree>
    <p:extLst>
      <p:ext uri="{BB962C8B-B14F-4D97-AF65-F5344CB8AC3E}">
        <p14:creationId xmlns:p14="http://schemas.microsoft.com/office/powerpoint/2010/main" val="390459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3B797-DFA5-4865-8973-230D241B23BA}"/>
              </a:ext>
            </a:extLst>
          </p:cNvPr>
          <p:cNvSpPr>
            <a:spLocks noGrp="1"/>
          </p:cNvSpPr>
          <p:nvPr>
            <p:ph type="title"/>
          </p:nvPr>
        </p:nvSpPr>
        <p:spPr>
          <a:xfrm>
            <a:off x="838200" y="264457"/>
            <a:ext cx="10515600" cy="1325563"/>
          </a:xfrm>
        </p:spPr>
        <p:txBody>
          <a:bodyPr>
            <a:normAutofit fontScale="90000"/>
          </a:bodyPr>
          <a:lstStyle/>
          <a:p>
            <a:pPr algn="ctr"/>
            <a:r>
              <a:rPr lang="en-US" b="1" dirty="0"/>
              <a:t>There are evil angels who rule over the                  nations of this world (</a:t>
            </a:r>
            <a:r>
              <a:rPr lang="en-US" b="1" i="1" dirty="0"/>
              <a:t>Dan. 10:13</a:t>
            </a:r>
            <a:r>
              <a:rPr lang="en-US" b="1" dirty="0"/>
              <a:t>). </a:t>
            </a:r>
            <a:br>
              <a:rPr lang="en-US" b="1" dirty="0"/>
            </a:br>
            <a:endParaRPr lang="en-US" b="1" dirty="0"/>
          </a:p>
        </p:txBody>
      </p:sp>
      <p:pic>
        <p:nvPicPr>
          <p:cNvPr id="3" name="Picture 2">
            <a:extLst>
              <a:ext uri="{FF2B5EF4-FFF2-40B4-BE49-F238E27FC236}">
                <a16:creationId xmlns:a16="http://schemas.microsoft.com/office/drawing/2014/main" id="{F8D9BF09-8769-4B26-8E97-B2E35BA48BC0}"/>
              </a:ext>
            </a:extLst>
          </p:cNvPr>
          <p:cNvPicPr>
            <a:picLocks noChangeAspect="1"/>
          </p:cNvPicPr>
          <p:nvPr/>
        </p:nvPicPr>
        <p:blipFill>
          <a:blip r:embed="rId2"/>
          <a:stretch>
            <a:fillRect/>
          </a:stretch>
        </p:blipFill>
        <p:spPr>
          <a:xfrm>
            <a:off x="1548457" y="1436136"/>
            <a:ext cx="9264848" cy="5260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E8B17E9E-BD67-4660-A5CE-03DA4DCB5602}"/>
              </a:ext>
            </a:extLst>
          </p:cNvPr>
          <p:cNvPicPr>
            <a:picLocks noChangeAspect="1"/>
          </p:cNvPicPr>
          <p:nvPr/>
        </p:nvPicPr>
        <p:blipFill>
          <a:blip r:embed="rId3"/>
          <a:stretch>
            <a:fillRect/>
          </a:stretch>
        </p:blipFill>
        <p:spPr>
          <a:xfrm>
            <a:off x="6985098" y="2063283"/>
            <a:ext cx="3358581" cy="3358581"/>
          </a:xfrm>
          <a:prstGeom prst="ellipse">
            <a:avLst/>
          </a:prstGeom>
          <a:ln>
            <a:noFill/>
          </a:ln>
          <a:effectLst>
            <a:softEdge rad="112500"/>
          </a:effectLst>
        </p:spPr>
      </p:pic>
    </p:spTree>
    <p:extLst>
      <p:ext uri="{BB962C8B-B14F-4D97-AF65-F5344CB8AC3E}">
        <p14:creationId xmlns:p14="http://schemas.microsoft.com/office/powerpoint/2010/main" val="275083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62668" y="1320110"/>
            <a:ext cx="5290457" cy="769441"/>
          </a:xfrm>
          <a:prstGeom prst="rect">
            <a:avLst/>
          </a:prstGeom>
        </p:spPr>
        <p:txBody>
          <a:bodyPr wrap="square">
            <a:spAutoFit/>
          </a:bodyPr>
          <a:lstStyle/>
          <a:p>
            <a:pPr algn="ctr"/>
            <a:r>
              <a:rPr lang="en-US" sz="4400" i="1" dirty="0">
                <a:effectLst>
                  <a:glow rad="101600">
                    <a:schemeClr val="bg1">
                      <a:alpha val="60000"/>
                    </a:schemeClr>
                  </a:glow>
                </a:effectLst>
              </a:rPr>
              <a:t>Satan has Kingdoms</a:t>
            </a:r>
          </a:p>
        </p:txBody>
      </p:sp>
    </p:spTree>
    <p:extLst>
      <p:ext uri="{BB962C8B-B14F-4D97-AF65-F5344CB8AC3E}">
        <p14:creationId xmlns:p14="http://schemas.microsoft.com/office/powerpoint/2010/main" val="36334416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enila.files.wordpress.com/2014/01/temptation-of-chr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86231" y="58846"/>
            <a:ext cx="8405769" cy="6740307"/>
          </a:xfrm>
          <a:prstGeom prst="rect">
            <a:avLst/>
          </a:prstGeom>
        </p:spPr>
        <p:txBody>
          <a:bodyPr wrap="square">
            <a:spAutoFit/>
          </a:bodyPr>
          <a:lstStyle/>
          <a:p>
            <a:pPr algn="ctr"/>
            <a:r>
              <a:rPr lang="en-US" sz="3600" i="1" dirty="0">
                <a:effectLst>
                  <a:glow rad="101600">
                    <a:schemeClr val="bg1">
                      <a:alpha val="60000"/>
                    </a:schemeClr>
                  </a:glow>
                </a:effectLst>
              </a:rPr>
              <a:t>“And the devil, taking him up into an high mountain, shewed unto him all the kingdoms of the world in a moment of time. And the devil said unto him, All this power will I give thee, and the glory of them: for that is delivered unto me; and to whomsoever I will I give it. If thou therefore wilt worship me, all shall be thine. And Jesus answered and said unto him, Get thee behind me, Satan: for it is written, Thou shalt worship the Lord thy God, and him only shalt thou serve.” (Luke 4:5-8) </a:t>
            </a:r>
          </a:p>
        </p:txBody>
      </p:sp>
    </p:spTree>
    <p:extLst>
      <p:ext uri="{BB962C8B-B14F-4D97-AF65-F5344CB8AC3E}">
        <p14:creationId xmlns:p14="http://schemas.microsoft.com/office/powerpoint/2010/main" val="2238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D27FC2-53A4-470B-B51A-EE291749B2F4}"/>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11111"/>
          <a:stretch/>
        </p:blipFill>
        <p:spPr>
          <a:xfrm>
            <a:off x="20" y="10"/>
            <a:ext cx="12191980" cy="6857989"/>
          </a:xfrm>
          <a:prstGeom prst="rect">
            <a:avLst/>
          </a:prstGeom>
        </p:spPr>
      </p:pic>
      <p:sp>
        <p:nvSpPr>
          <p:cNvPr id="2" name="Title 1">
            <a:extLst>
              <a:ext uri="{FF2B5EF4-FFF2-40B4-BE49-F238E27FC236}">
                <a16:creationId xmlns:a16="http://schemas.microsoft.com/office/drawing/2014/main" id="{A5833140-A079-431B-942B-4C87E1DEB140}"/>
              </a:ext>
            </a:extLst>
          </p:cNvPr>
          <p:cNvSpPr>
            <a:spLocks noGrp="1"/>
          </p:cNvSpPr>
          <p:nvPr>
            <p:ph type="title"/>
          </p:nvPr>
        </p:nvSpPr>
        <p:spPr>
          <a:xfrm>
            <a:off x="226504" y="2642532"/>
            <a:ext cx="11043934" cy="4559417"/>
          </a:xfrm>
        </p:spPr>
        <p:txBody>
          <a:bodyPr vert="horz" lIns="91440" tIns="45720" rIns="91440" bIns="45720" rtlCol="0" anchor="b">
            <a:noAutofit/>
          </a:bodyPr>
          <a:lstStyle/>
          <a:p>
            <a:r>
              <a:rPr lang="en-US" sz="3600" b="1" i="1" dirty="0">
                <a:solidFill>
                  <a:srgbClr val="FFFFFF"/>
                </a:solidFill>
                <a:effectLst>
                  <a:glow rad="101600">
                    <a:schemeClr val="bg1">
                      <a:alpha val="60000"/>
                    </a:schemeClr>
                  </a:glow>
                </a:effectLst>
              </a:rPr>
              <a:t>Mark 16:15-20 “The Believers Authority In Christ”</a:t>
            </a:r>
            <a:br>
              <a:rPr lang="en-US" sz="3600" i="1" dirty="0">
                <a:solidFill>
                  <a:srgbClr val="FFFFFF"/>
                </a:solidFill>
                <a:effectLst>
                  <a:glow rad="101600">
                    <a:schemeClr val="bg1">
                      <a:alpha val="60000"/>
                    </a:schemeClr>
                  </a:glow>
                </a:effectLst>
              </a:rPr>
            </a:br>
            <a:br>
              <a:rPr lang="en-US" sz="3600" i="1" dirty="0">
                <a:solidFill>
                  <a:srgbClr val="FFFFFF"/>
                </a:solidFill>
                <a:effectLst>
                  <a:glow rad="101600">
                    <a:schemeClr val="bg1">
                      <a:alpha val="60000"/>
                    </a:schemeClr>
                  </a:glow>
                </a:effectLst>
              </a:rPr>
            </a:br>
            <a:r>
              <a:rPr lang="en-US" sz="3600" i="1" dirty="0">
                <a:solidFill>
                  <a:srgbClr val="FFFFFF"/>
                </a:solidFill>
                <a:effectLst>
                  <a:glow rad="101600">
                    <a:schemeClr val="bg1">
                      <a:alpha val="60000"/>
                    </a:schemeClr>
                  </a:glow>
                </a:effectLst>
              </a:rPr>
              <a:t>15 And he said unto them, Go ye into all the world, and preach the gospel to every creature.</a:t>
            </a:r>
            <a:br>
              <a:rPr lang="en-US" sz="3600" i="1" dirty="0">
                <a:solidFill>
                  <a:srgbClr val="FFFFFF"/>
                </a:solidFill>
                <a:effectLst>
                  <a:glow rad="101600">
                    <a:schemeClr val="bg1">
                      <a:alpha val="60000"/>
                    </a:schemeClr>
                  </a:glow>
                </a:effectLst>
              </a:rPr>
            </a:br>
            <a:r>
              <a:rPr lang="en-US" sz="3600" i="1" dirty="0">
                <a:solidFill>
                  <a:srgbClr val="FFFFFF"/>
                </a:solidFill>
                <a:effectLst>
                  <a:glow rad="101600">
                    <a:schemeClr val="bg1">
                      <a:alpha val="60000"/>
                    </a:schemeClr>
                  </a:glow>
                </a:effectLst>
              </a:rPr>
              <a:t> 16 He that believeth and is baptized shall be saved; but he that believeth not shall be damned.</a:t>
            </a:r>
            <a:br>
              <a:rPr lang="en-US" sz="3600" i="1" dirty="0">
                <a:solidFill>
                  <a:srgbClr val="FFFFFF"/>
                </a:solidFill>
                <a:effectLst>
                  <a:glow rad="101600">
                    <a:schemeClr val="bg1">
                      <a:alpha val="60000"/>
                    </a:schemeClr>
                  </a:glow>
                </a:effectLst>
              </a:rPr>
            </a:br>
            <a:r>
              <a:rPr lang="en-US" sz="3600" i="1" dirty="0">
                <a:solidFill>
                  <a:srgbClr val="FFFFFF"/>
                </a:solidFill>
                <a:effectLst>
                  <a:glow rad="101600">
                    <a:schemeClr val="bg1">
                      <a:alpha val="60000"/>
                    </a:schemeClr>
                  </a:glow>
                </a:effectLst>
              </a:rPr>
              <a:t> 17 And these signs shall follow them that believe; In my name shall </a:t>
            </a:r>
            <a:r>
              <a:rPr lang="en-US" sz="3600" i="1" u="sng" dirty="0">
                <a:solidFill>
                  <a:srgbClr val="FFFFFF"/>
                </a:solidFill>
                <a:effectLst>
                  <a:glow rad="101600">
                    <a:schemeClr val="bg1">
                      <a:alpha val="60000"/>
                    </a:schemeClr>
                  </a:glow>
                </a:effectLst>
              </a:rPr>
              <a:t>they cast out devils</a:t>
            </a:r>
            <a:r>
              <a:rPr lang="en-US" sz="3600" i="1" dirty="0">
                <a:solidFill>
                  <a:srgbClr val="FFFFFF"/>
                </a:solidFill>
                <a:effectLst>
                  <a:glow rad="101600">
                    <a:schemeClr val="bg1">
                      <a:alpha val="60000"/>
                    </a:schemeClr>
                  </a:glow>
                </a:effectLst>
              </a:rPr>
              <a:t>; they shall speak with new tongues;</a:t>
            </a:r>
            <a:br>
              <a:rPr lang="en-US" sz="3600" i="1" dirty="0">
                <a:solidFill>
                  <a:srgbClr val="FFFFFF"/>
                </a:solidFill>
                <a:effectLst>
                  <a:glow rad="101600">
                    <a:schemeClr val="bg1">
                      <a:alpha val="60000"/>
                    </a:schemeClr>
                  </a:glow>
                </a:effectLst>
              </a:rPr>
            </a:br>
            <a:r>
              <a:rPr lang="en-US" sz="3600" i="1" dirty="0">
                <a:solidFill>
                  <a:srgbClr val="FFFFFF"/>
                </a:solidFill>
                <a:effectLst>
                  <a:glow rad="101600">
                    <a:schemeClr val="bg1">
                      <a:alpha val="60000"/>
                    </a:schemeClr>
                  </a:glow>
                </a:effectLst>
              </a:rPr>
              <a:t> 18 They shall take up serpents; and if they drink any deadly thing, it shall not hurt them; they shall lay hands on the sick, and they shall recover.</a:t>
            </a:r>
            <a:br>
              <a:rPr lang="en-US" sz="3600" i="1" dirty="0">
                <a:solidFill>
                  <a:srgbClr val="FFFFFF"/>
                </a:solidFill>
                <a:effectLst>
                  <a:glow rad="101600">
                    <a:schemeClr val="bg1">
                      <a:alpha val="60000"/>
                    </a:schemeClr>
                  </a:glow>
                </a:effectLst>
              </a:rPr>
            </a:br>
            <a:r>
              <a:rPr lang="en-US" sz="3600" i="1" dirty="0">
                <a:solidFill>
                  <a:srgbClr val="FFFFFF"/>
                </a:solidFill>
                <a:effectLst>
                  <a:glow rad="101600">
                    <a:schemeClr val="bg1">
                      <a:alpha val="60000"/>
                    </a:schemeClr>
                  </a:glow>
                </a:effectLst>
              </a:rPr>
              <a:t> </a:t>
            </a:r>
            <a:br>
              <a:rPr lang="en-US" sz="3600" i="1" dirty="0">
                <a:solidFill>
                  <a:srgbClr val="FFFFFF"/>
                </a:solidFill>
                <a:effectLst>
                  <a:glow rad="101600">
                    <a:schemeClr val="bg1">
                      <a:alpha val="60000"/>
                    </a:schemeClr>
                  </a:glow>
                </a:effectLst>
              </a:rPr>
            </a:br>
            <a:r>
              <a:rPr lang="en-US" sz="3600" i="1" dirty="0">
                <a:solidFill>
                  <a:srgbClr val="FFFFFF"/>
                </a:solidFill>
                <a:effectLst>
                  <a:glow rad="101600">
                    <a:schemeClr val="bg1">
                      <a:alpha val="60000"/>
                    </a:schemeClr>
                  </a:glow>
                </a:effectLst>
              </a:rPr>
              <a:t> </a:t>
            </a:r>
          </a:p>
        </p:txBody>
      </p:sp>
    </p:spTree>
    <p:extLst>
      <p:ext uri="{BB962C8B-B14F-4D97-AF65-F5344CB8AC3E}">
        <p14:creationId xmlns:p14="http://schemas.microsoft.com/office/powerpoint/2010/main" val="45409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65D99F-DAD6-4C33-938A-D086E97623C3}"/>
              </a:ext>
            </a:extLst>
          </p:cNvPr>
          <p:cNvPicPr>
            <a:picLocks noChangeAspect="1"/>
          </p:cNvPicPr>
          <p:nvPr/>
        </p:nvPicPr>
        <p:blipFill>
          <a:blip r:embed="rId2"/>
          <a:stretch>
            <a:fillRect/>
          </a:stretch>
        </p:blipFill>
        <p:spPr>
          <a:xfrm>
            <a:off x="306355" y="1143000"/>
            <a:ext cx="11430000" cy="5715000"/>
          </a:xfrm>
          <a:prstGeom prst="rect">
            <a:avLst/>
          </a:prstGeom>
        </p:spPr>
      </p:pic>
      <p:sp>
        <p:nvSpPr>
          <p:cNvPr id="3" name="Rectangle 2">
            <a:extLst>
              <a:ext uri="{FF2B5EF4-FFF2-40B4-BE49-F238E27FC236}">
                <a16:creationId xmlns:a16="http://schemas.microsoft.com/office/drawing/2014/main" id="{5E5FB46A-0D83-419D-B1DA-12556E8A2E3D}"/>
              </a:ext>
            </a:extLst>
          </p:cNvPr>
          <p:cNvSpPr/>
          <p:nvPr/>
        </p:nvSpPr>
        <p:spPr>
          <a:xfrm>
            <a:off x="644892" y="0"/>
            <a:ext cx="11547107" cy="1200329"/>
          </a:xfrm>
          <a:prstGeom prst="rect">
            <a:avLst/>
          </a:prstGeom>
        </p:spPr>
        <p:txBody>
          <a:bodyPr wrap="square">
            <a:spAutoFit/>
          </a:bodyPr>
          <a:lstStyle/>
          <a:p>
            <a:r>
              <a:rPr lang="en-US" sz="3600" i="1" dirty="0"/>
              <a:t>19 So then after the Lord had spoken unto them, he was received up into heaven, and sat on the right hand of God.</a:t>
            </a:r>
            <a:endParaRPr lang="en-US" sz="3600" dirty="0"/>
          </a:p>
        </p:txBody>
      </p:sp>
    </p:spTree>
    <p:extLst>
      <p:ext uri="{BB962C8B-B14F-4D97-AF65-F5344CB8AC3E}">
        <p14:creationId xmlns:p14="http://schemas.microsoft.com/office/powerpoint/2010/main" val="14564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65D99F-DAD6-4C33-938A-D086E97623C3}"/>
              </a:ext>
            </a:extLst>
          </p:cNvPr>
          <p:cNvPicPr>
            <a:picLocks noChangeAspect="1"/>
          </p:cNvPicPr>
          <p:nvPr/>
        </p:nvPicPr>
        <p:blipFill>
          <a:blip r:embed="rId2"/>
          <a:stretch>
            <a:fillRect/>
          </a:stretch>
        </p:blipFill>
        <p:spPr>
          <a:xfrm>
            <a:off x="313887" y="1143000"/>
            <a:ext cx="11430000" cy="5715000"/>
          </a:xfrm>
          <a:prstGeom prst="rect">
            <a:avLst/>
          </a:prstGeom>
        </p:spPr>
      </p:pic>
      <p:sp>
        <p:nvSpPr>
          <p:cNvPr id="4" name="Rectangle 3">
            <a:extLst>
              <a:ext uri="{FF2B5EF4-FFF2-40B4-BE49-F238E27FC236}">
                <a16:creationId xmlns:a16="http://schemas.microsoft.com/office/drawing/2014/main" id="{E7658880-D7DA-41CB-A1EC-AB1E4572C222}"/>
              </a:ext>
            </a:extLst>
          </p:cNvPr>
          <p:cNvSpPr/>
          <p:nvPr/>
        </p:nvSpPr>
        <p:spPr>
          <a:xfrm>
            <a:off x="313887" y="0"/>
            <a:ext cx="11878112" cy="1077218"/>
          </a:xfrm>
          <a:prstGeom prst="rect">
            <a:avLst/>
          </a:prstGeom>
        </p:spPr>
        <p:txBody>
          <a:bodyPr wrap="square">
            <a:spAutoFit/>
          </a:bodyPr>
          <a:lstStyle/>
          <a:p>
            <a:r>
              <a:rPr lang="en-US" sz="3200" i="1" dirty="0"/>
              <a:t>20 And they went forth, and preached every where, the Lord working with them, and confirming the word with signs following. Amen.</a:t>
            </a:r>
            <a:endParaRPr lang="en-US" sz="3200" dirty="0"/>
          </a:p>
        </p:txBody>
      </p:sp>
    </p:spTree>
    <p:extLst>
      <p:ext uri="{BB962C8B-B14F-4D97-AF65-F5344CB8AC3E}">
        <p14:creationId xmlns:p14="http://schemas.microsoft.com/office/powerpoint/2010/main" val="209097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1942B6-F00D-4360-9F74-0BE8FBFA86D4}"/>
              </a:ext>
            </a:extLst>
          </p:cNvPr>
          <p:cNvPicPr>
            <a:picLocks noChangeAspect="1"/>
          </p:cNvPicPr>
          <p:nvPr/>
        </p:nvPicPr>
        <p:blipFill rotWithShape="1">
          <a:blip r:embed="rId2"/>
          <a:srcRect l="8321" r="2789"/>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8B7538F-87F7-4D20-B4FC-A506835DAF26}"/>
              </a:ext>
            </a:extLst>
          </p:cNvPr>
          <p:cNvSpPr>
            <a:spLocks noGrp="1"/>
          </p:cNvSpPr>
          <p:nvPr>
            <p:ph idx="1"/>
          </p:nvPr>
        </p:nvSpPr>
        <p:spPr>
          <a:xfrm>
            <a:off x="0" y="548576"/>
            <a:ext cx="12096925" cy="6858000"/>
          </a:xfrm>
        </p:spPr>
        <p:txBody>
          <a:bodyPr>
            <a:normAutofit/>
          </a:bodyPr>
          <a:lstStyle/>
          <a:p>
            <a:r>
              <a:rPr lang="en-US" sz="3400" i="1" dirty="0">
                <a:effectLst>
                  <a:glow rad="101600">
                    <a:schemeClr val="bg1">
                      <a:alpha val="60000"/>
                    </a:schemeClr>
                  </a:glow>
                </a:effectLst>
              </a:rPr>
              <a:t>Matthew 10:1 “And when he had called unto him his twelve disciples, he gave them power against unclean spirits, to cast them out.”</a:t>
            </a:r>
          </a:p>
          <a:p>
            <a:r>
              <a:rPr lang="en-US" sz="3400" i="1" dirty="0">
                <a:effectLst>
                  <a:glow rad="101600">
                    <a:schemeClr val="bg1">
                      <a:alpha val="60000"/>
                    </a:schemeClr>
                  </a:glow>
                </a:effectLst>
              </a:rPr>
              <a:t>Mark 6:7 “And he called unto him the twelve, and began to send them forth by two and two; and gave them power over unclean spirits.” </a:t>
            </a:r>
          </a:p>
          <a:p>
            <a:r>
              <a:rPr lang="en-US" sz="3400" i="1" dirty="0">
                <a:effectLst>
                  <a:glow rad="101600">
                    <a:schemeClr val="bg1">
                      <a:alpha val="60000"/>
                    </a:schemeClr>
                  </a:glow>
                </a:effectLst>
              </a:rPr>
              <a:t>Luke 9:1 “Then he called his twelve disciples together, and gave them power and authority over all devils.” </a:t>
            </a:r>
          </a:p>
          <a:p>
            <a:r>
              <a:rPr lang="en-US" sz="3400" i="1" dirty="0">
                <a:effectLst>
                  <a:glow rad="101600">
                    <a:schemeClr val="bg1">
                      <a:alpha val="60000"/>
                    </a:schemeClr>
                  </a:glow>
                </a:effectLst>
              </a:rPr>
              <a:t>Luke 10:19 “Behold, I give unto you power to tread on serpents and scorpions, and over all the power of the enemy.”</a:t>
            </a:r>
          </a:p>
          <a:p>
            <a:r>
              <a:rPr lang="en-US" sz="3400" i="1" dirty="0">
                <a:effectLst>
                  <a:glow rad="101600">
                    <a:schemeClr val="bg1">
                      <a:alpha val="60000"/>
                    </a:schemeClr>
                  </a:glow>
                </a:effectLst>
              </a:rPr>
              <a:t>Mark 6:13 “And they cast out many devils.”</a:t>
            </a:r>
          </a:p>
          <a:p>
            <a:endParaRPr lang="en-US" sz="3400" i="1" dirty="0">
              <a:effectLst>
                <a:glow rad="101600">
                  <a:schemeClr val="bg1">
                    <a:alpha val="60000"/>
                  </a:schemeClr>
                </a:glow>
              </a:effectLst>
            </a:endParaRPr>
          </a:p>
        </p:txBody>
      </p:sp>
    </p:spTree>
    <p:extLst>
      <p:ext uri="{BB962C8B-B14F-4D97-AF65-F5344CB8AC3E}">
        <p14:creationId xmlns:p14="http://schemas.microsoft.com/office/powerpoint/2010/main" val="359465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E45F95-E64F-4AA5-B4AF-1632AAAB2092}"/>
              </a:ext>
            </a:extLst>
          </p:cNvPr>
          <p:cNvSpPr>
            <a:spLocks noGrp="1"/>
          </p:cNvSpPr>
          <p:nvPr>
            <p:ph idx="1"/>
          </p:nvPr>
        </p:nvSpPr>
        <p:spPr>
          <a:xfrm>
            <a:off x="5038530" y="176169"/>
            <a:ext cx="7153469" cy="6858000"/>
          </a:xfrm>
        </p:spPr>
        <p:txBody>
          <a:bodyPr>
            <a:normAutofit/>
          </a:bodyPr>
          <a:lstStyle/>
          <a:p>
            <a:r>
              <a:rPr lang="en-US" sz="3200" i="1" dirty="0"/>
              <a:t>1 John 2:13 “I write unto you, fathers, because ye have known him that is from the beginning. I write unto you, young men, because ye have overcome the wicked one. I write unto you, little children, because ye have known the Father.” </a:t>
            </a:r>
          </a:p>
          <a:p>
            <a:r>
              <a:rPr lang="en-US" sz="3200" i="1" dirty="0"/>
              <a:t>1 John 2:14 “I have written unto you, fathers, because ye have known him that is from the beginning. I have written unto you, young men, because ye are strong, and the word of God </a:t>
            </a:r>
            <a:r>
              <a:rPr lang="en-US" sz="3200" i="1" dirty="0" err="1"/>
              <a:t>abideth</a:t>
            </a:r>
            <a:r>
              <a:rPr lang="en-US" sz="3200" i="1" dirty="0"/>
              <a:t> in you, and ye have overcome the wicked one.” </a:t>
            </a:r>
          </a:p>
          <a:p>
            <a:pPr marL="0" indent="0">
              <a:buNone/>
            </a:pPr>
            <a:endParaRPr lang="en-US" sz="3200" dirty="0"/>
          </a:p>
        </p:txBody>
      </p:sp>
      <p:pic>
        <p:nvPicPr>
          <p:cNvPr id="2" name="Picture 1">
            <a:extLst>
              <a:ext uri="{FF2B5EF4-FFF2-40B4-BE49-F238E27FC236}">
                <a16:creationId xmlns:a16="http://schemas.microsoft.com/office/drawing/2014/main" id="{B1FBDB82-9267-4BDA-9E0E-50D60F17D090}"/>
              </a:ext>
            </a:extLst>
          </p:cNvPr>
          <p:cNvPicPr>
            <a:picLocks noChangeAspect="1"/>
          </p:cNvPicPr>
          <p:nvPr/>
        </p:nvPicPr>
        <p:blipFill rotWithShape="1">
          <a:blip r:embed="rId2"/>
          <a:srcRect l="40095" t="122" r="17048"/>
          <a:stretch/>
        </p:blipFill>
        <p:spPr>
          <a:xfrm>
            <a:off x="71535" y="22214"/>
            <a:ext cx="4898571" cy="5708002"/>
          </a:xfrm>
          <a:prstGeom prst="ellipse">
            <a:avLst/>
          </a:prstGeom>
          <a:ln>
            <a:noFill/>
          </a:ln>
          <a:effectLst>
            <a:softEdge rad="112500"/>
          </a:effectLst>
        </p:spPr>
      </p:pic>
    </p:spTree>
    <p:extLst>
      <p:ext uri="{BB962C8B-B14F-4D97-AF65-F5344CB8AC3E}">
        <p14:creationId xmlns:p14="http://schemas.microsoft.com/office/powerpoint/2010/main" val="2872452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4D7EDB-2652-4DE1-B731-9ECFC7AA386D}"/>
              </a:ext>
            </a:extLst>
          </p:cNvPr>
          <p:cNvSpPr>
            <a:spLocks noGrp="1"/>
          </p:cNvSpPr>
          <p:nvPr>
            <p:ph idx="1"/>
          </p:nvPr>
        </p:nvSpPr>
        <p:spPr>
          <a:xfrm>
            <a:off x="0" y="0"/>
            <a:ext cx="12192000" cy="6858000"/>
          </a:xfrm>
        </p:spPr>
        <p:txBody>
          <a:bodyPr>
            <a:noAutofit/>
          </a:bodyPr>
          <a:lstStyle/>
          <a:p>
            <a:r>
              <a:rPr lang="en-US" sz="3200" i="1" dirty="0"/>
              <a:t>Luke 9:49 “And John answered and said, Master, we saw one casting out devils in thy name; and we forbad him, because he </a:t>
            </a:r>
            <a:r>
              <a:rPr lang="en-US" sz="3200" i="1" dirty="0" err="1"/>
              <a:t>followeth</a:t>
            </a:r>
            <a:r>
              <a:rPr lang="en-US" sz="3200" i="1" dirty="0"/>
              <a:t> not with us.”</a:t>
            </a:r>
          </a:p>
          <a:p>
            <a:r>
              <a:rPr lang="en-US" sz="3200" i="1" dirty="0"/>
              <a:t>John 17:15 “I pray not that thou shouldest take them out of the world, but that thou shouldest keep them from the evil.”</a:t>
            </a:r>
          </a:p>
          <a:p>
            <a:r>
              <a:rPr lang="en-US" sz="3200" i="1" dirty="0"/>
              <a:t>Acts 8:7 “For unclean spirits, crying with loud voice, came out of many that were possessed with them: and many taken with palsies, and that were lame, were healed.”</a:t>
            </a:r>
          </a:p>
          <a:p>
            <a:r>
              <a:rPr lang="en-US" sz="3200" i="1" dirty="0"/>
              <a:t>Acts 19:12 “So that from his body were brought unto the sick handkerchiefs or aprons, and the diseases departed from them, and the evil spirits went out of them.”</a:t>
            </a:r>
          </a:p>
          <a:p>
            <a:r>
              <a:rPr lang="en-US" sz="3200" i="1" dirty="0"/>
              <a:t> 2 Corinthians 10:4 “For the weapons of our warfare are not carnal, but mighty through God to the pulling down of strong holds.” </a:t>
            </a:r>
          </a:p>
          <a:p>
            <a:endParaRPr lang="en-US" sz="3200" i="1" dirty="0"/>
          </a:p>
        </p:txBody>
      </p:sp>
    </p:spTree>
    <p:extLst>
      <p:ext uri="{BB962C8B-B14F-4D97-AF65-F5344CB8AC3E}">
        <p14:creationId xmlns:p14="http://schemas.microsoft.com/office/powerpoint/2010/main" val="154684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780D62-F4DB-467B-A706-5470F10BE11D}"/>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54FEACFE-07BC-44D9-9C92-3A2BDB735649}"/>
              </a:ext>
            </a:extLst>
          </p:cNvPr>
          <p:cNvSpPr>
            <a:spLocks noGrp="1"/>
          </p:cNvSpPr>
          <p:nvPr>
            <p:ph type="title"/>
          </p:nvPr>
        </p:nvSpPr>
        <p:spPr>
          <a:xfrm>
            <a:off x="523875" y="5317240"/>
            <a:ext cx="11210925" cy="744836"/>
          </a:xfrm>
        </p:spPr>
        <p:txBody>
          <a:bodyPr>
            <a:noAutofit/>
          </a:bodyPr>
          <a:lstStyle/>
          <a:p>
            <a:pPr algn="ctr"/>
            <a:r>
              <a:rPr lang="en-US" sz="5400" dirty="0">
                <a:effectLst>
                  <a:glow rad="101600">
                    <a:schemeClr val="bg1">
                      <a:alpha val="60000"/>
                    </a:schemeClr>
                  </a:glow>
                </a:effectLst>
              </a:rPr>
              <a:t>Evil Angels</a:t>
            </a:r>
          </a:p>
        </p:txBody>
      </p:sp>
    </p:spTree>
    <p:extLst>
      <p:ext uri="{BB962C8B-B14F-4D97-AF65-F5344CB8AC3E}">
        <p14:creationId xmlns:p14="http://schemas.microsoft.com/office/powerpoint/2010/main" val="292948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5FD23-5F8D-428A-A788-4201804A73FF}"/>
              </a:ext>
            </a:extLst>
          </p:cNvPr>
          <p:cNvSpPr>
            <a:spLocks noGrp="1"/>
          </p:cNvSpPr>
          <p:nvPr>
            <p:ph idx="1"/>
          </p:nvPr>
        </p:nvSpPr>
        <p:spPr>
          <a:xfrm>
            <a:off x="0" y="251670"/>
            <a:ext cx="12192000" cy="6858000"/>
          </a:xfrm>
        </p:spPr>
        <p:txBody>
          <a:bodyPr>
            <a:normAutofit/>
          </a:bodyPr>
          <a:lstStyle/>
          <a:p>
            <a:r>
              <a:rPr lang="en-US" sz="3200" i="1" dirty="0"/>
              <a:t>Acts 26:18 “To open their eyes, and to turn them from darkness to light, and from the power of Satan unto God, that they may receive forgiveness of sins, and inheritance among them which are sanctified by faith that is in me.”</a:t>
            </a:r>
          </a:p>
          <a:p>
            <a:r>
              <a:rPr lang="en-US" sz="3200" i="1" dirty="0"/>
              <a:t>James 4:7 “Submit yourselves therefore to God. Resist the devil, and he will flee from you.” </a:t>
            </a:r>
          </a:p>
          <a:p>
            <a:r>
              <a:rPr lang="en-US" sz="3200" i="1" dirty="0"/>
              <a:t>Ephesians 4:27 “Neither give place to the devil.”</a:t>
            </a:r>
          </a:p>
          <a:p>
            <a:r>
              <a:rPr lang="en-US" sz="3200" i="1" dirty="0"/>
              <a:t>Ephesians 6:11 “Put on the whole </a:t>
            </a:r>
            <a:r>
              <a:rPr lang="en-US" sz="3200" i="1" dirty="0" err="1"/>
              <a:t>armour</a:t>
            </a:r>
            <a:r>
              <a:rPr lang="en-US" sz="3200" i="1" dirty="0"/>
              <a:t> of God, that ye may be able to stand against the wiles of the devil.” </a:t>
            </a:r>
          </a:p>
          <a:p>
            <a:r>
              <a:rPr lang="en-US" sz="3200" i="1" dirty="0"/>
              <a:t>Romans 16:20 “And the God of peace shall bruise Satan under your feet shortly. The grace of our Lord Jesus Christ be with you. Amen.”</a:t>
            </a:r>
          </a:p>
          <a:p>
            <a:pPr marL="0" indent="0">
              <a:buNone/>
            </a:pPr>
            <a:endParaRPr lang="en-US" sz="3200" i="1" dirty="0"/>
          </a:p>
        </p:txBody>
      </p:sp>
    </p:spTree>
    <p:extLst>
      <p:ext uri="{BB962C8B-B14F-4D97-AF65-F5344CB8AC3E}">
        <p14:creationId xmlns:p14="http://schemas.microsoft.com/office/powerpoint/2010/main" val="87117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6598-5FD3-484A-A698-30ED091D213A}"/>
              </a:ext>
            </a:extLst>
          </p:cNvPr>
          <p:cNvSpPr>
            <a:spLocks noGrp="1"/>
          </p:cNvSpPr>
          <p:nvPr>
            <p:ph type="title"/>
          </p:nvPr>
        </p:nvSpPr>
        <p:spPr>
          <a:xfrm>
            <a:off x="0" y="201496"/>
            <a:ext cx="12192000" cy="1325563"/>
          </a:xfrm>
        </p:spPr>
        <p:txBody>
          <a:bodyPr>
            <a:normAutofit fontScale="90000"/>
          </a:bodyPr>
          <a:lstStyle/>
          <a:p>
            <a:pPr algn="ctr"/>
            <a:r>
              <a:rPr lang="en-US" i="1" dirty="0"/>
              <a:t>“And the seventy returned again with joy, saying, Lord, even the devils are subject unto us through thy name.” (Luke 10:17)</a:t>
            </a:r>
          </a:p>
        </p:txBody>
      </p:sp>
      <p:pic>
        <p:nvPicPr>
          <p:cNvPr id="3" name="Picture 2">
            <a:extLst>
              <a:ext uri="{FF2B5EF4-FFF2-40B4-BE49-F238E27FC236}">
                <a16:creationId xmlns:a16="http://schemas.microsoft.com/office/drawing/2014/main" id="{5B3FDFC1-2420-4045-859E-C80A89FAF726}"/>
              </a:ext>
            </a:extLst>
          </p:cNvPr>
          <p:cNvPicPr>
            <a:picLocks noChangeAspect="1"/>
          </p:cNvPicPr>
          <p:nvPr/>
        </p:nvPicPr>
        <p:blipFill>
          <a:blip r:embed="rId2"/>
          <a:stretch>
            <a:fillRect/>
          </a:stretch>
        </p:blipFill>
        <p:spPr>
          <a:xfrm>
            <a:off x="1365985" y="1809549"/>
            <a:ext cx="10096901" cy="5048451"/>
          </a:xfrm>
          <a:prstGeom prst="rect">
            <a:avLst/>
          </a:prstGeom>
        </p:spPr>
      </p:pic>
    </p:spTree>
    <p:extLst>
      <p:ext uri="{BB962C8B-B14F-4D97-AF65-F5344CB8AC3E}">
        <p14:creationId xmlns:p14="http://schemas.microsoft.com/office/powerpoint/2010/main" val="35716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6598-5FD3-484A-A698-30ED091D213A}"/>
              </a:ext>
            </a:extLst>
          </p:cNvPr>
          <p:cNvSpPr>
            <a:spLocks noGrp="1"/>
          </p:cNvSpPr>
          <p:nvPr>
            <p:ph type="title"/>
          </p:nvPr>
        </p:nvSpPr>
        <p:spPr>
          <a:xfrm>
            <a:off x="0" y="-125674"/>
            <a:ext cx="12192000" cy="1325563"/>
          </a:xfrm>
        </p:spPr>
        <p:txBody>
          <a:bodyPr>
            <a:normAutofit fontScale="90000"/>
          </a:bodyPr>
          <a:lstStyle/>
          <a:p>
            <a:pPr algn="ctr"/>
            <a:br>
              <a:rPr lang="en-US" i="1" dirty="0"/>
            </a:br>
            <a:r>
              <a:rPr lang="en-US" i="1" dirty="0"/>
              <a:t>“And he said unto them, I beheld Satan as                      lightning fall from heaven.” (Luke 10:18)</a:t>
            </a:r>
          </a:p>
        </p:txBody>
      </p:sp>
      <p:pic>
        <p:nvPicPr>
          <p:cNvPr id="3" name="Picture 2">
            <a:extLst>
              <a:ext uri="{FF2B5EF4-FFF2-40B4-BE49-F238E27FC236}">
                <a16:creationId xmlns:a16="http://schemas.microsoft.com/office/drawing/2014/main" id="{5B3FDFC1-2420-4045-859E-C80A89FAF726}"/>
              </a:ext>
            </a:extLst>
          </p:cNvPr>
          <p:cNvPicPr>
            <a:picLocks noChangeAspect="1"/>
          </p:cNvPicPr>
          <p:nvPr/>
        </p:nvPicPr>
        <p:blipFill>
          <a:blip r:embed="rId2"/>
          <a:stretch>
            <a:fillRect/>
          </a:stretch>
        </p:blipFill>
        <p:spPr>
          <a:xfrm>
            <a:off x="1365985" y="1809549"/>
            <a:ext cx="10096901" cy="5048451"/>
          </a:xfrm>
          <a:prstGeom prst="rect">
            <a:avLst/>
          </a:prstGeom>
        </p:spPr>
      </p:pic>
    </p:spTree>
    <p:extLst>
      <p:ext uri="{BB962C8B-B14F-4D97-AF65-F5344CB8AC3E}">
        <p14:creationId xmlns:p14="http://schemas.microsoft.com/office/powerpoint/2010/main" val="102847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6598-5FD3-484A-A698-30ED091D213A}"/>
              </a:ext>
            </a:extLst>
          </p:cNvPr>
          <p:cNvSpPr>
            <a:spLocks noGrp="1"/>
          </p:cNvSpPr>
          <p:nvPr>
            <p:ph type="title"/>
          </p:nvPr>
        </p:nvSpPr>
        <p:spPr>
          <a:xfrm>
            <a:off x="0" y="-125674"/>
            <a:ext cx="12192000" cy="1325563"/>
          </a:xfrm>
        </p:spPr>
        <p:txBody>
          <a:bodyPr>
            <a:normAutofit fontScale="90000"/>
          </a:bodyPr>
          <a:lstStyle/>
          <a:p>
            <a:pPr algn="ctr"/>
            <a:br>
              <a:rPr lang="en-US" i="1" dirty="0"/>
            </a:br>
            <a:r>
              <a:rPr lang="en-US" i="1" dirty="0"/>
              <a:t>“Behold, I give unto you power to tread on serpents and scorpions, and over all the power of the enemy: and nothing shall by any means hurt you.” (Luke 10:19)</a:t>
            </a:r>
          </a:p>
        </p:txBody>
      </p:sp>
      <p:pic>
        <p:nvPicPr>
          <p:cNvPr id="3" name="Picture 2">
            <a:extLst>
              <a:ext uri="{FF2B5EF4-FFF2-40B4-BE49-F238E27FC236}">
                <a16:creationId xmlns:a16="http://schemas.microsoft.com/office/drawing/2014/main" id="{5B3FDFC1-2420-4045-859E-C80A89FAF726}"/>
              </a:ext>
            </a:extLst>
          </p:cNvPr>
          <p:cNvPicPr>
            <a:picLocks noChangeAspect="1"/>
          </p:cNvPicPr>
          <p:nvPr/>
        </p:nvPicPr>
        <p:blipFill>
          <a:blip r:embed="rId2"/>
          <a:stretch>
            <a:fillRect/>
          </a:stretch>
        </p:blipFill>
        <p:spPr>
          <a:xfrm>
            <a:off x="1365985" y="1809549"/>
            <a:ext cx="10096901" cy="5048451"/>
          </a:xfrm>
          <a:prstGeom prst="rect">
            <a:avLst/>
          </a:prstGeom>
        </p:spPr>
      </p:pic>
    </p:spTree>
    <p:extLst>
      <p:ext uri="{BB962C8B-B14F-4D97-AF65-F5344CB8AC3E}">
        <p14:creationId xmlns:p14="http://schemas.microsoft.com/office/powerpoint/2010/main" val="171562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A6598-5FD3-484A-A698-30ED091D213A}"/>
              </a:ext>
            </a:extLst>
          </p:cNvPr>
          <p:cNvSpPr>
            <a:spLocks noGrp="1"/>
          </p:cNvSpPr>
          <p:nvPr>
            <p:ph type="title"/>
          </p:nvPr>
        </p:nvSpPr>
        <p:spPr>
          <a:xfrm>
            <a:off x="0" y="-75340"/>
            <a:ext cx="12192000" cy="1325563"/>
          </a:xfrm>
        </p:spPr>
        <p:txBody>
          <a:bodyPr>
            <a:normAutofit fontScale="90000"/>
          </a:bodyPr>
          <a:lstStyle/>
          <a:p>
            <a:pPr algn="ctr"/>
            <a:br>
              <a:rPr lang="en-US" i="1" dirty="0"/>
            </a:br>
            <a:r>
              <a:rPr lang="en-US" i="1" dirty="0"/>
              <a:t>“Notwithstanding in this rejoice not, that the spirits are subject unto you; but rather rejoice, because your                names are written in heaven.” (Luke 10:20)</a:t>
            </a:r>
          </a:p>
        </p:txBody>
      </p:sp>
      <p:pic>
        <p:nvPicPr>
          <p:cNvPr id="3" name="Picture 2">
            <a:extLst>
              <a:ext uri="{FF2B5EF4-FFF2-40B4-BE49-F238E27FC236}">
                <a16:creationId xmlns:a16="http://schemas.microsoft.com/office/drawing/2014/main" id="{5B3FDFC1-2420-4045-859E-C80A89FAF726}"/>
              </a:ext>
            </a:extLst>
          </p:cNvPr>
          <p:cNvPicPr>
            <a:picLocks noChangeAspect="1"/>
          </p:cNvPicPr>
          <p:nvPr/>
        </p:nvPicPr>
        <p:blipFill>
          <a:blip r:embed="rId2"/>
          <a:stretch>
            <a:fillRect/>
          </a:stretch>
        </p:blipFill>
        <p:spPr>
          <a:xfrm>
            <a:off x="1365985" y="1809549"/>
            <a:ext cx="10096901" cy="5048451"/>
          </a:xfrm>
          <a:prstGeom prst="rect">
            <a:avLst/>
          </a:prstGeom>
        </p:spPr>
      </p:pic>
    </p:spTree>
    <p:extLst>
      <p:ext uri="{BB962C8B-B14F-4D97-AF65-F5344CB8AC3E}">
        <p14:creationId xmlns:p14="http://schemas.microsoft.com/office/powerpoint/2010/main" val="42920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AF9F-9D7A-41AB-B63A-1139409EA1FE}"/>
              </a:ext>
            </a:extLst>
          </p:cNvPr>
          <p:cNvSpPr>
            <a:spLocks noGrp="1"/>
          </p:cNvSpPr>
          <p:nvPr>
            <p:ph type="title"/>
          </p:nvPr>
        </p:nvSpPr>
        <p:spPr>
          <a:xfrm>
            <a:off x="864079" y="2573487"/>
            <a:ext cx="10515600" cy="1325563"/>
          </a:xfrm>
        </p:spPr>
        <p:txBody>
          <a:bodyPr>
            <a:normAutofit fontScale="90000"/>
          </a:bodyPr>
          <a:lstStyle/>
          <a:p>
            <a:pPr algn="ctr"/>
            <a:r>
              <a:rPr lang="en-US" dirty="0"/>
              <a:t>“Nay, in all these things we are more than conquerors through him that loved us. For I am persuaded, that neither death, nor life, nor </a:t>
            </a:r>
            <a:r>
              <a:rPr lang="en-US" dirty="0">
                <a:solidFill>
                  <a:srgbClr val="FFFF00"/>
                </a:solidFill>
              </a:rPr>
              <a:t>angels</a:t>
            </a:r>
            <a:r>
              <a:rPr lang="en-US" dirty="0"/>
              <a:t>, nor principalities, nor powers, nor things present, nor things to come, Nor height, nor depth, nor any other creature, shall be able to separate us from the love of God, which is in Christ Jesus our Lord.” (Romans 8:37-39) </a:t>
            </a:r>
          </a:p>
        </p:txBody>
      </p:sp>
      <p:pic>
        <p:nvPicPr>
          <p:cNvPr id="3" name="Picture 2">
            <a:extLst>
              <a:ext uri="{FF2B5EF4-FFF2-40B4-BE49-F238E27FC236}">
                <a16:creationId xmlns:a16="http://schemas.microsoft.com/office/drawing/2014/main" id="{B864CF5A-92C9-4961-9421-312AB0904765}"/>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F24891D0-40C6-454E-B55D-FBC74B5EA686}"/>
              </a:ext>
            </a:extLst>
          </p:cNvPr>
          <p:cNvSpPr/>
          <p:nvPr/>
        </p:nvSpPr>
        <p:spPr>
          <a:xfrm>
            <a:off x="1570008" y="1628811"/>
            <a:ext cx="8738558" cy="3170099"/>
          </a:xfrm>
          <a:prstGeom prst="rect">
            <a:avLst/>
          </a:prstGeom>
        </p:spPr>
        <p:txBody>
          <a:bodyPr wrap="square">
            <a:spAutoFit/>
          </a:bodyPr>
          <a:lstStyle/>
          <a:p>
            <a:pPr algn="ctr"/>
            <a:r>
              <a:rPr lang="en-US" sz="4000" b="1" i="1" dirty="0">
                <a:solidFill>
                  <a:schemeClr val="bg1"/>
                </a:solidFill>
                <a:effectLst>
                  <a:glow rad="101600">
                    <a:schemeClr val="tx1">
                      <a:alpha val="60000"/>
                    </a:schemeClr>
                  </a:glow>
                </a:effectLst>
                <a:latin typeface="+mj-lt"/>
              </a:rPr>
              <a:t> “And the great dragon was cast out, that old serpent, called the Devil, and Satan, which </a:t>
            </a:r>
            <a:r>
              <a:rPr lang="en-US" sz="4000" b="1" i="1" dirty="0" err="1">
                <a:solidFill>
                  <a:schemeClr val="bg1"/>
                </a:solidFill>
                <a:effectLst>
                  <a:glow rad="101600">
                    <a:schemeClr val="tx1">
                      <a:alpha val="60000"/>
                    </a:schemeClr>
                  </a:glow>
                </a:effectLst>
                <a:latin typeface="+mj-lt"/>
              </a:rPr>
              <a:t>deceiveth</a:t>
            </a:r>
            <a:r>
              <a:rPr lang="en-US" sz="4000" b="1" i="1" dirty="0">
                <a:solidFill>
                  <a:schemeClr val="bg1"/>
                </a:solidFill>
                <a:effectLst>
                  <a:glow rad="101600">
                    <a:schemeClr val="tx1">
                      <a:alpha val="60000"/>
                    </a:schemeClr>
                  </a:glow>
                </a:effectLst>
                <a:latin typeface="+mj-lt"/>
              </a:rPr>
              <a:t> the whole world: he was cast out into the earth, and his </a:t>
            </a:r>
            <a:r>
              <a:rPr lang="en-US" sz="4000" b="1" i="1" u="sng" dirty="0">
                <a:solidFill>
                  <a:schemeClr val="bg1"/>
                </a:solidFill>
                <a:effectLst>
                  <a:glow rad="101600">
                    <a:schemeClr val="tx1">
                      <a:alpha val="60000"/>
                    </a:schemeClr>
                  </a:glow>
                </a:effectLst>
                <a:latin typeface="+mj-lt"/>
              </a:rPr>
              <a:t>angels</a:t>
            </a:r>
            <a:r>
              <a:rPr lang="en-US" sz="4000" b="1" i="1" dirty="0">
                <a:solidFill>
                  <a:schemeClr val="bg1"/>
                </a:solidFill>
                <a:effectLst>
                  <a:glow rad="101600">
                    <a:schemeClr val="tx1">
                      <a:alpha val="60000"/>
                    </a:schemeClr>
                  </a:glow>
                </a:effectLst>
                <a:latin typeface="+mj-lt"/>
              </a:rPr>
              <a:t> were cast out with him.” (Revelation 12:9) </a:t>
            </a:r>
          </a:p>
        </p:txBody>
      </p:sp>
    </p:spTree>
    <p:extLst>
      <p:ext uri="{BB962C8B-B14F-4D97-AF65-F5344CB8AC3E}">
        <p14:creationId xmlns:p14="http://schemas.microsoft.com/office/powerpoint/2010/main" val="221011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so far?</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0" y="1566195"/>
            <a:ext cx="12031579" cy="4351338"/>
          </a:xfrm>
        </p:spPr>
        <p:txBody>
          <a:bodyPr>
            <a:noAutofit/>
          </a:bodyPr>
          <a:lstStyle/>
          <a:p>
            <a:r>
              <a:rPr lang="en-US" sz="3600" dirty="0">
                <a:solidFill>
                  <a:schemeClr val="bg1"/>
                </a:solidFill>
                <a:effectLst>
                  <a:glow rad="101600">
                    <a:schemeClr val="tx1">
                      <a:alpha val="60000"/>
                    </a:schemeClr>
                  </a:glow>
                </a:effectLst>
              </a:rPr>
              <a:t> Satan is a Fallen Angel</a:t>
            </a:r>
          </a:p>
          <a:p>
            <a:r>
              <a:rPr lang="en-US" sz="3600" dirty="0">
                <a:solidFill>
                  <a:schemeClr val="bg1"/>
                </a:solidFill>
                <a:effectLst>
                  <a:glow rad="101600">
                    <a:schemeClr val="tx1">
                      <a:alpha val="60000"/>
                    </a:schemeClr>
                  </a:glow>
                </a:effectLst>
              </a:rPr>
              <a:t> Devils/Demons are Fallen Angels</a:t>
            </a:r>
          </a:p>
          <a:p>
            <a:r>
              <a:rPr lang="en-US" sz="3600" dirty="0">
                <a:solidFill>
                  <a:schemeClr val="bg1"/>
                </a:solidFill>
                <a:effectLst>
                  <a:glow rad="101600">
                    <a:schemeClr val="tx1">
                      <a:alpha val="60000"/>
                    </a:schemeClr>
                  </a:glow>
                </a:effectLst>
              </a:rPr>
              <a:t> Fallen Angels have names</a:t>
            </a:r>
          </a:p>
          <a:p>
            <a:r>
              <a:rPr lang="en-US" sz="3600" dirty="0">
                <a:solidFill>
                  <a:schemeClr val="bg1"/>
                </a:solidFill>
                <a:effectLst>
                  <a:glow rad="101600">
                    <a:schemeClr val="tx1">
                      <a:alpha val="60000"/>
                    </a:schemeClr>
                  </a:glow>
                </a:effectLst>
              </a:rPr>
              <a:t> Fallen Angels can speak</a:t>
            </a:r>
          </a:p>
          <a:p>
            <a:r>
              <a:rPr lang="en-US" sz="3600" dirty="0">
                <a:solidFill>
                  <a:schemeClr val="bg1"/>
                </a:solidFill>
                <a:effectLst>
                  <a:glow rad="101600">
                    <a:schemeClr val="tx1">
                      <a:alpha val="60000"/>
                    </a:schemeClr>
                  </a:glow>
                </a:effectLst>
              </a:rPr>
              <a:t> Fallen Angels are highly intelligent</a:t>
            </a:r>
          </a:p>
          <a:p>
            <a:r>
              <a:rPr lang="en-US" sz="3600" dirty="0">
                <a:solidFill>
                  <a:schemeClr val="bg1"/>
                </a:solidFill>
                <a:effectLst>
                  <a:glow rad="101600">
                    <a:schemeClr val="tx1">
                      <a:alpha val="60000"/>
                    </a:schemeClr>
                  </a:glow>
                </a:effectLst>
              </a:rPr>
              <a:t> Fallen Angels are able to formulate a systematic Satanic                                                         centered system of theology</a:t>
            </a:r>
          </a:p>
          <a:p>
            <a:r>
              <a:rPr lang="en-US" sz="3600" dirty="0">
                <a:solidFill>
                  <a:schemeClr val="bg1"/>
                </a:solidFill>
                <a:effectLst>
                  <a:glow rad="101600">
                    <a:schemeClr val="tx1">
                      <a:alpha val="60000"/>
                    </a:schemeClr>
                  </a:glow>
                </a:effectLst>
              </a:rPr>
              <a:t> Fallen Angels possess great ability and strength</a:t>
            </a:r>
          </a:p>
          <a:p>
            <a:pPr marL="0" indent="0">
              <a:buNone/>
            </a:pPr>
            <a:endParaRPr lang="en-US" sz="36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804236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so far?</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20" y="1325563"/>
            <a:ext cx="12191980" cy="5369635"/>
          </a:xfrm>
        </p:spPr>
        <p:txBody>
          <a:bodyPr>
            <a:noAutofit/>
          </a:bodyPr>
          <a:lstStyle/>
          <a:p>
            <a:r>
              <a:rPr lang="en-US" sz="3600" dirty="0">
                <a:solidFill>
                  <a:schemeClr val="bg1"/>
                </a:solidFill>
                <a:effectLst>
                  <a:glow rad="101600">
                    <a:schemeClr val="tx1">
                      <a:alpha val="60000"/>
                    </a:schemeClr>
                  </a:glow>
                </a:effectLst>
              </a:rPr>
              <a:t> Fallen Angels are very active in the world</a:t>
            </a:r>
          </a:p>
          <a:p>
            <a:r>
              <a:rPr lang="en-US" sz="3600" dirty="0">
                <a:solidFill>
                  <a:schemeClr val="bg1"/>
                </a:solidFill>
                <a:effectLst>
                  <a:glow rad="101600">
                    <a:schemeClr val="tx1">
                      <a:alpha val="60000"/>
                    </a:schemeClr>
                  </a:glow>
                </a:effectLst>
              </a:rPr>
              <a:t> Fallen Angels oppose God’s purpose</a:t>
            </a:r>
          </a:p>
          <a:p>
            <a:r>
              <a:rPr lang="en-US" sz="3600" dirty="0">
                <a:solidFill>
                  <a:schemeClr val="bg1"/>
                </a:solidFill>
                <a:effectLst>
                  <a:glow rad="101600">
                    <a:schemeClr val="tx1">
                      <a:alpha val="60000"/>
                    </a:schemeClr>
                  </a:glow>
                </a:effectLst>
              </a:rPr>
              <a:t> Fallen Angels execute Satan’s plan and program</a:t>
            </a:r>
          </a:p>
          <a:p>
            <a:r>
              <a:rPr lang="en-US" sz="3600" dirty="0">
                <a:solidFill>
                  <a:schemeClr val="bg1"/>
                </a:solidFill>
                <a:effectLst>
                  <a:glow rad="101600">
                    <a:schemeClr val="tx1">
                      <a:alpha val="60000"/>
                    </a:schemeClr>
                  </a:glow>
                </a:effectLst>
              </a:rPr>
              <a:t> Fallen Angels can possess individuals</a:t>
            </a:r>
          </a:p>
          <a:p>
            <a:r>
              <a:rPr lang="en-US" sz="3600" dirty="0">
                <a:solidFill>
                  <a:schemeClr val="bg1"/>
                </a:solidFill>
                <a:effectLst>
                  <a:glow rad="101600">
                    <a:schemeClr val="tx1">
                      <a:alpha val="60000"/>
                    </a:schemeClr>
                  </a:glow>
                </a:effectLst>
              </a:rPr>
              <a:t> Fallen Angels disseminate false doctrine</a:t>
            </a:r>
          </a:p>
          <a:p>
            <a:r>
              <a:rPr lang="en-US" sz="3600" dirty="0">
                <a:solidFill>
                  <a:schemeClr val="bg1"/>
                </a:solidFill>
                <a:effectLst>
                  <a:glow rad="101600">
                    <a:schemeClr val="tx1">
                      <a:alpha val="60000"/>
                    </a:schemeClr>
                  </a:glow>
                </a:effectLst>
              </a:rPr>
              <a:t> Fallen Angels can afflict human beings in many different ways</a:t>
            </a:r>
          </a:p>
          <a:p>
            <a:r>
              <a:rPr lang="en-US" sz="3600" dirty="0">
                <a:solidFill>
                  <a:schemeClr val="bg1"/>
                </a:solidFill>
                <a:effectLst>
                  <a:glow rad="101600">
                    <a:schemeClr val="tx1">
                      <a:alpha val="60000"/>
                    </a:schemeClr>
                  </a:glow>
                </a:effectLst>
              </a:rPr>
              <a:t> Fallen Angels can cause insanity</a:t>
            </a:r>
          </a:p>
          <a:p>
            <a:r>
              <a:rPr lang="fr-FR" sz="3600" dirty="0">
                <a:solidFill>
                  <a:schemeClr val="bg1"/>
                </a:solidFill>
                <a:effectLst>
                  <a:glow rad="101600">
                    <a:schemeClr val="tx1">
                      <a:alpha val="60000"/>
                    </a:schemeClr>
                  </a:glow>
                </a:effectLst>
              </a:rPr>
              <a:t> Fallen Angels can cause </a:t>
            </a:r>
            <a:r>
              <a:rPr lang="fr-FR" sz="3600" dirty="0" err="1">
                <a:solidFill>
                  <a:schemeClr val="bg1"/>
                </a:solidFill>
                <a:effectLst>
                  <a:glow rad="101600">
                    <a:schemeClr val="tx1">
                      <a:alpha val="60000"/>
                    </a:schemeClr>
                  </a:glow>
                </a:effectLst>
              </a:rPr>
              <a:t>suicidal</a:t>
            </a:r>
            <a:r>
              <a:rPr lang="fr-FR" sz="3600" dirty="0">
                <a:solidFill>
                  <a:schemeClr val="bg1"/>
                </a:solidFill>
                <a:effectLst>
                  <a:glow rad="101600">
                    <a:schemeClr val="tx1">
                      <a:alpha val="60000"/>
                    </a:schemeClr>
                  </a:glow>
                </a:effectLst>
              </a:rPr>
              <a:t> </a:t>
            </a:r>
            <a:r>
              <a:rPr lang="fr-FR" sz="3600" dirty="0" err="1">
                <a:solidFill>
                  <a:schemeClr val="bg1"/>
                </a:solidFill>
                <a:effectLst>
                  <a:glow rad="101600">
                    <a:schemeClr val="tx1">
                      <a:alpha val="60000"/>
                    </a:schemeClr>
                  </a:glow>
                </a:effectLst>
              </a:rPr>
              <a:t>tendencies</a:t>
            </a:r>
            <a:endParaRPr lang="fr-FR" sz="3600" dirty="0">
              <a:solidFill>
                <a:schemeClr val="bg1"/>
              </a:solidFill>
              <a:effectLst>
                <a:glow rad="101600">
                  <a:schemeClr val="tx1">
                    <a:alpha val="60000"/>
                  </a:schemeClr>
                </a:glow>
              </a:effectLst>
            </a:endParaRPr>
          </a:p>
          <a:p>
            <a:pPr marL="0" indent="0">
              <a:buNone/>
            </a:pPr>
            <a:endParaRPr lang="fr-FR" sz="3600" dirty="0">
              <a:solidFill>
                <a:schemeClr val="bg1"/>
              </a:solidFill>
              <a:effectLst>
                <a:glow rad="101600">
                  <a:schemeClr val="tx1">
                    <a:alpha val="60000"/>
                  </a:schemeClr>
                </a:glow>
              </a:effectLst>
            </a:endParaRPr>
          </a:p>
          <a:p>
            <a:endParaRPr lang="fr-FR"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71023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EE6E2F-8033-407D-A354-3EF770035898}"/>
              </a:ext>
            </a:extLst>
          </p:cNvPr>
          <p:cNvPicPr>
            <a:picLocks noChangeAspect="1"/>
          </p:cNvPicPr>
          <p:nvPr/>
        </p:nvPicPr>
        <p:blipFill rotWithShape="1">
          <a:blip r:embed="rId2"/>
          <a:srcRect l="7127" r="3985"/>
          <a:stretch/>
        </p:blipFill>
        <p:spPr>
          <a:xfrm>
            <a:off x="20" y="10"/>
            <a:ext cx="12191980" cy="6857990"/>
          </a:xfrm>
          <a:prstGeom prst="rect">
            <a:avLst/>
          </a:prstGeom>
        </p:spPr>
      </p:pic>
      <p:sp>
        <p:nvSpPr>
          <p:cNvPr id="2" name="Title 1">
            <a:extLst>
              <a:ext uri="{FF2B5EF4-FFF2-40B4-BE49-F238E27FC236}">
                <a16:creationId xmlns:a16="http://schemas.microsoft.com/office/drawing/2014/main" id="{051CE253-BBE5-4A3E-9A89-4058EA9197D9}"/>
              </a:ext>
            </a:extLst>
          </p:cNvPr>
          <p:cNvSpPr>
            <a:spLocks noGrp="1"/>
          </p:cNvSpPr>
          <p:nvPr>
            <p:ph type="title"/>
          </p:nvPr>
        </p:nvSpPr>
        <p:spPr>
          <a:xfrm>
            <a:off x="838200" y="0"/>
            <a:ext cx="10515600" cy="1325563"/>
          </a:xfrm>
        </p:spPr>
        <p:txBody>
          <a:bodyPr/>
          <a:lstStyle/>
          <a:p>
            <a:pPr algn="ctr"/>
            <a:r>
              <a:rPr lang="en-US" b="1" dirty="0">
                <a:solidFill>
                  <a:schemeClr val="bg1"/>
                </a:solidFill>
                <a:effectLst>
                  <a:glow rad="101600">
                    <a:schemeClr val="tx1">
                      <a:alpha val="60000"/>
                    </a:schemeClr>
                  </a:glow>
                </a:effectLst>
              </a:rPr>
              <a:t>What have we learned so far?</a:t>
            </a:r>
          </a:p>
        </p:txBody>
      </p:sp>
      <p:sp>
        <p:nvSpPr>
          <p:cNvPr id="3" name="Content Placeholder 2">
            <a:extLst>
              <a:ext uri="{FF2B5EF4-FFF2-40B4-BE49-F238E27FC236}">
                <a16:creationId xmlns:a16="http://schemas.microsoft.com/office/drawing/2014/main" id="{9AC8FBCD-A2C5-4578-9DBA-B2461DBDF23F}"/>
              </a:ext>
            </a:extLst>
          </p:cNvPr>
          <p:cNvSpPr>
            <a:spLocks noGrp="1"/>
          </p:cNvSpPr>
          <p:nvPr>
            <p:ph idx="1"/>
          </p:nvPr>
        </p:nvSpPr>
        <p:spPr>
          <a:xfrm>
            <a:off x="20" y="1574637"/>
            <a:ext cx="12191980" cy="5369635"/>
          </a:xfrm>
        </p:spPr>
        <p:txBody>
          <a:bodyPr>
            <a:noAutofit/>
          </a:bodyPr>
          <a:lstStyle/>
          <a:p>
            <a:r>
              <a:rPr lang="en-US" sz="3600" dirty="0">
                <a:solidFill>
                  <a:schemeClr val="bg1"/>
                </a:solidFill>
                <a:effectLst>
                  <a:glow rad="101600">
                    <a:schemeClr val="tx1">
                      <a:alpha val="60000"/>
                    </a:schemeClr>
                  </a:glow>
                </a:effectLst>
              </a:rPr>
              <a:t>Fallen Angels can cause blindness and deafness</a:t>
            </a:r>
          </a:p>
          <a:p>
            <a:r>
              <a:rPr lang="fr-FR" sz="3600" dirty="0">
                <a:solidFill>
                  <a:schemeClr val="bg1"/>
                </a:solidFill>
                <a:effectLst>
                  <a:glow rad="101600">
                    <a:schemeClr val="tx1">
                      <a:alpha val="60000"/>
                    </a:schemeClr>
                  </a:glow>
                </a:effectLst>
              </a:rPr>
              <a:t>Fallen Angels can cause </a:t>
            </a:r>
            <a:r>
              <a:rPr lang="fr-FR" sz="3600" dirty="0" err="1">
                <a:solidFill>
                  <a:schemeClr val="bg1"/>
                </a:solidFill>
                <a:effectLst>
                  <a:glow rad="101600">
                    <a:schemeClr val="tx1">
                      <a:alpha val="60000"/>
                    </a:schemeClr>
                  </a:glow>
                </a:effectLst>
              </a:rPr>
              <a:t>muteness</a:t>
            </a:r>
            <a:r>
              <a:rPr lang="fr-FR" sz="3600" dirty="0">
                <a:solidFill>
                  <a:schemeClr val="bg1"/>
                </a:solidFill>
                <a:effectLst>
                  <a:glow rad="101600">
                    <a:schemeClr val="tx1">
                      <a:alpha val="60000"/>
                    </a:schemeClr>
                  </a:glow>
                </a:effectLst>
              </a:rPr>
              <a:t> </a:t>
            </a:r>
          </a:p>
          <a:p>
            <a:r>
              <a:rPr lang="fr-FR" sz="3600" dirty="0">
                <a:solidFill>
                  <a:schemeClr val="bg1"/>
                </a:solidFill>
                <a:effectLst>
                  <a:glow rad="101600">
                    <a:schemeClr val="tx1">
                      <a:alpha val="60000"/>
                    </a:schemeClr>
                  </a:glow>
                </a:effectLst>
              </a:rPr>
              <a:t>Fallen Angels can cause </a:t>
            </a:r>
            <a:r>
              <a:rPr lang="fr-FR" sz="3600" dirty="0" err="1">
                <a:solidFill>
                  <a:schemeClr val="bg1"/>
                </a:solidFill>
                <a:effectLst>
                  <a:glow rad="101600">
                    <a:schemeClr val="tx1">
                      <a:alpha val="60000"/>
                    </a:schemeClr>
                  </a:glow>
                </a:effectLst>
              </a:rPr>
              <a:t>immorality</a:t>
            </a:r>
            <a:endParaRPr lang="fr-FR" sz="3600" dirty="0">
              <a:solidFill>
                <a:schemeClr val="bg1"/>
              </a:solidFill>
              <a:effectLst>
                <a:glow rad="101600">
                  <a:schemeClr val="tx1">
                    <a:alpha val="60000"/>
                  </a:schemeClr>
                </a:glow>
              </a:effectLst>
            </a:endParaRPr>
          </a:p>
          <a:p>
            <a:r>
              <a:rPr lang="fr-FR" sz="3600" dirty="0">
                <a:solidFill>
                  <a:schemeClr val="bg1"/>
                </a:solidFill>
                <a:effectLst>
                  <a:glow rad="101600">
                    <a:schemeClr val="tx1">
                      <a:alpha val="60000"/>
                    </a:schemeClr>
                  </a:glow>
                </a:effectLst>
              </a:rPr>
              <a:t>Fallen Angels can cause addiction </a:t>
            </a:r>
          </a:p>
          <a:p>
            <a:r>
              <a:rPr lang="fr-FR" sz="3600" dirty="0">
                <a:solidFill>
                  <a:schemeClr val="bg1"/>
                </a:solidFill>
                <a:effectLst>
                  <a:glow rad="101600">
                    <a:schemeClr val="tx1">
                      <a:alpha val="60000"/>
                    </a:schemeClr>
                  </a:glow>
                </a:effectLst>
              </a:rPr>
              <a:t>Fallen Angels can cause mental and </a:t>
            </a:r>
            <a:r>
              <a:rPr lang="fr-FR" sz="3600" dirty="0" err="1">
                <a:solidFill>
                  <a:schemeClr val="bg1"/>
                </a:solidFill>
                <a:effectLst>
                  <a:glow rad="101600">
                    <a:schemeClr val="tx1">
                      <a:alpha val="60000"/>
                    </a:schemeClr>
                  </a:glow>
                </a:effectLst>
              </a:rPr>
              <a:t>physical</a:t>
            </a:r>
            <a:r>
              <a:rPr lang="fr-FR" sz="3600" dirty="0">
                <a:solidFill>
                  <a:schemeClr val="bg1"/>
                </a:solidFill>
                <a:effectLst>
                  <a:glow rad="101600">
                    <a:schemeClr val="tx1">
                      <a:alpha val="60000"/>
                    </a:schemeClr>
                  </a:glow>
                </a:effectLst>
              </a:rPr>
              <a:t> </a:t>
            </a:r>
            <a:r>
              <a:rPr lang="fr-FR" sz="3600" dirty="0" err="1">
                <a:solidFill>
                  <a:schemeClr val="bg1"/>
                </a:solidFill>
                <a:effectLst>
                  <a:glow rad="101600">
                    <a:schemeClr val="tx1">
                      <a:alpha val="60000"/>
                    </a:schemeClr>
                  </a:glow>
                </a:effectLst>
              </a:rPr>
              <a:t>illness</a:t>
            </a:r>
            <a:endParaRPr lang="fr-FR" sz="3600" dirty="0">
              <a:solidFill>
                <a:schemeClr val="bg1"/>
              </a:solidFill>
              <a:effectLst>
                <a:glow rad="101600">
                  <a:schemeClr val="tx1">
                    <a:alpha val="60000"/>
                  </a:schemeClr>
                </a:glow>
              </a:effectLst>
            </a:endParaRPr>
          </a:p>
          <a:p>
            <a:r>
              <a:rPr lang="fr-FR" sz="3600" dirty="0">
                <a:solidFill>
                  <a:schemeClr val="bg1"/>
                </a:solidFill>
                <a:effectLst>
                  <a:glow rad="101600">
                    <a:schemeClr val="tx1">
                      <a:alpha val="60000"/>
                    </a:schemeClr>
                  </a:glow>
                </a:effectLst>
              </a:rPr>
              <a:t>Fallen Angels can cause </a:t>
            </a:r>
            <a:r>
              <a:rPr lang="fr-FR" sz="3600" dirty="0" err="1">
                <a:solidFill>
                  <a:schemeClr val="bg1"/>
                </a:solidFill>
                <a:effectLst>
                  <a:glow rad="101600">
                    <a:schemeClr val="tx1">
                      <a:alpha val="60000"/>
                    </a:schemeClr>
                  </a:glow>
                </a:effectLst>
              </a:rPr>
              <a:t>physical</a:t>
            </a:r>
            <a:r>
              <a:rPr lang="fr-FR" sz="3600" dirty="0">
                <a:solidFill>
                  <a:schemeClr val="bg1"/>
                </a:solidFill>
                <a:effectLst>
                  <a:glow rad="101600">
                    <a:schemeClr val="tx1">
                      <a:alpha val="60000"/>
                    </a:schemeClr>
                  </a:glow>
                </a:effectLst>
              </a:rPr>
              <a:t> self mutilation</a:t>
            </a:r>
          </a:p>
          <a:p>
            <a:endParaRPr lang="fr-FR" sz="3600" dirty="0">
              <a:solidFill>
                <a:schemeClr val="bg1"/>
              </a:solidFill>
              <a:effectLst>
                <a:glow rad="101600">
                  <a:schemeClr val="tx1">
                    <a:alpha val="60000"/>
                  </a:schemeClr>
                </a:glow>
              </a:effectLst>
            </a:endParaRPr>
          </a:p>
          <a:p>
            <a:endParaRPr lang="fr-FR"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a:p>
            <a:endParaRPr lang="en-US" sz="3600"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79985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AED77C-AF3C-4537-A0C2-0D294309ACB1}"/>
              </a:ext>
            </a:extLst>
          </p:cNvPr>
          <p:cNvPicPr>
            <a:picLocks noChangeAspect="1"/>
          </p:cNvPicPr>
          <p:nvPr/>
        </p:nvPicPr>
        <p:blipFill rotWithShape="1">
          <a:blip r:embed="rId2"/>
          <a:srcRect t="21364" r="1" b="18766"/>
          <a:stretch/>
        </p:blipFill>
        <p:spPr>
          <a:xfrm rot="21480000">
            <a:off x="1137837" y="1003258"/>
            <a:ext cx="9916327" cy="4764396"/>
          </a:xfrm>
          <a:prstGeom prst="rect">
            <a:avLst/>
          </a:prstGeom>
        </p:spPr>
      </p:pic>
    </p:spTree>
    <p:extLst>
      <p:ext uri="{BB962C8B-B14F-4D97-AF65-F5344CB8AC3E}">
        <p14:creationId xmlns:p14="http://schemas.microsoft.com/office/powerpoint/2010/main" val="103759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2769</TotalTime>
  <Words>1750</Words>
  <Application>Microsoft Office PowerPoint</Application>
  <PresentationFormat>Widescreen</PresentationFormat>
  <Paragraphs>105</Paragraphs>
  <Slides>44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Calibri Light</vt:lpstr>
      <vt:lpstr>Office Theme</vt:lpstr>
      <vt:lpstr>PowerPoint Presentation</vt:lpstr>
      <vt:lpstr>PowerPoint Presentation</vt:lpstr>
      <vt:lpstr>PowerPoint Presentation</vt:lpstr>
      <vt:lpstr>Evil Angels</vt:lpstr>
      <vt:lpstr>“Nay, in all these things we are more than conquerors through him that loved us. For I am persuaded, that neither death, nor life, nor angels, nor principalities, nor powers, nor things present, nor things to come, Nor height, nor depth, nor any other creature, shall be able to separate us from the love of God, which is in Christ Jesus our Lord.” (Romans 8:37-39) </vt:lpstr>
      <vt:lpstr>What have we learned so far?</vt:lpstr>
      <vt:lpstr>What have we learned so far?</vt:lpstr>
      <vt:lpstr>What have we learned so far?</vt:lpstr>
      <vt:lpstr>PowerPoint Presentation</vt:lpstr>
      <vt:lpstr>The organization and ranks of fallen angels </vt:lpstr>
      <vt:lpstr>Ruling Angels</vt:lpstr>
      <vt:lpstr>Ten Ranks of Good Angels</vt:lpstr>
      <vt:lpstr>PowerPoint Presentation</vt:lpstr>
      <vt:lpstr>Ranks of Fallen Angels</vt:lpstr>
      <vt:lpstr>(Ephesians 6:12) “For we wrestle not against flesh and blood, but against principalities, against powers, against the rulers of the darkness of this world, against spiritual wickedness in high places.”</vt:lpstr>
      <vt:lpstr>PowerPoint Presentation</vt:lpstr>
      <vt:lpstr>PowerPoint Presentation</vt:lpstr>
      <vt:lpstr>“And they had a king over them, which is the angel of the bottomless pit, whose name in the Hebrew tongue is Abaddon, but in the Greek tongue hath his name Apollyon.” (Revelation 9:1-3) </vt:lpstr>
      <vt:lpstr>PowerPoint Presentation</vt:lpstr>
      <vt:lpstr>PowerPoint Presentation</vt:lpstr>
      <vt:lpstr>(Ephesians 6:12) “For we wrestle not against flesh and blood, but against.”   1# Principalities - Ruler over a jurisdictional area  2# Powers - Delegated authority, jurisdiction, strength  3# Rulers of the darkness of this world – World rulers 4# Spiritual wickedness in high places – Places of highest rank / Heavenly places  </vt:lpstr>
      <vt:lpstr>The following passages indicate that Satan’s kingdom of evil fallen angels is well organized</vt:lpstr>
      <vt:lpstr>The bottomless pit is under the control of an angel called Abaddon (in the Hebrew) and Apollyon             (in the Greek; Rev. 9:11).  </vt:lpstr>
      <vt:lpstr> “And they had a king over them, which is the angel of the bottomless pit, whose name in the Hebrew tongue is Abaddon, but in the Greek tongue hath his name Apollyon.”</vt:lpstr>
      <vt:lpstr>(Revelation 20:1-3)  “And I saw an angel come down from heaven, having the key of the bottomless pit and a great chain in his hand. And he laid hold on the dragon, that old serpent, which is the Devil, and Satan, and bound him a thousand years, And cast him into the bottomless pit, and shut him up, and set a seal upon him, that he should deceive the nations no more, till the thousand years should be fulfilled: and after that he must be loosed a little season.”</vt:lpstr>
      <vt:lpstr>A wicked angel named Legion headed up a large group of fallen angels that had possessed the maniac of Gadara (Mark 5:9).  </vt:lpstr>
      <vt:lpstr>PowerPoint Presentation</vt:lpstr>
      <vt:lpstr>Four military angels will lead a hellish army 200 million demon spirits during the latter part                  of the tribulation killing 1/3 of the worlds population (Rev. 9:15).  </vt:lpstr>
      <vt:lpstr>Three fallen angels organize the events which lead to the Battle of Armageddon.</vt:lpstr>
      <vt:lpstr>“And I saw three unclean spirits like frogs come out of the mouth of the dragon, and out of the mouth of the beast, and out of the mouth of the false prophet. For they are the spirits of devils, working miracles, which go forth unto the kings of the earth and of the whole world, to gather them to the battle of that great day of God Almighty.”</vt:lpstr>
      <vt:lpstr>There are evil angels who rule over the                  nations of this world (Dan. 10:13).  </vt:lpstr>
      <vt:lpstr>PowerPoint Presentation</vt:lpstr>
      <vt:lpstr>PowerPoint Presentation</vt:lpstr>
      <vt:lpstr>Mark 16:15-20 “The Believers Authority In Christ”  15 And he said unto them, Go ye into all the world, and preach the gospel to every creature.  16 He that believeth and is baptized shall be saved; but he that believeth not shall be damned.  17 And these signs shall follow them that believe; In my name shall they cast out devils; they shall speak with new tongues;  18 They shall take up serpents; and if they drink any deadly thing, it shall not hurt them; they shall lay hands on the sick, and they shall recover.    </vt:lpstr>
      <vt:lpstr>PowerPoint Presentation</vt:lpstr>
      <vt:lpstr>PowerPoint Presentation</vt:lpstr>
      <vt:lpstr>PowerPoint Presentation</vt:lpstr>
      <vt:lpstr>PowerPoint Presentation</vt:lpstr>
      <vt:lpstr>PowerPoint Presentation</vt:lpstr>
      <vt:lpstr>PowerPoint Presentation</vt:lpstr>
      <vt:lpstr>“And the seventy returned again with joy, saying, Lord, even the devils are subject unto us through thy name.” (Luke 10:17)</vt:lpstr>
      <vt:lpstr> “And he said unto them, I beheld Satan as                      lightning fall from heaven.” (Luke 10:18)</vt:lpstr>
      <vt:lpstr> “Behold, I give unto you power to tread on serpents and scorpions, and over all the power of the enemy: and nothing shall by any means hurt you.” (Luke 10:19)</vt:lpstr>
      <vt:lpstr> “Notwithstanding in this rejoice not, that the spirits are subject unto you; but rather rejoice, because your                names are written in heaven.” (Luke 10:20)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White</dc:creator>
  <cp:lastModifiedBy>Dan White</cp:lastModifiedBy>
  <cp:revision>42</cp:revision>
  <dcterms:created xsi:type="dcterms:W3CDTF">2017-11-29T14:57:25Z</dcterms:created>
  <dcterms:modified xsi:type="dcterms:W3CDTF">2017-12-06T22:33:55Z</dcterms:modified>
</cp:coreProperties>
</file>