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339" r:id="rId2"/>
    <p:sldId id="340" r:id="rId3"/>
    <p:sldId id="259" r:id="rId4"/>
    <p:sldId id="336" r:id="rId5"/>
    <p:sldId id="337" r:id="rId6"/>
    <p:sldId id="338" r:id="rId7"/>
    <p:sldId id="274" r:id="rId8"/>
    <p:sldId id="260"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341"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4" r:id="rId57"/>
    <p:sldId id="313" r:id="rId58"/>
    <p:sldId id="315" r:id="rId59"/>
    <p:sldId id="318" r:id="rId60"/>
    <p:sldId id="316" r:id="rId61"/>
    <p:sldId id="320" r:id="rId62"/>
    <p:sldId id="319" r:id="rId63"/>
    <p:sldId id="317" r:id="rId64"/>
    <p:sldId id="321" r:id="rId65"/>
    <p:sldId id="322" r:id="rId66"/>
    <p:sldId id="293" r:id="rId67"/>
    <p:sldId id="324" r:id="rId68"/>
    <p:sldId id="325" r:id="rId69"/>
    <p:sldId id="326" r:id="rId70"/>
    <p:sldId id="327" r:id="rId71"/>
    <p:sldId id="328" r:id="rId72"/>
    <p:sldId id="329" r:id="rId73"/>
    <p:sldId id="330" r:id="rId74"/>
    <p:sldId id="331" r:id="rId75"/>
    <p:sldId id="332" r:id="rId76"/>
    <p:sldId id="342" r:id="rId77"/>
    <p:sldId id="343" r:id="rId78"/>
    <p:sldId id="333" r:id="rId79"/>
    <p:sldId id="344" r:id="rId80"/>
    <p:sldId id="345" r:id="rId81"/>
    <p:sldId id="346" r:id="rId82"/>
    <p:sldId id="347" r:id="rId83"/>
    <p:sldId id="348" r:id="rId84"/>
    <p:sldId id="349" r:id="rId85"/>
    <p:sldId id="355" r:id="rId86"/>
    <p:sldId id="350" r:id="rId87"/>
    <p:sldId id="351" r:id="rId88"/>
    <p:sldId id="352" r:id="rId89"/>
    <p:sldId id="353" r:id="rId90"/>
    <p:sldId id="354" r:id="rId91"/>
    <p:sldId id="356"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197" autoAdjust="0"/>
    <p:restoredTop sz="94660"/>
  </p:normalViewPr>
  <p:slideViewPr>
    <p:cSldViewPr snapToGrid="0">
      <p:cViewPr varScale="1">
        <p:scale>
          <a:sx n="111" d="100"/>
          <a:sy n="111" d="100"/>
        </p:scale>
        <p:origin x="120" y="168"/>
      </p:cViewPr>
      <p:guideLst/>
    </p:cSldViewPr>
  </p:slideViewPr>
  <p:notesTextViewPr>
    <p:cViewPr>
      <p:scale>
        <a:sx n="1" d="1"/>
        <a:sy n="1" d="1"/>
      </p:scale>
      <p:origin x="0" y="0"/>
    </p:cViewPr>
  </p:notesTextViewPr>
  <p:sorterViewPr>
    <p:cViewPr>
      <p:scale>
        <a:sx n="100" d="100"/>
        <a:sy n="100" d="100"/>
      </p:scale>
      <p:origin x="0" y="-27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643FF-4895-49EA-BF2C-555A7E04392C}" type="datetimeFigureOut">
              <a:rPr lang="en-US" smtClean="0"/>
              <a:t>11/14/2017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C6C84-9F6E-4281-AE58-8238138EE2EB}" type="slidenum">
              <a:rPr lang="en-US" smtClean="0"/>
              <a:t>‹#›</a:t>
            </a:fld>
            <a:endParaRPr lang="en-US"/>
          </a:p>
        </p:txBody>
      </p:sp>
    </p:spTree>
    <p:extLst>
      <p:ext uri="{BB962C8B-B14F-4D97-AF65-F5344CB8AC3E}">
        <p14:creationId xmlns:p14="http://schemas.microsoft.com/office/powerpoint/2010/main" val="1466076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26</a:t>
            </a:fld>
            <a:endParaRPr lang="en-US" dirty="0"/>
          </a:p>
        </p:txBody>
      </p:sp>
    </p:spTree>
    <p:extLst>
      <p:ext uri="{BB962C8B-B14F-4D97-AF65-F5344CB8AC3E}">
        <p14:creationId xmlns:p14="http://schemas.microsoft.com/office/powerpoint/2010/main" val="3334359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49</a:t>
            </a:fld>
            <a:endParaRPr lang="en-US" dirty="0"/>
          </a:p>
        </p:txBody>
      </p:sp>
    </p:spTree>
    <p:extLst>
      <p:ext uri="{BB962C8B-B14F-4D97-AF65-F5344CB8AC3E}">
        <p14:creationId xmlns:p14="http://schemas.microsoft.com/office/powerpoint/2010/main" val="2141683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51</a:t>
            </a:fld>
            <a:endParaRPr lang="en-US" dirty="0"/>
          </a:p>
        </p:txBody>
      </p:sp>
    </p:spTree>
    <p:extLst>
      <p:ext uri="{BB962C8B-B14F-4D97-AF65-F5344CB8AC3E}">
        <p14:creationId xmlns:p14="http://schemas.microsoft.com/office/powerpoint/2010/main" val="2652940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55</a:t>
            </a:fld>
            <a:endParaRPr lang="en-US" dirty="0"/>
          </a:p>
        </p:txBody>
      </p:sp>
    </p:spTree>
    <p:extLst>
      <p:ext uri="{BB962C8B-B14F-4D97-AF65-F5344CB8AC3E}">
        <p14:creationId xmlns:p14="http://schemas.microsoft.com/office/powerpoint/2010/main" val="2691776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57</a:t>
            </a:fld>
            <a:endParaRPr lang="en-US" dirty="0"/>
          </a:p>
        </p:txBody>
      </p:sp>
    </p:spTree>
    <p:extLst>
      <p:ext uri="{BB962C8B-B14F-4D97-AF65-F5344CB8AC3E}">
        <p14:creationId xmlns:p14="http://schemas.microsoft.com/office/powerpoint/2010/main" val="139596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80</a:t>
            </a:fld>
            <a:endParaRPr lang="en-US" dirty="0"/>
          </a:p>
        </p:txBody>
      </p:sp>
    </p:spTree>
    <p:extLst>
      <p:ext uri="{BB962C8B-B14F-4D97-AF65-F5344CB8AC3E}">
        <p14:creationId xmlns:p14="http://schemas.microsoft.com/office/powerpoint/2010/main" val="231310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81</a:t>
            </a:fld>
            <a:endParaRPr lang="en-US" dirty="0"/>
          </a:p>
        </p:txBody>
      </p:sp>
    </p:spTree>
    <p:extLst>
      <p:ext uri="{BB962C8B-B14F-4D97-AF65-F5344CB8AC3E}">
        <p14:creationId xmlns:p14="http://schemas.microsoft.com/office/powerpoint/2010/main" val="3454509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82</a:t>
            </a:fld>
            <a:endParaRPr lang="en-US" dirty="0"/>
          </a:p>
        </p:txBody>
      </p:sp>
    </p:spTree>
    <p:extLst>
      <p:ext uri="{BB962C8B-B14F-4D97-AF65-F5344CB8AC3E}">
        <p14:creationId xmlns:p14="http://schemas.microsoft.com/office/powerpoint/2010/main" val="910898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84</a:t>
            </a:fld>
            <a:endParaRPr lang="en-US" dirty="0"/>
          </a:p>
        </p:txBody>
      </p:sp>
    </p:spTree>
    <p:extLst>
      <p:ext uri="{BB962C8B-B14F-4D97-AF65-F5344CB8AC3E}">
        <p14:creationId xmlns:p14="http://schemas.microsoft.com/office/powerpoint/2010/main" val="2557828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86</a:t>
            </a:fld>
            <a:endParaRPr lang="en-US" dirty="0"/>
          </a:p>
        </p:txBody>
      </p:sp>
    </p:spTree>
    <p:extLst>
      <p:ext uri="{BB962C8B-B14F-4D97-AF65-F5344CB8AC3E}">
        <p14:creationId xmlns:p14="http://schemas.microsoft.com/office/powerpoint/2010/main" val="2319676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88</a:t>
            </a:fld>
            <a:endParaRPr lang="en-US" dirty="0"/>
          </a:p>
        </p:txBody>
      </p:sp>
    </p:spTree>
    <p:extLst>
      <p:ext uri="{BB962C8B-B14F-4D97-AF65-F5344CB8AC3E}">
        <p14:creationId xmlns:p14="http://schemas.microsoft.com/office/powerpoint/2010/main" val="2523265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41</a:t>
            </a:fld>
            <a:endParaRPr lang="en-US" dirty="0"/>
          </a:p>
        </p:txBody>
      </p:sp>
    </p:spTree>
    <p:extLst>
      <p:ext uri="{BB962C8B-B14F-4D97-AF65-F5344CB8AC3E}">
        <p14:creationId xmlns:p14="http://schemas.microsoft.com/office/powerpoint/2010/main" val="450231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89</a:t>
            </a:fld>
            <a:endParaRPr lang="en-US" dirty="0"/>
          </a:p>
        </p:txBody>
      </p:sp>
    </p:spTree>
    <p:extLst>
      <p:ext uri="{BB962C8B-B14F-4D97-AF65-F5344CB8AC3E}">
        <p14:creationId xmlns:p14="http://schemas.microsoft.com/office/powerpoint/2010/main" val="1606733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42</a:t>
            </a:fld>
            <a:endParaRPr lang="en-US" dirty="0"/>
          </a:p>
        </p:txBody>
      </p:sp>
    </p:spTree>
    <p:extLst>
      <p:ext uri="{BB962C8B-B14F-4D97-AF65-F5344CB8AC3E}">
        <p14:creationId xmlns:p14="http://schemas.microsoft.com/office/powerpoint/2010/main" val="1154967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43</a:t>
            </a:fld>
            <a:endParaRPr lang="en-US" dirty="0"/>
          </a:p>
        </p:txBody>
      </p:sp>
    </p:spTree>
    <p:extLst>
      <p:ext uri="{BB962C8B-B14F-4D97-AF65-F5344CB8AC3E}">
        <p14:creationId xmlns:p14="http://schemas.microsoft.com/office/powerpoint/2010/main" val="2213047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44</a:t>
            </a:fld>
            <a:endParaRPr lang="en-US" dirty="0"/>
          </a:p>
        </p:txBody>
      </p:sp>
    </p:spTree>
    <p:extLst>
      <p:ext uri="{BB962C8B-B14F-4D97-AF65-F5344CB8AC3E}">
        <p14:creationId xmlns:p14="http://schemas.microsoft.com/office/powerpoint/2010/main" val="3654270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792AB7-9BBA-4342-A6D7-2D0410B54271}" type="slidenum">
              <a:rPr lang="en-US" smtClean="0"/>
              <a:pPr/>
              <a:t>45</a:t>
            </a:fld>
            <a:endParaRPr lang="en-US" dirty="0"/>
          </a:p>
        </p:txBody>
      </p:sp>
    </p:spTree>
    <p:extLst>
      <p:ext uri="{BB962C8B-B14F-4D97-AF65-F5344CB8AC3E}">
        <p14:creationId xmlns:p14="http://schemas.microsoft.com/office/powerpoint/2010/main" val="1436122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792AB7-9BBA-4342-A6D7-2D0410B54271}" type="slidenum">
              <a:rPr lang="en-US" smtClean="0"/>
              <a:pPr/>
              <a:t>46</a:t>
            </a:fld>
            <a:endParaRPr lang="en-US" dirty="0"/>
          </a:p>
        </p:txBody>
      </p:sp>
    </p:spTree>
    <p:extLst>
      <p:ext uri="{BB962C8B-B14F-4D97-AF65-F5344CB8AC3E}">
        <p14:creationId xmlns:p14="http://schemas.microsoft.com/office/powerpoint/2010/main" val="2346266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792AB7-9BBA-4342-A6D7-2D0410B54271}" type="slidenum">
              <a:rPr lang="en-US" smtClean="0"/>
              <a:pPr/>
              <a:t>47</a:t>
            </a:fld>
            <a:endParaRPr lang="en-US" dirty="0"/>
          </a:p>
        </p:txBody>
      </p:sp>
    </p:spTree>
    <p:extLst>
      <p:ext uri="{BB962C8B-B14F-4D97-AF65-F5344CB8AC3E}">
        <p14:creationId xmlns:p14="http://schemas.microsoft.com/office/powerpoint/2010/main" val="2088581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48</a:t>
            </a:fld>
            <a:endParaRPr lang="en-US" dirty="0"/>
          </a:p>
        </p:txBody>
      </p:sp>
    </p:spTree>
    <p:extLst>
      <p:ext uri="{BB962C8B-B14F-4D97-AF65-F5344CB8AC3E}">
        <p14:creationId xmlns:p14="http://schemas.microsoft.com/office/powerpoint/2010/main" val="1262616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49894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23852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53923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80907-819D-40C5-ABFC-A7BAF8781AEA}" type="datetimeFigureOut">
              <a:rPr lang="en-US" smtClean="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340630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D80907-819D-40C5-ABFC-A7BAF8781AEA}" type="datetimeFigureOut">
              <a:rPr lang="en-US" smtClean="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274979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D80907-819D-40C5-ABFC-A7BAF8781AEA}" type="datetimeFigureOut">
              <a:rPr lang="en-US" smtClean="0"/>
              <a:t>11/14/2017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88352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D80907-819D-40C5-ABFC-A7BAF8781AEA}" type="datetimeFigureOut">
              <a:rPr lang="en-US" smtClean="0"/>
              <a:t>11/14/2017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76862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D80907-819D-40C5-ABFC-A7BAF8781AEA}" type="datetimeFigureOut">
              <a:rPr lang="en-US" smtClean="0"/>
              <a:t>11/14/2017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4509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80907-819D-40C5-ABFC-A7BAF8781AEA}" type="datetimeFigureOut">
              <a:rPr lang="en-US" smtClean="0"/>
              <a:t>11/14/2017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86278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D80907-819D-40C5-ABFC-A7BAF8781AEA}" type="datetimeFigureOut">
              <a:rPr lang="en-US" smtClean="0"/>
              <a:t>11/14/2017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42221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D80907-819D-40C5-ABFC-A7BAF8781AEA}" type="datetimeFigureOut">
              <a:rPr lang="en-US" smtClean="0"/>
              <a:t>11/14/2017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AABA9A-898F-4C6B-BB7B-FC4C4A0959C3}" type="slidenum">
              <a:rPr lang="en-US" smtClean="0"/>
              <a:t>‹#›</a:t>
            </a:fld>
            <a:endParaRPr lang="en-US" dirty="0"/>
          </a:p>
        </p:txBody>
      </p:sp>
    </p:spTree>
    <p:extLst>
      <p:ext uri="{BB962C8B-B14F-4D97-AF65-F5344CB8AC3E}">
        <p14:creationId xmlns:p14="http://schemas.microsoft.com/office/powerpoint/2010/main" val="103941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80907-819D-40C5-ABFC-A7BAF8781AEA}" type="datetimeFigureOut">
              <a:rPr lang="en-US" smtClean="0"/>
              <a:t>11/14/2017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ABA9A-898F-4C6B-BB7B-FC4C4A0959C3}" type="slidenum">
              <a:rPr lang="en-US" smtClean="0"/>
              <a:t>‹#›</a:t>
            </a:fld>
            <a:endParaRPr lang="en-US" dirty="0"/>
          </a:p>
        </p:txBody>
      </p:sp>
    </p:spTree>
    <p:extLst>
      <p:ext uri="{BB962C8B-B14F-4D97-AF65-F5344CB8AC3E}">
        <p14:creationId xmlns:p14="http://schemas.microsoft.com/office/powerpoint/2010/main" val="314557310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gif"/><Relationship Id="rId7"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6.gif"/></Relationships>
</file>

<file path=ppt/slides/_rels/slide83.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96.gif"/></Relationships>
</file>

<file path=ppt/slides/_rels/slide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89.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108.jpe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2F8766-A83A-4B5E-9444-9A7CCDCA4DC9}"/>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39177" y="-136852"/>
            <a:ext cx="9449143" cy="7082748"/>
          </a:xfrm>
          <a:prstGeom prst="rect">
            <a:avLst/>
          </a:prstGeom>
          <a:ln>
            <a:noFill/>
          </a:ln>
          <a:effectLst>
            <a:softEdge rad="112500"/>
          </a:effectLst>
        </p:spPr>
      </p:pic>
    </p:spTree>
    <p:extLst>
      <p:ext uri="{BB962C8B-B14F-4D97-AF65-F5344CB8AC3E}">
        <p14:creationId xmlns:p14="http://schemas.microsoft.com/office/powerpoint/2010/main" val="158262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35" y="287548"/>
            <a:ext cx="6461185" cy="6132685"/>
          </a:xfrm>
        </p:spPr>
        <p:txBody>
          <a:bodyPr>
            <a:noAutofit/>
          </a:bodyPr>
          <a:lstStyle/>
          <a:p>
            <a:pPr algn="ctr"/>
            <a:r>
              <a:rPr lang="en-US" i="1" dirty="0"/>
              <a:t>"Son of man, take up a lamentation upon the king of </a:t>
            </a:r>
            <a:r>
              <a:rPr lang="en-US" i="1" dirty="0" err="1"/>
              <a:t>Tyrus</a:t>
            </a:r>
            <a:r>
              <a:rPr lang="en-US" i="1" dirty="0"/>
              <a:t>, and say unto him, Thus </a:t>
            </a:r>
            <a:r>
              <a:rPr lang="en-US" i="1" dirty="0" err="1"/>
              <a:t>saith</a:t>
            </a:r>
            <a:r>
              <a:rPr lang="en-US" i="1" dirty="0"/>
              <a:t> the Lord God; Thou </a:t>
            </a:r>
            <a:r>
              <a:rPr lang="en-US" i="1" dirty="0" err="1"/>
              <a:t>sealest</a:t>
            </a:r>
            <a:r>
              <a:rPr lang="en-US" i="1" dirty="0"/>
              <a:t> up the sum, full of wisdom, and perfect in beauty.”</a:t>
            </a:r>
            <a:endParaRPr lang="en-US" dirty="0"/>
          </a:p>
        </p:txBody>
      </p:sp>
      <p:pic>
        <p:nvPicPr>
          <p:cNvPr id="5" name="Picture 4"/>
          <p:cNvPicPr>
            <a:picLocks noChangeAspect="1"/>
          </p:cNvPicPr>
          <p:nvPr/>
        </p:nvPicPr>
        <p:blipFill>
          <a:blip r:embed="rId2"/>
          <a:stretch>
            <a:fillRect/>
          </a:stretch>
        </p:blipFill>
        <p:spPr>
          <a:xfrm>
            <a:off x="7458976" y="1"/>
            <a:ext cx="4571999" cy="6857999"/>
          </a:xfrm>
          <a:prstGeom prst="rect">
            <a:avLst/>
          </a:prstGeom>
        </p:spPr>
      </p:pic>
    </p:spTree>
    <p:extLst>
      <p:ext uri="{BB962C8B-B14F-4D97-AF65-F5344CB8AC3E}">
        <p14:creationId xmlns:p14="http://schemas.microsoft.com/office/powerpoint/2010/main" val="344014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FE64F3-53E6-4DCE-86ED-7547B1BABD62}"/>
              </a:ext>
            </a:extLst>
          </p:cNvPr>
          <p:cNvPicPr>
            <a:picLocks noChangeAspect="1"/>
          </p:cNvPicPr>
          <p:nvPr/>
        </p:nvPicPr>
        <p:blipFill rotWithShape="1">
          <a:blip r:embed="rId2"/>
          <a:srcRect t="5259" r="-1" b="3757"/>
          <a:stretch/>
        </p:blipFill>
        <p:spPr>
          <a:xfrm>
            <a:off x="4654297" y="10"/>
            <a:ext cx="7537704" cy="6857990"/>
          </a:xfrm>
          <a:prstGeom prst="rect">
            <a:avLst/>
          </a:prstGeom>
        </p:spPr>
      </p:pic>
      <p:sp>
        <p:nvSpPr>
          <p:cNvPr id="2" name="Title 1"/>
          <p:cNvSpPr>
            <a:spLocks noGrp="1"/>
          </p:cNvSpPr>
          <p:nvPr>
            <p:ph type="title"/>
          </p:nvPr>
        </p:nvSpPr>
        <p:spPr>
          <a:xfrm>
            <a:off x="608175" y="1192172"/>
            <a:ext cx="3377183" cy="3352473"/>
          </a:xfrm>
          <a:noFill/>
        </p:spPr>
        <p:txBody>
          <a:bodyPr vert="horz" lIns="91440" tIns="45720" rIns="91440" bIns="45720" rtlCol="0" anchor="b">
            <a:normAutofit/>
          </a:bodyPr>
          <a:lstStyle/>
          <a:p>
            <a:pPr algn="ctr"/>
            <a:r>
              <a:rPr lang="en-US" sz="4800" i="1" dirty="0"/>
              <a:t>“Thou hast been in Eden the garden of God.”</a:t>
            </a:r>
          </a:p>
        </p:txBody>
      </p:sp>
    </p:spTree>
    <p:extLst>
      <p:ext uri="{BB962C8B-B14F-4D97-AF65-F5344CB8AC3E}">
        <p14:creationId xmlns:p14="http://schemas.microsoft.com/office/powerpoint/2010/main" val="295359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1015" y="3505201"/>
            <a:ext cx="7620000" cy="646331"/>
          </a:xfrm>
          <a:prstGeom prst="rect">
            <a:avLst/>
          </a:prstGeom>
        </p:spPr>
        <p:txBody>
          <a:bodyPr wrap="square">
            <a:spAutoFit/>
          </a:bodyPr>
          <a:lstStyle/>
          <a:p>
            <a:pPr algn="ctr"/>
            <a:r>
              <a:rPr lang="en-US" sz="3600" i="1" dirty="0"/>
              <a:t> </a:t>
            </a:r>
          </a:p>
        </p:txBody>
      </p:sp>
      <p:sp>
        <p:nvSpPr>
          <p:cNvPr id="4" name="Rectangle 3"/>
          <p:cNvSpPr/>
          <p:nvPr/>
        </p:nvSpPr>
        <p:spPr>
          <a:xfrm>
            <a:off x="6091015" y="316063"/>
            <a:ext cx="5301175" cy="6186309"/>
          </a:xfrm>
          <a:prstGeom prst="rect">
            <a:avLst/>
          </a:prstGeom>
        </p:spPr>
        <p:txBody>
          <a:bodyPr wrap="square">
            <a:spAutoFit/>
          </a:bodyPr>
          <a:lstStyle/>
          <a:p>
            <a:pPr algn="ctr"/>
            <a:r>
              <a:rPr lang="en-US" sz="4400" i="1" dirty="0"/>
              <a:t>“Every precious stone was thy covering, the </a:t>
            </a:r>
            <a:r>
              <a:rPr lang="en-US" sz="4400" i="1" dirty="0" err="1"/>
              <a:t>sardius</a:t>
            </a:r>
            <a:r>
              <a:rPr lang="en-US" sz="4400" i="1" dirty="0"/>
              <a:t>, topaz, and the diamond, the beryl, the onyx, and the jasper, the sapphire, the emerald, and the carbuncle, and gold.”</a:t>
            </a:r>
          </a:p>
        </p:txBody>
      </p:sp>
      <p:pic>
        <p:nvPicPr>
          <p:cNvPr id="3" name="Picture 2"/>
          <p:cNvPicPr>
            <a:picLocks noChangeAspect="1"/>
          </p:cNvPicPr>
          <p:nvPr/>
        </p:nvPicPr>
        <p:blipFill>
          <a:blip r:embed="rId2"/>
          <a:stretch>
            <a:fillRect/>
          </a:stretch>
        </p:blipFill>
        <p:spPr>
          <a:xfrm>
            <a:off x="163901" y="0"/>
            <a:ext cx="5341108" cy="6818436"/>
          </a:xfrm>
          <a:prstGeom prst="rect">
            <a:avLst/>
          </a:prstGeom>
          <a:ln>
            <a:noFill/>
          </a:ln>
          <a:effectLst>
            <a:softEdge rad="112500"/>
          </a:effectLst>
        </p:spPr>
      </p:pic>
    </p:spTree>
    <p:extLst>
      <p:ext uri="{BB962C8B-B14F-4D97-AF65-F5344CB8AC3E}">
        <p14:creationId xmlns:p14="http://schemas.microsoft.com/office/powerpoint/2010/main" val="165651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91" y="304800"/>
            <a:ext cx="11524891" cy="1828800"/>
          </a:xfrm>
        </p:spPr>
        <p:txBody>
          <a:bodyPr>
            <a:noAutofit/>
          </a:bodyPr>
          <a:lstStyle/>
          <a:p>
            <a:pPr algn="ctr"/>
            <a:r>
              <a:rPr lang="en-US" sz="4000" i="1" dirty="0"/>
              <a:t>“The workmanship of thy </a:t>
            </a:r>
            <a:r>
              <a:rPr lang="en-US" sz="4000" i="1" dirty="0" err="1"/>
              <a:t>tabrets</a:t>
            </a:r>
            <a:r>
              <a:rPr lang="en-US" sz="4000" i="1" dirty="0"/>
              <a:t> and of thy </a:t>
            </a:r>
            <a:br>
              <a:rPr lang="en-US" sz="4000" i="1" dirty="0"/>
            </a:br>
            <a:r>
              <a:rPr lang="en-US" sz="4000" i="1" dirty="0"/>
              <a:t>pipes was prepared in thee in the day </a:t>
            </a:r>
            <a:br>
              <a:rPr lang="en-US" sz="4000" i="1" dirty="0"/>
            </a:br>
            <a:r>
              <a:rPr lang="en-US" sz="4000" i="1" dirty="0"/>
              <a:t>that thou </a:t>
            </a:r>
            <a:r>
              <a:rPr lang="en-US" sz="4000" i="1" dirty="0" err="1"/>
              <a:t>wast</a:t>
            </a:r>
            <a:r>
              <a:rPr lang="en-US" sz="4000" i="1" dirty="0"/>
              <a:t> created.”</a:t>
            </a:r>
            <a:br>
              <a:rPr lang="en-US" sz="4000" i="1" dirty="0"/>
            </a:br>
            <a:endParaRPr lang="en-US" sz="4000" i="1"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r="6000"/>
          <a:stretch/>
        </p:blipFill>
        <p:spPr>
          <a:xfrm>
            <a:off x="3441940" y="1746329"/>
            <a:ext cx="4934309" cy="5249265"/>
          </a:xfrm>
          <a:prstGeom prst="ellipse">
            <a:avLst/>
          </a:prstGeom>
          <a:ln>
            <a:noFill/>
          </a:ln>
          <a:effectLst>
            <a:softEdge rad="112500"/>
          </a:effectLst>
        </p:spPr>
      </p:pic>
    </p:spTree>
    <p:extLst>
      <p:ext uri="{BB962C8B-B14F-4D97-AF65-F5344CB8AC3E}">
        <p14:creationId xmlns:p14="http://schemas.microsoft.com/office/powerpoint/2010/main" val="235136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“Thou art the anointed cherub that </a:t>
            </a:r>
            <a:r>
              <a:rPr lang="en-US" i="1" dirty="0" err="1"/>
              <a:t>covereth</a:t>
            </a:r>
            <a:r>
              <a:rPr lang="en-US" i="1" dirty="0"/>
              <a:t>; and I have set thee so.” </a:t>
            </a:r>
          </a:p>
        </p:txBody>
      </p:sp>
      <p:pic>
        <p:nvPicPr>
          <p:cNvPr id="3" name="Picture 2"/>
          <p:cNvPicPr>
            <a:picLocks noChangeAspect="1"/>
          </p:cNvPicPr>
          <p:nvPr/>
        </p:nvPicPr>
        <p:blipFill>
          <a:blip r:embed="rId2"/>
          <a:stretch>
            <a:fillRect/>
          </a:stretch>
        </p:blipFill>
        <p:spPr>
          <a:xfrm>
            <a:off x="1754316" y="1828801"/>
            <a:ext cx="8683369" cy="4633913"/>
          </a:xfrm>
          <a:prstGeom prst="rect">
            <a:avLst/>
          </a:prstGeom>
        </p:spPr>
      </p:pic>
    </p:spTree>
    <p:extLst>
      <p:ext uri="{BB962C8B-B14F-4D97-AF65-F5344CB8AC3E}">
        <p14:creationId xmlns:p14="http://schemas.microsoft.com/office/powerpoint/2010/main" val="332403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283" y="369529"/>
            <a:ext cx="3962400" cy="6278562"/>
          </a:xfrm>
        </p:spPr>
        <p:txBody>
          <a:bodyPr>
            <a:normAutofit/>
          </a:bodyPr>
          <a:lstStyle/>
          <a:p>
            <a:pPr algn="ctr"/>
            <a:r>
              <a:rPr lang="en-US" i="1" dirty="0"/>
              <a:t>“Thou </a:t>
            </a:r>
            <a:r>
              <a:rPr lang="en-US" i="1" dirty="0" err="1"/>
              <a:t>wast</a:t>
            </a:r>
            <a:r>
              <a:rPr lang="en-US" i="1" dirty="0"/>
              <a:t> upon the holy mountain of God; thou hast walked up and down in the midst of the stones of fire.”</a:t>
            </a:r>
            <a:endParaRPr lang="en-US" dirty="0"/>
          </a:p>
        </p:txBody>
      </p:sp>
      <p:pic>
        <p:nvPicPr>
          <p:cNvPr id="3" name="Picture 2"/>
          <p:cNvPicPr>
            <a:picLocks noChangeAspect="1"/>
          </p:cNvPicPr>
          <p:nvPr/>
        </p:nvPicPr>
        <p:blipFill>
          <a:blip r:embed="rId2"/>
          <a:stretch>
            <a:fillRect/>
          </a:stretch>
        </p:blipFill>
        <p:spPr>
          <a:xfrm>
            <a:off x="6015451" y="105868"/>
            <a:ext cx="5198887" cy="6542223"/>
          </a:xfrm>
          <a:prstGeom prst="rect">
            <a:avLst/>
          </a:prstGeom>
          <a:ln>
            <a:noFill/>
          </a:ln>
          <a:effectLst>
            <a:softEdge rad="112500"/>
          </a:effectLst>
        </p:spPr>
      </p:pic>
    </p:spTree>
    <p:extLst>
      <p:ext uri="{BB962C8B-B14F-4D97-AF65-F5344CB8AC3E}">
        <p14:creationId xmlns:p14="http://schemas.microsoft.com/office/powerpoint/2010/main" val="268363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4437" y="1023669"/>
            <a:ext cx="4894054" cy="3477875"/>
          </a:xfrm>
          <a:prstGeom prst="rect">
            <a:avLst/>
          </a:prstGeom>
        </p:spPr>
        <p:txBody>
          <a:bodyPr wrap="square">
            <a:spAutoFit/>
          </a:bodyPr>
          <a:lstStyle/>
          <a:p>
            <a:pPr algn="ctr"/>
            <a:r>
              <a:rPr lang="en-US" sz="4400" i="1" dirty="0"/>
              <a:t>“Thou </a:t>
            </a:r>
            <a:r>
              <a:rPr lang="en-US" sz="4400" i="1" dirty="0" err="1"/>
              <a:t>wast</a:t>
            </a:r>
            <a:r>
              <a:rPr lang="en-US" sz="4400" i="1" dirty="0"/>
              <a:t> perfect in thy ways from the day that thou </a:t>
            </a:r>
            <a:r>
              <a:rPr lang="en-US" sz="4400" i="1" dirty="0" err="1"/>
              <a:t>wast</a:t>
            </a:r>
            <a:r>
              <a:rPr lang="en-US" sz="4400" i="1" dirty="0"/>
              <a:t> created, till iniquity was found in thee.” </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7315200" y="0"/>
            <a:ext cx="4358828" cy="6772976"/>
          </a:xfrm>
          <a:prstGeom prst="rect">
            <a:avLst/>
          </a:prstGeom>
        </p:spPr>
      </p:pic>
    </p:spTree>
    <p:extLst>
      <p:ext uri="{BB962C8B-B14F-4D97-AF65-F5344CB8AC3E}">
        <p14:creationId xmlns:p14="http://schemas.microsoft.com/office/powerpoint/2010/main" val="208771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5763" y="270295"/>
            <a:ext cx="5858774" cy="6247864"/>
          </a:xfrm>
          <a:prstGeom prst="rect">
            <a:avLst/>
          </a:prstGeom>
        </p:spPr>
        <p:txBody>
          <a:bodyPr wrap="square">
            <a:spAutoFit/>
          </a:bodyPr>
          <a:lstStyle/>
          <a:p>
            <a:pPr algn="ctr"/>
            <a:r>
              <a:rPr lang="en-US" sz="4000" i="1" dirty="0"/>
              <a:t>“By the multitude of thy merchandise they have filled the midst of thee with violence, and thou hast sinned: therefore I will cast thee as profane out of the mountain of God: and I will destroy thee, O covering cherub, from the midst of the stones of fire.”</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184" y="89294"/>
            <a:ext cx="4379517" cy="54940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16760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033" y="228601"/>
            <a:ext cx="11826815" cy="1323439"/>
          </a:xfrm>
          <a:prstGeom prst="rect">
            <a:avLst/>
          </a:prstGeom>
        </p:spPr>
        <p:txBody>
          <a:bodyPr wrap="square">
            <a:spAutoFit/>
          </a:bodyPr>
          <a:lstStyle/>
          <a:p>
            <a:pPr lvl="0" algn="ctr"/>
            <a:r>
              <a:rPr lang="en-US" sz="4000" i="1" dirty="0">
                <a:solidFill>
                  <a:prstClr val="white"/>
                </a:solidFill>
              </a:rPr>
              <a:t>“Thine heart was lifted up because of thy beauty, thou hast corrupted thy wisdom by reason of thy brightness.”</a:t>
            </a:r>
          </a:p>
        </p:txBody>
      </p:sp>
      <p:pic>
        <p:nvPicPr>
          <p:cNvPr id="3" name="Picture 2"/>
          <p:cNvPicPr>
            <a:picLocks noChangeAspect="1"/>
          </p:cNvPicPr>
          <p:nvPr/>
        </p:nvPicPr>
        <p:blipFill>
          <a:blip r:embed="rId2"/>
          <a:stretch>
            <a:fillRect/>
          </a:stretch>
        </p:blipFill>
        <p:spPr>
          <a:xfrm>
            <a:off x="2219000" y="1883621"/>
            <a:ext cx="7802880" cy="4876800"/>
          </a:xfrm>
          <a:prstGeom prst="rect">
            <a:avLst/>
          </a:prstGeom>
        </p:spPr>
      </p:pic>
    </p:spTree>
    <p:extLst>
      <p:ext uri="{BB962C8B-B14F-4D97-AF65-F5344CB8AC3E}">
        <p14:creationId xmlns:p14="http://schemas.microsoft.com/office/powerpoint/2010/main" val="137011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2033" y="137319"/>
            <a:ext cx="4500113" cy="6583362"/>
          </a:xfrm>
        </p:spPr>
        <p:txBody>
          <a:bodyPr>
            <a:normAutofit/>
          </a:bodyPr>
          <a:lstStyle/>
          <a:p>
            <a:pPr algn="ctr"/>
            <a:r>
              <a:rPr lang="en-US" i="1" dirty="0"/>
              <a:t>“I will cast thee to the ground, I will lay thee before kings, that they may behold thee.” </a:t>
            </a:r>
          </a:p>
        </p:txBody>
      </p:sp>
      <p:pic>
        <p:nvPicPr>
          <p:cNvPr id="4" name="Picture 3">
            <a:extLst>
              <a:ext uri="{FF2B5EF4-FFF2-40B4-BE49-F238E27FC236}">
                <a16:creationId xmlns:a16="http://schemas.microsoft.com/office/drawing/2014/main" id="{0DA42264-27B6-4A79-AF48-3EC922578199}"/>
              </a:ext>
            </a:extLst>
          </p:cNvPr>
          <p:cNvPicPr>
            <a:picLocks noChangeAspect="1"/>
          </p:cNvPicPr>
          <p:nvPr/>
        </p:nvPicPr>
        <p:blipFill rotWithShape="1">
          <a:blip r:embed="rId2"/>
          <a:srcRect l="50355"/>
          <a:stretch/>
        </p:blipFill>
        <p:spPr>
          <a:xfrm>
            <a:off x="0" y="0"/>
            <a:ext cx="2837180" cy="6858000"/>
          </a:xfrm>
          <a:prstGeom prst="rect">
            <a:avLst/>
          </a:prstGeom>
        </p:spPr>
      </p:pic>
      <p:pic>
        <p:nvPicPr>
          <p:cNvPr id="5" name="Picture 4">
            <a:extLst>
              <a:ext uri="{FF2B5EF4-FFF2-40B4-BE49-F238E27FC236}">
                <a16:creationId xmlns:a16="http://schemas.microsoft.com/office/drawing/2014/main" id="{5547778C-8B94-4C4E-B4D0-916429170998}"/>
              </a:ext>
            </a:extLst>
          </p:cNvPr>
          <p:cNvPicPr>
            <a:picLocks noChangeAspect="1"/>
          </p:cNvPicPr>
          <p:nvPr/>
        </p:nvPicPr>
        <p:blipFill>
          <a:blip r:embed="rId3"/>
          <a:stretch>
            <a:fillRect/>
          </a:stretch>
        </p:blipFill>
        <p:spPr>
          <a:xfrm>
            <a:off x="7542146" y="0"/>
            <a:ext cx="4528820" cy="4528820"/>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255125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2F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4DE86A8-9F7C-4B3B-9651-B7ED0B2A753A}"/>
              </a:ext>
            </a:extLst>
          </p:cNvPr>
          <p:cNvPicPr>
            <a:picLocks noChangeAspect="1"/>
          </p:cNvPicPr>
          <p:nvPr/>
        </p:nvPicPr>
        <p:blipFill rotWithShape="1">
          <a:blip r:embed="rId2"/>
          <a:srcRect r="1" b="18588"/>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959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023" y="0"/>
            <a:ext cx="7893169" cy="6863417"/>
          </a:xfrm>
          <a:prstGeom prst="rect">
            <a:avLst/>
          </a:prstGeom>
        </p:spPr>
        <p:txBody>
          <a:bodyPr wrap="square">
            <a:spAutoFit/>
          </a:bodyPr>
          <a:lstStyle/>
          <a:p>
            <a:pPr algn="ctr"/>
            <a:r>
              <a:rPr lang="en-US" sz="4000" i="1" dirty="0"/>
              <a:t>“Thou hast defiled thy sanctuaries by the multitude of thine iniquities, by the iniquity of thy </a:t>
            </a:r>
            <a:r>
              <a:rPr lang="en-US" sz="4000" i="1" dirty="0" err="1"/>
              <a:t>traffick</a:t>
            </a:r>
            <a:r>
              <a:rPr lang="en-US" sz="4000" i="1" dirty="0"/>
              <a:t>; therefore will I bring forth a fire from the midst of thee, it shall devour thee, and I will bring thee to ashes upon the earth in the sight of all them that behold thee. All they that know thee among the people shall be astonished at thee: thou shalt be a terror, and never shalt thou be any more.” </a:t>
            </a:r>
          </a:p>
        </p:txBody>
      </p:sp>
      <p:pic>
        <p:nvPicPr>
          <p:cNvPr id="3" name="Picture 2"/>
          <p:cNvPicPr>
            <a:picLocks noChangeAspect="1"/>
          </p:cNvPicPr>
          <p:nvPr/>
        </p:nvPicPr>
        <p:blipFill>
          <a:blip r:embed="rId2"/>
          <a:stretch>
            <a:fillRect/>
          </a:stretch>
        </p:blipFill>
        <p:spPr>
          <a:xfrm>
            <a:off x="8334467" y="310551"/>
            <a:ext cx="3781333" cy="4648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http://www.paragonstl.com/wp-content/uploads/2013/03/fire-shutterstock-615x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467" y="310551"/>
            <a:ext cx="3857533" cy="4648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28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29185-F370-4007-8CFD-D89419A116CE}"/>
              </a:ext>
            </a:extLst>
          </p:cNvPr>
          <p:cNvPicPr>
            <a:picLocks noChangeAspect="1"/>
          </p:cNvPicPr>
          <p:nvPr/>
        </p:nvPicPr>
        <p:blipFill rotWithShape="1">
          <a:blip r:embed="rId2"/>
          <a:srcRect t="30528" r="1" b="27988"/>
          <a:stretch/>
        </p:blipFill>
        <p:spPr>
          <a:xfrm>
            <a:off x="20" y="10"/>
            <a:ext cx="12191980" cy="6857990"/>
          </a:xfrm>
          <a:prstGeom prst="rect">
            <a:avLst/>
          </a:prstGeom>
        </p:spPr>
      </p:pic>
      <p:pic>
        <p:nvPicPr>
          <p:cNvPr id="6" name="Picture 5">
            <a:extLst>
              <a:ext uri="{FF2B5EF4-FFF2-40B4-BE49-F238E27FC236}">
                <a16:creationId xmlns:a16="http://schemas.microsoft.com/office/drawing/2014/main" id="{3CD77A18-CAE5-4582-BE96-E3E51677D09A}"/>
              </a:ext>
            </a:extLst>
          </p:cNvPr>
          <p:cNvPicPr>
            <a:picLocks noChangeAspect="1"/>
          </p:cNvPicPr>
          <p:nvPr/>
        </p:nvPicPr>
        <p:blipFill rotWithShape="1">
          <a:blip r:embed="rId3"/>
          <a:srcRect l="14637" t="29644" r="20786" b="10720"/>
          <a:stretch/>
        </p:blipFill>
        <p:spPr>
          <a:xfrm>
            <a:off x="9175899" y="3482886"/>
            <a:ext cx="3016102" cy="3360799"/>
          </a:xfrm>
          <a:prstGeom prst="ellipse">
            <a:avLst/>
          </a:prstGeom>
          <a:ln>
            <a:noFill/>
          </a:ln>
          <a:effectLst>
            <a:softEdge rad="112500"/>
          </a:effectLst>
        </p:spPr>
      </p:pic>
      <p:sp>
        <p:nvSpPr>
          <p:cNvPr id="3" name="Rectangle 2">
            <a:extLst>
              <a:ext uri="{FF2B5EF4-FFF2-40B4-BE49-F238E27FC236}">
                <a16:creationId xmlns:a16="http://schemas.microsoft.com/office/drawing/2014/main" id="{C7594399-E354-41F0-ABA3-14334D9A4C85}"/>
              </a:ext>
            </a:extLst>
          </p:cNvPr>
          <p:cNvSpPr/>
          <p:nvPr/>
        </p:nvSpPr>
        <p:spPr>
          <a:xfrm>
            <a:off x="715992" y="1836798"/>
            <a:ext cx="9523563" cy="3170099"/>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latin typeface="+mj-lt"/>
              </a:rPr>
              <a:t>(Revelation 20:10)</a:t>
            </a:r>
          </a:p>
          <a:p>
            <a:pPr algn="ctr"/>
            <a:r>
              <a:rPr lang="en-US" sz="4000" b="1" i="1" dirty="0">
                <a:solidFill>
                  <a:schemeClr val="bg1"/>
                </a:solidFill>
                <a:effectLst>
                  <a:glow rad="101600">
                    <a:schemeClr val="tx1">
                      <a:alpha val="60000"/>
                    </a:schemeClr>
                  </a:glow>
                </a:effectLst>
                <a:latin typeface="+mj-lt"/>
              </a:rPr>
              <a:t>“And the devil that deceived them was cast into the lake of fire and brimstone, where the beast and the false prophet are, and shall be tormented day and night for ever and ever.”</a:t>
            </a:r>
          </a:p>
        </p:txBody>
      </p:sp>
    </p:spTree>
    <p:extLst>
      <p:ext uri="{BB962C8B-B14F-4D97-AF65-F5344CB8AC3E}">
        <p14:creationId xmlns:p14="http://schemas.microsoft.com/office/powerpoint/2010/main" val="284316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050" y="493143"/>
            <a:ext cx="9882995" cy="1143000"/>
          </a:xfrm>
        </p:spPr>
        <p:txBody>
          <a:bodyPr>
            <a:normAutofit fontScale="90000"/>
          </a:bodyPr>
          <a:lstStyle/>
          <a:p>
            <a:pPr algn="ctr"/>
            <a:r>
              <a:rPr lang="en-US" b="1" dirty="0">
                <a:solidFill>
                  <a:schemeClr val="accent6">
                    <a:lumMod val="60000"/>
                    <a:lumOff val="40000"/>
                  </a:schemeClr>
                </a:solidFill>
              </a:rPr>
              <a:t>Satan’s origin and fall as recorded by Isaiah</a:t>
            </a:r>
            <a:br>
              <a:rPr lang="en-US" b="1" dirty="0">
                <a:solidFill>
                  <a:schemeClr val="accent6">
                    <a:lumMod val="60000"/>
                    <a:lumOff val="40000"/>
                  </a:schemeClr>
                </a:solidFill>
              </a:rPr>
            </a:br>
            <a:r>
              <a:rPr lang="en-US" b="1" i="1" dirty="0">
                <a:solidFill>
                  <a:schemeClr val="accent6">
                    <a:lumMod val="60000"/>
                    <a:lumOff val="40000"/>
                  </a:schemeClr>
                </a:solidFill>
              </a:rPr>
              <a:t>(Isaiah 14:12-14)</a:t>
            </a:r>
            <a:br>
              <a:rPr lang="en-US" b="1" dirty="0">
                <a:solidFill>
                  <a:schemeClr val="accent6">
                    <a:lumMod val="60000"/>
                    <a:lumOff val="40000"/>
                  </a:schemeClr>
                </a:solidFill>
              </a:rPr>
            </a:br>
            <a:endParaRPr lang="en-US" b="1" dirty="0">
              <a:solidFill>
                <a:schemeClr val="accent6">
                  <a:lumMod val="60000"/>
                  <a:lumOff val="40000"/>
                </a:schemeClr>
              </a:solidFill>
            </a:endParaRPr>
          </a:p>
        </p:txBody>
      </p:sp>
      <p:pic>
        <p:nvPicPr>
          <p:cNvPr id="3" name="Picture 2"/>
          <p:cNvPicPr>
            <a:picLocks noChangeAspect="1"/>
          </p:cNvPicPr>
          <p:nvPr/>
        </p:nvPicPr>
        <p:blipFill>
          <a:blip r:embed="rId2"/>
          <a:stretch>
            <a:fillRect/>
          </a:stretch>
        </p:blipFill>
        <p:spPr>
          <a:xfrm rot="20870802">
            <a:off x="2156605" y="948952"/>
            <a:ext cx="7990774" cy="6333369"/>
          </a:xfrm>
          <a:prstGeom prst="rect">
            <a:avLst/>
          </a:prstGeom>
        </p:spPr>
      </p:pic>
    </p:spTree>
    <p:extLst>
      <p:ext uri="{BB962C8B-B14F-4D97-AF65-F5344CB8AC3E}">
        <p14:creationId xmlns:p14="http://schemas.microsoft.com/office/powerpoint/2010/main" val="279131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803" y="754812"/>
            <a:ext cx="11576649" cy="6858000"/>
          </a:xfrm>
        </p:spPr>
        <p:txBody>
          <a:bodyPr>
            <a:noAutofit/>
          </a:bodyPr>
          <a:lstStyle/>
          <a:p>
            <a:pPr marL="0" indent="0" algn="ctr">
              <a:buNone/>
            </a:pPr>
            <a:r>
              <a:rPr lang="en-US" sz="4400" i="1" dirty="0"/>
              <a:t>"How art thou fallen from heaven, O Lucifer, son of the morning! how art thou cut down to the ground, which didst weaken the nations! For thou hast said in thine heart, I will ascend into heaven, I will exalt my throne above the stars of God: I will sit also upon the mount of the congregation, in the sides of the north: I will ascend above the heights of the clouds; I will be like the most High."</a:t>
            </a:r>
          </a:p>
        </p:txBody>
      </p:sp>
    </p:spTree>
    <p:extLst>
      <p:ext uri="{BB962C8B-B14F-4D97-AF65-F5344CB8AC3E}">
        <p14:creationId xmlns:p14="http://schemas.microsoft.com/office/powerpoint/2010/main" val="71885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“How art thou fallen from heaven, O Lucifer, son of the morning!” </a:t>
            </a: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306"/>
          <a:stretch/>
        </p:blipFill>
        <p:spPr bwMode="auto">
          <a:xfrm>
            <a:off x="2362200" y="1852302"/>
            <a:ext cx="7395838"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35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133600" y="40564"/>
            <a:ext cx="7848600" cy="6749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62200" y="4876800"/>
            <a:ext cx="7543800" cy="1754326"/>
          </a:xfrm>
          <a:prstGeom prst="rect">
            <a:avLst/>
          </a:prstGeom>
        </p:spPr>
        <p:txBody>
          <a:bodyPr wrap="square">
            <a:spAutoFit/>
          </a:bodyPr>
          <a:lstStyle/>
          <a:p>
            <a:pPr algn="ctr"/>
            <a:r>
              <a:rPr lang="en-US" sz="3600" i="1" dirty="0">
                <a:effectLst>
                  <a:glow rad="101600">
                    <a:schemeClr val="bg1">
                      <a:alpha val="60000"/>
                    </a:schemeClr>
                  </a:glow>
                </a:effectLst>
              </a:rPr>
              <a:t>“And he said unto them, I beheld Satan as lightning fall from heaven.” </a:t>
            </a:r>
          </a:p>
          <a:p>
            <a:pPr algn="ctr"/>
            <a:r>
              <a:rPr lang="en-US" sz="3600" i="1" dirty="0">
                <a:effectLst>
                  <a:glow rad="101600">
                    <a:schemeClr val="bg1">
                      <a:alpha val="60000"/>
                    </a:schemeClr>
                  </a:glow>
                </a:effectLst>
              </a:rPr>
              <a:t>(Luke 10:18)</a:t>
            </a:r>
          </a:p>
        </p:txBody>
      </p:sp>
    </p:spTree>
    <p:extLst>
      <p:ext uri="{BB962C8B-B14F-4D97-AF65-F5344CB8AC3E}">
        <p14:creationId xmlns:p14="http://schemas.microsoft.com/office/powerpoint/2010/main" val="108605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atan-Devil and demons\image28.jpg"/>
          <p:cNvPicPr>
            <a:picLocks noChangeAspect="1" noChangeArrowheads="1"/>
          </p:cNvPicPr>
          <p:nvPr/>
        </p:nvPicPr>
        <p:blipFill>
          <a:blip r:embed="rId3" cstate="print">
            <a:duotone>
              <a:prstClr val="black"/>
              <a:schemeClr val="accent4">
                <a:tint val="45000"/>
                <a:satMod val="400000"/>
              </a:schemeClr>
            </a:duotone>
          </a:blip>
          <a:srcRect l="8998" t="39543" r="52865" b="31699"/>
          <a:stretch>
            <a:fillRect/>
          </a:stretch>
        </p:blipFill>
        <p:spPr bwMode="auto">
          <a:xfrm flipH="1">
            <a:off x="284671" y="0"/>
            <a:ext cx="5400135" cy="2979386"/>
          </a:xfrm>
          <a:prstGeom prst="rect">
            <a:avLst/>
          </a:prstGeom>
          <a:ln>
            <a:noFill/>
          </a:ln>
          <a:effectLst>
            <a:softEdge rad="112500"/>
          </a:effectLst>
        </p:spPr>
      </p:pic>
      <p:sp>
        <p:nvSpPr>
          <p:cNvPr id="4" name="Title 3"/>
          <p:cNvSpPr>
            <a:spLocks noGrp="1"/>
          </p:cNvSpPr>
          <p:nvPr>
            <p:ph type="title"/>
          </p:nvPr>
        </p:nvSpPr>
        <p:spPr>
          <a:xfrm>
            <a:off x="422695" y="762000"/>
            <a:ext cx="4931434" cy="1189038"/>
          </a:xfrm>
        </p:spPr>
        <p:txBody>
          <a:bodyPr>
            <a:noAutofit/>
          </a:bodyPr>
          <a:lstStyle/>
          <a:p>
            <a:pPr algn="ctr"/>
            <a:r>
              <a:rPr lang="en-US" sz="4000" i="1" dirty="0">
                <a:effectLst>
                  <a:glow rad="101600">
                    <a:schemeClr val="bg1">
                      <a:alpha val="60000"/>
                    </a:schemeClr>
                  </a:glow>
                </a:effectLst>
              </a:rPr>
              <a:t>“Tail drew a third part of the stars of heaven, and did cast them to the earth…”</a:t>
            </a:r>
          </a:p>
        </p:txBody>
      </p:sp>
      <p:sp>
        <p:nvSpPr>
          <p:cNvPr id="5" name="Content Placeholder 4"/>
          <p:cNvSpPr>
            <a:spLocks noGrp="1"/>
          </p:cNvSpPr>
          <p:nvPr>
            <p:ph idx="1"/>
          </p:nvPr>
        </p:nvSpPr>
        <p:spPr>
          <a:xfrm>
            <a:off x="0" y="3741386"/>
            <a:ext cx="6745857" cy="4163683"/>
          </a:xfrm>
        </p:spPr>
        <p:txBody>
          <a:bodyPr>
            <a:noAutofit/>
          </a:bodyPr>
          <a:lstStyle/>
          <a:p>
            <a:r>
              <a:rPr lang="en-US" sz="3600" dirty="0"/>
              <a:t>Stars of heaven = Fallen angels</a:t>
            </a:r>
          </a:p>
          <a:p>
            <a:r>
              <a:rPr lang="en-US" sz="3600" dirty="0"/>
              <a:t>1/3 followed Satan in his rebellion</a:t>
            </a:r>
          </a:p>
          <a:p>
            <a:r>
              <a:rPr lang="en-US" sz="3600" i="1" dirty="0">
                <a:solidFill>
                  <a:srgbClr val="FFFF00"/>
                </a:solidFill>
              </a:rPr>
              <a:t>Isaiah 14:12-15; Ezekiel 28:12-16;  2 Peter 2:4; Jude 6</a:t>
            </a: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881" y="69012"/>
            <a:ext cx="5364163"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38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79" y="0"/>
            <a:ext cx="13058493" cy="1143000"/>
          </a:xfrm>
        </p:spPr>
        <p:txBody>
          <a:bodyPr>
            <a:normAutofit/>
          </a:bodyPr>
          <a:lstStyle/>
          <a:p>
            <a:pPr algn="ctr"/>
            <a:r>
              <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Lucifer</a:t>
            </a:r>
          </a:p>
        </p:txBody>
      </p:sp>
      <p:sp>
        <p:nvSpPr>
          <p:cNvPr id="3" name="Rectangle 2"/>
          <p:cNvSpPr/>
          <p:nvPr/>
        </p:nvSpPr>
        <p:spPr>
          <a:xfrm>
            <a:off x="308537" y="1075427"/>
            <a:ext cx="11708059" cy="769441"/>
          </a:xfrm>
          <a:prstGeom prst="rect">
            <a:avLst/>
          </a:prstGeom>
        </p:spPr>
        <p:txBody>
          <a:bodyPr wrap="square">
            <a:spAutoFit/>
          </a:bodyPr>
          <a:lstStyle/>
          <a:p>
            <a:pPr algn="ctr"/>
            <a:r>
              <a:rPr lang="en-US" sz="4400" i="1" dirty="0"/>
              <a:t> "shining one, light bearer"</a:t>
            </a:r>
          </a:p>
        </p:txBody>
      </p:sp>
      <p:pic>
        <p:nvPicPr>
          <p:cNvPr id="4" name="Picture 3">
            <a:extLst>
              <a:ext uri="{FF2B5EF4-FFF2-40B4-BE49-F238E27FC236}">
                <a16:creationId xmlns:a16="http://schemas.microsoft.com/office/drawing/2014/main" id="{7F4BE849-5A19-49FC-A91D-207F1E811291}"/>
              </a:ext>
            </a:extLst>
          </p:cNvPr>
          <p:cNvPicPr>
            <a:picLocks noChangeAspect="1"/>
          </p:cNvPicPr>
          <p:nvPr/>
        </p:nvPicPr>
        <p:blipFill rotWithShape="1">
          <a:blip r:embed="rId2"/>
          <a:srcRect l="31317" t="-214" b="1"/>
          <a:stretch/>
        </p:blipFill>
        <p:spPr>
          <a:xfrm>
            <a:off x="2966479" y="2194690"/>
            <a:ext cx="6392174" cy="4663310"/>
          </a:xfrm>
          <a:prstGeom prst="rect">
            <a:avLst/>
          </a:prstGeom>
        </p:spPr>
      </p:pic>
    </p:spTree>
    <p:extLst>
      <p:ext uri="{BB962C8B-B14F-4D97-AF65-F5344CB8AC3E}">
        <p14:creationId xmlns:p14="http://schemas.microsoft.com/office/powerpoint/2010/main" val="24846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BB5620-09D9-4FB4-8DB0-0911201B48B0}"/>
              </a:ext>
            </a:extLst>
          </p:cNvPr>
          <p:cNvPicPr>
            <a:picLocks noChangeAspect="1"/>
          </p:cNvPicPr>
          <p:nvPr/>
        </p:nvPicPr>
        <p:blipFill rotWithShape="1">
          <a:blip r:embed="rId2"/>
          <a:srcRect l="5741"/>
          <a:stretch/>
        </p:blipFill>
        <p:spPr>
          <a:xfrm>
            <a:off x="1" y="10"/>
            <a:ext cx="4654296" cy="6857990"/>
          </a:xfrm>
          <a:prstGeom prst="rect">
            <a:avLst/>
          </a:prstGeom>
        </p:spPr>
      </p:pic>
      <p:sp>
        <p:nvSpPr>
          <p:cNvPr id="2" name="Title 1"/>
          <p:cNvSpPr>
            <a:spLocks noGrp="1"/>
          </p:cNvSpPr>
          <p:nvPr>
            <p:ph type="title"/>
          </p:nvPr>
        </p:nvSpPr>
        <p:spPr>
          <a:xfrm>
            <a:off x="5201920" y="640081"/>
            <a:ext cx="6349999" cy="4236719"/>
          </a:xfrm>
          <a:noFill/>
        </p:spPr>
        <p:txBody>
          <a:bodyPr vert="horz" lIns="91440" tIns="45720" rIns="91440" bIns="45720" rtlCol="0" anchor="b">
            <a:normAutofit/>
          </a:bodyPr>
          <a:lstStyle/>
          <a:p>
            <a:pPr algn="ctr"/>
            <a:r>
              <a:rPr lang="en-US" sz="4700" i="1" dirty="0"/>
              <a:t> “And no marvel; for Satan himself is transformed into an angel  of light.” </a:t>
            </a:r>
            <a:br>
              <a:rPr lang="en-US" sz="4700" i="1" dirty="0"/>
            </a:br>
            <a:r>
              <a:rPr lang="en-US" sz="4700" i="1" dirty="0"/>
              <a:t>(2 Cor. 11:14) </a:t>
            </a:r>
          </a:p>
        </p:txBody>
      </p:sp>
    </p:spTree>
    <p:extLst>
      <p:ext uri="{BB962C8B-B14F-4D97-AF65-F5344CB8AC3E}">
        <p14:creationId xmlns:p14="http://schemas.microsoft.com/office/powerpoint/2010/main" val="66454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9003"/>
            <a:ext cx="8229600" cy="1143000"/>
          </a:xfrm>
        </p:spPr>
        <p:txBody>
          <a:bodyPr>
            <a:normAutofit fontScale="90000"/>
          </a:bodyPr>
          <a:lstStyle/>
          <a:p>
            <a:pPr algn="ctr"/>
            <a:r>
              <a:rPr lang="en-US" i="1"/>
              <a:t>“How art thou cut down to the ground, which didst weaken the nations!” </a:t>
            </a:r>
            <a:endParaRPr lang="en-US" i="1" dirty="0"/>
          </a:p>
        </p:txBody>
      </p:sp>
      <p:sp>
        <p:nvSpPr>
          <p:cNvPr id="3" name="Content Placeholder 2"/>
          <p:cNvSpPr>
            <a:spLocks noGrp="1"/>
          </p:cNvSpPr>
          <p:nvPr>
            <p:ph idx="1"/>
          </p:nvPr>
        </p:nvSpPr>
        <p:spPr>
          <a:xfrm>
            <a:off x="1981200" y="1981201"/>
            <a:ext cx="8229600" cy="4525963"/>
          </a:xfrm>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198" y="1676400"/>
            <a:ext cx="9067800" cy="5005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F611924D-53E6-49CA-9F3C-512641E64C46}"/>
              </a:ext>
            </a:extLst>
          </p:cNvPr>
          <p:cNvPicPr>
            <a:picLocks noChangeAspect="1"/>
          </p:cNvPicPr>
          <p:nvPr/>
        </p:nvPicPr>
        <p:blipFill>
          <a:blip r:embed="rId3"/>
          <a:stretch>
            <a:fillRect/>
          </a:stretch>
        </p:blipFill>
        <p:spPr>
          <a:xfrm>
            <a:off x="1168400" y="1528635"/>
            <a:ext cx="9580880" cy="5329365"/>
          </a:xfrm>
          <a:prstGeom prst="rect">
            <a:avLst/>
          </a:prstGeom>
        </p:spPr>
      </p:pic>
      <p:pic>
        <p:nvPicPr>
          <p:cNvPr id="7" name="Picture 6">
            <a:extLst>
              <a:ext uri="{FF2B5EF4-FFF2-40B4-BE49-F238E27FC236}">
                <a16:creationId xmlns:a16="http://schemas.microsoft.com/office/drawing/2014/main" id="{88FDEEB6-2A03-4349-877A-0A853C31C24C}"/>
              </a:ext>
            </a:extLst>
          </p:cNvPr>
          <p:cNvPicPr>
            <a:picLocks noChangeAspect="1"/>
          </p:cNvPicPr>
          <p:nvPr/>
        </p:nvPicPr>
        <p:blipFill>
          <a:blip r:embed="rId4"/>
          <a:stretch>
            <a:fillRect/>
          </a:stretch>
        </p:blipFill>
        <p:spPr>
          <a:xfrm>
            <a:off x="5217632" y="1804889"/>
            <a:ext cx="5198267" cy="29119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4314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80D62-F4DB-467B-A706-5470F10BE11D}"/>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6E9DB0C-9B58-428E-842E-38E4337DE1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C4F07C4-3826-4DD3-AFAD-AA3650E9D82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2C917E-0341-4F63-A08A-C44279788A3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4FEACFE-07BC-44D9-9C92-3A2BDB735649}"/>
              </a:ext>
            </a:extLst>
          </p:cNvPr>
          <p:cNvSpPr>
            <a:spLocks noGrp="1"/>
          </p:cNvSpPr>
          <p:nvPr>
            <p:ph type="title"/>
          </p:nvPr>
        </p:nvSpPr>
        <p:spPr>
          <a:xfrm>
            <a:off x="523875" y="5317240"/>
            <a:ext cx="11210925" cy="744836"/>
          </a:xfrm>
        </p:spPr>
        <p:txBody>
          <a:bodyPr>
            <a:noAutofit/>
          </a:bodyPr>
          <a:lstStyle/>
          <a:p>
            <a:pPr algn="ctr"/>
            <a:r>
              <a:rPr lang="en-US" sz="5400" dirty="0"/>
              <a:t>Evil Angels</a:t>
            </a:r>
          </a:p>
        </p:txBody>
      </p:sp>
    </p:spTree>
    <p:extLst>
      <p:ext uri="{BB962C8B-B14F-4D97-AF65-F5344CB8AC3E}">
        <p14:creationId xmlns:p14="http://schemas.microsoft.com/office/powerpoint/2010/main" val="292948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9F1885-FBD3-4AE6-BE98-A508C3EA46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0929" y="232799"/>
            <a:ext cx="6265750" cy="3354561"/>
          </a:xfrm>
          <a:prstGeom prst="rect">
            <a:avLst/>
          </a:prstGeom>
        </p:spPr>
      </p:pic>
      <p:sp>
        <p:nvSpPr>
          <p:cNvPr id="2" name="Title 1"/>
          <p:cNvSpPr>
            <a:spLocks noGrp="1"/>
          </p:cNvSpPr>
          <p:nvPr>
            <p:ph type="title"/>
          </p:nvPr>
        </p:nvSpPr>
        <p:spPr>
          <a:xfrm>
            <a:off x="-60385" y="3288581"/>
            <a:ext cx="12065096" cy="3886200"/>
          </a:xfrm>
        </p:spPr>
        <p:txBody>
          <a:bodyPr>
            <a:normAutofit/>
          </a:bodyPr>
          <a:lstStyle/>
          <a:p>
            <a:pPr algn="ctr"/>
            <a:r>
              <a:rPr lang="en-US" i="1" dirty="0">
                <a:effectLst>
                  <a:glow rad="101600">
                    <a:schemeClr val="bg1">
                      <a:alpha val="60000"/>
                    </a:schemeClr>
                  </a:glow>
                </a:effectLst>
              </a:rPr>
              <a:t> (2 Cor. 4:4)</a:t>
            </a:r>
            <a:br>
              <a:rPr lang="en-US" i="1" dirty="0">
                <a:effectLst>
                  <a:glow rad="101600">
                    <a:schemeClr val="bg1">
                      <a:alpha val="60000"/>
                    </a:schemeClr>
                  </a:glow>
                </a:effectLst>
              </a:rPr>
            </a:br>
            <a:r>
              <a:rPr lang="en-US" i="1" dirty="0">
                <a:effectLst>
                  <a:glow rad="101600">
                    <a:schemeClr val="bg1">
                      <a:alpha val="60000"/>
                    </a:schemeClr>
                  </a:glow>
                </a:effectLst>
              </a:rPr>
              <a:t> “In whom the god of this world hath blinded the minds of them which believe not, lest the light of the glorious gospel of Christ, who is the image of God, should shine unto them.”</a:t>
            </a:r>
          </a:p>
        </p:txBody>
      </p:sp>
      <p:pic>
        <p:nvPicPr>
          <p:cNvPr id="6" name="Picture 5">
            <a:extLst>
              <a:ext uri="{FF2B5EF4-FFF2-40B4-BE49-F238E27FC236}">
                <a16:creationId xmlns:a16="http://schemas.microsoft.com/office/drawing/2014/main" id="{5ACE1A18-FE51-4FC0-A3E2-6EE9F75B88E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959" t="10744" r="66457" b="26996"/>
          <a:stretch/>
        </p:blipFill>
        <p:spPr>
          <a:xfrm>
            <a:off x="8002277" y="232799"/>
            <a:ext cx="3002728" cy="3535680"/>
          </a:xfrm>
          <a:prstGeom prst="ellipse">
            <a:avLst/>
          </a:prstGeom>
          <a:ln>
            <a:noFill/>
          </a:ln>
          <a:effectLst>
            <a:softEdge rad="112500"/>
          </a:effectLst>
        </p:spPr>
      </p:pic>
    </p:spTree>
    <p:extLst>
      <p:ext uri="{BB962C8B-B14F-4D97-AF65-F5344CB8AC3E}">
        <p14:creationId xmlns:p14="http://schemas.microsoft.com/office/powerpoint/2010/main" val="227302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6630" y="0"/>
            <a:ext cx="8229600" cy="1143000"/>
          </a:xfrm>
        </p:spPr>
        <p:txBody>
          <a:bodyPr>
            <a:normAutofit/>
          </a:bodyPr>
          <a:lstStyle/>
          <a:p>
            <a:r>
              <a:rPr lang="en-US" i="1" dirty="0"/>
              <a:t>“For thou hast said in thine heart…”</a:t>
            </a:r>
          </a:p>
        </p:txBody>
      </p:sp>
      <p:sp>
        <p:nvSpPr>
          <p:cNvPr id="3" name="Content Placeholder 2"/>
          <p:cNvSpPr>
            <a:spLocks noGrp="1"/>
          </p:cNvSpPr>
          <p:nvPr>
            <p:ph idx="1"/>
          </p:nvPr>
        </p:nvSpPr>
        <p:spPr>
          <a:xfrm>
            <a:off x="0" y="1143000"/>
            <a:ext cx="12102860" cy="5715000"/>
          </a:xfrm>
        </p:spPr>
        <p:txBody>
          <a:bodyPr>
            <a:normAutofit/>
          </a:bodyPr>
          <a:lstStyle/>
          <a:p>
            <a:r>
              <a:rPr lang="en-US" sz="3200" dirty="0">
                <a:solidFill>
                  <a:srgbClr val="FFFF00"/>
                </a:solidFill>
              </a:rPr>
              <a:t>I will ascend into heaven - </a:t>
            </a:r>
            <a:r>
              <a:rPr lang="en-US" sz="3200" dirty="0"/>
              <a:t>Obviously Satan had the third heaven in mind here, the very abode of God.</a:t>
            </a:r>
          </a:p>
          <a:p>
            <a:r>
              <a:rPr lang="en-US" sz="3200" dirty="0">
                <a:solidFill>
                  <a:srgbClr val="FFFF00"/>
                </a:solidFill>
              </a:rPr>
              <a:t>I will exalt my throne above the stars of God - </a:t>
            </a:r>
            <a:r>
              <a:rPr lang="en-US" sz="3200" dirty="0"/>
              <a:t>A reference to angels. Satan desired the worship of angels. </a:t>
            </a:r>
          </a:p>
          <a:p>
            <a:r>
              <a:rPr lang="en-US" sz="3200" dirty="0">
                <a:solidFill>
                  <a:srgbClr val="FFFF00"/>
                </a:solidFill>
              </a:rPr>
              <a:t>I will sit also upon the mount of the congregation, in the sides of the north - </a:t>
            </a:r>
            <a:r>
              <a:rPr lang="en-US" sz="3200" dirty="0"/>
              <a:t>Lucifer sought to enter God’s "executive office" somewhere in the north and sit on His throne. </a:t>
            </a:r>
          </a:p>
          <a:p>
            <a:r>
              <a:rPr lang="en-US" sz="3200" dirty="0">
                <a:solidFill>
                  <a:srgbClr val="FFFF00"/>
                </a:solidFill>
              </a:rPr>
              <a:t>I will ascend above the heights of the clouds - </a:t>
            </a:r>
            <a:r>
              <a:rPr lang="en-US" sz="3200" dirty="0"/>
              <a:t>This may well refer to that special Shekinah glory of God. </a:t>
            </a:r>
          </a:p>
          <a:p>
            <a:r>
              <a:rPr lang="en-US" sz="3200" dirty="0">
                <a:solidFill>
                  <a:srgbClr val="FFFF00"/>
                </a:solidFill>
              </a:rPr>
              <a:t>I will be like the most High - </a:t>
            </a:r>
            <a:r>
              <a:rPr lang="en-US" sz="3200" dirty="0"/>
              <a:t>He wanted to be like </a:t>
            </a:r>
            <a:r>
              <a:rPr lang="en-US" sz="3200" i="1" dirty="0"/>
              <a:t>El-</a:t>
            </a:r>
            <a:r>
              <a:rPr lang="en-US" sz="3200" i="1" dirty="0" err="1"/>
              <a:t>Elyon</a:t>
            </a:r>
            <a:r>
              <a:rPr lang="en-US" sz="3200" dirty="0"/>
              <a:t>. This name literally means, </a:t>
            </a:r>
            <a:r>
              <a:rPr lang="en-US" sz="3200" i="1" dirty="0"/>
              <a:t>"the strongest strong one." </a:t>
            </a:r>
          </a:p>
        </p:txBody>
      </p:sp>
    </p:spTree>
    <p:extLst>
      <p:ext uri="{BB962C8B-B14F-4D97-AF65-F5344CB8AC3E}">
        <p14:creationId xmlns:p14="http://schemas.microsoft.com/office/powerpoint/2010/main" val="333876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0201" y="0"/>
            <a:ext cx="9067799" cy="6858000"/>
          </a:xfrm>
          <a:prstGeom prst="rect">
            <a:avLst/>
          </a:prstGeom>
        </p:spPr>
      </p:pic>
      <p:sp>
        <p:nvSpPr>
          <p:cNvPr id="2" name="Title 1"/>
          <p:cNvSpPr>
            <a:spLocks noGrp="1"/>
          </p:cNvSpPr>
          <p:nvPr>
            <p:ph type="title"/>
          </p:nvPr>
        </p:nvSpPr>
        <p:spPr>
          <a:xfrm>
            <a:off x="1600200" y="76200"/>
            <a:ext cx="9067800" cy="6705600"/>
          </a:xfrm>
        </p:spPr>
        <p:txBody>
          <a:bodyPr>
            <a:normAutofit/>
          </a:bodyPr>
          <a:lstStyle/>
          <a:p>
            <a:pPr algn="ctr"/>
            <a:r>
              <a:rPr lang="en-US" i="1" dirty="0">
                <a:effectLst>
                  <a:glow rad="101600">
                    <a:schemeClr val="bg1">
                      <a:alpha val="60000"/>
                    </a:schemeClr>
                  </a:glow>
                </a:effectLst>
              </a:rPr>
              <a:t>(Isaiah 14:15-17) </a:t>
            </a:r>
            <a:br>
              <a:rPr lang="en-US" i="1" dirty="0">
                <a:effectLst>
                  <a:glow rad="101600">
                    <a:schemeClr val="bg1">
                      <a:alpha val="60000"/>
                    </a:schemeClr>
                  </a:glow>
                </a:effectLst>
              </a:rPr>
            </a:br>
            <a:r>
              <a:rPr lang="en-US" i="1" dirty="0">
                <a:effectLst>
                  <a:glow rad="101600">
                    <a:schemeClr val="bg1">
                      <a:alpha val="60000"/>
                    </a:schemeClr>
                  </a:glow>
                </a:effectLst>
              </a:rPr>
              <a:t>“Yet thou shalt be brought down to hell, to the sides of the pit. They that see thee shall narrowly look upon thee, and consider thee, saying, Is this the man that made the earth to tremble, that did shake kingdoms; That made the world as a wilderness, and destroyed the cities thereof; that opened not the house of his prisoners?”</a:t>
            </a:r>
          </a:p>
        </p:txBody>
      </p:sp>
    </p:spTree>
    <p:extLst>
      <p:ext uri="{BB962C8B-B14F-4D97-AF65-F5344CB8AC3E}">
        <p14:creationId xmlns:p14="http://schemas.microsoft.com/office/powerpoint/2010/main" val="217061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1576" y="323492"/>
            <a:ext cx="8964377" cy="830997"/>
          </a:xfrm>
          <a:prstGeom prst="rect">
            <a:avLst/>
          </a:prstGeom>
        </p:spPr>
        <p:txBody>
          <a:bodyPr wrap="none">
            <a:spAutoFit/>
          </a:bodyPr>
          <a:lstStyle/>
          <a:p>
            <a:r>
              <a:rPr lang="en-US" sz="4800" i="1" dirty="0"/>
              <a:t>“…never shalt thou [be] any more.”</a:t>
            </a:r>
          </a:p>
        </p:txBody>
      </p:sp>
      <p:pic>
        <p:nvPicPr>
          <p:cNvPr id="3" name="Picture 2"/>
          <p:cNvPicPr>
            <a:picLocks noChangeAspect="1"/>
          </p:cNvPicPr>
          <p:nvPr/>
        </p:nvPicPr>
        <p:blipFill>
          <a:blip r:embed="rId2"/>
          <a:stretch>
            <a:fillRect/>
          </a:stretch>
        </p:blipFill>
        <p:spPr>
          <a:xfrm>
            <a:off x="414068" y="1465083"/>
            <a:ext cx="11559395" cy="5375102"/>
          </a:xfrm>
          <a:prstGeom prst="rect">
            <a:avLst/>
          </a:prstGeom>
          <a:ln>
            <a:noFill/>
          </a:ln>
          <a:effectLst>
            <a:softEdge rad="112500"/>
          </a:effectLst>
        </p:spPr>
      </p:pic>
      <p:pic>
        <p:nvPicPr>
          <p:cNvPr id="4" name="Picture 3"/>
          <p:cNvPicPr>
            <a:picLocks noChangeAspect="1"/>
          </p:cNvPicPr>
          <p:nvPr/>
        </p:nvPicPr>
        <p:blipFill rotWithShape="1">
          <a:blip r:embed="rId3"/>
          <a:srcRect l="-1" r="-1819" b="7867"/>
          <a:stretch/>
        </p:blipFill>
        <p:spPr>
          <a:xfrm>
            <a:off x="4546121" y="1623205"/>
            <a:ext cx="2654105" cy="4044350"/>
          </a:xfrm>
          <a:prstGeom prst="ellipse">
            <a:avLst/>
          </a:prstGeom>
          <a:ln>
            <a:noFill/>
          </a:ln>
          <a:effectLst>
            <a:softEdge rad="112500"/>
          </a:effectLst>
        </p:spPr>
      </p:pic>
    </p:spTree>
    <p:extLst>
      <p:ext uri="{BB962C8B-B14F-4D97-AF65-F5344CB8AC3E}">
        <p14:creationId xmlns:p14="http://schemas.microsoft.com/office/powerpoint/2010/main" val="252447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29856" cy="2307054"/>
          </a:xfrm>
        </p:spPr>
        <p:txBody>
          <a:bodyPr>
            <a:normAutofit/>
          </a:bodyPr>
          <a:lstStyle/>
          <a:p>
            <a:pPr algn="ctr"/>
            <a:r>
              <a:rPr lang="en-US" dirty="0">
                <a:solidFill>
                  <a:srgbClr val="FF0000"/>
                </a:solidFill>
                <a:effectLst>
                  <a:glow rad="63500">
                    <a:schemeClr val="accent5">
                      <a:satMod val="175000"/>
                      <a:alpha val="40000"/>
                    </a:schemeClr>
                  </a:glow>
                  <a:reflection blurRad="6350" stA="60000" endA="900" endPos="58000" dir="5400000" sy="-100000" algn="bl" rotWithShape="0"/>
                </a:effectLst>
              </a:rPr>
              <a:t>The Names of Satan gives </a:t>
            </a:r>
            <a:br>
              <a:rPr lang="en-US" dirty="0">
                <a:solidFill>
                  <a:srgbClr val="FF0000"/>
                </a:solidFill>
                <a:effectLst>
                  <a:glow rad="63500">
                    <a:schemeClr val="accent5">
                      <a:satMod val="175000"/>
                      <a:alpha val="40000"/>
                    </a:schemeClr>
                  </a:glow>
                  <a:reflection blurRad="6350" stA="60000" endA="900" endPos="58000" dir="5400000" sy="-100000" algn="bl" rotWithShape="0"/>
                </a:effectLst>
              </a:rPr>
            </a:br>
            <a:r>
              <a:rPr lang="en-US" dirty="0">
                <a:solidFill>
                  <a:srgbClr val="FF0000"/>
                </a:solidFill>
                <a:effectLst>
                  <a:glow rad="63500">
                    <a:schemeClr val="accent5">
                      <a:satMod val="175000"/>
                      <a:alpha val="40000"/>
                    </a:schemeClr>
                  </a:glow>
                  <a:reflection blurRad="6350" stA="60000" endA="900" endPos="58000" dir="5400000" sy="-100000" algn="bl" rotWithShape="0"/>
                </a:effectLst>
              </a:rPr>
              <a:t>insight into his evil character. </a:t>
            </a:r>
            <a:br>
              <a:rPr lang="en-US" dirty="0">
                <a:solidFill>
                  <a:srgbClr val="FF0000"/>
                </a:solidFill>
                <a:effectLst>
                  <a:glow rad="63500">
                    <a:schemeClr val="accent5">
                      <a:satMod val="175000"/>
                      <a:alpha val="40000"/>
                    </a:schemeClr>
                  </a:glow>
                  <a:reflection blurRad="6350" stA="60000" endA="900" endPos="58000" dir="5400000" sy="-100000" algn="bl" rotWithShape="0"/>
                </a:effectLst>
              </a:rPr>
            </a:br>
            <a:endParaRPr lang="en-US" dirty="0">
              <a:solidFill>
                <a:srgbClr val="FF0000"/>
              </a:solidFill>
              <a:effectLst>
                <a:glow rad="63500">
                  <a:schemeClr val="accent5">
                    <a:satMod val="175000"/>
                    <a:alpha val="40000"/>
                  </a:schemeClr>
                </a:glow>
                <a:reflection blurRad="6350" stA="60000" endA="900" endPos="58000" dir="5400000" sy="-100000" algn="bl" rotWithShape="0"/>
              </a:effectLst>
            </a:endParaRPr>
          </a:p>
        </p:txBody>
      </p:sp>
      <p:pic>
        <p:nvPicPr>
          <p:cNvPr id="4" name="Picture 3"/>
          <p:cNvPicPr>
            <a:picLocks noChangeAspect="1"/>
          </p:cNvPicPr>
          <p:nvPr/>
        </p:nvPicPr>
        <p:blipFill>
          <a:blip r:embed="rId2"/>
          <a:stretch>
            <a:fillRect/>
          </a:stretch>
        </p:blipFill>
        <p:spPr>
          <a:xfrm>
            <a:off x="2664808" y="2227155"/>
            <a:ext cx="6800240" cy="4244666"/>
          </a:xfrm>
          <a:prstGeom prst="rect">
            <a:avLst/>
          </a:prstGeom>
        </p:spPr>
      </p:pic>
    </p:spTree>
    <p:extLst>
      <p:ext uri="{BB962C8B-B14F-4D97-AF65-F5344CB8AC3E}">
        <p14:creationId xmlns:p14="http://schemas.microsoft.com/office/powerpoint/2010/main" val="298695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60173" y="145383"/>
            <a:ext cx="5952930" cy="6858000"/>
          </a:xfrm>
        </p:spPr>
        <p:txBody>
          <a:bodyPr>
            <a:normAutofit lnSpcReduction="10000"/>
          </a:bodyPr>
          <a:lstStyle/>
          <a:p>
            <a:r>
              <a:rPr lang="en-US" sz="3200" dirty="0"/>
              <a:t>Satan (adversary): used some fifty-two times</a:t>
            </a:r>
          </a:p>
          <a:p>
            <a:r>
              <a:rPr lang="en-US" sz="3200" dirty="0"/>
              <a:t>The devil (slanderer): used thirty-five times</a:t>
            </a:r>
          </a:p>
          <a:p>
            <a:r>
              <a:rPr lang="en-US" sz="3200" dirty="0"/>
              <a:t>The prince of the power of the air </a:t>
            </a:r>
          </a:p>
          <a:p>
            <a:r>
              <a:rPr lang="en-US" sz="3200" dirty="0"/>
              <a:t>The God of this age</a:t>
            </a:r>
          </a:p>
          <a:p>
            <a:r>
              <a:rPr lang="en-US" sz="3200" dirty="0"/>
              <a:t>The king of death </a:t>
            </a:r>
          </a:p>
          <a:p>
            <a:r>
              <a:rPr lang="en-US" sz="3200" dirty="0"/>
              <a:t>The prince of this world </a:t>
            </a:r>
          </a:p>
          <a:p>
            <a:r>
              <a:rPr lang="en-US" sz="3200" dirty="0"/>
              <a:t>The ruler of darkness </a:t>
            </a:r>
          </a:p>
          <a:p>
            <a:r>
              <a:rPr lang="en-US" sz="3200" dirty="0"/>
              <a:t>Leviathan (one who dwells in the sea of humanity)</a:t>
            </a:r>
          </a:p>
          <a:p>
            <a:r>
              <a:rPr lang="en-US" sz="3200" dirty="0"/>
              <a:t>Lucifer (light bearer, shining one) </a:t>
            </a:r>
          </a:p>
          <a:p>
            <a:r>
              <a:rPr lang="en-US" sz="3200" dirty="0"/>
              <a:t>A roaring lion</a:t>
            </a:r>
          </a:p>
        </p:txBody>
      </p:sp>
      <p:pic>
        <p:nvPicPr>
          <p:cNvPr id="2" name="Picture 1">
            <a:extLst>
              <a:ext uri="{FF2B5EF4-FFF2-40B4-BE49-F238E27FC236}">
                <a16:creationId xmlns:a16="http://schemas.microsoft.com/office/drawing/2014/main" id="{234F37B0-DC97-43C8-A70E-91B346A325D7}"/>
              </a:ext>
            </a:extLst>
          </p:cNvPr>
          <p:cNvPicPr>
            <a:picLocks noChangeAspect="1"/>
          </p:cNvPicPr>
          <p:nvPr/>
        </p:nvPicPr>
        <p:blipFill>
          <a:blip r:embed="rId2"/>
          <a:stretch>
            <a:fillRect/>
          </a:stretch>
        </p:blipFill>
        <p:spPr>
          <a:xfrm>
            <a:off x="7215776" y="0"/>
            <a:ext cx="4331368" cy="6858000"/>
          </a:xfrm>
          <a:prstGeom prst="rect">
            <a:avLst/>
          </a:prstGeom>
        </p:spPr>
      </p:pic>
    </p:spTree>
    <p:extLst>
      <p:ext uri="{BB962C8B-B14F-4D97-AF65-F5344CB8AC3E}">
        <p14:creationId xmlns:p14="http://schemas.microsoft.com/office/powerpoint/2010/main" val="359117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5236" y="282775"/>
            <a:ext cx="5478624" cy="6858000"/>
          </a:xfrm>
        </p:spPr>
        <p:txBody>
          <a:bodyPr>
            <a:normAutofit/>
          </a:bodyPr>
          <a:lstStyle/>
          <a:p>
            <a:r>
              <a:rPr lang="en-US" sz="3200" dirty="0"/>
              <a:t>Abaddon (destroyer)</a:t>
            </a:r>
          </a:p>
          <a:p>
            <a:r>
              <a:rPr lang="en-US" sz="3200" dirty="0"/>
              <a:t>Angel of the bottomless pit</a:t>
            </a:r>
          </a:p>
          <a:p>
            <a:r>
              <a:rPr lang="en-US" sz="3200" dirty="0"/>
              <a:t>King of the bottomless pit</a:t>
            </a:r>
          </a:p>
          <a:p>
            <a:r>
              <a:rPr lang="en-US" sz="3200" dirty="0"/>
              <a:t>Anointed Cherub</a:t>
            </a:r>
          </a:p>
          <a:p>
            <a:r>
              <a:rPr lang="en-US" sz="3200" dirty="0"/>
              <a:t>Evil one</a:t>
            </a:r>
          </a:p>
          <a:p>
            <a:r>
              <a:rPr lang="en-US" sz="3200" dirty="0"/>
              <a:t>Father of lies</a:t>
            </a:r>
          </a:p>
          <a:p>
            <a:r>
              <a:rPr lang="en-US" sz="3200" dirty="0"/>
              <a:t>Lawless one</a:t>
            </a:r>
          </a:p>
          <a:p>
            <a:r>
              <a:rPr lang="en-US" sz="3200" dirty="0"/>
              <a:t>Old Serpent</a:t>
            </a:r>
          </a:p>
          <a:p>
            <a:r>
              <a:rPr lang="en-US" sz="3200" dirty="0"/>
              <a:t>Adversary</a:t>
            </a:r>
          </a:p>
          <a:p>
            <a:r>
              <a:rPr lang="en-US" sz="3200" dirty="0"/>
              <a:t>Thief</a:t>
            </a:r>
          </a:p>
          <a:p>
            <a:r>
              <a:rPr lang="en-US" sz="3200" dirty="0"/>
              <a:t>A murderer</a:t>
            </a:r>
          </a:p>
          <a:p>
            <a:pPr marL="0" indent="0">
              <a:buNone/>
            </a:pPr>
            <a:endParaRPr lang="en-US" sz="3200" dirty="0"/>
          </a:p>
        </p:txBody>
      </p:sp>
      <p:pic>
        <p:nvPicPr>
          <p:cNvPr id="5" name="Picture 4">
            <a:extLst>
              <a:ext uri="{FF2B5EF4-FFF2-40B4-BE49-F238E27FC236}">
                <a16:creationId xmlns:a16="http://schemas.microsoft.com/office/drawing/2014/main" id="{FA48776B-363C-4F52-B806-9A482D6DC13E}"/>
              </a:ext>
            </a:extLst>
          </p:cNvPr>
          <p:cNvPicPr>
            <a:picLocks noChangeAspect="1"/>
          </p:cNvPicPr>
          <p:nvPr/>
        </p:nvPicPr>
        <p:blipFill>
          <a:blip r:embed="rId2"/>
          <a:stretch>
            <a:fillRect/>
          </a:stretch>
        </p:blipFill>
        <p:spPr>
          <a:xfrm>
            <a:off x="5497033" y="0"/>
            <a:ext cx="6694967" cy="6858000"/>
          </a:xfrm>
          <a:prstGeom prst="rect">
            <a:avLst/>
          </a:prstGeom>
        </p:spPr>
      </p:pic>
      <p:pic>
        <p:nvPicPr>
          <p:cNvPr id="6" name="Picture 5">
            <a:extLst>
              <a:ext uri="{FF2B5EF4-FFF2-40B4-BE49-F238E27FC236}">
                <a16:creationId xmlns:a16="http://schemas.microsoft.com/office/drawing/2014/main" id="{AB7D93E2-A631-42E4-8F65-CD0D77FEEB51}"/>
              </a:ext>
            </a:extLst>
          </p:cNvPr>
          <p:cNvPicPr>
            <a:picLocks noChangeAspect="1"/>
          </p:cNvPicPr>
          <p:nvPr/>
        </p:nvPicPr>
        <p:blipFill rotWithShape="1">
          <a:blip r:embed="rId3"/>
          <a:srcRect l="-1" t="-791" r="68295" b="40512"/>
          <a:stretch/>
        </p:blipFill>
        <p:spPr>
          <a:xfrm>
            <a:off x="5662723" y="85061"/>
            <a:ext cx="2304102" cy="2190305"/>
          </a:xfrm>
          <a:prstGeom prst="ellipse">
            <a:avLst/>
          </a:prstGeom>
          <a:ln>
            <a:noFill/>
          </a:ln>
          <a:effectLst>
            <a:softEdge rad="112500"/>
          </a:effectLst>
        </p:spPr>
      </p:pic>
    </p:spTree>
    <p:extLst>
      <p:ext uri="{BB962C8B-B14F-4D97-AF65-F5344CB8AC3E}">
        <p14:creationId xmlns:p14="http://schemas.microsoft.com/office/powerpoint/2010/main" val="22559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255399" y="130845"/>
            <a:ext cx="5747657" cy="67646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The dragon </a:t>
            </a:r>
          </a:p>
          <a:p>
            <a:r>
              <a:rPr lang="en-US" sz="3200" dirty="0"/>
              <a:t>The deceiver </a:t>
            </a:r>
          </a:p>
          <a:p>
            <a:r>
              <a:rPr lang="en-US" sz="3200" dirty="0"/>
              <a:t>Apollyon (destroyer) </a:t>
            </a:r>
          </a:p>
          <a:p>
            <a:r>
              <a:rPr lang="en-US" sz="3200" dirty="0"/>
              <a:t>Beelzebub (prince of demons)  </a:t>
            </a:r>
          </a:p>
          <a:p>
            <a:r>
              <a:rPr lang="en-US" sz="3200" dirty="0"/>
              <a:t>Belial (vileness, ruthlessness) </a:t>
            </a:r>
          </a:p>
          <a:p>
            <a:r>
              <a:rPr lang="en-US" sz="3200" dirty="0"/>
              <a:t>The wicked one</a:t>
            </a:r>
          </a:p>
          <a:p>
            <a:r>
              <a:rPr lang="en-US" sz="3200" dirty="0"/>
              <a:t>The tempter </a:t>
            </a:r>
          </a:p>
          <a:p>
            <a:r>
              <a:rPr lang="en-US" sz="3200" dirty="0"/>
              <a:t>The accuser of the brethren </a:t>
            </a:r>
          </a:p>
          <a:p>
            <a:r>
              <a:rPr lang="en-US" sz="3200" dirty="0"/>
              <a:t>An angel of light </a:t>
            </a:r>
          </a:p>
          <a:p>
            <a:r>
              <a:rPr lang="en-US" sz="3200" dirty="0"/>
              <a:t>A liar</a:t>
            </a:r>
          </a:p>
          <a:p>
            <a:r>
              <a:rPr lang="en-US" sz="3200" dirty="0"/>
              <a:t>The enemy</a:t>
            </a:r>
          </a:p>
          <a:p>
            <a:pPr marL="0" indent="0">
              <a:buNone/>
            </a:pPr>
            <a:endParaRPr lang="en-US" sz="3200" dirty="0"/>
          </a:p>
        </p:txBody>
      </p:sp>
      <p:pic>
        <p:nvPicPr>
          <p:cNvPr id="4" name="Picture 3">
            <a:extLst>
              <a:ext uri="{FF2B5EF4-FFF2-40B4-BE49-F238E27FC236}">
                <a16:creationId xmlns:a16="http://schemas.microsoft.com/office/drawing/2014/main" id="{D7791552-F461-40D7-A1F0-AA1CD1122B5F}"/>
              </a:ext>
            </a:extLst>
          </p:cNvPr>
          <p:cNvPicPr>
            <a:picLocks noChangeAspect="1"/>
          </p:cNvPicPr>
          <p:nvPr/>
        </p:nvPicPr>
        <p:blipFill>
          <a:blip r:embed="rId2"/>
          <a:stretch>
            <a:fillRect/>
          </a:stretch>
        </p:blipFill>
        <p:spPr>
          <a:xfrm>
            <a:off x="8807349" y="715635"/>
            <a:ext cx="2546598" cy="3328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593EC10B-52D9-4181-A03A-40AFD3424C01}"/>
              </a:ext>
            </a:extLst>
          </p:cNvPr>
          <p:cNvPicPr>
            <a:picLocks noChangeAspect="1"/>
          </p:cNvPicPr>
          <p:nvPr/>
        </p:nvPicPr>
        <p:blipFill rotWithShape="1">
          <a:blip r:embed="rId3"/>
          <a:srcRect l="51054"/>
          <a:stretch/>
        </p:blipFill>
        <p:spPr>
          <a:xfrm>
            <a:off x="5781352" y="130845"/>
            <a:ext cx="1762073" cy="4320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82A7751-267F-4A9C-B39D-0CB4932BE517}"/>
              </a:ext>
            </a:extLst>
          </p:cNvPr>
          <p:cNvPicPr>
            <a:picLocks noChangeAspect="1"/>
          </p:cNvPicPr>
          <p:nvPr/>
        </p:nvPicPr>
        <p:blipFill>
          <a:blip r:embed="rId4"/>
          <a:stretch>
            <a:fillRect/>
          </a:stretch>
        </p:blipFill>
        <p:spPr>
          <a:xfrm>
            <a:off x="7776414" y="4621032"/>
            <a:ext cx="4310526" cy="2155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284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 calcmode="lin" valueType="num">
                                      <p:cBhvr additive="base">
                                        <p:cTn id="6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
                                            <p:txEl>
                                              <p:pRg st="10" end="10"/>
                                            </p:txEl>
                                          </p:spTgt>
                                        </p:tgtEl>
                                        <p:attrNameLst>
                                          <p:attrName>style.visibility</p:attrName>
                                        </p:attrNameLst>
                                      </p:cBhvr>
                                      <p:to>
                                        <p:strVal val="visible"/>
                                      </p:to>
                                    </p:set>
                                    <p:anim calcmode="lin" valueType="num">
                                      <p:cBhvr additive="base">
                                        <p:cTn id="6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86589"/>
          </a:xfrm>
        </p:spPr>
        <p:txBody>
          <a:bodyPr>
            <a:normAutofit/>
          </a:bodyPr>
          <a:lstStyle/>
          <a:p>
            <a:pPr algn="ctr"/>
            <a:r>
              <a:rPr lang="en-US" sz="6000" i="1" dirty="0"/>
              <a:t>(1 John 4:4) </a:t>
            </a:r>
            <a:br>
              <a:rPr lang="en-US" sz="6000" i="1" dirty="0"/>
            </a:br>
            <a:r>
              <a:rPr lang="en-US" sz="6000" i="1" dirty="0"/>
              <a:t>“Ye are of God, little children, and have overcome them: because greater is he that is in you, than he that is in the world.”</a:t>
            </a:r>
          </a:p>
        </p:txBody>
      </p:sp>
    </p:spTree>
    <p:extLst>
      <p:ext uri="{BB962C8B-B14F-4D97-AF65-F5344CB8AC3E}">
        <p14:creationId xmlns:p14="http://schemas.microsoft.com/office/powerpoint/2010/main" val="289620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D0E4FA-61F3-472D-A7B2-2DB66456F3A8}"/>
              </a:ext>
            </a:extLst>
          </p:cNvPr>
          <p:cNvPicPr>
            <a:picLocks noChangeAspect="1"/>
          </p:cNvPicPr>
          <p:nvPr/>
        </p:nvPicPr>
        <p:blipFill rotWithShape="1">
          <a:blip r:embed="rId2"/>
          <a:srcRect l="20450" r="4536" b="1"/>
          <a:stretch/>
        </p:blipFill>
        <p:spPr>
          <a:xfrm>
            <a:off x="4654297" y="10"/>
            <a:ext cx="7537704" cy="6857990"/>
          </a:xfrm>
          <a:prstGeom prst="rect">
            <a:avLst/>
          </a:prstGeom>
        </p:spPr>
      </p:pic>
      <p:sp>
        <p:nvSpPr>
          <p:cNvPr id="2" name="Title 1">
            <a:extLst>
              <a:ext uri="{FF2B5EF4-FFF2-40B4-BE49-F238E27FC236}">
                <a16:creationId xmlns:a16="http://schemas.microsoft.com/office/drawing/2014/main" id="{DA5C2446-37CC-46C2-8023-79CC0DA20E85}"/>
              </a:ext>
            </a:extLst>
          </p:cNvPr>
          <p:cNvSpPr>
            <a:spLocks noGrp="1"/>
          </p:cNvSpPr>
          <p:nvPr>
            <p:ph type="title"/>
          </p:nvPr>
        </p:nvSpPr>
        <p:spPr>
          <a:xfrm>
            <a:off x="590922" y="1166293"/>
            <a:ext cx="3377183" cy="3352473"/>
          </a:xfrm>
          <a:noFill/>
        </p:spPr>
        <p:txBody>
          <a:bodyPr vert="horz" lIns="91440" tIns="45720" rIns="91440" bIns="45720" rtlCol="0" anchor="b">
            <a:normAutofit fontScale="90000"/>
          </a:bodyPr>
          <a:lstStyle/>
          <a:p>
            <a:pPr algn="ctr"/>
            <a:r>
              <a:rPr lang="en-US" sz="5600" dirty="0">
                <a:solidFill>
                  <a:srgbClr val="FFFF00"/>
                </a:solidFill>
              </a:rPr>
              <a:t>The Names of Fallen Angels</a:t>
            </a:r>
            <a:br>
              <a:rPr lang="en-US" sz="5600" dirty="0"/>
            </a:br>
            <a:endParaRPr lang="en-US" sz="5600" dirty="0"/>
          </a:p>
        </p:txBody>
      </p:sp>
    </p:spTree>
    <p:extLst>
      <p:ext uri="{BB962C8B-B14F-4D97-AF65-F5344CB8AC3E}">
        <p14:creationId xmlns:p14="http://schemas.microsoft.com/office/powerpoint/2010/main" val="403659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64CF5A-92C9-4961-9421-312AB0904765}"/>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9D15AF9F-9D7A-41AB-B63A-1139409EA1FE}"/>
              </a:ext>
            </a:extLst>
          </p:cNvPr>
          <p:cNvSpPr>
            <a:spLocks noGrp="1"/>
          </p:cNvSpPr>
          <p:nvPr>
            <p:ph type="title"/>
          </p:nvPr>
        </p:nvSpPr>
        <p:spPr>
          <a:xfrm>
            <a:off x="864079" y="2573487"/>
            <a:ext cx="10515600" cy="1325563"/>
          </a:xfrm>
        </p:spPr>
        <p:txBody>
          <a:bodyPr>
            <a:normAutofit fontScale="90000"/>
          </a:bodyPr>
          <a:lstStyle/>
          <a:p>
            <a:pPr algn="ctr"/>
            <a:r>
              <a:rPr lang="en-US" b="1" i="1" dirty="0">
                <a:solidFill>
                  <a:schemeClr val="bg1"/>
                </a:solidFill>
                <a:effectLst>
                  <a:glow rad="101600">
                    <a:schemeClr val="tx1">
                      <a:alpha val="60000"/>
                    </a:schemeClr>
                  </a:glow>
                </a:effectLst>
              </a:rPr>
              <a:t>“Nay, in all these things we are more than conquerors through him that loved us. For I am persuaded, that neither death, nor life, nor </a:t>
            </a:r>
            <a:r>
              <a:rPr lang="en-US" b="1" i="1" u="sng" dirty="0">
                <a:solidFill>
                  <a:schemeClr val="bg1"/>
                </a:solidFill>
                <a:effectLst>
                  <a:glow rad="101600">
                    <a:schemeClr val="tx1">
                      <a:alpha val="60000"/>
                    </a:schemeClr>
                  </a:glow>
                </a:effectLst>
              </a:rPr>
              <a:t>angels</a:t>
            </a:r>
            <a:r>
              <a:rPr lang="en-US" b="1" i="1" dirty="0">
                <a:solidFill>
                  <a:schemeClr val="bg1"/>
                </a:solidFill>
                <a:effectLst>
                  <a:glow rad="101600">
                    <a:schemeClr val="tx1">
                      <a:alpha val="60000"/>
                    </a:schemeClr>
                  </a:glow>
                </a:effectLst>
              </a:rPr>
              <a:t>, nor </a:t>
            </a:r>
            <a:r>
              <a:rPr lang="en-US" b="1" i="1" u="sng" dirty="0">
                <a:solidFill>
                  <a:schemeClr val="bg1"/>
                </a:solidFill>
                <a:effectLst>
                  <a:glow rad="101600">
                    <a:schemeClr val="tx1">
                      <a:alpha val="60000"/>
                    </a:schemeClr>
                  </a:glow>
                </a:effectLst>
              </a:rPr>
              <a:t>principalities</a:t>
            </a:r>
            <a:r>
              <a:rPr lang="en-US" b="1" i="1" dirty="0">
                <a:solidFill>
                  <a:schemeClr val="bg1"/>
                </a:solidFill>
                <a:effectLst>
                  <a:glow rad="101600">
                    <a:schemeClr val="tx1">
                      <a:alpha val="60000"/>
                    </a:schemeClr>
                  </a:glow>
                </a:effectLst>
              </a:rPr>
              <a:t>, nor </a:t>
            </a:r>
            <a:r>
              <a:rPr lang="en-US" b="1" i="1" u="sng" dirty="0">
                <a:solidFill>
                  <a:schemeClr val="bg1"/>
                </a:solidFill>
                <a:effectLst>
                  <a:glow rad="101600">
                    <a:schemeClr val="tx1">
                      <a:alpha val="60000"/>
                    </a:schemeClr>
                  </a:glow>
                </a:effectLst>
              </a:rPr>
              <a:t>powers</a:t>
            </a:r>
            <a:r>
              <a:rPr lang="en-US" b="1" i="1" dirty="0">
                <a:solidFill>
                  <a:schemeClr val="bg1"/>
                </a:solidFill>
                <a:effectLst>
                  <a:glow rad="101600">
                    <a:schemeClr val="tx1">
                      <a:alpha val="60000"/>
                    </a:schemeClr>
                  </a:glow>
                </a:effectLst>
              </a:rPr>
              <a:t>, nor things present, nor things to come, Nor height, nor depth, nor any other creature, shall be able to separate us from the love of God, which is in Christ Jesus our Lord.” (Romans 8:37-39) </a:t>
            </a:r>
          </a:p>
        </p:txBody>
      </p:sp>
    </p:spTree>
    <p:extLst>
      <p:ext uri="{BB962C8B-B14F-4D97-AF65-F5344CB8AC3E}">
        <p14:creationId xmlns:p14="http://schemas.microsoft.com/office/powerpoint/2010/main" val="97836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squarespace.com/static/50071f2c84aef6ab9ccea2d1/t/5117f287e4b0c59967abd42f/1360523912915/angel%20trumpeting.pn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
        <p:nvSpPr>
          <p:cNvPr id="3" name="Title 2"/>
          <p:cNvSpPr>
            <a:spLocks noGrp="1"/>
          </p:cNvSpPr>
          <p:nvPr>
            <p:ph type="title"/>
          </p:nvPr>
        </p:nvSpPr>
        <p:spPr>
          <a:xfrm>
            <a:off x="1981200" y="3495136"/>
            <a:ext cx="8229600" cy="3048000"/>
          </a:xfrm>
        </p:spPr>
        <p:txBody>
          <a:bodyPr>
            <a:normAutofit fontScale="90000"/>
          </a:bodyPr>
          <a:lstStyle/>
          <a:p>
            <a:pPr algn="ctr"/>
            <a:r>
              <a:rPr lang="en-US" i="1" dirty="0">
                <a:effectLst>
                  <a:glow rad="101600">
                    <a:schemeClr val="bg1">
                      <a:alpha val="60000"/>
                    </a:schemeClr>
                  </a:glow>
                </a:effectLst>
              </a:rPr>
              <a:t>(Revelation 9)</a:t>
            </a:r>
            <a:br>
              <a:rPr lang="en-US" i="1" dirty="0">
                <a:effectLst>
                  <a:glow rad="101600">
                    <a:schemeClr val="bg1">
                      <a:alpha val="60000"/>
                    </a:schemeClr>
                  </a:glow>
                </a:effectLst>
              </a:rPr>
            </a:br>
            <a:r>
              <a:rPr lang="en-US" i="1" dirty="0">
                <a:effectLst>
                  <a:glow rad="101600">
                    <a:schemeClr val="bg1">
                      <a:alpha val="60000"/>
                    </a:schemeClr>
                  </a:glow>
                </a:effectLst>
              </a:rPr>
              <a:t>“And the fifth angel sounded, and I saw a </a:t>
            </a:r>
            <a:r>
              <a:rPr lang="en-US" i="1" u="sng" dirty="0">
                <a:effectLst>
                  <a:glow rad="101600">
                    <a:schemeClr val="bg1">
                      <a:alpha val="60000"/>
                    </a:schemeClr>
                  </a:glow>
                </a:effectLst>
              </a:rPr>
              <a:t>star fall from heaven</a:t>
            </a:r>
            <a:r>
              <a:rPr lang="en-US" i="1" dirty="0">
                <a:effectLst>
                  <a:glow rad="101600">
                    <a:schemeClr val="bg1">
                      <a:alpha val="60000"/>
                    </a:schemeClr>
                  </a:glow>
                </a:effectLst>
              </a:rPr>
              <a:t> unto the earth: and to him was </a:t>
            </a:r>
            <a:r>
              <a:rPr lang="en-US" i="1" u="sng" dirty="0">
                <a:effectLst>
                  <a:glow rad="101600">
                    <a:schemeClr val="bg1">
                      <a:alpha val="60000"/>
                    </a:schemeClr>
                  </a:glow>
                </a:effectLst>
              </a:rPr>
              <a:t>given the key of the bottomless pit</a:t>
            </a:r>
            <a:r>
              <a:rPr lang="en-US" i="1" dirty="0">
                <a:effectLst>
                  <a:glow rad="101600">
                    <a:schemeClr val="bg1">
                      <a:alpha val="60000"/>
                    </a:schemeClr>
                  </a:glow>
                </a:effectLst>
              </a:rPr>
              <a:t>.”</a:t>
            </a:r>
          </a:p>
        </p:txBody>
      </p:sp>
    </p:spTree>
    <p:extLst>
      <p:ext uri="{BB962C8B-B14F-4D97-AF65-F5344CB8AC3E}">
        <p14:creationId xmlns:p14="http://schemas.microsoft.com/office/powerpoint/2010/main" val="182439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Prophecy pictures\prophecy pictures\revelation\New Rev. Pix\Shooting20star.jpg"/>
          <p:cNvPicPr>
            <a:picLocks noChangeAspect="1" noChangeArrowheads="1"/>
          </p:cNvPicPr>
          <p:nvPr/>
        </p:nvPicPr>
        <p:blipFill>
          <a:blip r:embed="rId3" cstate="print"/>
          <a:srcRect/>
          <a:stretch>
            <a:fillRect/>
          </a:stretch>
        </p:blipFill>
        <p:spPr bwMode="auto">
          <a:xfrm>
            <a:off x="1329448" y="0"/>
            <a:ext cx="9338553" cy="6858000"/>
          </a:xfrm>
          <a:prstGeom prst="rect">
            <a:avLst/>
          </a:prstGeom>
          <a:noFill/>
        </p:spPr>
      </p:pic>
      <p:pic>
        <p:nvPicPr>
          <p:cNvPr id="3"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1403231" y="-146649"/>
            <a:ext cx="2793658" cy="2819400"/>
          </a:xfrm>
          <a:prstGeom prst="ellipse">
            <a:avLst/>
          </a:prstGeom>
          <a:ln>
            <a:noFill/>
          </a:ln>
          <a:effectLst>
            <a:softEdge rad="112500"/>
          </a:effectLst>
        </p:spPr>
      </p:pic>
      <p:pic>
        <p:nvPicPr>
          <p:cNvPr id="4099" name="Picture 3" descr="C:\Users\Ptr. Daniel White\Desktop\Bible pictures\Prophecy pictures\prophecy pictures\revelation\1 Dad's Pix (68).jpg"/>
          <p:cNvPicPr>
            <a:picLocks noChangeAspect="1" noChangeArrowheads="1"/>
          </p:cNvPicPr>
          <p:nvPr/>
        </p:nvPicPr>
        <p:blipFill>
          <a:blip r:embed="rId5" cstate="print"/>
          <a:srcRect/>
          <a:stretch>
            <a:fillRect/>
          </a:stretch>
        </p:blipFill>
        <p:spPr bwMode="auto">
          <a:xfrm>
            <a:off x="8305801" y="3429000"/>
            <a:ext cx="2362200" cy="2952750"/>
          </a:xfrm>
          <a:prstGeom prst="rect">
            <a:avLst/>
          </a:prstGeom>
          <a:noFill/>
          <a:scene3d>
            <a:camera prst="isometricOffAxis2Left"/>
            <a:lightRig rig="threePt" dir="t"/>
          </a:scene3d>
          <a:sp3d>
            <a:bevelT prst="relaxedInset"/>
          </a:sp3d>
        </p:spPr>
      </p:pic>
      <p:pic>
        <p:nvPicPr>
          <p:cNvPr id="1026" name="Picture 2" descr="C:\Users\Ptr. Daniel White\Desktop\Bible pictures\Satan-Devil and demons\dore_satan_falls.jpg"/>
          <p:cNvPicPr>
            <a:picLocks noChangeAspect="1" noChangeArrowheads="1"/>
          </p:cNvPicPr>
          <p:nvPr/>
        </p:nvPicPr>
        <p:blipFill>
          <a:blip r:embed="rId6" cstate="print">
            <a:lum bright="-10000"/>
          </a:blip>
          <a:srcRect/>
          <a:stretch>
            <a:fillRect/>
          </a:stretch>
        </p:blipFill>
        <p:spPr bwMode="auto">
          <a:xfrm>
            <a:off x="5156029" y="866955"/>
            <a:ext cx="2336800" cy="2928039"/>
          </a:xfrm>
          <a:prstGeom prst="rect">
            <a:avLst/>
          </a:prstGeom>
          <a:noFill/>
          <a:scene3d>
            <a:camera prst="orthographicFront"/>
            <a:lightRig rig="threePt" dir="t"/>
          </a:scene3d>
          <a:sp3d>
            <a:bevelT prst="angle"/>
          </a:sp3d>
        </p:spPr>
      </p:pic>
      <p:sp>
        <p:nvSpPr>
          <p:cNvPr id="8" name="Content Placeholder 7"/>
          <p:cNvSpPr>
            <a:spLocks noGrp="1"/>
          </p:cNvSpPr>
          <p:nvPr>
            <p:ph idx="1"/>
          </p:nvPr>
        </p:nvSpPr>
        <p:spPr>
          <a:xfrm>
            <a:off x="1295399" y="4038600"/>
            <a:ext cx="7037717" cy="2819400"/>
          </a:xfrm>
        </p:spPr>
        <p:txBody>
          <a:bodyPr>
            <a:normAutofit/>
          </a:bodyPr>
          <a:lstStyle/>
          <a:p>
            <a:r>
              <a:rPr lang="en-US" sz="3600" i="1" dirty="0">
                <a:effectLst>
                  <a:glow rad="101600">
                    <a:schemeClr val="bg1">
                      <a:alpha val="60000"/>
                    </a:schemeClr>
                  </a:glow>
                </a:effectLst>
              </a:rPr>
              <a:t>Jesus – “I beheld Satan as lightning fall from heaven.” (Luke 10:18)</a:t>
            </a:r>
          </a:p>
          <a:p>
            <a:r>
              <a:rPr lang="en-US" sz="3600" i="1" dirty="0">
                <a:effectLst>
                  <a:glow rad="101600">
                    <a:schemeClr val="bg1">
                      <a:alpha val="60000"/>
                    </a:schemeClr>
                  </a:glow>
                </a:effectLst>
              </a:rPr>
              <a:t>Isaiah – “How art thou fallen from heaven, O Lucifer, son of the morning.” (Isaiah 14:12)</a:t>
            </a:r>
          </a:p>
        </p:txBody>
      </p:sp>
    </p:spTree>
    <p:extLst>
      <p:ext uri="{BB962C8B-B14F-4D97-AF65-F5344CB8AC3E}">
        <p14:creationId xmlns:p14="http://schemas.microsoft.com/office/powerpoint/2010/main" val="156682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circle(in)">
                                      <p:cBhvr>
                                        <p:cTn id="14" dur="2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1000"/>
                                        <p:tgtEl>
                                          <p:spTgt spid="4099"/>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to="" calcmode="lin" valueType="num">
                                      <p:cBhvr>
                                        <p:cTn id="24" dur="1" fill="hold"/>
                                        <p:tgtEl>
                                          <p:spTgt spid="8">
                                            <p:txEl>
                                              <p:pRg st="0" end="0"/>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 to="" calcmode="lin" valueType="num">
                                      <p:cBhvr>
                                        <p:cTn id="29" dur="1" fill="hold"/>
                                        <p:tgtEl>
                                          <p:spTgt spid="8">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Bible pictures\backgrounds\earth and space\Earth-From-Space-22378.jpg"/>
          <p:cNvPicPr>
            <a:picLocks noChangeAspect="1" noChangeArrowheads="1"/>
          </p:cNvPicPr>
          <p:nvPr/>
        </p:nvPicPr>
        <p:blipFill>
          <a:blip r:embed="rId3" cstate="print"/>
          <a:srcRect/>
          <a:stretch>
            <a:fillRect/>
          </a:stretch>
        </p:blipFill>
        <p:spPr bwMode="auto">
          <a:xfrm>
            <a:off x="1524000" y="0"/>
            <a:ext cx="9144001" cy="6858000"/>
          </a:xfrm>
          <a:prstGeom prst="rect">
            <a:avLst/>
          </a:prstGeom>
          <a:noFill/>
        </p:spPr>
      </p:pic>
      <p:pic>
        <p:nvPicPr>
          <p:cNvPr id="4" name="Picture 2" descr="C:\Users\Ptr. Daniel White\Desktop\Bible pictures\backgrounds\earth and space\Earth-From-Space-22378.jpg"/>
          <p:cNvPicPr>
            <a:picLocks noChangeAspect="1" noChangeArrowheads="1"/>
          </p:cNvPicPr>
          <p:nvPr/>
        </p:nvPicPr>
        <p:blipFill>
          <a:blip r:embed="rId3" cstate="print"/>
          <a:srcRect r="91050" b="76554"/>
          <a:stretch>
            <a:fillRect/>
          </a:stretch>
        </p:blipFill>
        <p:spPr bwMode="auto">
          <a:xfrm>
            <a:off x="1371601" y="-381000"/>
            <a:ext cx="9677399" cy="7307461"/>
          </a:xfrm>
          <a:prstGeom prst="rect">
            <a:avLst/>
          </a:prstGeom>
          <a:ln>
            <a:noFill/>
          </a:ln>
          <a:effectLst>
            <a:softEdge rad="112500"/>
          </a:effectLst>
        </p:spPr>
      </p:pic>
      <p:pic>
        <p:nvPicPr>
          <p:cNvPr id="5" name="Picture 2" descr="C:\Users\Ptr. Daniel White\Desktop\Bible pictures\Prophecy pictures\prophecy pictures\revelation\WelcomeTribulation.jpg"/>
          <p:cNvPicPr>
            <a:picLocks noChangeAspect="1" noChangeArrowheads="1"/>
          </p:cNvPicPr>
          <p:nvPr/>
        </p:nvPicPr>
        <p:blipFill>
          <a:blip r:embed="rId4" cstate="print"/>
          <a:srcRect l="3930" t="20960"/>
          <a:stretch>
            <a:fillRect/>
          </a:stretch>
        </p:blipFill>
        <p:spPr bwMode="auto">
          <a:xfrm>
            <a:off x="1839351" y="292538"/>
            <a:ext cx="8741897" cy="59603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5176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Prophecy pictures\prophecy pictures\revelation\WelcomeTribulation.jpg"/>
          <p:cNvPicPr>
            <a:picLocks noChangeAspect="1" noChangeArrowheads="1"/>
          </p:cNvPicPr>
          <p:nvPr/>
        </p:nvPicPr>
        <p:blipFill>
          <a:blip r:embed="rId3" cstate="print">
            <a:lum bright="-40000" contrast="-30000"/>
          </a:blip>
          <a:srcRect/>
          <a:stretch>
            <a:fillRect/>
          </a:stretch>
        </p:blipFill>
        <p:spPr bwMode="auto">
          <a:xfrm>
            <a:off x="1524000" y="0"/>
            <a:ext cx="9144000" cy="6858000"/>
          </a:xfrm>
          <a:prstGeom prst="rect">
            <a:avLst/>
          </a:prstGeom>
          <a:noFill/>
        </p:spPr>
      </p:pic>
      <p:sp>
        <p:nvSpPr>
          <p:cNvPr id="2" name="Title 1"/>
          <p:cNvSpPr>
            <a:spLocks noGrp="1"/>
          </p:cNvSpPr>
          <p:nvPr>
            <p:ph type="title"/>
          </p:nvPr>
        </p:nvSpPr>
        <p:spPr/>
        <p:txBody>
          <a:bodyPr>
            <a:normAutofit fontScale="90000"/>
          </a:bodyPr>
          <a:lstStyle/>
          <a:p>
            <a:pPr algn="ctr"/>
            <a:r>
              <a:rPr lang="en-US" sz="4900" b="1" dirty="0">
                <a:effectLst>
                  <a:glow rad="101600">
                    <a:schemeClr val="bg1">
                      <a:alpha val="60000"/>
                    </a:schemeClr>
                  </a:glow>
                </a:effectLst>
              </a:rPr>
              <a:t>The Bottomless Pit</a:t>
            </a:r>
            <a:br>
              <a:rPr lang="en-US" dirty="0">
                <a:effectLst>
                  <a:glow rad="101600">
                    <a:schemeClr val="bg1">
                      <a:alpha val="60000"/>
                    </a:schemeClr>
                  </a:glow>
                </a:effectLst>
              </a:rPr>
            </a:br>
            <a:r>
              <a:rPr lang="en-US" i="1" dirty="0">
                <a:effectLst>
                  <a:glow rad="101600">
                    <a:schemeClr val="bg1">
                      <a:alpha val="60000"/>
                    </a:schemeClr>
                  </a:glow>
                </a:effectLst>
              </a:rPr>
              <a:t>“The Abyss”</a:t>
            </a:r>
          </a:p>
        </p:txBody>
      </p:sp>
      <p:sp>
        <p:nvSpPr>
          <p:cNvPr id="3" name="Content Placeholder 2"/>
          <p:cNvSpPr>
            <a:spLocks noGrp="1"/>
          </p:cNvSpPr>
          <p:nvPr>
            <p:ph idx="1"/>
          </p:nvPr>
        </p:nvSpPr>
        <p:spPr>
          <a:xfrm>
            <a:off x="1524000" y="990600"/>
            <a:ext cx="9144000" cy="5867400"/>
          </a:xfrm>
        </p:spPr>
        <p:txBody>
          <a:bodyPr>
            <a:normAutofit/>
          </a:bodyPr>
          <a:lstStyle/>
          <a:p>
            <a:pPr>
              <a:buNone/>
            </a:pPr>
            <a:endParaRPr lang="en-US" sz="3600" dirty="0">
              <a:effectLst>
                <a:glow rad="101600">
                  <a:schemeClr val="bg1">
                    <a:alpha val="60000"/>
                  </a:schemeClr>
                </a:glow>
              </a:effectLst>
            </a:endParaRPr>
          </a:p>
          <a:p>
            <a:r>
              <a:rPr lang="en-US" sz="3600" dirty="0">
                <a:effectLst>
                  <a:glow rad="101600">
                    <a:schemeClr val="bg1">
                      <a:alpha val="60000"/>
                    </a:schemeClr>
                  </a:glow>
                </a:effectLst>
              </a:rPr>
              <a:t>The place where demons dreaded to go –      </a:t>
            </a:r>
            <a:r>
              <a:rPr lang="en-US" sz="3600" i="1" dirty="0">
                <a:effectLst>
                  <a:glow rad="101600">
                    <a:schemeClr val="bg1">
                      <a:alpha val="60000"/>
                    </a:schemeClr>
                  </a:glow>
                </a:effectLst>
              </a:rPr>
              <a:t>Luke 8:31</a:t>
            </a:r>
          </a:p>
          <a:p>
            <a:r>
              <a:rPr lang="en-US" sz="3600" dirty="0">
                <a:effectLst>
                  <a:glow rad="101600">
                    <a:schemeClr val="bg1">
                      <a:alpha val="60000"/>
                    </a:schemeClr>
                  </a:glow>
                </a:effectLst>
              </a:rPr>
              <a:t>The place where angels which kept not their first estate, but left their own habitation are reserved in everlasting chains under darkness waiting the day of judgment </a:t>
            </a:r>
            <a:r>
              <a:rPr lang="en-US" sz="3600" i="1" dirty="0">
                <a:effectLst>
                  <a:glow rad="101600">
                    <a:schemeClr val="bg1">
                      <a:alpha val="60000"/>
                    </a:schemeClr>
                  </a:glow>
                </a:effectLst>
              </a:rPr>
              <a:t>–  Jude 6</a:t>
            </a:r>
          </a:p>
          <a:p>
            <a:r>
              <a:rPr lang="en-US" sz="3600" dirty="0">
                <a:effectLst>
                  <a:glow rad="101600">
                    <a:schemeClr val="bg1">
                      <a:alpha val="60000"/>
                    </a:schemeClr>
                  </a:glow>
                </a:effectLst>
              </a:rPr>
              <a:t>The location of the </a:t>
            </a:r>
            <a:r>
              <a:rPr lang="en-US" sz="3600" i="1" dirty="0">
                <a:effectLst>
                  <a:glow rad="101600">
                    <a:schemeClr val="bg1">
                      <a:alpha val="60000"/>
                    </a:schemeClr>
                  </a:glow>
                </a:effectLst>
              </a:rPr>
              <a:t>“pit” </a:t>
            </a:r>
            <a:r>
              <a:rPr lang="en-US" sz="3600" dirty="0">
                <a:effectLst>
                  <a:glow rad="101600">
                    <a:schemeClr val="bg1">
                      <a:alpha val="60000"/>
                    </a:schemeClr>
                  </a:glow>
                </a:effectLst>
              </a:rPr>
              <a:t>is in the </a:t>
            </a:r>
            <a:r>
              <a:rPr lang="en-US" sz="3600" i="1" dirty="0">
                <a:effectLst>
                  <a:glow rad="101600">
                    <a:schemeClr val="bg1">
                      <a:alpha val="60000"/>
                    </a:schemeClr>
                  </a:glow>
                </a:effectLst>
              </a:rPr>
              <a:t>“lower parts of the earth” – Ephesians 4:9</a:t>
            </a:r>
          </a:p>
          <a:p>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57537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ll\Artistic-Elemental-41635.jpg"/>
          <p:cNvPicPr>
            <a:picLocks noChangeAspect="1" noChangeArrowheads="1"/>
          </p:cNvPicPr>
          <p:nvPr/>
        </p:nvPicPr>
        <p:blipFill>
          <a:blip r:embed="rId3" cstate="print"/>
          <a:srcRect/>
          <a:stretch>
            <a:fillRect/>
          </a:stretch>
        </p:blipFill>
        <p:spPr bwMode="auto">
          <a:xfrm>
            <a:off x="1643064" y="0"/>
            <a:ext cx="9024937" cy="6910586"/>
          </a:xfrm>
          <a:prstGeom prst="rect">
            <a:avLst/>
          </a:prstGeom>
          <a:noFill/>
        </p:spPr>
      </p:pic>
      <p:sp>
        <p:nvSpPr>
          <p:cNvPr id="2" name="Title 1"/>
          <p:cNvSpPr>
            <a:spLocks noGrp="1"/>
          </p:cNvSpPr>
          <p:nvPr>
            <p:ph type="title"/>
          </p:nvPr>
        </p:nvSpPr>
        <p:spPr>
          <a:xfrm>
            <a:off x="6934200" y="274638"/>
            <a:ext cx="3581400" cy="6583362"/>
          </a:xfrm>
        </p:spPr>
        <p:txBody>
          <a:bodyPr>
            <a:noAutofit/>
          </a:bodyPr>
          <a:lstStyle/>
          <a:p>
            <a:pPr algn="ctr"/>
            <a:r>
              <a:rPr lang="en-US" sz="3600" i="1" dirty="0">
                <a:effectLst>
                  <a:glow rad="101600">
                    <a:schemeClr val="bg1">
                      <a:alpha val="60000"/>
                    </a:schemeClr>
                  </a:glow>
                </a:effectLst>
              </a:rPr>
              <a:t>“For if God spared not the angels that sinned, but cast them down to hell </a:t>
            </a:r>
            <a:r>
              <a:rPr lang="en-US" sz="3600" i="1" dirty="0">
                <a:solidFill>
                  <a:srgbClr val="FFFF00"/>
                </a:solidFill>
                <a:effectLst>
                  <a:glow rad="101600">
                    <a:schemeClr val="bg1">
                      <a:alpha val="60000"/>
                    </a:schemeClr>
                  </a:glow>
                </a:effectLst>
              </a:rPr>
              <a:t>(tartarus)</a:t>
            </a:r>
            <a:r>
              <a:rPr lang="en-US" sz="3600" i="1" dirty="0">
                <a:effectLst>
                  <a:glow rad="101600">
                    <a:schemeClr val="bg1">
                      <a:alpha val="60000"/>
                    </a:schemeClr>
                  </a:glow>
                </a:effectLst>
              </a:rPr>
              <a:t>,</a:t>
            </a:r>
            <a:r>
              <a:rPr lang="en-US" sz="3600" i="1" dirty="0">
                <a:solidFill>
                  <a:srgbClr val="FFFF00"/>
                </a:solidFill>
                <a:effectLst>
                  <a:glow rad="101600">
                    <a:schemeClr val="bg1">
                      <a:alpha val="60000"/>
                    </a:schemeClr>
                  </a:glow>
                </a:effectLst>
              </a:rPr>
              <a:t> </a:t>
            </a:r>
            <a:r>
              <a:rPr lang="en-US" sz="3600" i="1" dirty="0">
                <a:effectLst>
                  <a:glow rad="101600">
                    <a:schemeClr val="bg1">
                      <a:alpha val="60000"/>
                    </a:schemeClr>
                  </a:glow>
                </a:effectLst>
              </a:rPr>
              <a:t>and delivered them into chains of darkness, to be reserved unto judgment.” </a:t>
            </a:r>
            <a:br>
              <a:rPr lang="en-US" sz="3600" i="1" dirty="0">
                <a:effectLst>
                  <a:glow rad="101600">
                    <a:schemeClr val="bg1">
                      <a:alpha val="60000"/>
                    </a:schemeClr>
                  </a:glow>
                </a:effectLst>
              </a:rPr>
            </a:br>
            <a:r>
              <a:rPr lang="en-US" sz="3600" i="1" dirty="0">
                <a:effectLst>
                  <a:glow rad="101600">
                    <a:schemeClr val="bg1">
                      <a:alpha val="60000"/>
                    </a:schemeClr>
                  </a:glow>
                </a:effectLst>
              </a:rPr>
              <a:t>(II Peter 2:4)</a:t>
            </a:r>
          </a:p>
        </p:txBody>
      </p:sp>
      <p:pic>
        <p:nvPicPr>
          <p:cNvPr id="2050" name="Picture 2" descr="C:\Users\Ptr. Daniel White\Desktop\Bible pictures\Satan-Devil and demons\Satan&amp;Demons\Fall Of Rebel Angels 1194-41.jpg"/>
          <p:cNvPicPr>
            <a:picLocks noChangeAspect="1" noChangeArrowheads="1"/>
          </p:cNvPicPr>
          <p:nvPr/>
        </p:nvPicPr>
        <p:blipFill>
          <a:blip r:embed="rId4" cstate="print">
            <a:duotone>
              <a:prstClr val="black"/>
              <a:schemeClr val="accent1">
                <a:tint val="45000"/>
                <a:satMod val="400000"/>
              </a:schemeClr>
            </a:duotone>
            <a:lum contrast="30000"/>
          </a:blip>
          <a:srcRect/>
          <a:stretch>
            <a:fillRect/>
          </a:stretch>
        </p:blipFill>
        <p:spPr bwMode="auto">
          <a:xfrm>
            <a:off x="1371601" y="-152400"/>
            <a:ext cx="5514975" cy="7315200"/>
          </a:xfrm>
          <a:prstGeom prst="rect">
            <a:avLst/>
          </a:prstGeom>
          <a:ln>
            <a:noFill/>
          </a:ln>
          <a:effectLst>
            <a:softEdge rad="112500"/>
          </a:effectLst>
        </p:spPr>
      </p:pic>
    </p:spTree>
    <p:extLst>
      <p:ext uri="{BB962C8B-B14F-4D97-AF65-F5344CB8AC3E}">
        <p14:creationId xmlns:p14="http://schemas.microsoft.com/office/powerpoint/2010/main" val="249540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C:\Users\Ptr. Daniel White\Desktop\Bible pictures\hell\image32.jpg"/>
          <p:cNvPicPr>
            <a:picLocks noChangeAspect="1" noChangeArrowheads="1"/>
          </p:cNvPicPr>
          <p:nvPr/>
        </p:nvPicPr>
        <p:blipFill>
          <a:blip r:embed="rId3" cstate="print">
            <a:lum bright="-10000" contrast="20000"/>
          </a:blip>
          <a:srcRect/>
          <a:stretch>
            <a:fillRect/>
          </a:stretch>
        </p:blipFill>
        <p:spPr bwMode="auto">
          <a:xfrm>
            <a:off x="1524000" y="0"/>
            <a:ext cx="9144000" cy="7239000"/>
          </a:xfrm>
          <a:prstGeom prst="rect">
            <a:avLst/>
          </a:prstGeom>
          <a:noFill/>
        </p:spPr>
      </p:pic>
      <p:sp>
        <p:nvSpPr>
          <p:cNvPr id="2" name="Title 1"/>
          <p:cNvSpPr>
            <a:spLocks noGrp="1"/>
          </p:cNvSpPr>
          <p:nvPr>
            <p:ph type="title"/>
          </p:nvPr>
        </p:nvSpPr>
        <p:spPr>
          <a:xfrm>
            <a:off x="1981200" y="457200"/>
            <a:ext cx="8229600" cy="2514600"/>
          </a:xfrm>
        </p:spPr>
        <p:txBody>
          <a:bodyPr>
            <a:normAutofit fontScale="90000"/>
          </a:bodyPr>
          <a:lstStyle/>
          <a:p>
            <a:pPr algn="ctr"/>
            <a:r>
              <a:rPr lang="en-US" i="1" dirty="0">
                <a:effectLst>
                  <a:glow rad="101600">
                    <a:schemeClr val="bg1">
                      <a:alpha val="60000"/>
                    </a:schemeClr>
                  </a:glow>
                </a:effectLst>
              </a:rPr>
              <a:t>“And they shall be gathered together, as prisoners are gathered in the </a:t>
            </a:r>
            <a:r>
              <a:rPr lang="en-US" i="1" u="sng" dirty="0">
                <a:effectLst>
                  <a:glow rad="101600">
                    <a:schemeClr val="bg1">
                      <a:alpha val="60000"/>
                    </a:schemeClr>
                  </a:glow>
                </a:effectLst>
              </a:rPr>
              <a:t>pit</a:t>
            </a:r>
            <a:r>
              <a:rPr lang="en-US" i="1" dirty="0">
                <a:effectLst>
                  <a:glow rad="101600">
                    <a:schemeClr val="bg1">
                      <a:alpha val="60000"/>
                    </a:schemeClr>
                  </a:glow>
                </a:effectLst>
              </a:rPr>
              <a:t>, and shall be shut up in the prison…” (Isa. 24:22)</a:t>
            </a:r>
            <a:br>
              <a:rPr lang="en-US" dirty="0">
                <a:effectLst>
                  <a:glow rad="101600">
                    <a:schemeClr val="bg1">
                      <a:alpha val="60000"/>
                    </a:schemeClr>
                  </a:glow>
                </a:effectLst>
              </a:rPr>
            </a:br>
            <a:endParaRPr lang="en-US" dirty="0">
              <a:effectLst>
                <a:glow rad="101600">
                  <a:schemeClr val="bg1">
                    <a:alpha val="60000"/>
                  </a:schemeClr>
                </a:glow>
              </a:effectLst>
            </a:endParaRPr>
          </a:p>
        </p:txBody>
      </p:sp>
      <p:pic>
        <p:nvPicPr>
          <p:cNvPr id="68610" name="Picture 2"/>
          <p:cNvPicPr>
            <a:picLocks noChangeAspect="1" noChangeArrowheads="1"/>
          </p:cNvPicPr>
          <p:nvPr/>
        </p:nvPicPr>
        <p:blipFill>
          <a:blip r:embed="rId4" cstate="print"/>
          <a:srcRect/>
          <a:stretch>
            <a:fillRect/>
          </a:stretch>
        </p:blipFill>
        <p:spPr bwMode="auto">
          <a:xfrm>
            <a:off x="4038600" y="2971800"/>
            <a:ext cx="4358640" cy="2971800"/>
          </a:xfrm>
          <a:prstGeom prst="ellipse">
            <a:avLst/>
          </a:prstGeom>
          <a:ln>
            <a:noFill/>
          </a:ln>
          <a:effectLst>
            <a:softEdge rad="112500"/>
          </a:effectLst>
        </p:spPr>
      </p:pic>
    </p:spTree>
    <p:extLst>
      <p:ext uri="{BB962C8B-B14F-4D97-AF65-F5344CB8AC3E}">
        <p14:creationId xmlns:p14="http://schemas.microsoft.com/office/powerpoint/2010/main" val="338381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2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620962"/>
          </a:xfrm>
        </p:spPr>
        <p:txBody>
          <a:bodyPr>
            <a:normAutofit/>
          </a:bodyPr>
          <a:lstStyle/>
          <a:p>
            <a:pPr algn="ctr"/>
            <a:r>
              <a:rPr lang="en-US" i="1" dirty="0">
                <a:effectLst>
                  <a:glow rad="101600">
                    <a:schemeClr val="bg1">
                      <a:alpha val="60000"/>
                    </a:schemeClr>
                  </a:glow>
                </a:effectLst>
              </a:rPr>
              <a:t>“Cast him down to hell with them that descend into the </a:t>
            </a:r>
            <a:r>
              <a:rPr lang="en-US" i="1" u="sng" dirty="0">
                <a:effectLst>
                  <a:glow rad="101600">
                    <a:schemeClr val="bg1">
                      <a:alpha val="60000"/>
                    </a:schemeClr>
                  </a:glow>
                </a:effectLst>
              </a:rPr>
              <a:t>pit</a:t>
            </a:r>
            <a:r>
              <a:rPr lang="en-US" i="1" dirty="0">
                <a:effectLst>
                  <a:glow rad="101600">
                    <a:schemeClr val="bg1">
                      <a:alpha val="60000"/>
                    </a:schemeClr>
                  </a:glow>
                </a:effectLst>
              </a:rPr>
              <a:t>.” </a:t>
            </a:r>
            <a:br>
              <a:rPr lang="en-US" i="1" dirty="0">
                <a:effectLst>
                  <a:glow rad="101600">
                    <a:schemeClr val="bg1">
                      <a:alpha val="60000"/>
                    </a:schemeClr>
                  </a:glow>
                </a:effectLst>
              </a:rPr>
            </a:br>
            <a:r>
              <a:rPr lang="en-US" i="1" dirty="0">
                <a:effectLst>
                  <a:glow rad="101600">
                    <a:schemeClr val="bg1">
                      <a:alpha val="60000"/>
                    </a:schemeClr>
                  </a:glow>
                </a:effectLst>
              </a:rPr>
              <a:t>(Ezek. 31:16)</a:t>
            </a:r>
          </a:p>
        </p:txBody>
      </p:sp>
      <p:pic>
        <p:nvPicPr>
          <p:cNvPr id="3" name="Picture 13"/>
          <p:cNvPicPr>
            <a:picLocks noChangeAspect="1" noChangeArrowheads="1"/>
          </p:cNvPicPr>
          <p:nvPr/>
        </p:nvPicPr>
        <p:blipFill>
          <a:blip r:embed="rId3" cstate="print"/>
          <a:srcRect t="27885" r="-773"/>
          <a:stretch>
            <a:fillRect/>
          </a:stretch>
        </p:blipFill>
        <p:spPr bwMode="auto">
          <a:xfrm>
            <a:off x="1676401" y="2901270"/>
            <a:ext cx="8991600" cy="4293058"/>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6553200" y="3162300"/>
            <a:ext cx="3962400" cy="2971800"/>
          </a:xfrm>
          <a:prstGeom prst="ellipse">
            <a:avLst/>
          </a:prstGeom>
          <a:ln>
            <a:noFill/>
          </a:ln>
          <a:effectLst>
            <a:softEdge rad="112500"/>
          </a:effectLst>
        </p:spPr>
      </p:pic>
    </p:spTree>
    <p:extLst>
      <p:ext uri="{BB962C8B-B14F-4D97-AF65-F5344CB8AC3E}">
        <p14:creationId xmlns:p14="http://schemas.microsoft.com/office/powerpoint/2010/main" val="234278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47800"/>
            <a:ext cx="8229600" cy="3124200"/>
          </a:xfrm>
        </p:spPr>
        <p:txBody>
          <a:bodyPr>
            <a:noAutofit/>
          </a:bodyPr>
          <a:lstStyle/>
          <a:p>
            <a:pPr algn="ctr"/>
            <a:r>
              <a:rPr lang="en-US" i="1" dirty="0"/>
              <a:t>“For a fire is kindled in mine anger, and shall burn unto the lowest hell…They shall be burnt with hunger, and devoured with burning heat, and with bitter destruction: I will also send the teeth of beasts upon them, with the poison of serpents…” (Deut. 32)</a:t>
            </a:r>
            <a:endParaRPr lang="en-US" dirty="0"/>
          </a:p>
        </p:txBody>
      </p:sp>
      <p:pic>
        <p:nvPicPr>
          <p:cNvPr id="5" name="Picture 6"/>
          <p:cNvPicPr>
            <a:picLocks noChangeAspect="1" noChangeArrowheads="1"/>
          </p:cNvPicPr>
          <p:nvPr/>
        </p:nvPicPr>
        <p:blipFill>
          <a:blip r:embed="rId3" cstate="print">
            <a:lum bright="-10000"/>
          </a:blip>
          <a:srcRect/>
          <a:stretch>
            <a:fillRect/>
          </a:stretch>
        </p:blipFill>
        <p:spPr bwMode="auto">
          <a:xfrm>
            <a:off x="1524000" y="1854130"/>
            <a:ext cx="4648200" cy="500387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lum contrast="20000"/>
          </a:blip>
          <a:srcRect/>
          <a:stretch>
            <a:fillRect/>
          </a:stretch>
        </p:blipFill>
        <p:spPr bwMode="auto">
          <a:xfrm>
            <a:off x="1562101" y="0"/>
            <a:ext cx="4572000" cy="3510643"/>
          </a:xfrm>
          <a:prstGeom prst="rect">
            <a:avLst/>
          </a:prstGeom>
          <a:noFill/>
          <a:ln w="9525">
            <a:noFill/>
            <a:miter lim="800000"/>
            <a:headEnd/>
            <a:tailEnd/>
          </a:ln>
        </p:spPr>
      </p:pic>
      <p:pic>
        <p:nvPicPr>
          <p:cNvPr id="69634" name="Picture 2" descr="C:\Users\Ptr. Daniel White\Desktop\Bible pictures\hell\Torment of Hell (2).jpg"/>
          <p:cNvPicPr>
            <a:picLocks noChangeAspect="1" noChangeArrowheads="1"/>
          </p:cNvPicPr>
          <p:nvPr/>
        </p:nvPicPr>
        <p:blipFill>
          <a:blip r:embed="rId5" cstate="print"/>
          <a:srcRect l="6000" t="4000" r="6000" b="5333"/>
          <a:stretch>
            <a:fillRect/>
          </a:stretch>
        </p:blipFill>
        <p:spPr bwMode="auto">
          <a:xfrm>
            <a:off x="6033248" y="3276600"/>
            <a:ext cx="4634753" cy="3581400"/>
          </a:xfrm>
          <a:prstGeom prst="rect">
            <a:avLst/>
          </a:prstGeom>
          <a:noFill/>
        </p:spPr>
      </p:pic>
      <p:pic>
        <p:nvPicPr>
          <p:cNvPr id="4" name="Picture 2"/>
          <p:cNvPicPr>
            <a:picLocks noChangeAspect="1" noChangeArrowheads="1"/>
          </p:cNvPicPr>
          <p:nvPr/>
        </p:nvPicPr>
        <p:blipFill>
          <a:blip r:embed="rId6" cstate="print"/>
          <a:srcRect/>
          <a:stretch>
            <a:fillRect/>
          </a:stretch>
        </p:blipFill>
        <p:spPr bwMode="auto">
          <a:xfrm>
            <a:off x="5995704" y="0"/>
            <a:ext cx="4672297" cy="3733800"/>
          </a:xfrm>
          <a:prstGeom prst="rect">
            <a:avLst/>
          </a:prstGeom>
          <a:noFill/>
          <a:ln w="9525">
            <a:noFill/>
            <a:miter lim="800000"/>
            <a:headEnd/>
            <a:tailEnd/>
          </a:ln>
        </p:spPr>
      </p:pic>
    </p:spTree>
    <p:extLst>
      <p:ext uri="{BB962C8B-B14F-4D97-AF65-F5344CB8AC3E}">
        <p14:creationId xmlns:p14="http://schemas.microsoft.com/office/powerpoint/2010/main" val="416516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9634"/>
                                        </p:tgtEl>
                                        <p:attrNameLst>
                                          <p:attrName>style.visibility</p:attrName>
                                        </p:attrNameLst>
                                      </p:cBhvr>
                                      <p:to>
                                        <p:strVal val="visible"/>
                                      </p:to>
                                    </p:set>
                                    <p:anim calcmode="lin" valueType="num">
                                      <p:cBhvr>
                                        <p:cTn id="14" dur="500" fill="hold"/>
                                        <p:tgtEl>
                                          <p:spTgt spid="69634"/>
                                        </p:tgtEl>
                                        <p:attrNameLst>
                                          <p:attrName>ppt_w</p:attrName>
                                        </p:attrNameLst>
                                      </p:cBhvr>
                                      <p:tavLst>
                                        <p:tav tm="0">
                                          <p:val>
                                            <p:fltVal val="0"/>
                                          </p:val>
                                        </p:tav>
                                        <p:tav tm="100000">
                                          <p:val>
                                            <p:strVal val="#ppt_w"/>
                                          </p:val>
                                        </p:tav>
                                      </p:tavLst>
                                    </p:anim>
                                    <p:anim calcmode="lin" valueType="num">
                                      <p:cBhvr>
                                        <p:cTn id="15" dur="500" fill="hold"/>
                                        <p:tgtEl>
                                          <p:spTgt spid="69634"/>
                                        </p:tgtEl>
                                        <p:attrNameLst>
                                          <p:attrName>ppt_h</p:attrName>
                                        </p:attrNameLst>
                                      </p:cBhvr>
                                      <p:tavLst>
                                        <p:tav tm="0">
                                          <p:val>
                                            <p:fltVal val="0"/>
                                          </p:val>
                                        </p:tav>
                                        <p:tav tm="100000">
                                          <p:val>
                                            <p:strVal val="#ppt_h"/>
                                          </p:val>
                                        </p:tav>
                                      </p:tavLst>
                                    </p:anim>
                                    <p:animEffect transition="in" filter="fade">
                                      <p:cBhvr>
                                        <p:cTn id="16" dur="500"/>
                                        <p:tgtEl>
                                          <p:spTgt spid="696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mages6.alphacoders.com/304/3044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1" y="-31369"/>
            <a:ext cx="9220200" cy="691794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796951" y="0"/>
            <a:ext cx="4718649" cy="6629400"/>
          </a:xfrm>
        </p:spPr>
        <p:txBody>
          <a:bodyPr>
            <a:normAutofit/>
          </a:bodyPr>
          <a:lstStyle/>
          <a:p>
            <a:pPr algn="ctr"/>
            <a:r>
              <a:rPr lang="en-US" b="1" dirty="0">
                <a:solidFill>
                  <a:srgbClr val="FFFF00"/>
                </a:solidFill>
                <a:effectLst>
                  <a:glow rad="101600">
                    <a:schemeClr val="bg1">
                      <a:alpha val="60000"/>
                    </a:schemeClr>
                  </a:glow>
                </a:effectLst>
              </a:rPr>
              <a:t>After Christ’s death He descended into the lower parts of the earth and preached unto the spirits in prison </a:t>
            </a:r>
            <a:br>
              <a:rPr lang="en-US" b="1" dirty="0">
                <a:solidFill>
                  <a:srgbClr val="FFFF00"/>
                </a:solidFill>
                <a:effectLst>
                  <a:glow rad="101600">
                    <a:schemeClr val="bg1">
                      <a:alpha val="60000"/>
                    </a:schemeClr>
                  </a:glow>
                </a:effectLst>
              </a:rPr>
            </a:br>
            <a:r>
              <a:rPr lang="en-US" b="1" dirty="0">
                <a:solidFill>
                  <a:srgbClr val="FFFF00"/>
                </a:solidFill>
                <a:effectLst>
                  <a:glow rad="101600">
                    <a:schemeClr val="bg1">
                      <a:alpha val="60000"/>
                    </a:schemeClr>
                  </a:glow>
                </a:effectLst>
              </a:rPr>
              <a:t> </a:t>
            </a:r>
            <a:r>
              <a:rPr lang="en-US" b="1" i="1" dirty="0">
                <a:solidFill>
                  <a:srgbClr val="FFFF00"/>
                </a:solidFill>
                <a:effectLst>
                  <a:glow rad="101600">
                    <a:schemeClr val="bg1">
                      <a:alpha val="60000"/>
                    </a:schemeClr>
                  </a:glow>
                </a:effectLst>
              </a:rPr>
              <a:t>(I Peter 3:19)</a:t>
            </a:r>
          </a:p>
        </p:txBody>
      </p:sp>
      <p:pic>
        <p:nvPicPr>
          <p:cNvPr id="1026" name="Picture 2" descr="http://www.fotothing.com/photos/5d6/5d68a8610f45f8949a84dd1edebff72f.jpg"/>
          <p:cNvPicPr>
            <a:picLocks noChangeAspect="1" noChangeArrowheads="1"/>
          </p:cNvPicPr>
          <p:nvPr/>
        </p:nvPicPr>
        <p:blipFill rotWithShape="1">
          <a:blip r:embed="rId4">
            <a:extLst>
              <a:ext uri="{28A0092B-C50C-407E-A947-70E740481C1C}">
                <a14:useLocalDpi xmlns:a14="http://schemas.microsoft.com/office/drawing/2010/main" val="0"/>
              </a:ext>
            </a:extLst>
          </a:blip>
          <a:srcRect l="15306" r="20421" b="19546"/>
          <a:stretch/>
        </p:blipFill>
        <p:spPr bwMode="auto">
          <a:xfrm>
            <a:off x="2057401" y="-31369"/>
            <a:ext cx="3367043" cy="28201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70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revelation\WelcomeTribulation.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4" name="Title 3"/>
          <p:cNvSpPr>
            <a:spLocks noGrp="1"/>
          </p:cNvSpPr>
          <p:nvPr>
            <p:ph type="title"/>
          </p:nvPr>
        </p:nvSpPr>
        <p:spPr>
          <a:xfrm>
            <a:off x="1524000" y="0"/>
            <a:ext cx="9144000" cy="1524000"/>
          </a:xfrm>
        </p:spPr>
        <p:txBody>
          <a:bodyPr>
            <a:normAutofit/>
          </a:bodyPr>
          <a:lstStyle/>
          <a:p>
            <a:pPr algn="ctr"/>
            <a:r>
              <a:rPr lang="en-US" sz="5400" b="1" i="1" dirty="0">
                <a:solidFill>
                  <a:schemeClr val="bg1"/>
                </a:solidFill>
                <a:effectLst>
                  <a:glow rad="228600">
                    <a:schemeClr val="tx1">
                      <a:alpha val="40000"/>
                    </a:schemeClr>
                  </a:glow>
                </a:effectLst>
              </a:rPr>
              <a:t>Apollyon = Destroyer</a:t>
            </a:r>
          </a:p>
        </p:txBody>
      </p:sp>
    </p:spTree>
    <p:extLst>
      <p:ext uri="{BB962C8B-B14F-4D97-AF65-F5344CB8AC3E}">
        <p14:creationId xmlns:p14="http://schemas.microsoft.com/office/powerpoint/2010/main" val="156160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2000" fill="hold"/>
                                        <p:tgtEl>
                                          <p:spTgt spid="7170"/>
                                        </p:tgtEl>
                                        <p:attrNameLst>
                                          <p:attrName>ppt_w</p:attrName>
                                        </p:attrNameLst>
                                      </p:cBhvr>
                                      <p:tavLst>
                                        <p:tav tm="0">
                                          <p:val>
                                            <p:fltVal val="0"/>
                                          </p:val>
                                        </p:tav>
                                        <p:tav tm="100000">
                                          <p:val>
                                            <p:strVal val="#ppt_w"/>
                                          </p:val>
                                        </p:tav>
                                      </p:tavLst>
                                    </p:anim>
                                    <p:anim calcmode="lin" valueType="num">
                                      <p:cBhvr>
                                        <p:cTn id="8" dur="2000" fill="hold"/>
                                        <p:tgtEl>
                                          <p:spTgt spid="7170"/>
                                        </p:tgtEl>
                                        <p:attrNameLst>
                                          <p:attrName>ppt_h</p:attrName>
                                        </p:attrNameLst>
                                      </p:cBhvr>
                                      <p:tavLst>
                                        <p:tav tm="0">
                                          <p:val>
                                            <p:fltVal val="0"/>
                                          </p:val>
                                        </p:tav>
                                        <p:tav tm="100000">
                                          <p:val>
                                            <p:strVal val="#ppt_h"/>
                                          </p:val>
                                        </p:tav>
                                      </p:tavLst>
                                    </p:anim>
                                    <p:animEffect transition="in" filter="fade">
                                      <p:cBhvr>
                                        <p:cTn id="9" dur="20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AF9F-9D7A-41AB-B63A-1139409EA1FE}"/>
              </a:ext>
            </a:extLst>
          </p:cNvPr>
          <p:cNvSpPr>
            <a:spLocks noGrp="1"/>
          </p:cNvSpPr>
          <p:nvPr>
            <p:ph type="title"/>
          </p:nvPr>
        </p:nvSpPr>
        <p:spPr>
          <a:xfrm>
            <a:off x="864079" y="2573487"/>
            <a:ext cx="10515600" cy="1325563"/>
          </a:xfrm>
        </p:spPr>
        <p:txBody>
          <a:bodyPr>
            <a:normAutofit fontScale="90000"/>
          </a:bodyPr>
          <a:lstStyle/>
          <a:p>
            <a:pPr algn="ctr"/>
            <a:r>
              <a:rPr lang="en-US" dirty="0"/>
              <a:t>“Nay, in all these things we are more than conquerors through him that loved us. For I am persuaded, that neither death, nor life, nor </a:t>
            </a:r>
            <a:r>
              <a:rPr lang="en-US" dirty="0">
                <a:solidFill>
                  <a:srgbClr val="FFFF00"/>
                </a:solidFill>
              </a:rPr>
              <a:t>angels</a:t>
            </a:r>
            <a:r>
              <a:rPr lang="en-US" dirty="0"/>
              <a:t>, nor principalities, nor powers, nor things present, nor things to come, Nor height, nor depth, nor any other creature, shall be able to separate us from the love of God, which is in Christ Jesus our Lord.” (Romans 8:37-39) </a:t>
            </a:r>
          </a:p>
        </p:txBody>
      </p:sp>
      <p:pic>
        <p:nvPicPr>
          <p:cNvPr id="3" name="Picture 2">
            <a:extLst>
              <a:ext uri="{FF2B5EF4-FFF2-40B4-BE49-F238E27FC236}">
                <a16:creationId xmlns:a16="http://schemas.microsoft.com/office/drawing/2014/main" id="{B864CF5A-92C9-4961-9421-312AB0904765}"/>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37FFCF8E-F149-427A-931D-B0A8A06A1A50}"/>
              </a:ext>
            </a:extLst>
          </p:cNvPr>
          <p:cNvSpPr/>
          <p:nvPr/>
        </p:nvSpPr>
        <p:spPr>
          <a:xfrm>
            <a:off x="815915" y="2638577"/>
            <a:ext cx="10611928" cy="1938992"/>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latin typeface="+mj-lt"/>
              </a:rPr>
              <a:t> “And there was war in heaven: Michael and his angels fought against the dragon; and the dragon fought and his </a:t>
            </a:r>
            <a:r>
              <a:rPr lang="en-US" sz="4000" b="1" i="1" u="sng" dirty="0">
                <a:solidFill>
                  <a:schemeClr val="bg1"/>
                </a:solidFill>
                <a:effectLst>
                  <a:glow rad="101600">
                    <a:schemeClr val="tx1">
                      <a:alpha val="60000"/>
                    </a:schemeClr>
                  </a:glow>
                </a:effectLst>
                <a:latin typeface="+mj-lt"/>
              </a:rPr>
              <a:t>angels</a:t>
            </a:r>
            <a:r>
              <a:rPr lang="en-US" sz="4000" b="1" i="1" dirty="0">
                <a:solidFill>
                  <a:schemeClr val="bg1"/>
                </a:solidFill>
                <a:effectLst>
                  <a:glow rad="101600">
                    <a:schemeClr val="tx1">
                      <a:alpha val="60000"/>
                    </a:schemeClr>
                  </a:glow>
                </a:effectLst>
                <a:latin typeface="+mj-lt"/>
              </a:rPr>
              <a:t>.” (Revelation 12:7)</a:t>
            </a:r>
          </a:p>
        </p:txBody>
      </p:sp>
    </p:spTree>
    <p:extLst>
      <p:ext uri="{BB962C8B-B14F-4D97-AF65-F5344CB8AC3E}">
        <p14:creationId xmlns:p14="http://schemas.microsoft.com/office/powerpoint/2010/main" val="119650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332" y="77637"/>
            <a:ext cx="11291977" cy="6858000"/>
          </a:xfrm>
        </p:spPr>
        <p:txBody>
          <a:bodyPr>
            <a:normAutofit/>
          </a:bodyPr>
          <a:lstStyle/>
          <a:p>
            <a:pPr algn="ctr"/>
            <a:r>
              <a:rPr lang="en-US" i="1" dirty="0"/>
              <a:t>“And the shapes of the locusts were like unto horses prepared unto battle; and on their heads were as it were crowns like gold, and their faces were as the faces of men. And they had hair as the hair of women, and their teeth were as the teeth of lions. And they had breastplates, as it were breastplates of iron; and the sound of their wings was as the sound of chariots of many horses running to battle.”</a:t>
            </a:r>
          </a:p>
        </p:txBody>
      </p:sp>
    </p:spTree>
    <p:extLst>
      <p:ext uri="{BB962C8B-B14F-4D97-AF65-F5344CB8AC3E}">
        <p14:creationId xmlns:p14="http://schemas.microsoft.com/office/powerpoint/2010/main" val="190814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Prophecy pictures\prophecy pictures\revelation\Horsemen out of the Abyss.jpg"/>
          <p:cNvPicPr>
            <a:picLocks noChangeAspect="1" noChangeArrowheads="1"/>
          </p:cNvPicPr>
          <p:nvPr/>
        </p:nvPicPr>
        <p:blipFill>
          <a:blip r:embed="rId3" cstate="print">
            <a:lum bright="-20000" contrast="10000"/>
          </a:blip>
          <a:srcRect/>
          <a:stretch>
            <a:fillRect/>
          </a:stretch>
        </p:blipFill>
        <p:spPr bwMode="auto">
          <a:xfrm>
            <a:off x="1524000" y="0"/>
            <a:ext cx="9144000" cy="6858000"/>
          </a:xfrm>
          <a:prstGeom prst="rect">
            <a:avLst/>
          </a:prstGeom>
          <a:ln>
            <a:noFill/>
          </a:ln>
          <a:effectLst>
            <a:softEdge rad="112500"/>
          </a:effectLst>
        </p:spPr>
      </p:pic>
      <p:sp>
        <p:nvSpPr>
          <p:cNvPr id="4" name="Content Placeholder 3"/>
          <p:cNvSpPr>
            <a:spLocks noGrp="1"/>
          </p:cNvSpPr>
          <p:nvPr>
            <p:ph idx="1"/>
          </p:nvPr>
        </p:nvSpPr>
        <p:spPr>
          <a:xfrm>
            <a:off x="1752600" y="0"/>
            <a:ext cx="8915400" cy="6858000"/>
          </a:xfrm>
        </p:spPr>
        <p:txBody>
          <a:bodyPr>
            <a:noAutofit/>
          </a:bodyPr>
          <a:lstStyle/>
          <a:p>
            <a:pPr>
              <a:buFont typeface="Arial" charset="0"/>
              <a:buChar char="•"/>
            </a:pPr>
            <a:r>
              <a:rPr lang="en-US" sz="3600" dirty="0">
                <a:effectLst>
                  <a:glow rad="101600">
                    <a:schemeClr val="bg1">
                      <a:alpha val="60000"/>
                    </a:schemeClr>
                  </a:glow>
                </a:effectLst>
              </a:rPr>
              <a:t>Horses prepared for battle – Ready to attack</a:t>
            </a:r>
          </a:p>
          <a:p>
            <a:pPr>
              <a:buFont typeface="Arial" charset="0"/>
              <a:buChar char="•"/>
            </a:pPr>
            <a:r>
              <a:rPr lang="en-US" sz="3600" dirty="0">
                <a:effectLst>
                  <a:glow rad="101600">
                    <a:schemeClr val="bg1">
                      <a:alpha val="60000"/>
                    </a:schemeClr>
                  </a:glow>
                </a:effectLst>
              </a:rPr>
              <a:t>Crowns of gold – Authority and power</a:t>
            </a:r>
          </a:p>
          <a:p>
            <a:pPr>
              <a:buFont typeface="Arial" charset="0"/>
              <a:buChar char="•"/>
            </a:pPr>
            <a:r>
              <a:rPr lang="en-US" sz="3600" dirty="0">
                <a:effectLst>
                  <a:glow rad="101600">
                    <a:schemeClr val="bg1">
                      <a:alpha val="60000"/>
                    </a:schemeClr>
                  </a:glow>
                </a:effectLst>
              </a:rPr>
              <a:t>Faces of men – Intelligence</a:t>
            </a:r>
          </a:p>
          <a:p>
            <a:pPr>
              <a:buFont typeface="Arial" charset="0"/>
              <a:buChar char="•"/>
            </a:pPr>
            <a:r>
              <a:rPr lang="en-US" sz="3600" dirty="0">
                <a:effectLst>
                  <a:glow rad="101600">
                    <a:schemeClr val="bg1">
                      <a:alpha val="60000"/>
                    </a:schemeClr>
                  </a:glow>
                </a:effectLst>
              </a:rPr>
              <a:t>Hair as the hair of women – Seduce and ensnare</a:t>
            </a:r>
          </a:p>
          <a:p>
            <a:pPr>
              <a:buFont typeface="Arial" charset="0"/>
              <a:buChar char="•"/>
            </a:pPr>
            <a:r>
              <a:rPr lang="en-US" sz="3600" dirty="0">
                <a:effectLst>
                  <a:glow rad="101600">
                    <a:schemeClr val="bg1">
                      <a:alpha val="60000"/>
                    </a:schemeClr>
                  </a:glow>
                </a:effectLst>
              </a:rPr>
              <a:t>Teeth as a lion – Fierce, cruel and devouring</a:t>
            </a:r>
          </a:p>
          <a:p>
            <a:pPr>
              <a:buFont typeface="Arial" charset="0"/>
              <a:buChar char="•"/>
            </a:pPr>
            <a:r>
              <a:rPr lang="en-US" sz="3600" dirty="0">
                <a:effectLst>
                  <a:glow rad="101600">
                    <a:schemeClr val="bg1">
                      <a:alpha val="60000"/>
                    </a:schemeClr>
                  </a:glow>
                </a:effectLst>
              </a:rPr>
              <a:t>Breastplates as of iron – Indestructible</a:t>
            </a:r>
          </a:p>
          <a:p>
            <a:pPr>
              <a:buFont typeface="Arial" charset="0"/>
              <a:buChar char="•"/>
            </a:pPr>
            <a:r>
              <a:rPr lang="en-US" sz="3600" dirty="0">
                <a:effectLst>
                  <a:glow rad="101600">
                    <a:schemeClr val="bg1">
                      <a:alpha val="60000"/>
                    </a:schemeClr>
                  </a:glow>
                </a:effectLst>
              </a:rPr>
              <a:t>Wings that sound like many chariots rushing to battle – Terrifying</a:t>
            </a:r>
          </a:p>
          <a:p>
            <a:pPr>
              <a:buFont typeface="Arial" charset="0"/>
              <a:buChar char="•"/>
            </a:pPr>
            <a:r>
              <a:rPr lang="en-US" sz="3600" dirty="0">
                <a:effectLst>
                  <a:glow rad="101600">
                    <a:schemeClr val="bg1">
                      <a:alpha val="60000"/>
                    </a:schemeClr>
                  </a:glow>
                </a:effectLst>
              </a:rPr>
              <a:t>Tails like a scorpion – Sting of extreme pain</a:t>
            </a:r>
          </a:p>
          <a:p>
            <a:pPr>
              <a:buFont typeface="Arial" charset="0"/>
              <a:buChar char="•"/>
            </a:pPr>
            <a:endParaRPr lang="en-US" sz="3600" dirty="0">
              <a:effectLst>
                <a:glow rad="101600">
                  <a:schemeClr val="bg1">
                    <a:alpha val="60000"/>
                  </a:schemeClr>
                </a:glow>
              </a:effectLst>
            </a:endParaRPr>
          </a:p>
          <a:p>
            <a:pPr>
              <a:buFont typeface="Arial" charset="0"/>
              <a:buChar char="•"/>
            </a:pPr>
            <a:endParaRPr lang="en-US" sz="3600" dirty="0">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75043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to="" calcmode="lin" valueType="num">
                                      <p:cBhvr>
                                        <p:cTn id="42" dur="1" fill="hold"/>
                                        <p:tgtEl>
                                          <p:spTgt spid="4">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8534400" cy="6858000"/>
          </a:xfrm>
        </p:spPr>
        <p:txBody>
          <a:bodyPr>
            <a:normAutofit/>
          </a:bodyPr>
          <a:lstStyle/>
          <a:p>
            <a:pPr algn="ctr"/>
            <a:r>
              <a:rPr lang="en-US" sz="3600" i="1" dirty="0">
                <a:effectLst>
                  <a:glow rad="101600">
                    <a:schemeClr val="bg1">
                      <a:alpha val="60000"/>
                    </a:schemeClr>
                  </a:glow>
                </a:effectLst>
              </a:rPr>
              <a:t>“And there came out of the smoke locusts upon the earth: and unto them was given power, as the scorpions of the earth have power. And it was commanded them that they should not hurt the grass of the earth, neither any green thing, neither any tree; but only those men which have not the seal of God in their foreheads. And to them it was given that they should not kill them, but that they should be tormented five months: and their torment was as the torment of a scorpion, when he </a:t>
            </a:r>
            <a:r>
              <a:rPr lang="en-US" sz="3600" i="1" dirty="0" err="1">
                <a:effectLst>
                  <a:glow rad="101600">
                    <a:schemeClr val="bg1">
                      <a:alpha val="60000"/>
                    </a:schemeClr>
                  </a:glow>
                </a:effectLst>
              </a:rPr>
              <a:t>striketh</a:t>
            </a:r>
            <a:r>
              <a:rPr lang="en-US" sz="3600" i="1" dirty="0">
                <a:effectLst>
                  <a:glow rad="101600">
                    <a:schemeClr val="bg1">
                      <a:alpha val="60000"/>
                    </a:schemeClr>
                  </a:glow>
                </a:effectLst>
              </a:rPr>
              <a:t> a man.”</a:t>
            </a:r>
          </a:p>
        </p:txBody>
      </p:sp>
      <p:pic>
        <p:nvPicPr>
          <p:cNvPr id="3" name="Picture 2" descr="C:\Users\Ptr. Daniel White\Desktop\Bible pictures\Prophecy pictures\prophecy pictures\revelation\WelcomeTribulation.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16419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rackingbibleprophecy.com/images/helicopter_vs_locust.jp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1475435" y="0"/>
            <a:ext cx="4925365" cy="366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raebear.net/faith/biblestudy/revelation/matthews-locust-det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412" y="2819400"/>
            <a:ext cx="4419600"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s://encrypted-tbn1.gstatic.com/images?q=tbn:ANd9GcQfJJmNzZKvEfjvgeITq29k383VdNPMFXCqh4cAOlONuWp97k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4052" y="-304800"/>
            <a:ext cx="4999806" cy="72479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08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430962"/>
          </a:xfrm>
        </p:spPr>
        <p:txBody>
          <a:bodyPr>
            <a:normAutofit fontScale="90000"/>
          </a:bodyPr>
          <a:lstStyle/>
          <a:p>
            <a:pPr algn="ctr"/>
            <a:r>
              <a:rPr lang="en-US" i="1" dirty="0">
                <a:effectLst>
                  <a:glow rad="101600">
                    <a:schemeClr val="bg1">
                      <a:alpha val="60000"/>
                    </a:schemeClr>
                  </a:glow>
                </a:effectLst>
              </a:rPr>
              <a:t> “And they had tails like unto scorpions, and there were stings in their tails: and their power was to hurt men five months. And they had a king over them, which is the angel of the bottomless pit, whose name in the Hebrew tongue is </a:t>
            </a:r>
            <a:r>
              <a:rPr lang="en-US" i="1" dirty="0" err="1">
                <a:effectLst>
                  <a:glow rad="101600">
                    <a:schemeClr val="bg1">
                      <a:alpha val="60000"/>
                    </a:schemeClr>
                  </a:glow>
                </a:effectLst>
              </a:rPr>
              <a:t>Abaddon</a:t>
            </a:r>
            <a:r>
              <a:rPr lang="en-US" i="1" dirty="0">
                <a:effectLst>
                  <a:glow rad="101600">
                    <a:schemeClr val="bg1">
                      <a:alpha val="60000"/>
                    </a:schemeClr>
                  </a:glow>
                </a:effectLst>
              </a:rPr>
              <a:t>, but in the Greek tongue hath his name </a:t>
            </a:r>
            <a:r>
              <a:rPr lang="en-US" i="1" dirty="0" err="1">
                <a:effectLst>
                  <a:glow rad="101600">
                    <a:schemeClr val="bg1">
                      <a:alpha val="60000"/>
                    </a:schemeClr>
                  </a:glow>
                </a:effectLst>
              </a:rPr>
              <a:t>Apollyon</a:t>
            </a:r>
            <a:r>
              <a:rPr lang="en-US" i="1" dirty="0">
                <a:effectLst>
                  <a:glow rad="101600">
                    <a:schemeClr val="bg1">
                      <a:alpha val="60000"/>
                    </a:schemeClr>
                  </a:glow>
                </a:effectLst>
              </a:rPr>
              <a:t>. One woe is past; and, behold, there come two woes more hereafter.”</a:t>
            </a:r>
          </a:p>
        </p:txBody>
      </p:sp>
      <p:pic>
        <p:nvPicPr>
          <p:cNvPr id="3" name="Picture 2" descr="C:\Users\Ptr. Daniel White\Desktop\Bible pictures\Prophecy pictures\prophecy pictures\revelation\WelcomeTribulation.jpg"/>
          <p:cNvPicPr>
            <a:picLocks noChangeAspect="1" noChangeArrowheads="1"/>
          </p:cNvPicPr>
          <p:nvPr/>
        </p:nvPicPr>
        <p:blipFill>
          <a:blip r:embed="rId2" cstate="print"/>
          <a:srcRect/>
          <a:stretch>
            <a:fillRect/>
          </a:stretch>
        </p:blipFill>
        <p:spPr bwMode="auto">
          <a:xfrm>
            <a:off x="1524000" y="61119"/>
            <a:ext cx="9144000" cy="6858000"/>
          </a:xfrm>
          <a:prstGeom prst="rect">
            <a:avLst/>
          </a:prstGeom>
          <a:noFill/>
        </p:spPr>
      </p:pic>
    </p:spTree>
    <p:extLst>
      <p:ext uri="{BB962C8B-B14F-4D97-AF65-F5344CB8AC3E}">
        <p14:creationId xmlns:p14="http://schemas.microsoft.com/office/powerpoint/2010/main" val="78466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Prophecy pictures\prophecy pictures\revelation\scan0110.jpg"/>
          <p:cNvPicPr>
            <a:picLocks noChangeAspect="1" noChangeArrowheads="1"/>
          </p:cNvPicPr>
          <p:nvPr/>
        </p:nvPicPr>
        <p:blipFill>
          <a:blip r:embed="rId3" cstate="print">
            <a:lum bright="-10000"/>
          </a:blip>
          <a:srcRect/>
          <a:stretch>
            <a:fillRect/>
          </a:stretch>
        </p:blipFill>
        <p:spPr bwMode="auto">
          <a:xfrm>
            <a:off x="1503219" y="0"/>
            <a:ext cx="9164780" cy="6858000"/>
          </a:xfrm>
          <a:prstGeom prst="rect">
            <a:avLst/>
          </a:prstGeom>
          <a:noFill/>
        </p:spPr>
      </p:pic>
      <p:pic>
        <p:nvPicPr>
          <p:cNvPr id="10242" name="Picture 2" descr="C:\Users\Ptr. Daniel White\Desktop\Bible pictures\Prophecy pictures\prophecy pictures\revelation\Rev%2009%20Locust%20Swarm.jpg"/>
          <p:cNvPicPr>
            <a:picLocks noChangeAspect="1" noChangeArrowheads="1"/>
          </p:cNvPicPr>
          <p:nvPr/>
        </p:nvPicPr>
        <p:blipFill>
          <a:blip r:embed="rId4" cstate="print">
            <a:lum bright="-10000" contrast="10000"/>
          </a:blip>
          <a:srcRect/>
          <a:stretch>
            <a:fillRect/>
          </a:stretch>
        </p:blipFill>
        <p:spPr bwMode="auto">
          <a:xfrm flipH="1">
            <a:off x="6096000" y="3270739"/>
            <a:ext cx="4571999" cy="3587261"/>
          </a:xfrm>
          <a:prstGeom prst="rect">
            <a:avLst/>
          </a:prstGeom>
          <a:ln>
            <a:noFill/>
          </a:ln>
          <a:effectLst>
            <a:softEdge rad="112500"/>
          </a:effectLst>
        </p:spPr>
      </p:pic>
    </p:spTree>
    <p:extLst>
      <p:ext uri="{BB962C8B-B14F-4D97-AF65-F5344CB8AC3E}">
        <p14:creationId xmlns:p14="http://schemas.microsoft.com/office/powerpoint/2010/main" val="230417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1000" fill="hold"/>
                                        <p:tgtEl>
                                          <p:spTgt spid="10243"/>
                                        </p:tgtEl>
                                        <p:attrNameLst>
                                          <p:attrName>ppt_w</p:attrName>
                                        </p:attrNameLst>
                                      </p:cBhvr>
                                      <p:tavLst>
                                        <p:tav tm="0">
                                          <p:val>
                                            <p:strVal val="#ppt_w*0.70"/>
                                          </p:val>
                                        </p:tav>
                                        <p:tav tm="100000">
                                          <p:val>
                                            <p:strVal val="#ppt_w"/>
                                          </p:val>
                                        </p:tav>
                                      </p:tavLst>
                                    </p:anim>
                                    <p:anim calcmode="lin" valueType="num">
                                      <p:cBhvr>
                                        <p:cTn id="8" dur="1000" fill="hold"/>
                                        <p:tgtEl>
                                          <p:spTgt spid="10243"/>
                                        </p:tgtEl>
                                        <p:attrNameLst>
                                          <p:attrName>ppt_h</p:attrName>
                                        </p:attrNameLst>
                                      </p:cBhvr>
                                      <p:tavLst>
                                        <p:tav tm="0">
                                          <p:val>
                                            <p:strVal val="#ppt_h"/>
                                          </p:val>
                                        </p:tav>
                                        <p:tav tm="100000">
                                          <p:val>
                                            <p:strVal val="#ppt_h"/>
                                          </p:val>
                                        </p:tav>
                                      </p:tavLst>
                                    </p:anim>
                                    <p:animEffect transition="in" filter="fade">
                                      <p:cBhvr>
                                        <p:cTn id="9" dur="1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28" y="0"/>
            <a:ext cx="11576649" cy="6354762"/>
          </a:xfrm>
        </p:spPr>
        <p:txBody>
          <a:bodyPr>
            <a:normAutofit/>
          </a:bodyPr>
          <a:lstStyle/>
          <a:p>
            <a:pPr algn="ctr"/>
            <a:br>
              <a:rPr lang="en-US" sz="5400" dirty="0"/>
            </a:br>
            <a:r>
              <a:rPr lang="en-US" sz="5400" baseline="30000" dirty="0"/>
              <a:t>“</a:t>
            </a:r>
            <a:r>
              <a:rPr lang="en-US" sz="5400" i="1" dirty="0"/>
              <a:t>And they had a </a:t>
            </a:r>
            <a:r>
              <a:rPr lang="en-US" sz="5400" i="1" dirty="0">
                <a:solidFill>
                  <a:srgbClr val="FFFF00"/>
                </a:solidFill>
              </a:rPr>
              <a:t>king</a:t>
            </a:r>
            <a:r>
              <a:rPr lang="en-US" sz="5400" i="1" dirty="0"/>
              <a:t> over them, which is the </a:t>
            </a:r>
            <a:r>
              <a:rPr lang="en-US" sz="5400" i="1" dirty="0">
                <a:solidFill>
                  <a:srgbClr val="FFFF00"/>
                </a:solidFill>
              </a:rPr>
              <a:t>angel of the bottomless pit</a:t>
            </a:r>
            <a:r>
              <a:rPr lang="en-US" sz="5400" i="1" dirty="0"/>
              <a:t>, whose name in the Hebrew tongue is </a:t>
            </a:r>
            <a:r>
              <a:rPr lang="en-US" sz="5400" i="1" dirty="0">
                <a:solidFill>
                  <a:srgbClr val="FFFF00"/>
                </a:solidFill>
              </a:rPr>
              <a:t>Abaddon</a:t>
            </a:r>
            <a:r>
              <a:rPr lang="en-US" sz="5400" i="1" dirty="0"/>
              <a:t>, but in the Greek tongue hath his name </a:t>
            </a:r>
            <a:r>
              <a:rPr lang="en-US" sz="5400" i="1" dirty="0">
                <a:solidFill>
                  <a:srgbClr val="FFFF00"/>
                </a:solidFill>
              </a:rPr>
              <a:t>Apollyon</a:t>
            </a:r>
            <a:r>
              <a:rPr lang="en-US" sz="5400" i="1" dirty="0"/>
              <a:t>…One woe is past; and, behold, there come two woes more hereafter.”</a:t>
            </a:r>
          </a:p>
        </p:txBody>
      </p:sp>
    </p:spTree>
    <p:extLst>
      <p:ext uri="{BB962C8B-B14F-4D97-AF65-F5344CB8AC3E}">
        <p14:creationId xmlns:p14="http://schemas.microsoft.com/office/powerpoint/2010/main" val="369611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C:\Users\Ptr. Daniel White\Desktop\Bible pictures\faces\gun_head.gif"/>
          <p:cNvPicPr>
            <a:picLocks noChangeAspect="1" noChangeArrowheads="1"/>
          </p:cNvPicPr>
          <p:nvPr/>
        </p:nvPicPr>
        <p:blipFill>
          <a:blip r:embed="rId3" cstate="print"/>
          <a:srcRect/>
          <a:stretch>
            <a:fillRect/>
          </a:stretch>
        </p:blipFill>
        <p:spPr bwMode="auto">
          <a:xfrm rot="21086747">
            <a:off x="1186275" y="0"/>
            <a:ext cx="4286251" cy="2838450"/>
          </a:xfrm>
          <a:prstGeom prst="rect">
            <a:avLst/>
          </a:prstGeom>
          <a:noFill/>
        </p:spPr>
      </p:pic>
      <p:pic>
        <p:nvPicPr>
          <p:cNvPr id="5124" name="Picture 4" descr="C:\Users\Ptr. Daniel White\Desktop\Bible pictures\faces\1 Dad's Pix (86).jpg"/>
          <p:cNvPicPr>
            <a:picLocks noChangeAspect="1" noChangeArrowheads="1"/>
          </p:cNvPicPr>
          <p:nvPr/>
        </p:nvPicPr>
        <p:blipFill>
          <a:blip r:embed="rId4" cstate="print"/>
          <a:srcRect/>
          <a:stretch>
            <a:fillRect/>
          </a:stretch>
        </p:blipFill>
        <p:spPr bwMode="auto">
          <a:xfrm rot="501047">
            <a:off x="541338" y="3430797"/>
            <a:ext cx="2514600" cy="3200400"/>
          </a:xfrm>
          <a:prstGeom prst="rect">
            <a:avLst/>
          </a:prstGeom>
          <a:noFill/>
        </p:spPr>
      </p:pic>
      <p:pic>
        <p:nvPicPr>
          <p:cNvPr id="5125" name="Picture 5" descr="C:\Users\Ptr. Daniel White\Desktop\Bible pictures\faces\1 Dad's Pix (130).jpg"/>
          <p:cNvPicPr>
            <a:picLocks noChangeAspect="1" noChangeArrowheads="1"/>
          </p:cNvPicPr>
          <p:nvPr/>
        </p:nvPicPr>
        <p:blipFill>
          <a:blip r:embed="rId5" cstate="print"/>
          <a:srcRect/>
          <a:stretch>
            <a:fillRect/>
          </a:stretch>
        </p:blipFill>
        <p:spPr bwMode="auto">
          <a:xfrm rot="21254042">
            <a:off x="9669451" y="438269"/>
            <a:ext cx="2667000" cy="3009781"/>
          </a:xfrm>
          <a:prstGeom prst="rect">
            <a:avLst/>
          </a:prstGeom>
          <a:noFill/>
        </p:spPr>
      </p:pic>
      <p:pic>
        <p:nvPicPr>
          <p:cNvPr id="5126" name="Picture 6" descr="C:\Users\Ptr. Daniel White\Desktop\Bible pictures\faces\638402~African-American-man-holding-a-gun-to-his-head-Posters.jpg"/>
          <p:cNvPicPr>
            <a:picLocks noChangeAspect="1" noChangeArrowheads="1"/>
          </p:cNvPicPr>
          <p:nvPr/>
        </p:nvPicPr>
        <p:blipFill>
          <a:blip r:embed="rId6" cstate="print"/>
          <a:srcRect/>
          <a:stretch>
            <a:fillRect/>
          </a:stretch>
        </p:blipFill>
        <p:spPr bwMode="auto">
          <a:xfrm rot="458422">
            <a:off x="8115041" y="4048664"/>
            <a:ext cx="3581400" cy="2686050"/>
          </a:xfrm>
          <a:prstGeom prst="rect">
            <a:avLst/>
          </a:prstGeom>
          <a:noFill/>
        </p:spPr>
      </p:pic>
      <p:pic>
        <p:nvPicPr>
          <p:cNvPr id="5127" name="Picture 7" descr="C:\Users\Ptr. Daniel White\Desktop\Bible pictures\faces\mourning.jpg"/>
          <p:cNvPicPr>
            <a:picLocks noChangeAspect="1" noChangeArrowheads="1"/>
          </p:cNvPicPr>
          <p:nvPr/>
        </p:nvPicPr>
        <p:blipFill>
          <a:blip r:embed="rId7" cstate="print"/>
          <a:srcRect/>
          <a:stretch>
            <a:fillRect/>
          </a:stretch>
        </p:blipFill>
        <p:spPr bwMode="auto">
          <a:xfrm rot="197299">
            <a:off x="6148716" y="523714"/>
            <a:ext cx="3031807" cy="3343671"/>
          </a:xfrm>
          <a:prstGeom prst="rect">
            <a:avLst/>
          </a:prstGeom>
          <a:noFill/>
        </p:spPr>
      </p:pic>
      <p:pic>
        <p:nvPicPr>
          <p:cNvPr id="2" name="Picture 1">
            <a:extLst>
              <a:ext uri="{FF2B5EF4-FFF2-40B4-BE49-F238E27FC236}">
                <a16:creationId xmlns:a16="http://schemas.microsoft.com/office/drawing/2014/main" id="{80A58067-89EB-45B7-A673-EC56B8F0C63F}"/>
              </a:ext>
            </a:extLst>
          </p:cNvPr>
          <p:cNvPicPr>
            <a:picLocks noChangeAspect="1"/>
          </p:cNvPicPr>
          <p:nvPr/>
        </p:nvPicPr>
        <p:blipFill>
          <a:blip r:embed="rId8"/>
          <a:stretch>
            <a:fillRect/>
          </a:stretch>
        </p:blipFill>
        <p:spPr>
          <a:xfrm rot="21283588">
            <a:off x="3667126" y="3800124"/>
            <a:ext cx="3610801" cy="2848326"/>
          </a:xfrm>
          <a:prstGeom prst="rect">
            <a:avLst/>
          </a:prstGeom>
        </p:spPr>
      </p:pic>
    </p:spTree>
    <p:extLst>
      <p:ext uri="{BB962C8B-B14F-4D97-AF65-F5344CB8AC3E}">
        <p14:creationId xmlns:p14="http://schemas.microsoft.com/office/powerpoint/2010/main" val="269315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14CE0-2AD6-470A-8B63-FAB6280D85F7}"/>
              </a:ext>
            </a:extLst>
          </p:cNvPr>
          <p:cNvSpPr>
            <a:spLocks noGrp="1"/>
          </p:cNvSpPr>
          <p:nvPr>
            <p:ph type="title"/>
          </p:nvPr>
        </p:nvSpPr>
        <p:spPr>
          <a:xfrm>
            <a:off x="138023" y="2642499"/>
            <a:ext cx="12131615" cy="1325563"/>
          </a:xfrm>
        </p:spPr>
        <p:txBody>
          <a:bodyPr>
            <a:noAutofit/>
          </a:bodyPr>
          <a:lstStyle/>
          <a:p>
            <a:pPr algn="ctr"/>
            <a:r>
              <a:rPr lang="en-US" sz="3800" i="1" dirty="0"/>
              <a:t>(Luke 8:26-40) </a:t>
            </a:r>
            <a:br>
              <a:rPr lang="en-US" sz="3800" i="1" dirty="0"/>
            </a:br>
            <a:r>
              <a:rPr lang="en-US" sz="3800" i="1" dirty="0"/>
              <a:t>“And they arrived at the country of the Gadarenes, which is over against Galilee. And when he went forth to land, there met him out of the city a certain man, which had devils long time, and ware no clothes, neither abode in any house, but in the tombs. When he saw Jesus, he cried out, and fell down before him, and with a loud voice said, What have I to do with thee, Jesus, thou Son of God most high? I beseech thee, torment me not. For he had commanded the unclean spirit to come out of the man. For oftentimes it had caught him: and he was kept bound with chains and in fetters; and he brake the bands, and was driven of the devil into the wilderness.”  </a:t>
            </a:r>
          </a:p>
        </p:txBody>
      </p:sp>
    </p:spTree>
    <p:extLst>
      <p:ext uri="{BB962C8B-B14F-4D97-AF65-F5344CB8AC3E}">
        <p14:creationId xmlns:p14="http://schemas.microsoft.com/office/powerpoint/2010/main" val="252585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167947-DCF8-4C17-981B-57828CF7BC6D}"/>
              </a:ext>
            </a:extLst>
          </p:cNvPr>
          <p:cNvPicPr>
            <a:picLocks noChangeAspect="1"/>
          </p:cNvPicPr>
          <p:nvPr/>
        </p:nvPicPr>
        <p:blipFill rotWithShape="1">
          <a:blip r:embed="rId2"/>
          <a:srcRect l="2127" b="-1"/>
          <a:stretch/>
        </p:blipFill>
        <p:spPr>
          <a:xfrm>
            <a:off x="643467" y="643467"/>
            <a:ext cx="10905066"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Tree>
    <p:extLst>
      <p:ext uri="{BB962C8B-B14F-4D97-AF65-F5344CB8AC3E}">
        <p14:creationId xmlns:p14="http://schemas.microsoft.com/office/powerpoint/2010/main" val="3138771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AF9F-9D7A-41AB-B63A-1139409EA1FE}"/>
              </a:ext>
            </a:extLst>
          </p:cNvPr>
          <p:cNvSpPr>
            <a:spLocks noGrp="1"/>
          </p:cNvSpPr>
          <p:nvPr>
            <p:ph type="title"/>
          </p:nvPr>
        </p:nvSpPr>
        <p:spPr>
          <a:xfrm>
            <a:off x="864079" y="2573487"/>
            <a:ext cx="10515600" cy="1325563"/>
          </a:xfrm>
        </p:spPr>
        <p:txBody>
          <a:bodyPr>
            <a:normAutofit fontScale="90000"/>
          </a:bodyPr>
          <a:lstStyle/>
          <a:p>
            <a:pPr algn="ctr"/>
            <a:r>
              <a:rPr lang="en-US" dirty="0"/>
              <a:t>“Nay, in all these things we are more than conquerors through him that loved us. For I am persuaded, that neither death, nor life, nor </a:t>
            </a:r>
            <a:r>
              <a:rPr lang="en-US" dirty="0">
                <a:solidFill>
                  <a:srgbClr val="FFFF00"/>
                </a:solidFill>
              </a:rPr>
              <a:t>angels</a:t>
            </a:r>
            <a:r>
              <a:rPr lang="en-US" dirty="0"/>
              <a:t>, nor principalities, nor powers, nor things present, nor things to come, Nor height, nor depth, nor any other creature, shall be able to separate us from the love of God, which is in Christ Jesus our Lord.” (Romans 8:37-39) </a:t>
            </a:r>
          </a:p>
        </p:txBody>
      </p:sp>
      <p:pic>
        <p:nvPicPr>
          <p:cNvPr id="3" name="Picture 2">
            <a:extLst>
              <a:ext uri="{FF2B5EF4-FFF2-40B4-BE49-F238E27FC236}">
                <a16:creationId xmlns:a16="http://schemas.microsoft.com/office/drawing/2014/main" id="{B864CF5A-92C9-4961-9421-312AB0904765}"/>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F24891D0-40C6-454E-B55D-FBC74B5EA686}"/>
              </a:ext>
            </a:extLst>
          </p:cNvPr>
          <p:cNvSpPr/>
          <p:nvPr/>
        </p:nvSpPr>
        <p:spPr>
          <a:xfrm>
            <a:off x="1570008" y="1628811"/>
            <a:ext cx="8738558" cy="3170099"/>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latin typeface="+mj-lt"/>
              </a:rPr>
              <a:t> “And the great dragon was cast out, that old serpent, called the Devil, and Satan, which </a:t>
            </a:r>
            <a:r>
              <a:rPr lang="en-US" sz="4000" b="1" i="1" dirty="0" err="1">
                <a:solidFill>
                  <a:schemeClr val="bg1"/>
                </a:solidFill>
                <a:effectLst>
                  <a:glow rad="101600">
                    <a:schemeClr val="tx1">
                      <a:alpha val="60000"/>
                    </a:schemeClr>
                  </a:glow>
                </a:effectLst>
                <a:latin typeface="+mj-lt"/>
              </a:rPr>
              <a:t>deceiveth</a:t>
            </a:r>
            <a:r>
              <a:rPr lang="en-US" sz="4000" b="1" i="1" dirty="0">
                <a:solidFill>
                  <a:schemeClr val="bg1"/>
                </a:solidFill>
                <a:effectLst>
                  <a:glow rad="101600">
                    <a:schemeClr val="tx1">
                      <a:alpha val="60000"/>
                    </a:schemeClr>
                  </a:glow>
                </a:effectLst>
                <a:latin typeface="+mj-lt"/>
              </a:rPr>
              <a:t> the whole world: he was cast out into the earth, and his </a:t>
            </a:r>
            <a:r>
              <a:rPr lang="en-US" sz="4000" b="1" i="1" u="sng" dirty="0">
                <a:solidFill>
                  <a:schemeClr val="bg1"/>
                </a:solidFill>
                <a:effectLst>
                  <a:glow rad="101600">
                    <a:schemeClr val="tx1">
                      <a:alpha val="60000"/>
                    </a:schemeClr>
                  </a:glow>
                </a:effectLst>
                <a:latin typeface="+mj-lt"/>
              </a:rPr>
              <a:t>angels</a:t>
            </a:r>
            <a:r>
              <a:rPr lang="en-US" sz="4000" b="1" i="1" dirty="0">
                <a:solidFill>
                  <a:schemeClr val="bg1"/>
                </a:solidFill>
                <a:effectLst>
                  <a:glow rad="101600">
                    <a:schemeClr val="tx1">
                      <a:alpha val="60000"/>
                    </a:schemeClr>
                  </a:glow>
                </a:effectLst>
                <a:latin typeface="+mj-lt"/>
              </a:rPr>
              <a:t> were cast out with him.” (Revelation 12:9) </a:t>
            </a:r>
          </a:p>
        </p:txBody>
      </p:sp>
    </p:spTree>
    <p:extLst>
      <p:ext uri="{BB962C8B-B14F-4D97-AF65-F5344CB8AC3E}">
        <p14:creationId xmlns:p14="http://schemas.microsoft.com/office/powerpoint/2010/main" val="221011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55ADF-8A91-42F2-AA94-0AB0AEC562C4}"/>
              </a:ext>
            </a:extLst>
          </p:cNvPr>
          <p:cNvSpPr>
            <a:spLocks noGrp="1"/>
          </p:cNvSpPr>
          <p:nvPr>
            <p:ph type="title"/>
          </p:nvPr>
        </p:nvSpPr>
        <p:spPr>
          <a:xfrm>
            <a:off x="112143" y="2737389"/>
            <a:ext cx="12192000" cy="1325563"/>
          </a:xfrm>
        </p:spPr>
        <p:txBody>
          <a:bodyPr>
            <a:noAutofit/>
          </a:bodyPr>
          <a:lstStyle/>
          <a:p>
            <a:pPr algn="ctr"/>
            <a:r>
              <a:rPr lang="en-US" sz="4000" i="1" dirty="0"/>
              <a:t>“And Jesus asked him, saying, </a:t>
            </a:r>
            <a:r>
              <a:rPr lang="en-US" sz="4000" i="1" dirty="0">
                <a:solidFill>
                  <a:srgbClr val="FFFF00"/>
                </a:solidFill>
              </a:rPr>
              <a:t>What is thy name? And he said, Legion</a:t>
            </a:r>
            <a:r>
              <a:rPr lang="en-US" sz="4000" i="1" dirty="0"/>
              <a:t>: because many devils were entered into him. And they besought him that he would not command them to go out into the deep. And there was there an herd of many swine feeding on the mountain: and they besought him that he would suffer them to enter into them. And he suffered them. Then went the devils out of the man, and entered into the swine: and the herd ran violently down a steep place into the lake, and were choked.”</a:t>
            </a:r>
          </a:p>
        </p:txBody>
      </p:sp>
    </p:spTree>
    <p:extLst>
      <p:ext uri="{BB962C8B-B14F-4D97-AF65-F5344CB8AC3E}">
        <p14:creationId xmlns:p14="http://schemas.microsoft.com/office/powerpoint/2010/main" val="252569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30BDA-F0B1-49A2-A942-6FDD95DFFD72}"/>
              </a:ext>
            </a:extLst>
          </p:cNvPr>
          <p:cNvPicPr>
            <a:picLocks noChangeAspect="1"/>
          </p:cNvPicPr>
          <p:nvPr/>
        </p:nvPicPr>
        <p:blipFill>
          <a:blip r:embed="rId2"/>
          <a:stretch>
            <a:fillRect/>
          </a:stretch>
        </p:blipFill>
        <p:spPr>
          <a:xfrm>
            <a:off x="3226526" y="0"/>
            <a:ext cx="5665742" cy="7012930"/>
          </a:xfrm>
          <a:prstGeom prst="rect">
            <a:avLst/>
          </a:prstGeom>
        </p:spPr>
      </p:pic>
    </p:spTree>
    <p:extLst>
      <p:ext uri="{BB962C8B-B14F-4D97-AF65-F5344CB8AC3E}">
        <p14:creationId xmlns:p14="http://schemas.microsoft.com/office/powerpoint/2010/main" val="253251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CC6839-B781-4095-9E57-4B2365240BC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336A12-FF86-4395-A988-0FE43577BD77}"/>
              </a:ext>
            </a:extLst>
          </p:cNvPr>
          <p:cNvPicPr>
            <a:picLocks noChangeAspect="1"/>
          </p:cNvPicPr>
          <p:nvPr/>
        </p:nvPicPr>
        <p:blipFill rotWithShape="1">
          <a:blip r:embed="rId2">
            <a:alphaModFix amt="50000"/>
            <a:extLst/>
          </a:blip>
          <a:srcRect b="10000"/>
          <a:stretch/>
        </p:blipFill>
        <p:spPr>
          <a:xfrm>
            <a:off x="20" y="10"/>
            <a:ext cx="12191980" cy="6857989"/>
          </a:xfrm>
          <a:prstGeom prst="rect">
            <a:avLst/>
          </a:prstGeom>
        </p:spPr>
      </p:pic>
      <p:sp>
        <p:nvSpPr>
          <p:cNvPr id="2" name="Title 1">
            <a:extLst>
              <a:ext uri="{FF2B5EF4-FFF2-40B4-BE49-F238E27FC236}">
                <a16:creationId xmlns:a16="http://schemas.microsoft.com/office/drawing/2014/main" id="{648E7F16-5CE1-45BB-B225-4757C25D6074}"/>
              </a:ext>
            </a:extLst>
          </p:cNvPr>
          <p:cNvSpPr>
            <a:spLocks noGrp="1"/>
          </p:cNvSpPr>
          <p:nvPr>
            <p:ph type="title"/>
          </p:nvPr>
        </p:nvSpPr>
        <p:spPr>
          <a:xfrm>
            <a:off x="218440" y="2900363"/>
            <a:ext cx="11755120" cy="2387600"/>
          </a:xfrm>
        </p:spPr>
        <p:txBody>
          <a:bodyPr vert="horz" lIns="91440" tIns="45720" rIns="91440" bIns="45720" rtlCol="0" anchor="b">
            <a:noAutofit/>
          </a:bodyPr>
          <a:lstStyle/>
          <a:p>
            <a:pPr algn="ctr"/>
            <a:r>
              <a:rPr lang="en-US" sz="4000" i="1" dirty="0">
                <a:solidFill>
                  <a:srgbClr val="FFFFFF"/>
                </a:solidFill>
                <a:effectLst>
                  <a:glow rad="101600">
                    <a:schemeClr val="bg1">
                      <a:alpha val="60000"/>
                    </a:schemeClr>
                  </a:glow>
                </a:effectLst>
              </a:rPr>
              <a:t>“When they that fed them saw what was done, they fled, and went and told it in the city and in the country. Then they went out to see what was done; and came to Jesus, and found the man, out of whom the devils were departed, sitting at the feet of Jesus, clothed, and in his right mind: and they were afraid.”</a:t>
            </a:r>
          </a:p>
        </p:txBody>
      </p:sp>
    </p:spTree>
    <p:extLst>
      <p:ext uri="{BB962C8B-B14F-4D97-AF65-F5344CB8AC3E}">
        <p14:creationId xmlns:p14="http://schemas.microsoft.com/office/powerpoint/2010/main" val="246860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EEE945-2E88-480F-BCBA-CA65DA04E937}"/>
              </a:ext>
            </a:extLst>
          </p:cNvPr>
          <p:cNvPicPr>
            <a:picLocks noChangeAspect="1"/>
          </p:cNvPicPr>
          <p:nvPr/>
        </p:nvPicPr>
        <p:blipFill rotWithShape="1">
          <a:blip r:embed="rId2"/>
          <a:srcRect r="23338" b="2"/>
          <a:stretch/>
        </p:blipFill>
        <p:spPr>
          <a:xfrm>
            <a:off x="5560071" y="10"/>
            <a:ext cx="7537704" cy="6857990"/>
          </a:xfrm>
          <a:prstGeom prst="rect">
            <a:avLst/>
          </a:prstGeom>
          <a:ln>
            <a:noFill/>
          </a:ln>
          <a:effectLst>
            <a:softEdge rad="112500"/>
          </a:effectLst>
        </p:spPr>
      </p:pic>
      <p:sp>
        <p:nvSpPr>
          <p:cNvPr id="2" name="Title 1">
            <a:extLst>
              <a:ext uri="{FF2B5EF4-FFF2-40B4-BE49-F238E27FC236}">
                <a16:creationId xmlns:a16="http://schemas.microsoft.com/office/drawing/2014/main" id="{110963E1-DC6D-45A9-BAD7-98483C2B05AF}"/>
              </a:ext>
            </a:extLst>
          </p:cNvPr>
          <p:cNvSpPr>
            <a:spLocks noGrp="1"/>
          </p:cNvSpPr>
          <p:nvPr>
            <p:ph type="title"/>
          </p:nvPr>
        </p:nvSpPr>
        <p:spPr>
          <a:xfrm>
            <a:off x="0" y="11"/>
            <a:ext cx="5477773" cy="6857990"/>
          </a:xfrm>
          <a:noFill/>
        </p:spPr>
        <p:txBody>
          <a:bodyPr vert="horz" lIns="91440" tIns="45720" rIns="91440" bIns="45720" rtlCol="0" anchor="b">
            <a:noAutofit/>
          </a:bodyPr>
          <a:lstStyle/>
          <a:p>
            <a:pPr algn="ctr"/>
            <a:r>
              <a:rPr lang="en-US" sz="4000" i="1" dirty="0"/>
              <a:t>“They also which saw it told them by what means he that was possessed of the devils was healed. Then the whole multitude of the country of the Gadarenes round about besought him to depart from them; for they were taken with great fear: and he went up into the ship, and returned back again.”</a:t>
            </a:r>
          </a:p>
        </p:txBody>
      </p:sp>
    </p:spTree>
    <p:extLst>
      <p:ext uri="{BB962C8B-B14F-4D97-AF65-F5344CB8AC3E}">
        <p14:creationId xmlns:p14="http://schemas.microsoft.com/office/powerpoint/2010/main" val="4196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CC6839-B781-4095-9E57-4B2365240BC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E2FEA-8F16-4A08-AC3A-90BC36A91CDF}"/>
              </a:ext>
            </a:extLst>
          </p:cNvPr>
          <p:cNvSpPr>
            <a:spLocks noGrp="1"/>
          </p:cNvSpPr>
          <p:nvPr>
            <p:ph type="title"/>
          </p:nvPr>
        </p:nvSpPr>
        <p:spPr>
          <a:xfrm>
            <a:off x="0" y="4104639"/>
            <a:ext cx="5341612" cy="2387600"/>
          </a:xfrm>
        </p:spPr>
        <p:txBody>
          <a:bodyPr vert="horz" lIns="91440" tIns="45720" rIns="91440" bIns="45720" rtlCol="0" anchor="b">
            <a:noAutofit/>
          </a:bodyPr>
          <a:lstStyle/>
          <a:p>
            <a:pPr algn="ctr"/>
            <a:r>
              <a:rPr lang="en-US" sz="3600" i="1" dirty="0">
                <a:solidFill>
                  <a:srgbClr val="FFFFFF"/>
                </a:solidFill>
                <a:effectLst>
                  <a:glow rad="101600">
                    <a:schemeClr val="bg1">
                      <a:alpha val="60000"/>
                    </a:schemeClr>
                  </a:glow>
                </a:effectLst>
              </a:rPr>
              <a:t>“Now the man out of whom the devils were departed besought him that he might be with him: but Jesus sent him away, saying, Return to thine own house, and shew how great things God hath done unto thee. And he went his way, and published throughout the whole city how great things Jesus had done unto him.”</a:t>
            </a:r>
            <a:endParaRPr lang="en-US" sz="3600" dirty="0">
              <a:solidFill>
                <a:srgbClr val="FFFFFF"/>
              </a:solidFill>
              <a:effectLst>
                <a:glow rad="101600">
                  <a:schemeClr val="bg1">
                    <a:alpha val="60000"/>
                  </a:schemeClr>
                </a:glow>
              </a:effectLst>
            </a:endParaRPr>
          </a:p>
        </p:txBody>
      </p:sp>
      <p:pic>
        <p:nvPicPr>
          <p:cNvPr id="4" name="Picture 3">
            <a:extLst>
              <a:ext uri="{FF2B5EF4-FFF2-40B4-BE49-F238E27FC236}">
                <a16:creationId xmlns:a16="http://schemas.microsoft.com/office/drawing/2014/main" id="{5EF76D99-6AC4-4D9A-932F-C8D7838CF670}"/>
              </a:ext>
            </a:extLst>
          </p:cNvPr>
          <p:cNvPicPr>
            <a:picLocks noChangeAspect="1"/>
          </p:cNvPicPr>
          <p:nvPr/>
        </p:nvPicPr>
        <p:blipFill>
          <a:blip r:embed="rId2"/>
          <a:stretch>
            <a:fillRect/>
          </a:stretch>
        </p:blipFill>
        <p:spPr>
          <a:xfrm>
            <a:off x="5341612" y="-1"/>
            <a:ext cx="6850388" cy="6858000"/>
          </a:xfrm>
          <a:prstGeom prst="rect">
            <a:avLst/>
          </a:prstGeom>
        </p:spPr>
      </p:pic>
    </p:spTree>
    <p:extLst>
      <p:ext uri="{BB962C8B-B14F-4D97-AF65-F5344CB8AC3E}">
        <p14:creationId xmlns:p14="http://schemas.microsoft.com/office/powerpoint/2010/main" val="252969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A24B6A-2830-43D7-957D-4B58135BC742}"/>
              </a:ext>
            </a:extLst>
          </p:cNvPr>
          <p:cNvPicPr>
            <a:picLocks noChangeAspect="1"/>
          </p:cNvPicPr>
          <p:nvPr/>
        </p:nvPicPr>
        <p:blipFill>
          <a:blip r:embed="rId2"/>
          <a:stretch>
            <a:fillRect/>
          </a:stretch>
        </p:blipFill>
        <p:spPr>
          <a:xfrm>
            <a:off x="30480" y="396240"/>
            <a:ext cx="12131040" cy="6065520"/>
          </a:xfrm>
          <a:prstGeom prst="rect">
            <a:avLst/>
          </a:prstGeom>
        </p:spPr>
      </p:pic>
      <p:sp>
        <p:nvSpPr>
          <p:cNvPr id="3" name="Rectangle 2">
            <a:extLst>
              <a:ext uri="{FF2B5EF4-FFF2-40B4-BE49-F238E27FC236}">
                <a16:creationId xmlns:a16="http://schemas.microsoft.com/office/drawing/2014/main" id="{FBA10106-4ED9-4D08-AD84-01702B94AE1A}"/>
              </a:ext>
            </a:extLst>
          </p:cNvPr>
          <p:cNvSpPr/>
          <p:nvPr/>
        </p:nvSpPr>
        <p:spPr>
          <a:xfrm>
            <a:off x="1426235" y="466151"/>
            <a:ext cx="6096000" cy="2308324"/>
          </a:xfrm>
          <a:prstGeom prst="rect">
            <a:avLst/>
          </a:prstGeom>
        </p:spPr>
        <p:txBody>
          <a:bodyPr>
            <a:spAutoFit/>
          </a:bodyPr>
          <a:lstStyle/>
          <a:p>
            <a:pPr algn="ctr"/>
            <a:r>
              <a:rPr lang="en-US" sz="3600" i="1" dirty="0">
                <a:solidFill>
                  <a:schemeClr val="bg1"/>
                </a:solidFill>
                <a:effectLst>
                  <a:glow rad="101600">
                    <a:schemeClr val="tx1">
                      <a:alpha val="60000"/>
                    </a:schemeClr>
                  </a:glow>
                </a:effectLst>
              </a:rPr>
              <a:t>“And it came to pass, that, when Jesus was returned, the people gladly received him: for they were all waiting for him.”</a:t>
            </a:r>
          </a:p>
        </p:txBody>
      </p:sp>
    </p:spTree>
    <p:extLst>
      <p:ext uri="{BB962C8B-B14F-4D97-AF65-F5344CB8AC3E}">
        <p14:creationId xmlns:p14="http://schemas.microsoft.com/office/powerpoint/2010/main" val="348793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AC31D-04FE-4ABA-B138-D7294107E2DD}"/>
              </a:ext>
            </a:extLst>
          </p:cNvPr>
          <p:cNvSpPr>
            <a:spLocks noGrp="1"/>
          </p:cNvSpPr>
          <p:nvPr>
            <p:ph idx="1"/>
          </p:nvPr>
        </p:nvSpPr>
        <p:spPr>
          <a:xfrm>
            <a:off x="129395" y="60384"/>
            <a:ext cx="11982092" cy="6797615"/>
          </a:xfrm>
        </p:spPr>
        <p:txBody>
          <a:bodyPr>
            <a:normAutofit/>
          </a:bodyPr>
          <a:lstStyle/>
          <a:p>
            <a:r>
              <a:rPr lang="en-US" sz="3600"/>
              <a:t>Devils/Demons – found 55 times in the Word of God.</a:t>
            </a:r>
          </a:p>
          <a:p>
            <a:r>
              <a:rPr lang="en-US" sz="3600"/>
              <a:t>The devil’s angels </a:t>
            </a:r>
            <a:r>
              <a:rPr lang="en-US" sz="3600" i="1"/>
              <a:t>(Matt. 25:41; Rev. 12:9) </a:t>
            </a:r>
          </a:p>
          <a:p>
            <a:r>
              <a:rPr lang="en-US" sz="3600"/>
              <a:t>The angels which kept not their first estate </a:t>
            </a:r>
            <a:r>
              <a:rPr lang="en-US" sz="3600" i="1"/>
              <a:t>(2 Pet. 2:4; Jude 6) </a:t>
            </a:r>
          </a:p>
          <a:p>
            <a:r>
              <a:rPr lang="en-US" sz="3600"/>
              <a:t>Familiar spirits </a:t>
            </a:r>
            <a:r>
              <a:rPr lang="en-US" sz="3600" i="1"/>
              <a:t>(Deut. 18:11; Isa. 8:10; 19:3)</a:t>
            </a:r>
          </a:p>
          <a:p>
            <a:r>
              <a:rPr lang="en-US" sz="3600"/>
              <a:t>Unclean spirits </a:t>
            </a:r>
            <a:r>
              <a:rPr lang="en-US" sz="3600" i="1"/>
              <a:t>(Matt. 10:1; Mark 1:27; 3:11; 5:13; Acts 5:16) </a:t>
            </a:r>
          </a:p>
          <a:p>
            <a:r>
              <a:rPr lang="en-US" sz="3600"/>
              <a:t>Evil spirits </a:t>
            </a:r>
            <a:r>
              <a:rPr lang="en-US" sz="3600" i="1"/>
              <a:t>(Luke 7:21; Acts 19:12-13)</a:t>
            </a:r>
          </a:p>
          <a:p>
            <a:r>
              <a:rPr lang="en-US" sz="3600"/>
              <a:t>Seducing spirits </a:t>
            </a:r>
            <a:r>
              <a:rPr lang="en-US" sz="3600" i="1"/>
              <a:t>(1 Tim. 4:1) </a:t>
            </a:r>
          </a:p>
          <a:p>
            <a:r>
              <a:rPr lang="en-US" sz="3600"/>
              <a:t>Wicked spirits </a:t>
            </a:r>
            <a:r>
              <a:rPr lang="en-US" sz="3600" i="1"/>
              <a:t>(Luke 11:26)</a:t>
            </a:r>
          </a:p>
          <a:p>
            <a:endParaRPr lang="en-US" sz="3600" i="1" dirty="0"/>
          </a:p>
        </p:txBody>
      </p:sp>
      <p:pic>
        <p:nvPicPr>
          <p:cNvPr id="4" name="Picture 3">
            <a:extLst>
              <a:ext uri="{FF2B5EF4-FFF2-40B4-BE49-F238E27FC236}">
                <a16:creationId xmlns:a16="http://schemas.microsoft.com/office/drawing/2014/main" id="{23C7C261-5729-46BC-A5C6-13B805424A00}"/>
              </a:ext>
            </a:extLst>
          </p:cNvPr>
          <p:cNvPicPr>
            <a:picLocks noChangeAspect="1"/>
          </p:cNvPicPr>
          <p:nvPr/>
        </p:nvPicPr>
        <p:blipFill>
          <a:blip r:embed="rId2"/>
          <a:stretch>
            <a:fillRect/>
          </a:stretch>
        </p:blipFill>
        <p:spPr>
          <a:xfrm>
            <a:off x="5994401" y="3759198"/>
            <a:ext cx="6197600" cy="3098801"/>
          </a:xfrm>
          <a:prstGeom prst="rect">
            <a:avLst/>
          </a:prstGeom>
        </p:spPr>
      </p:pic>
    </p:spTree>
    <p:extLst>
      <p:ext uri="{BB962C8B-B14F-4D97-AF65-F5344CB8AC3E}">
        <p14:creationId xmlns:p14="http://schemas.microsoft.com/office/powerpoint/2010/main" val="80999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BE5C-CAC8-4CB0-8577-9317B4ED088B}"/>
              </a:ext>
            </a:extLst>
          </p:cNvPr>
          <p:cNvSpPr>
            <a:spLocks noGrp="1"/>
          </p:cNvSpPr>
          <p:nvPr>
            <p:ph type="title"/>
          </p:nvPr>
        </p:nvSpPr>
        <p:spPr>
          <a:xfrm>
            <a:off x="838200" y="0"/>
            <a:ext cx="10515600" cy="1325563"/>
          </a:xfrm>
        </p:spPr>
        <p:txBody>
          <a:bodyPr/>
          <a:lstStyle/>
          <a:p>
            <a:pPr algn="ctr"/>
            <a:r>
              <a:rPr lang="en-US" dirty="0">
                <a:solidFill>
                  <a:srgbClr val="FFFF00"/>
                </a:solidFill>
              </a:rPr>
              <a:t>Fall Angels/Demons can speak</a:t>
            </a:r>
          </a:p>
        </p:txBody>
      </p:sp>
      <p:sp>
        <p:nvSpPr>
          <p:cNvPr id="3" name="Content Placeholder 2">
            <a:extLst>
              <a:ext uri="{FF2B5EF4-FFF2-40B4-BE49-F238E27FC236}">
                <a16:creationId xmlns:a16="http://schemas.microsoft.com/office/drawing/2014/main" id="{B8F4ACAD-02B7-4A06-82B5-9CFE0A356FEC}"/>
              </a:ext>
            </a:extLst>
          </p:cNvPr>
          <p:cNvSpPr>
            <a:spLocks noGrp="1"/>
          </p:cNvSpPr>
          <p:nvPr>
            <p:ph idx="1"/>
          </p:nvPr>
        </p:nvSpPr>
        <p:spPr>
          <a:xfrm>
            <a:off x="0" y="992037"/>
            <a:ext cx="11887200" cy="5650302"/>
          </a:xfrm>
        </p:spPr>
        <p:txBody>
          <a:bodyPr>
            <a:noAutofit/>
          </a:bodyPr>
          <a:lstStyle/>
          <a:p>
            <a:pPr marL="0" indent="0">
              <a:buNone/>
            </a:pPr>
            <a:r>
              <a:rPr lang="en-US" sz="3200" dirty="0"/>
              <a:t> </a:t>
            </a:r>
          </a:p>
          <a:p>
            <a:r>
              <a:rPr lang="en-US" sz="3200" i="1" dirty="0"/>
              <a:t>"Let us alone; what have we to do with thee, thou Jesus of Nazareth? Art thou come to destroy us? I know thee, who thou art: the Holy One of God...Thou art Christ, the Son of God." (Luke 4:34, 41)</a:t>
            </a:r>
          </a:p>
          <a:p>
            <a:r>
              <a:rPr lang="en-US" sz="3200" i="1" dirty="0"/>
              <a:t>"What have I to do with thee, Jesus, thou Son of God most high? I beseech thee, torment me not." (Luke 8:28)</a:t>
            </a:r>
          </a:p>
          <a:p>
            <a:r>
              <a:rPr lang="en-US" sz="3200" i="1" dirty="0"/>
              <a:t>"Art thou come here to torment us before the time?" (Matt. 8:29)</a:t>
            </a:r>
          </a:p>
          <a:p>
            <a:r>
              <a:rPr lang="en-US" sz="3200" i="1" dirty="0"/>
              <a:t>"Send us into the swine, that we may enter into them." (Mark 5:12)</a:t>
            </a:r>
          </a:p>
          <a:p>
            <a:r>
              <a:rPr lang="en-US" sz="3200" i="1" dirty="0"/>
              <a:t>"Jesus I know, and Paul I know; but who are ye?" (Acts 19:15)</a:t>
            </a:r>
          </a:p>
          <a:p>
            <a:r>
              <a:rPr lang="en-US" sz="3200" i="1" dirty="0"/>
              <a:t>"Thou art the Son of God." (Mark 3:11)</a:t>
            </a:r>
          </a:p>
        </p:txBody>
      </p:sp>
    </p:spTree>
    <p:extLst>
      <p:ext uri="{BB962C8B-B14F-4D97-AF65-F5344CB8AC3E}">
        <p14:creationId xmlns:p14="http://schemas.microsoft.com/office/powerpoint/2010/main" val="29668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F5B1-9C9E-44AE-8F43-0243965B9994}"/>
              </a:ext>
            </a:extLst>
          </p:cNvPr>
          <p:cNvSpPr>
            <a:spLocks noGrp="1"/>
          </p:cNvSpPr>
          <p:nvPr>
            <p:ph type="title"/>
          </p:nvPr>
        </p:nvSpPr>
        <p:spPr>
          <a:xfrm>
            <a:off x="838200" y="0"/>
            <a:ext cx="10515600" cy="1325563"/>
          </a:xfrm>
        </p:spPr>
        <p:txBody>
          <a:bodyPr/>
          <a:lstStyle/>
          <a:p>
            <a:pPr algn="ctr"/>
            <a:r>
              <a:rPr lang="en-US" dirty="0">
                <a:solidFill>
                  <a:srgbClr val="FFFF00"/>
                </a:solidFill>
              </a:rPr>
              <a:t>Fallen Angels/Demons possess intelligence</a:t>
            </a:r>
          </a:p>
        </p:txBody>
      </p:sp>
      <p:sp>
        <p:nvSpPr>
          <p:cNvPr id="3" name="Content Placeholder 2">
            <a:extLst>
              <a:ext uri="{FF2B5EF4-FFF2-40B4-BE49-F238E27FC236}">
                <a16:creationId xmlns:a16="http://schemas.microsoft.com/office/drawing/2014/main" id="{2707B8B0-0752-462A-9E3D-247CEEA02E20}"/>
              </a:ext>
            </a:extLst>
          </p:cNvPr>
          <p:cNvSpPr>
            <a:spLocks noGrp="1"/>
          </p:cNvSpPr>
          <p:nvPr>
            <p:ph idx="1"/>
          </p:nvPr>
        </p:nvSpPr>
        <p:spPr>
          <a:xfrm>
            <a:off x="-77638" y="1958195"/>
            <a:ext cx="12269638" cy="5210355"/>
          </a:xfrm>
        </p:spPr>
        <p:txBody>
          <a:bodyPr>
            <a:normAutofit/>
          </a:bodyPr>
          <a:lstStyle/>
          <a:p>
            <a:r>
              <a:rPr lang="en-US" sz="3600" dirty="0"/>
              <a:t>They know who Jesus is - </a:t>
            </a:r>
            <a:r>
              <a:rPr lang="en-US" sz="3600" i="1" dirty="0"/>
              <a:t>(Luke 4:34) “Saying, Let us alone; what have we to do with thee, thou Jesus of Nazareth? art thou come to destroy us? I know thee who thou art; the Holy One of God.”</a:t>
            </a:r>
          </a:p>
          <a:p>
            <a:r>
              <a:rPr lang="en-US" sz="3600" dirty="0"/>
              <a:t>They know of future damnation - </a:t>
            </a:r>
            <a:r>
              <a:rPr lang="en-US" sz="3600" i="1" dirty="0"/>
              <a:t>(Matthew 8:29) “And, behold, they cried out, saying, What have we to do with thee, Jesus, thou Son of God? art thou come hither to torment us before the time?”</a:t>
            </a:r>
          </a:p>
        </p:txBody>
      </p:sp>
    </p:spTree>
    <p:extLst>
      <p:ext uri="{BB962C8B-B14F-4D97-AF65-F5344CB8AC3E}">
        <p14:creationId xmlns:p14="http://schemas.microsoft.com/office/powerpoint/2010/main" val="50115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850BF-ECF1-433F-817E-49B7155B12DD}"/>
              </a:ext>
            </a:extLst>
          </p:cNvPr>
          <p:cNvSpPr>
            <a:spLocks noGrp="1"/>
          </p:cNvSpPr>
          <p:nvPr>
            <p:ph idx="1"/>
          </p:nvPr>
        </p:nvSpPr>
        <p:spPr>
          <a:xfrm>
            <a:off x="0" y="0"/>
            <a:ext cx="12258136" cy="6858000"/>
          </a:xfrm>
        </p:spPr>
        <p:txBody>
          <a:bodyPr>
            <a:normAutofit/>
          </a:bodyPr>
          <a:lstStyle/>
          <a:p>
            <a:r>
              <a:rPr lang="en-US" sz="3600" dirty="0"/>
              <a:t>They know the saved from the unsaved </a:t>
            </a:r>
            <a:r>
              <a:rPr lang="en-US" sz="3600" i="1" dirty="0"/>
              <a:t>"Jesus I know, and Paul I know; but who are ye?" (Acts 19:15)</a:t>
            </a:r>
          </a:p>
          <a:p>
            <a:r>
              <a:rPr lang="en-US" sz="3600" i="1" dirty="0"/>
              <a:t>(Revelation 9:1-4) “And the fifth angel sounded, and I saw a star fall from heaven unto the earth: and to him was given the key of the bottomless pit. And he opened the bottomless pit; and there arose a smoke out of the pit, as the smoke of a great furnace; and the sun and the air were darkened by reason of the smoke of the pit. And there came out of the smoke locusts upon the earth: and unto them was given power, as the scorpions of the earth have power. And it was commanded them that they should not hurt the grass of the earth, neither any green thing, neither any tree; but only those men which have not the seal of God in their foreheads.”</a:t>
            </a:r>
          </a:p>
          <a:p>
            <a:endParaRPr lang="en-US" sz="3600" dirty="0"/>
          </a:p>
        </p:txBody>
      </p:sp>
    </p:spTree>
    <p:extLst>
      <p:ext uri="{BB962C8B-B14F-4D97-AF65-F5344CB8AC3E}">
        <p14:creationId xmlns:p14="http://schemas.microsoft.com/office/powerpoint/2010/main" val="227698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6B4C28-BC28-4BE7-B871-86431F5AD7DD}"/>
              </a:ext>
            </a:extLst>
          </p:cNvPr>
          <p:cNvPicPr>
            <a:picLocks noChangeAspect="1"/>
          </p:cNvPicPr>
          <p:nvPr/>
        </p:nvPicPr>
        <p:blipFill rotWithShape="1">
          <a:blip r:embed="rId2"/>
          <a:srcRect r="-1" b="9016"/>
          <a:stretch/>
        </p:blipFill>
        <p:spPr>
          <a:xfrm>
            <a:off x="4654297" y="10"/>
            <a:ext cx="7537704" cy="6857990"/>
          </a:xfrm>
          <a:prstGeom prst="rect">
            <a:avLst/>
          </a:prstGeom>
        </p:spPr>
      </p:pic>
      <p:sp>
        <p:nvSpPr>
          <p:cNvPr id="2" name="Title 1">
            <a:extLst>
              <a:ext uri="{FF2B5EF4-FFF2-40B4-BE49-F238E27FC236}">
                <a16:creationId xmlns:a16="http://schemas.microsoft.com/office/drawing/2014/main" id="{FB3FB6E4-01A4-4F50-9408-594664F531E0}"/>
              </a:ext>
            </a:extLst>
          </p:cNvPr>
          <p:cNvSpPr>
            <a:spLocks noGrp="1"/>
          </p:cNvSpPr>
          <p:nvPr>
            <p:ph type="title"/>
          </p:nvPr>
        </p:nvSpPr>
        <p:spPr>
          <a:xfrm>
            <a:off x="207035" y="0"/>
            <a:ext cx="3933599" cy="4207964"/>
          </a:xfrm>
          <a:noFill/>
        </p:spPr>
        <p:txBody>
          <a:bodyPr vert="horz" lIns="91440" tIns="45720" rIns="91440" bIns="45720" rtlCol="0" anchor="b">
            <a:normAutofit/>
          </a:bodyPr>
          <a:lstStyle/>
          <a:p>
            <a:pPr algn="ctr"/>
            <a:r>
              <a:rPr lang="en-US" sz="6000" b="1" dirty="0"/>
              <a:t>Satan is a fallen Angel</a:t>
            </a:r>
          </a:p>
        </p:txBody>
      </p:sp>
    </p:spTree>
    <p:extLst>
      <p:ext uri="{BB962C8B-B14F-4D97-AF65-F5344CB8AC3E}">
        <p14:creationId xmlns:p14="http://schemas.microsoft.com/office/powerpoint/2010/main" val="266132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15">
            <a:extLst>
              <a:ext uri="{FF2B5EF4-FFF2-40B4-BE49-F238E27FC236}">
                <a16:creationId xmlns:a16="http://schemas.microsoft.com/office/drawing/2014/main" id="{613C6191-3C21-4E9B-ABB2-E102E6E3A81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43E3548A-405D-4DD2-B22D-B9A6EB7633A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A30E97B9-4703-43FC-B68B-A907B9F5E531}"/>
              </a:ext>
            </a:extLst>
          </p:cNvPr>
          <p:cNvPicPr>
            <a:picLocks noChangeAspect="1"/>
          </p:cNvPicPr>
          <p:nvPr/>
        </p:nvPicPr>
        <p:blipFill>
          <a:blip r:embed="rId2"/>
          <a:stretch>
            <a:fillRect/>
          </a:stretch>
        </p:blipFill>
        <p:spPr>
          <a:xfrm>
            <a:off x="8872243" y="2426124"/>
            <a:ext cx="2898307" cy="1811442"/>
          </a:xfrm>
          <a:prstGeom prst="rect">
            <a:avLst/>
          </a:prstGeom>
        </p:spPr>
      </p:pic>
      <p:pic>
        <p:nvPicPr>
          <p:cNvPr id="5" name="Picture 4">
            <a:extLst>
              <a:ext uri="{FF2B5EF4-FFF2-40B4-BE49-F238E27FC236}">
                <a16:creationId xmlns:a16="http://schemas.microsoft.com/office/drawing/2014/main" id="{664F3F56-97FA-4C7B-BA31-6CDC87A02FC1}"/>
              </a:ext>
            </a:extLst>
          </p:cNvPr>
          <p:cNvPicPr>
            <a:picLocks noChangeAspect="1"/>
          </p:cNvPicPr>
          <p:nvPr/>
        </p:nvPicPr>
        <p:blipFill>
          <a:blip r:embed="rId3"/>
          <a:stretch>
            <a:fillRect/>
          </a:stretch>
        </p:blipFill>
        <p:spPr>
          <a:xfrm>
            <a:off x="9876727" y="4559299"/>
            <a:ext cx="1670385" cy="1797050"/>
          </a:xfrm>
          <a:prstGeom prst="rect">
            <a:avLst/>
          </a:prstGeom>
        </p:spPr>
      </p:pic>
      <p:pic>
        <p:nvPicPr>
          <p:cNvPr id="6" name="Picture 5">
            <a:extLst>
              <a:ext uri="{FF2B5EF4-FFF2-40B4-BE49-F238E27FC236}">
                <a16:creationId xmlns:a16="http://schemas.microsoft.com/office/drawing/2014/main" id="{F767B433-9E10-4F50-9DD2-EB7A6BC338C0}"/>
              </a:ext>
            </a:extLst>
          </p:cNvPr>
          <p:cNvPicPr>
            <a:picLocks noChangeAspect="1"/>
          </p:cNvPicPr>
          <p:nvPr/>
        </p:nvPicPr>
        <p:blipFill>
          <a:blip r:embed="rId4"/>
          <a:stretch>
            <a:fillRect/>
          </a:stretch>
        </p:blipFill>
        <p:spPr>
          <a:xfrm>
            <a:off x="8196910" y="321732"/>
            <a:ext cx="3220343" cy="1811443"/>
          </a:xfrm>
          <a:prstGeom prst="rect">
            <a:avLst/>
          </a:prstGeom>
        </p:spPr>
      </p:pic>
      <p:sp>
        <p:nvSpPr>
          <p:cNvPr id="3" name="Content Placeholder 2">
            <a:extLst>
              <a:ext uri="{FF2B5EF4-FFF2-40B4-BE49-F238E27FC236}">
                <a16:creationId xmlns:a16="http://schemas.microsoft.com/office/drawing/2014/main" id="{ECFF58F1-8259-4C9F-B2D8-9068E3CF47E5}"/>
              </a:ext>
            </a:extLst>
          </p:cNvPr>
          <p:cNvSpPr>
            <a:spLocks noGrp="1"/>
          </p:cNvSpPr>
          <p:nvPr>
            <p:ph idx="1"/>
          </p:nvPr>
        </p:nvSpPr>
        <p:spPr>
          <a:xfrm>
            <a:off x="0" y="321732"/>
            <a:ext cx="6844296" cy="6857999"/>
          </a:xfrm>
        </p:spPr>
        <p:txBody>
          <a:bodyPr>
            <a:normAutofit/>
          </a:bodyPr>
          <a:lstStyle/>
          <a:p>
            <a:r>
              <a:rPr lang="en-US" sz="3600" dirty="0">
                <a:solidFill>
                  <a:schemeClr val="bg1"/>
                </a:solidFill>
                <a:effectLst>
                  <a:glow rad="101600">
                    <a:schemeClr val="tx1">
                      <a:alpha val="60000"/>
                    </a:schemeClr>
                  </a:glow>
                </a:effectLst>
              </a:rPr>
              <a:t>They are able to formulate a systematic Satanic centered                                                     system of theology </a:t>
            </a:r>
            <a:r>
              <a:rPr lang="en-US" sz="3600" dirty="0">
                <a:solidFill>
                  <a:schemeClr val="bg1"/>
                </a:solidFill>
              </a:rPr>
              <a:t>-                                 </a:t>
            </a:r>
            <a:r>
              <a:rPr lang="en-US" sz="3600" i="1" dirty="0">
                <a:solidFill>
                  <a:schemeClr val="bg1"/>
                </a:solidFill>
              </a:rPr>
              <a:t>(1 Timothy 4:1-2) “Now the Spirit </a:t>
            </a:r>
            <a:r>
              <a:rPr lang="en-US" sz="3600" i="1" dirty="0" err="1">
                <a:solidFill>
                  <a:schemeClr val="bg1"/>
                </a:solidFill>
              </a:rPr>
              <a:t>speaketh</a:t>
            </a:r>
            <a:r>
              <a:rPr lang="en-US" sz="3600" i="1" dirty="0">
                <a:solidFill>
                  <a:schemeClr val="bg1"/>
                </a:solidFill>
              </a:rPr>
              <a:t> expressly, that in the latter times some shall depart from the faith, giving heed to seducing spirits, and doctrines of devils; Speaking lies in hypocrisy; having their conscience seared with a hot iron.”</a:t>
            </a:r>
          </a:p>
          <a:p>
            <a:endParaRPr lang="en-US" sz="3600" dirty="0">
              <a:solidFill>
                <a:schemeClr val="bg1"/>
              </a:solidFill>
            </a:endParaRPr>
          </a:p>
        </p:txBody>
      </p:sp>
    </p:spTree>
    <p:extLst>
      <p:ext uri="{BB962C8B-B14F-4D97-AF65-F5344CB8AC3E}">
        <p14:creationId xmlns:p14="http://schemas.microsoft.com/office/powerpoint/2010/main" val="2799535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C223A8CF-9359-43D5-B421-E3D8227AA95F}"/>
              </a:ext>
            </a:extLst>
          </p:cNvPr>
          <p:cNvPicPr>
            <a:picLocks noGrp="1" noChangeAspect="1"/>
          </p:cNvPicPr>
          <p:nvPr>
            <p:ph idx="1"/>
          </p:nvPr>
        </p:nvPicPr>
        <p:blipFill rotWithShape="1">
          <a:blip r:embed="rId2"/>
          <a:srcRect r="14700"/>
          <a:stretch/>
        </p:blipFill>
        <p:spPr>
          <a:xfrm>
            <a:off x="6553200" y="-942137"/>
            <a:ext cx="5635752" cy="7800137"/>
          </a:xfrm>
          <a:prstGeom prst="rect">
            <a:avLst/>
          </a:prstGeom>
        </p:spPr>
      </p:pic>
      <p:sp>
        <p:nvSpPr>
          <p:cNvPr id="2" name="Title 1">
            <a:extLst>
              <a:ext uri="{FF2B5EF4-FFF2-40B4-BE49-F238E27FC236}">
                <a16:creationId xmlns:a16="http://schemas.microsoft.com/office/drawing/2014/main" id="{E89A8B50-7A63-40EF-A9EA-D7D5B571483F}"/>
              </a:ext>
            </a:extLst>
          </p:cNvPr>
          <p:cNvSpPr>
            <a:spLocks noGrp="1"/>
          </p:cNvSpPr>
          <p:nvPr>
            <p:ph type="title"/>
          </p:nvPr>
        </p:nvSpPr>
        <p:spPr>
          <a:xfrm>
            <a:off x="135606" y="690881"/>
            <a:ext cx="6274590" cy="3352473"/>
          </a:xfrm>
          <a:noFill/>
        </p:spPr>
        <p:txBody>
          <a:bodyPr vert="horz" lIns="91440" tIns="45720" rIns="91440" bIns="45720" rtlCol="0" anchor="b">
            <a:normAutofit/>
          </a:bodyPr>
          <a:lstStyle/>
          <a:p>
            <a:pPr algn="ctr"/>
            <a:r>
              <a:rPr lang="en-US" sz="5100" dirty="0"/>
              <a:t>Fallen Angels/Demons possess                           great ability and strength</a:t>
            </a:r>
          </a:p>
        </p:txBody>
      </p:sp>
    </p:spTree>
    <p:extLst>
      <p:ext uri="{BB962C8B-B14F-4D97-AF65-F5344CB8AC3E}">
        <p14:creationId xmlns:p14="http://schemas.microsoft.com/office/powerpoint/2010/main" val="162199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CC6839-B781-4095-9E57-4B2365240BC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E09C3A3-9716-4C9B-A2E1-6A8DDA93E9C8}"/>
              </a:ext>
            </a:extLst>
          </p:cNvPr>
          <p:cNvPicPr>
            <a:picLocks noChangeAspect="1"/>
          </p:cNvPicPr>
          <p:nvPr/>
        </p:nvPicPr>
        <p:blipFill>
          <a:blip r:embed="rId2"/>
          <a:stretch>
            <a:fillRect/>
          </a:stretch>
        </p:blipFill>
        <p:spPr>
          <a:xfrm>
            <a:off x="43544" y="391885"/>
            <a:ext cx="12148456" cy="6074228"/>
          </a:xfrm>
          <a:prstGeom prst="rect">
            <a:avLst/>
          </a:prstGeom>
        </p:spPr>
      </p:pic>
      <p:sp>
        <p:nvSpPr>
          <p:cNvPr id="2" name="Title 1">
            <a:extLst>
              <a:ext uri="{FF2B5EF4-FFF2-40B4-BE49-F238E27FC236}">
                <a16:creationId xmlns:a16="http://schemas.microsoft.com/office/drawing/2014/main" id="{CBFAEF3F-F6C1-4604-92C8-14BC8C06EFA1}"/>
              </a:ext>
            </a:extLst>
          </p:cNvPr>
          <p:cNvSpPr>
            <a:spLocks noGrp="1"/>
          </p:cNvSpPr>
          <p:nvPr>
            <p:ph type="title"/>
          </p:nvPr>
        </p:nvSpPr>
        <p:spPr>
          <a:xfrm>
            <a:off x="174070" y="2462065"/>
            <a:ext cx="11469189" cy="2387600"/>
          </a:xfrm>
        </p:spPr>
        <p:txBody>
          <a:bodyPr vert="horz" lIns="91440" tIns="45720" rIns="91440" bIns="45720" rtlCol="0" anchor="b">
            <a:noAutofit/>
          </a:bodyPr>
          <a:lstStyle/>
          <a:p>
            <a:pPr algn="ctr"/>
            <a:r>
              <a:rPr lang="en-US" sz="4000" i="1" dirty="0">
                <a:solidFill>
                  <a:schemeClr val="bg1"/>
                </a:solidFill>
                <a:effectLst>
                  <a:glow rad="101600">
                    <a:schemeClr val="tx1">
                      <a:lumMod val="75000"/>
                      <a:alpha val="60000"/>
                    </a:schemeClr>
                  </a:glow>
                </a:effectLst>
                <a:latin typeface="+mn-lt"/>
              </a:rPr>
              <a:t>“Then Pharaoh also called the wise men and the sorcerers: now the magicians of Egypt, they also did in like manner with their enchantments. For they cast down every man his rod, and they became serpents: but Aaron's rod swallowed up their rods.” </a:t>
            </a:r>
            <a:br>
              <a:rPr lang="en-US" sz="4000" i="1" dirty="0">
                <a:solidFill>
                  <a:schemeClr val="bg1"/>
                </a:solidFill>
                <a:effectLst>
                  <a:glow rad="101600">
                    <a:schemeClr val="tx1">
                      <a:lumMod val="75000"/>
                      <a:alpha val="60000"/>
                    </a:schemeClr>
                  </a:glow>
                </a:effectLst>
                <a:latin typeface="+mn-lt"/>
              </a:rPr>
            </a:br>
            <a:r>
              <a:rPr lang="en-US" sz="4000" i="1" dirty="0">
                <a:solidFill>
                  <a:schemeClr val="bg1"/>
                </a:solidFill>
                <a:effectLst>
                  <a:glow rad="101600">
                    <a:schemeClr val="tx1">
                      <a:lumMod val="75000"/>
                      <a:alpha val="60000"/>
                    </a:schemeClr>
                  </a:glow>
                </a:effectLst>
                <a:latin typeface="+mn-lt"/>
              </a:rPr>
              <a:t>(Exodus 7:11-12) </a:t>
            </a:r>
          </a:p>
        </p:txBody>
      </p:sp>
    </p:spTree>
    <p:extLst>
      <p:ext uri="{BB962C8B-B14F-4D97-AF65-F5344CB8AC3E}">
        <p14:creationId xmlns:p14="http://schemas.microsoft.com/office/powerpoint/2010/main" val="182915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52F6-F781-46F8-9221-18E544D9BD1E}"/>
              </a:ext>
            </a:extLst>
          </p:cNvPr>
          <p:cNvSpPr>
            <a:spLocks noGrp="1"/>
          </p:cNvSpPr>
          <p:nvPr>
            <p:ph type="title"/>
          </p:nvPr>
        </p:nvSpPr>
        <p:spPr>
          <a:xfrm>
            <a:off x="7838394" y="2629860"/>
            <a:ext cx="4204648" cy="1325563"/>
          </a:xfrm>
        </p:spPr>
        <p:txBody>
          <a:bodyPr>
            <a:normAutofit fontScale="90000"/>
          </a:bodyPr>
          <a:lstStyle/>
          <a:p>
            <a:pPr algn="ctr"/>
            <a:r>
              <a:rPr lang="en-US" i="1" dirty="0"/>
              <a:t>“But the prince of the kingdom of Persia withstood me one and twenty days: but, lo, Michael, one of the chief princes, came to help me.” </a:t>
            </a:r>
            <a:br>
              <a:rPr lang="en-US" i="1" dirty="0"/>
            </a:br>
            <a:r>
              <a:rPr lang="en-US" i="1" dirty="0"/>
              <a:t>(Daniel 10:13) </a:t>
            </a:r>
          </a:p>
        </p:txBody>
      </p:sp>
      <p:pic>
        <p:nvPicPr>
          <p:cNvPr id="4" name="Picture 3">
            <a:extLst>
              <a:ext uri="{FF2B5EF4-FFF2-40B4-BE49-F238E27FC236}">
                <a16:creationId xmlns:a16="http://schemas.microsoft.com/office/drawing/2014/main" id="{A944EC0D-17C4-4DED-AA73-A0DD5D99D2C2}"/>
              </a:ext>
            </a:extLst>
          </p:cNvPr>
          <p:cNvPicPr>
            <a:picLocks noChangeAspect="1"/>
          </p:cNvPicPr>
          <p:nvPr/>
        </p:nvPicPr>
        <p:blipFill rotWithShape="1">
          <a:blip r:embed="rId2"/>
          <a:srcRect l="45467" t="4575"/>
          <a:stretch/>
        </p:blipFill>
        <p:spPr>
          <a:xfrm>
            <a:off x="0" y="0"/>
            <a:ext cx="7838394" cy="6858000"/>
          </a:xfrm>
          <a:prstGeom prst="rect">
            <a:avLst/>
          </a:prstGeom>
        </p:spPr>
      </p:pic>
      <p:pic>
        <p:nvPicPr>
          <p:cNvPr id="5" name="Picture 4">
            <a:extLst>
              <a:ext uri="{FF2B5EF4-FFF2-40B4-BE49-F238E27FC236}">
                <a16:creationId xmlns:a16="http://schemas.microsoft.com/office/drawing/2014/main" id="{929D935E-82A7-4A96-B860-FA651C17D86F}"/>
              </a:ext>
            </a:extLst>
          </p:cNvPr>
          <p:cNvPicPr>
            <a:picLocks noChangeAspect="1"/>
          </p:cNvPicPr>
          <p:nvPr/>
        </p:nvPicPr>
        <p:blipFill>
          <a:blip r:embed="rId3"/>
          <a:stretch>
            <a:fillRect/>
          </a:stretch>
        </p:blipFill>
        <p:spPr>
          <a:xfrm>
            <a:off x="4616444" y="133731"/>
            <a:ext cx="2982674" cy="2832751"/>
          </a:xfrm>
          <a:prstGeom prst="rect">
            <a:avLst/>
          </a:prstGeom>
        </p:spPr>
      </p:pic>
    </p:spTree>
    <p:extLst>
      <p:ext uri="{BB962C8B-B14F-4D97-AF65-F5344CB8AC3E}">
        <p14:creationId xmlns:p14="http://schemas.microsoft.com/office/powerpoint/2010/main" val="104311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CC6839-B781-4095-9E57-4B2365240BC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47460F-2B10-4A4A-ACC0-0193A404A7B7}"/>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50000"/>
                    </a14:imgEffect>
                  </a14:imgLayer>
                </a14:imgProps>
              </a:ext>
            </a:extLst>
          </a:blip>
          <a:srcRect/>
          <a:stretch/>
        </p:blipFill>
        <p:spPr>
          <a:xfrm>
            <a:off x="0" y="10"/>
            <a:ext cx="12191980" cy="6857989"/>
          </a:xfrm>
          <a:prstGeom prst="rect">
            <a:avLst/>
          </a:prstGeom>
        </p:spPr>
      </p:pic>
      <p:sp>
        <p:nvSpPr>
          <p:cNvPr id="2" name="Title 1">
            <a:extLst>
              <a:ext uri="{FF2B5EF4-FFF2-40B4-BE49-F238E27FC236}">
                <a16:creationId xmlns:a16="http://schemas.microsoft.com/office/drawing/2014/main" id="{0D28677D-EDAB-4633-9013-8E8022CA0768}"/>
              </a:ext>
            </a:extLst>
          </p:cNvPr>
          <p:cNvSpPr>
            <a:spLocks noGrp="1"/>
          </p:cNvSpPr>
          <p:nvPr>
            <p:ph type="title"/>
          </p:nvPr>
        </p:nvSpPr>
        <p:spPr>
          <a:xfrm>
            <a:off x="178971" y="3336366"/>
            <a:ext cx="11834038" cy="2387600"/>
          </a:xfrm>
        </p:spPr>
        <p:txBody>
          <a:bodyPr vert="horz" lIns="91440" tIns="45720" rIns="91440" bIns="45720" rtlCol="0" anchor="b">
            <a:noAutofit/>
          </a:bodyPr>
          <a:lstStyle/>
          <a:p>
            <a:pPr algn="ctr"/>
            <a:r>
              <a:rPr lang="en-US" sz="4000" i="1" dirty="0">
                <a:solidFill>
                  <a:srgbClr val="FFFFFF"/>
                </a:solidFill>
                <a:effectLst>
                  <a:glow rad="101600">
                    <a:schemeClr val="bg1">
                      <a:alpha val="60000"/>
                    </a:schemeClr>
                  </a:glow>
                </a:effectLst>
              </a:rPr>
              <a:t>“And when he was come out of the ship, immediately there met him out of the tombs a man with an unclean spirit, Who had his dwelling among the tombs; and no man could bind him, no, not with chains: Because that he had been often bound with fetters and chains, and the chains had been plucked asunder by him, and the fetters broken in pieces: neither could any man tame him.” (Mark 5:2-4) </a:t>
            </a:r>
          </a:p>
        </p:txBody>
      </p:sp>
    </p:spTree>
    <p:extLst>
      <p:ext uri="{BB962C8B-B14F-4D97-AF65-F5344CB8AC3E}">
        <p14:creationId xmlns:p14="http://schemas.microsoft.com/office/powerpoint/2010/main" val="363769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3BF771-057C-4B91-9D5A-DE02D68F46A9}"/>
              </a:ext>
            </a:extLst>
          </p:cNvPr>
          <p:cNvPicPr>
            <a:picLocks noChangeAspect="1"/>
          </p:cNvPicPr>
          <p:nvPr/>
        </p:nvPicPr>
        <p:blipFill rotWithShape="1">
          <a:blip r:embed="rId2"/>
          <a:srcRect l="10970"/>
          <a:stretch/>
        </p:blipFill>
        <p:spPr>
          <a:xfrm>
            <a:off x="20" y="10"/>
            <a:ext cx="6105635" cy="6857990"/>
          </a:xfrm>
          <a:prstGeom prst="rect">
            <a:avLst/>
          </a:prstGeom>
        </p:spPr>
      </p:pic>
      <p:sp>
        <p:nvSpPr>
          <p:cNvPr id="2" name="Title 1">
            <a:extLst>
              <a:ext uri="{FF2B5EF4-FFF2-40B4-BE49-F238E27FC236}">
                <a16:creationId xmlns:a16="http://schemas.microsoft.com/office/drawing/2014/main" id="{864C6E8A-A9E9-4969-849A-62582D527BE5}"/>
              </a:ext>
            </a:extLst>
          </p:cNvPr>
          <p:cNvSpPr>
            <a:spLocks noGrp="1"/>
          </p:cNvSpPr>
          <p:nvPr>
            <p:ph type="title"/>
          </p:nvPr>
        </p:nvSpPr>
        <p:spPr>
          <a:xfrm>
            <a:off x="6105655" y="3311440"/>
            <a:ext cx="6086345" cy="3352473"/>
          </a:xfrm>
          <a:noFill/>
        </p:spPr>
        <p:txBody>
          <a:bodyPr vert="horz" lIns="91440" tIns="45720" rIns="91440" bIns="45720" rtlCol="0" anchor="b">
            <a:noAutofit/>
          </a:bodyPr>
          <a:lstStyle/>
          <a:p>
            <a:pPr algn="ctr"/>
            <a:r>
              <a:rPr lang="en-US" sz="3400" i="1" dirty="0"/>
              <a:t>“And one of the multitude answered and said, Master, I have brought unto thee my son, which hath a dumb spirit; And wheresoever he taketh him, he </a:t>
            </a:r>
            <a:r>
              <a:rPr lang="en-US" sz="3400" i="1" dirty="0" err="1"/>
              <a:t>teareth</a:t>
            </a:r>
            <a:r>
              <a:rPr lang="en-US" sz="3400" i="1" dirty="0"/>
              <a:t> him: and he </a:t>
            </a:r>
            <a:r>
              <a:rPr lang="en-US" sz="3400" i="1" dirty="0" err="1"/>
              <a:t>foameth</a:t>
            </a:r>
            <a:r>
              <a:rPr lang="en-US" sz="3400" i="1" dirty="0"/>
              <a:t>, and </a:t>
            </a:r>
            <a:r>
              <a:rPr lang="en-US" sz="3400" i="1" dirty="0" err="1"/>
              <a:t>gnasheth</a:t>
            </a:r>
            <a:r>
              <a:rPr lang="en-US" sz="3400" i="1" dirty="0"/>
              <a:t> with his teeth, and </a:t>
            </a:r>
            <a:r>
              <a:rPr lang="en-US" sz="3400" i="1" dirty="0" err="1"/>
              <a:t>pineth</a:t>
            </a:r>
            <a:r>
              <a:rPr lang="en-US" sz="3400" i="1" dirty="0"/>
              <a:t> away: and I </a:t>
            </a:r>
            <a:r>
              <a:rPr lang="en-US" sz="3400" i="1" dirty="0" err="1"/>
              <a:t>spake</a:t>
            </a:r>
            <a:r>
              <a:rPr lang="en-US" sz="3400" i="1" dirty="0"/>
              <a:t> to thy disciples that they should cast him out; and they could not. He </a:t>
            </a:r>
            <a:r>
              <a:rPr lang="en-US" sz="3400" i="1" dirty="0" err="1"/>
              <a:t>answereth</a:t>
            </a:r>
            <a:r>
              <a:rPr lang="en-US" sz="3400" i="1" dirty="0"/>
              <a:t> him, and </a:t>
            </a:r>
            <a:r>
              <a:rPr lang="en-US" sz="3400" i="1" dirty="0" err="1"/>
              <a:t>saith</a:t>
            </a:r>
            <a:r>
              <a:rPr lang="en-US" sz="3400" i="1" dirty="0"/>
              <a:t>, O faithless generation, how long shall I be with you? how long shall I suffer you? bring him unto me.”</a:t>
            </a:r>
          </a:p>
        </p:txBody>
      </p:sp>
    </p:spTree>
    <p:extLst>
      <p:ext uri="{BB962C8B-B14F-4D97-AF65-F5344CB8AC3E}">
        <p14:creationId xmlns:p14="http://schemas.microsoft.com/office/powerpoint/2010/main" val="276443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117F7-6FF5-4C92-9599-8E0EB0D91FDC}"/>
              </a:ext>
            </a:extLst>
          </p:cNvPr>
          <p:cNvSpPr>
            <a:spLocks noGrp="1"/>
          </p:cNvSpPr>
          <p:nvPr>
            <p:ph type="title"/>
          </p:nvPr>
        </p:nvSpPr>
        <p:spPr>
          <a:xfrm>
            <a:off x="6108192" y="2789348"/>
            <a:ext cx="6083808" cy="1325563"/>
          </a:xfrm>
        </p:spPr>
        <p:txBody>
          <a:bodyPr>
            <a:noAutofit/>
          </a:bodyPr>
          <a:lstStyle/>
          <a:p>
            <a:pPr algn="ctr"/>
            <a:r>
              <a:rPr lang="en-US" sz="3300" i="1" dirty="0"/>
              <a:t>“And they brought him unto him: and when he saw him, straightway the spirit tare him; and he fell on the ground, and wallowed foaming. And he asked his father, How long is it ago since this came unto him? And he said, Of a child. And ofttimes it hath cast him into the fire, and into the waters, to destroy him: but if thou canst do any thing, have compassion on us, and help us.  Jesus said unto him, If thou canst believe, all things are possible to him that believeth.”</a:t>
            </a:r>
          </a:p>
        </p:txBody>
      </p:sp>
      <p:pic>
        <p:nvPicPr>
          <p:cNvPr id="3" name="Picture 2">
            <a:extLst>
              <a:ext uri="{FF2B5EF4-FFF2-40B4-BE49-F238E27FC236}">
                <a16:creationId xmlns:a16="http://schemas.microsoft.com/office/drawing/2014/main" id="{D35451FB-1EF8-4226-9CA2-90B7B429F86C}"/>
              </a:ext>
            </a:extLst>
          </p:cNvPr>
          <p:cNvPicPr>
            <a:picLocks noChangeAspect="1"/>
          </p:cNvPicPr>
          <p:nvPr/>
        </p:nvPicPr>
        <p:blipFill>
          <a:blip r:embed="rId2"/>
          <a:stretch>
            <a:fillRect/>
          </a:stretch>
        </p:blipFill>
        <p:spPr>
          <a:xfrm>
            <a:off x="0" y="0"/>
            <a:ext cx="6108192" cy="6858000"/>
          </a:xfrm>
          <a:prstGeom prst="rect">
            <a:avLst/>
          </a:prstGeom>
        </p:spPr>
      </p:pic>
    </p:spTree>
    <p:extLst>
      <p:ext uri="{BB962C8B-B14F-4D97-AF65-F5344CB8AC3E}">
        <p14:creationId xmlns:p14="http://schemas.microsoft.com/office/powerpoint/2010/main" val="333698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767F-3F6D-4732-BFFF-36903A8AF574}"/>
              </a:ext>
            </a:extLst>
          </p:cNvPr>
          <p:cNvSpPr>
            <a:spLocks noGrp="1"/>
          </p:cNvSpPr>
          <p:nvPr>
            <p:ph type="title"/>
          </p:nvPr>
        </p:nvSpPr>
        <p:spPr>
          <a:xfrm>
            <a:off x="466060" y="2512902"/>
            <a:ext cx="7188774" cy="1325563"/>
          </a:xfrm>
        </p:spPr>
        <p:txBody>
          <a:bodyPr>
            <a:normAutofit fontScale="90000"/>
          </a:bodyPr>
          <a:lstStyle/>
          <a:p>
            <a:pPr algn="ctr"/>
            <a:r>
              <a:rPr lang="en-US" i="1" dirty="0"/>
              <a:t>“And straightway the father of the child cried out, and said with tears, Lord, I believe; help thou mine unbelief. And the spirit cried, and rent him sore, and came out of him: and he was as one dead; insomuch that many said, He is dead. But Jesus took him by the hand, and lifted him up; and he arose.” (Mark 9:17-27)</a:t>
            </a:r>
          </a:p>
        </p:txBody>
      </p:sp>
      <p:pic>
        <p:nvPicPr>
          <p:cNvPr id="3" name="Picture 2">
            <a:extLst>
              <a:ext uri="{FF2B5EF4-FFF2-40B4-BE49-F238E27FC236}">
                <a16:creationId xmlns:a16="http://schemas.microsoft.com/office/drawing/2014/main" id="{54BB36CA-ED8D-4CA8-9F60-A6B0A2353532}"/>
              </a:ext>
            </a:extLst>
          </p:cNvPr>
          <p:cNvPicPr>
            <a:picLocks noChangeAspect="1"/>
          </p:cNvPicPr>
          <p:nvPr/>
        </p:nvPicPr>
        <p:blipFill>
          <a:blip r:embed="rId2"/>
          <a:stretch>
            <a:fillRect/>
          </a:stretch>
        </p:blipFill>
        <p:spPr>
          <a:xfrm>
            <a:off x="7863669" y="0"/>
            <a:ext cx="4328331" cy="6858000"/>
          </a:xfrm>
          <a:prstGeom prst="rect">
            <a:avLst/>
          </a:prstGeom>
        </p:spPr>
      </p:pic>
    </p:spTree>
    <p:extLst>
      <p:ext uri="{BB962C8B-B14F-4D97-AF65-F5344CB8AC3E}">
        <p14:creationId xmlns:p14="http://schemas.microsoft.com/office/powerpoint/2010/main" val="162254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190A-64E3-4962-868A-1D9ED939125E}"/>
              </a:ext>
            </a:extLst>
          </p:cNvPr>
          <p:cNvSpPr>
            <a:spLocks noGrp="1"/>
          </p:cNvSpPr>
          <p:nvPr>
            <p:ph type="title"/>
          </p:nvPr>
        </p:nvSpPr>
        <p:spPr>
          <a:xfrm>
            <a:off x="170121" y="2959469"/>
            <a:ext cx="11897832" cy="1325563"/>
          </a:xfrm>
        </p:spPr>
        <p:txBody>
          <a:bodyPr>
            <a:normAutofit fontScale="90000"/>
          </a:bodyPr>
          <a:lstStyle/>
          <a:p>
            <a:pPr algn="ctr"/>
            <a:r>
              <a:rPr lang="en-US" i="1" dirty="0"/>
              <a:t>“Then certain of the vagabond Jews, exorcists, took upon them to call over them which had evil spirits the name of the Lord Jesus, saying, We adjure you by Jesus whom Paul </a:t>
            </a:r>
            <a:r>
              <a:rPr lang="en-US" i="1" dirty="0" err="1"/>
              <a:t>preacheth</a:t>
            </a:r>
            <a:r>
              <a:rPr lang="en-US" i="1" dirty="0"/>
              <a:t>. And there were seven sons of one </a:t>
            </a:r>
            <a:r>
              <a:rPr lang="en-US" i="1" dirty="0" err="1"/>
              <a:t>Sceva</a:t>
            </a:r>
            <a:r>
              <a:rPr lang="en-US" i="1" dirty="0"/>
              <a:t>, a Jew, and chief of the priests, which did so. And the evil spirit answered and said, Jesus I know, and Paul I know; but who are ye? And the man in whom the evil spirit was leaped on them, and overcame them, and prevailed against them, so that they fled out of that house naked and wounded.” (Acts 19:13-16) </a:t>
            </a:r>
          </a:p>
        </p:txBody>
      </p:sp>
    </p:spTree>
    <p:extLst>
      <p:ext uri="{BB962C8B-B14F-4D97-AF65-F5344CB8AC3E}">
        <p14:creationId xmlns:p14="http://schemas.microsoft.com/office/powerpoint/2010/main" val="328627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B3C4D-8F15-4473-AA6C-34DA890CD6F8}"/>
              </a:ext>
            </a:extLst>
          </p:cNvPr>
          <p:cNvPicPr>
            <a:picLocks noChangeAspect="1"/>
          </p:cNvPicPr>
          <p:nvPr/>
        </p:nvPicPr>
        <p:blipFill rotWithShape="1">
          <a:blip r:embed="rId2"/>
          <a:srcRect b="25000"/>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9D13FFE7-2C03-4131-BAB9-4762F58C3F65}"/>
              </a:ext>
            </a:extLst>
          </p:cNvPr>
          <p:cNvPicPr>
            <a:picLocks noChangeAspect="1"/>
          </p:cNvPicPr>
          <p:nvPr/>
        </p:nvPicPr>
        <p:blipFill>
          <a:blip r:embed="rId3"/>
          <a:stretch>
            <a:fillRect/>
          </a:stretch>
        </p:blipFill>
        <p:spPr>
          <a:xfrm>
            <a:off x="2116183" y="943591"/>
            <a:ext cx="6980186" cy="5235140"/>
          </a:xfrm>
          <a:prstGeom prst="rect">
            <a:avLst/>
          </a:prstGeom>
          <a:ln>
            <a:noFill/>
          </a:ln>
          <a:effectLst>
            <a:softEdge rad="112500"/>
          </a:effectLst>
        </p:spPr>
      </p:pic>
    </p:spTree>
    <p:extLst>
      <p:ext uri="{BB962C8B-B14F-4D97-AF65-F5344CB8AC3E}">
        <p14:creationId xmlns:p14="http://schemas.microsoft.com/office/powerpoint/2010/main" val="411013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CEBEC2-4BCD-44F8-B5CE-824ACB419767}"/>
              </a:ext>
            </a:extLst>
          </p:cNvPr>
          <p:cNvPicPr>
            <a:picLocks noChangeAspect="1"/>
          </p:cNvPicPr>
          <p:nvPr/>
        </p:nvPicPr>
        <p:blipFill rotWithShape="1">
          <a:blip r:embed="rId2"/>
          <a:srcRect t="1959" b="23041"/>
          <a:stretch/>
        </p:blipFill>
        <p:spPr>
          <a:xfrm>
            <a:off x="20" y="10"/>
            <a:ext cx="12191980" cy="6857990"/>
          </a:xfrm>
          <a:prstGeom prst="rect">
            <a:avLst/>
          </a:prstGeom>
        </p:spPr>
      </p:pic>
    </p:spTree>
    <p:extLst>
      <p:ext uri="{BB962C8B-B14F-4D97-AF65-F5344CB8AC3E}">
        <p14:creationId xmlns:p14="http://schemas.microsoft.com/office/powerpoint/2010/main" val="36107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santuario1.jpg"/>
          <p:cNvPicPr>
            <a:picLocks noChangeAspect="1" noChangeArrowheads="1"/>
          </p:cNvPicPr>
          <p:nvPr/>
        </p:nvPicPr>
        <p:blipFill>
          <a:blip r:embed="rId3" cstate="print"/>
          <a:srcRect b="11250"/>
          <a:stretch>
            <a:fillRect/>
          </a:stretch>
        </p:blipFill>
        <p:spPr bwMode="auto">
          <a:xfrm>
            <a:off x="733647" y="2049"/>
            <a:ext cx="10749516" cy="6886828"/>
          </a:xfrm>
          <a:prstGeom prst="rect">
            <a:avLst/>
          </a:prstGeom>
          <a:ln>
            <a:noFill/>
          </a:ln>
          <a:effectLst>
            <a:softEdge rad="112500"/>
          </a:effectLst>
        </p:spPr>
      </p:pic>
      <p:pic>
        <p:nvPicPr>
          <p:cNvPr id="2" name="Picture 1" descr="C:\Users\Ptr. Daniel White\Desktop\Bible pictures\angels\AngelTrumpet.jpg"/>
          <p:cNvPicPr>
            <a:picLocks noChangeAspect="1" noChangeArrowheads="1"/>
          </p:cNvPicPr>
          <p:nvPr/>
        </p:nvPicPr>
        <p:blipFill>
          <a:blip r:embed="rId4" cstate="print"/>
          <a:srcRect/>
          <a:stretch>
            <a:fillRect/>
          </a:stretch>
        </p:blipFill>
        <p:spPr bwMode="auto">
          <a:xfrm flipH="1">
            <a:off x="1828800" y="3657600"/>
            <a:ext cx="2793658" cy="2819400"/>
          </a:xfrm>
          <a:prstGeom prst="ellipse">
            <a:avLst/>
          </a:prstGeom>
          <a:ln>
            <a:noFill/>
          </a:ln>
          <a:effectLst>
            <a:softEdge rad="112500"/>
          </a:effectLst>
        </p:spPr>
      </p:pic>
      <p:sp>
        <p:nvSpPr>
          <p:cNvPr id="4" name="Title 3"/>
          <p:cNvSpPr>
            <a:spLocks noGrp="1"/>
          </p:cNvSpPr>
          <p:nvPr>
            <p:ph type="title"/>
          </p:nvPr>
        </p:nvSpPr>
        <p:spPr>
          <a:xfrm>
            <a:off x="1158949" y="549863"/>
            <a:ext cx="8789581" cy="2895600"/>
          </a:xfrm>
        </p:spPr>
        <p:txBody>
          <a:bodyPr>
            <a:normAutofit fontScale="90000"/>
          </a:bodyPr>
          <a:lstStyle/>
          <a:p>
            <a:pPr algn="ctr"/>
            <a:r>
              <a:rPr lang="en-US" b="1" i="1" dirty="0">
                <a:solidFill>
                  <a:schemeClr val="bg1"/>
                </a:solidFill>
                <a:effectLst>
                  <a:glow rad="101600">
                    <a:schemeClr val="tx1">
                      <a:alpha val="60000"/>
                    </a:schemeClr>
                  </a:glow>
                </a:effectLst>
              </a:rPr>
              <a:t>(Revelation 9:13-20)</a:t>
            </a:r>
            <a:br>
              <a:rPr lang="en-US" b="1" i="1" dirty="0">
                <a:solidFill>
                  <a:schemeClr val="bg1"/>
                </a:solidFill>
                <a:effectLst>
                  <a:glow rad="101600">
                    <a:schemeClr val="tx1">
                      <a:alpha val="60000"/>
                    </a:schemeClr>
                  </a:glow>
                </a:effectLst>
              </a:rPr>
            </a:br>
            <a:r>
              <a:rPr lang="en-US" b="1" i="1" dirty="0">
                <a:solidFill>
                  <a:schemeClr val="bg1"/>
                </a:solidFill>
                <a:effectLst>
                  <a:glow rad="101600">
                    <a:schemeClr val="tx1">
                      <a:alpha val="60000"/>
                    </a:schemeClr>
                  </a:glow>
                </a:effectLst>
              </a:rPr>
              <a:t>“And the sixth angel sounded, and I heard a voice from the four horns of the golden altar which is before God, Saying to the sixth angel which had the trumpet.”</a:t>
            </a:r>
          </a:p>
        </p:txBody>
      </p:sp>
    </p:spTree>
    <p:extLst>
      <p:ext uri="{BB962C8B-B14F-4D97-AF65-F5344CB8AC3E}">
        <p14:creationId xmlns:p14="http://schemas.microsoft.com/office/powerpoint/2010/main" val="106269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santuario1.jpg"/>
          <p:cNvPicPr>
            <a:picLocks noChangeAspect="1" noChangeArrowheads="1"/>
          </p:cNvPicPr>
          <p:nvPr/>
        </p:nvPicPr>
        <p:blipFill>
          <a:blip r:embed="rId3" cstate="print"/>
          <a:srcRect b="11250"/>
          <a:stretch>
            <a:fillRect/>
          </a:stretch>
        </p:blipFill>
        <p:spPr bwMode="auto">
          <a:xfrm>
            <a:off x="807599" y="74428"/>
            <a:ext cx="10601135" cy="6791766"/>
          </a:xfrm>
          <a:prstGeom prst="rect">
            <a:avLst/>
          </a:prstGeom>
          <a:ln>
            <a:noFill/>
          </a:ln>
          <a:effectLst>
            <a:softEdge rad="112500"/>
          </a:effectLst>
        </p:spPr>
      </p:pic>
      <p:pic>
        <p:nvPicPr>
          <p:cNvPr id="2" name="Picture 1" descr="C:\Users\Ptr. Daniel White\Desktop\Bible pictures\angels\AngelTrumpet.jpg"/>
          <p:cNvPicPr>
            <a:picLocks noChangeAspect="1" noChangeArrowheads="1"/>
          </p:cNvPicPr>
          <p:nvPr/>
        </p:nvPicPr>
        <p:blipFill>
          <a:blip r:embed="rId4" cstate="print"/>
          <a:srcRect/>
          <a:stretch>
            <a:fillRect/>
          </a:stretch>
        </p:blipFill>
        <p:spPr bwMode="auto">
          <a:xfrm flipH="1">
            <a:off x="1286539" y="3923414"/>
            <a:ext cx="2793658" cy="2819400"/>
          </a:xfrm>
          <a:prstGeom prst="ellipse">
            <a:avLst/>
          </a:prstGeom>
          <a:ln>
            <a:noFill/>
          </a:ln>
          <a:effectLst>
            <a:softEdge rad="112500"/>
          </a:effectLst>
        </p:spPr>
      </p:pic>
      <p:sp>
        <p:nvSpPr>
          <p:cNvPr id="4" name="Title 3"/>
          <p:cNvSpPr>
            <a:spLocks noGrp="1"/>
          </p:cNvSpPr>
          <p:nvPr>
            <p:ph type="title"/>
          </p:nvPr>
        </p:nvSpPr>
        <p:spPr>
          <a:xfrm>
            <a:off x="1752600" y="838200"/>
            <a:ext cx="8153400" cy="2514600"/>
          </a:xfrm>
        </p:spPr>
        <p:txBody>
          <a:bodyPr>
            <a:normAutofit/>
          </a:bodyPr>
          <a:lstStyle/>
          <a:p>
            <a:r>
              <a:rPr lang="en-US" b="1" i="1" dirty="0">
                <a:solidFill>
                  <a:schemeClr val="bg1"/>
                </a:solidFill>
                <a:effectLst>
                  <a:glow rad="101600">
                    <a:schemeClr val="tx1">
                      <a:alpha val="60000"/>
                    </a:schemeClr>
                  </a:glow>
                </a:effectLst>
              </a:rPr>
              <a:t>“Loose the four </a:t>
            </a:r>
            <a:r>
              <a:rPr lang="en-US" b="1" i="1" u="sng" dirty="0">
                <a:solidFill>
                  <a:schemeClr val="bg1"/>
                </a:solidFill>
                <a:effectLst>
                  <a:glow rad="101600">
                    <a:schemeClr val="tx1">
                      <a:alpha val="60000"/>
                    </a:schemeClr>
                  </a:glow>
                </a:effectLst>
              </a:rPr>
              <a:t>angels</a:t>
            </a:r>
            <a:r>
              <a:rPr lang="en-US" b="1" i="1" dirty="0">
                <a:solidFill>
                  <a:schemeClr val="bg1"/>
                </a:solidFill>
                <a:effectLst>
                  <a:glow rad="101600">
                    <a:schemeClr val="tx1">
                      <a:alpha val="60000"/>
                    </a:schemeClr>
                  </a:glow>
                </a:effectLst>
              </a:rPr>
              <a:t> which are bound in the great river Euphrates.”</a:t>
            </a:r>
          </a:p>
        </p:txBody>
      </p:sp>
    </p:spTree>
    <p:extLst>
      <p:ext uri="{BB962C8B-B14F-4D97-AF65-F5344CB8AC3E}">
        <p14:creationId xmlns:p14="http://schemas.microsoft.com/office/powerpoint/2010/main" val="169426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ackgrounds\earth and space\038_Midnight-Cove.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pic>
        <p:nvPicPr>
          <p:cNvPr id="8196"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4953000" y="228601"/>
            <a:ext cx="2312318" cy="3344863"/>
          </a:xfrm>
          <a:prstGeom prst="rect">
            <a:avLst/>
          </a:prstGeom>
          <a:noFill/>
        </p:spPr>
      </p:pic>
      <p:pic>
        <p:nvPicPr>
          <p:cNvPr id="9"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4495800" y="2743201"/>
            <a:ext cx="2312318" cy="3344863"/>
          </a:xfrm>
          <a:prstGeom prst="rect">
            <a:avLst/>
          </a:prstGeom>
          <a:noFill/>
        </p:spPr>
      </p:pic>
      <p:pic>
        <p:nvPicPr>
          <p:cNvPr id="11"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3581400" y="762001"/>
            <a:ext cx="2470350" cy="3573463"/>
          </a:xfrm>
          <a:prstGeom prst="rect">
            <a:avLst/>
          </a:prstGeom>
          <a:noFill/>
        </p:spPr>
      </p:pic>
      <p:pic>
        <p:nvPicPr>
          <p:cNvPr id="12"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3048000" y="3048001"/>
            <a:ext cx="2470350" cy="3573463"/>
          </a:xfrm>
          <a:prstGeom prst="rect">
            <a:avLst/>
          </a:prstGeom>
          <a:noFill/>
        </p:spPr>
      </p:pic>
    </p:spTree>
    <p:extLst>
      <p:ext uri="{BB962C8B-B14F-4D97-AF65-F5344CB8AC3E}">
        <p14:creationId xmlns:p14="http://schemas.microsoft.com/office/powerpoint/2010/main" val="82279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strVal val="#ppt_w*0.70"/>
                                          </p:val>
                                        </p:tav>
                                        <p:tav tm="100000">
                                          <p:val>
                                            <p:strVal val="#ppt_w"/>
                                          </p:val>
                                        </p:tav>
                                      </p:tavLst>
                                    </p:anim>
                                    <p:anim calcmode="lin" valueType="num">
                                      <p:cBhvr>
                                        <p:cTn id="8" dur="1000" fill="hold"/>
                                        <p:tgtEl>
                                          <p:spTgt spid="8194"/>
                                        </p:tgtEl>
                                        <p:attrNameLst>
                                          <p:attrName>ppt_h</p:attrName>
                                        </p:attrNameLst>
                                      </p:cBhvr>
                                      <p:tavLst>
                                        <p:tav tm="0">
                                          <p:val>
                                            <p:strVal val="#ppt_h"/>
                                          </p:val>
                                        </p:tav>
                                        <p:tav tm="100000">
                                          <p:val>
                                            <p:strVal val="#ppt_h"/>
                                          </p:val>
                                        </p:tav>
                                      </p:tavLst>
                                    </p:anim>
                                    <p:animEffect transition="in" filter="fade">
                                      <p:cBhvr>
                                        <p:cTn id="9" dur="10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 calcmode="lin" valueType="num">
                                      <p:cBhvr additive="base">
                                        <p:cTn id="14" dur="1000" fill="hold"/>
                                        <p:tgtEl>
                                          <p:spTgt spid="8196"/>
                                        </p:tgtEl>
                                        <p:attrNameLst>
                                          <p:attrName>ppt_x</p:attrName>
                                        </p:attrNameLst>
                                      </p:cBhvr>
                                      <p:tavLst>
                                        <p:tav tm="0">
                                          <p:val>
                                            <p:strVal val="#ppt_x"/>
                                          </p:val>
                                        </p:tav>
                                        <p:tav tm="100000">
                                          <p:val>
                                            <p:strVal val="#ppt_x"/>
                                          </p:val>
                                        </p:tav>
                                      </p:tavLst>
                                    </p:anim>
                                    <p:anim calcmode="lin" valueType="num">
                                      <p:cBhvr additive="base">
                                        <p:cTn id="15" dur="10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ppt_x"/>
                                          </p:val>
                                        </p:tav>
                                        <p:tav tm="100000">
                                          <p:val>
                                            <p:strVal val="#ppt_x"/>
                                          </p:val>
                                        </p:tav>
                                      </p:tavLst>
                                    </p:anim>
                                    <p:anim calcmode="lin" valueType="num">
                                      <p:cBhvr additive="base">
                                        <p:cTn id="21"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ppt_x"/>
                                          </p:val>
                                        </p:tav>
                                        <p:tav tm="100000">
                                          <p:val>
                                            <p:strVal val="#ppt_x"/>
                                          </p:val>
                                        </p:tav>
                                      </p:tavLst>
                                    </p:anim>
                                    <p:anim calcmode="lin" valueType="num">
                                      <p:cBhvr additive="base">
                                        <p:cTn id="2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981200"/>
          </a:xfrm>
        </p:spPr>
        <p:txBody>
          <a:bodyPr>
            <a:normAutofit/>
          </a:bodyPr>
          <a:lstStyle/>
          <a:p>
            <a:pPr algn="ctr"/>
            <a:r>
              <a:rPr lang="en-US" dirty="0"/>
              <a:t>Time of their judgment</a:t>
            </a:r>
            <a:br>
              <a:rPr lang="en-US" dirty="0"/>
            </a:br>
            <a:r>
              <a:rPr lang="en-US" sz="3600" i="1" dirty="0"/>
              <a:t>(1 hour, 1 day, 1 month, 1 year)</a:t>
            </a:r>
            <a:br>
              <a:rPr lang="en-US" dirty="0"/>
            </a:br>
            <a:endParaRPr lang="en-US" dirty="0"/>
          </a:p>
        </p:txBody>
      </p:sp>
      <p:sp>
        <p:nvSpPr>
          <p:cNvPr id="3" name="Content Placeholder 2"/>
          <p:cNvSpPr>
            <a:spLocks noGrp="1"/>
          </p:cNvSpPr>
          <p:nvPr>
            <p:ph idx="1"/>
          </p:nvPr>
        </p:nvSpPr>
        <p:spPr>
          <a:xfrm>
            <a:off x="7970875" y="2059172"/>
            <a:ext cx="3581400" cy="4724400"/>
          </a:xfrm>
        </p:spPr>
        <p:txBody>
          <a:bodyPr>
            <a:noAutofit/>
          </a:bodyPr>
          <a:lstStyle/>
          <a:p>
            <a:pPr algn="ctr">
              <a:buNone/>
            </a:pPr>
            <a:r>
              <a:rPr lang="en-US" sz="4000" i="1" dirty="0">
                <a:solidFill>
                  <a:srgbClr val="FFFF00"/>
                </a:solidFill>
              </a:rPr>
              <a:t>   The purpose of their judgment is to kill 1/3 of the population of the earth.</a:t>
            </a:r>
          </a:p>
        </p:txBody>
      </p:sp>
      <p:pic>
        <p:nvPicPr>
          <p:cNvPr id="5" name="Picture 4"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1905000" y="1752601"/>
            <a:ext cx="2470350" cy="3573463"/>
          </a:xfrm>
          <a:prstGeom prst="rect">
            <a:avLst/>
          </a:prstGeom>
          <a:noFill/>
        </p:spPr>
      </p:pic>
      <p:pic>
        <p:nvPicPr>
          <p:cNvPr id="6" name="Picture 5"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2438400" y="3284538"/>
            <a:ext cx="2667000" cy="3573463"/>
          </a:xfrm>
          <a:prstGeom prst="rect">
            <a:avLst/>
          </a:prstGeom>
          <a:noFill/>
        </p:spPr>
      </p:pic>
      <p:pic>
        <p:nvPicPr>
          <p:cNvPr id="7" name="Picture 6"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3886200" y="1295401"/>
            <a:ext cx="2470350" cy="3573463"/>
          </a:xfrm>
          <a:prstGeom prst="rect">
            <a:avLst/>
          </a:prstGeom>
          <a:noFill/>
        </p:spPr>
      </p:pic>
      <p:pic>
        <p:nvPicPr>
          <p:cNvPr id="8" name="Picture 7"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4724400" y="3284538"/>
            <a:ext cx="2470350" cy="3573463"/>
          </a:xfrm>
          <a:prstGeom prst="rect">
            <a:avLst/>
          </a:prstGeom>
          <a:noFill/>
        </p:spPr>
      </p:pic>
    </p:spTree>
    <p:extLst>
      <p:ext uri="{BB962C8B-B14F-4D97-AF65-F5344CB8AC3E}">
        <p14:creationId xmlns:p14="http://schemas.microsoft.com/office/powerpoint/2010/main" val="388630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ocuments\My Scans\2009-09 (Sep)\scan0003.jpg"/>
          <p:cNvPicPr>
            <a:picLocks noChangeAspect="1" noChangeArrowheads="1"/>
          </p:cNvPicPr>
          <p:nvPr/>
        </p:nvPicPr>
        <p:blipFill>
          <a:blip r:embed="rId3" cstate="print">
            <a:grayscl/>
          </a:blip>
          <a:srcRect/>
          <a:stretch>
            <a:fillRect/>
          </a:stretch>
        </p:blipFill>
        <p:spPr bwMode="auto">
          <a:xfrm>
            <a:off x="1524000" y="1663074"/>
            <a:ext cx="9144000" cy="5194926"/>
          </a:xfrm>
          <a:prstGeom prst="rect">
            <a:avLst/>
          </a:prstGeom>
          <a:ln>
            <a:noFill/>
          </a:ln>
          <a:effectLst>
            <a:softEdge rad="112500"/>
          </a:effectLst>
        </p:spPr>
      </p:pic>
      <p:pic>
        <p:nvPicPr>
          <p:cNvPr id="3" name="Picture 2" descr="C:\Users\Ptr. Daniel White\Documents\My Scans\2009-09 (Sep)\scan0003.jpg"/>
          <p:cNvPicPr>
            <a:picLocks noChangeAspect="1" noChangeArrowheads="1"/>
          </p:cNvPicPr>
          <p:nvPr/>
        </p:nvPicPr>
        <p:blipFill>
          <a:blip r:embed="rId3" cstate="print">
            <a:grayscl/>
          </a:blip>
          <a:srcRect l="52466" t="75168" r="2389" b="11946"/>
          <a:stretch>
            <a:fillRect/>
          </a:stretch>
        </p:blipFill>
        <p:spPr bwMode="auto">
          <a:xfrm>
            <a:off x="6096000" y="4724400"/>
            <a:ext cx="4572000" cy="1219200"/>
          </a:xfrm>
          <a:prstGeom prst="rect">
            <a:avLst/>
          </a:prstGeom>
          <a:ln>
            <a:noFill/>
          </a:ln>
          <a:effectLst>
            <a:softEdge rad="112500"/>
          </a:effectLst>
        </p:spPr>
      </p:pic>
      <p:pic>
        <p:nvPicPr>
          <p:cNvPr id="7" name="Picture 2" descr="C:\Users\Ptr. Daniel White\Documents\My Scans\2009-09 (Sep)\scan0003.jpg"/>
          <p:cNvPicPr>
            <a:picLocks noChangeAspect="1" noChangeArrowheads="1"/>
          </p:cNvPicPr>
          <p:nvPr/>
        </p:nvPicPr>
        <p:blipFill>
          <a:blip r:embed="rId3" cstate="print">
            <a:grayscl/>
          </a:blip>
          <a:srcRect r="60000" b="41327"/>
          <a:stretch>
            <a:fillRect/>
          </a:stretch>
        </p:blipFill>
        <p:spPr bwMode="auto">
          <a:xfrm>
            <a:off x="3581400" y="1676400"/>
            <a:ext cx="3886200" cy="3048000"/>
          </a:xfrm>
          <a:prstGeom prst="rect">
            <a:avLst/>
          </a:prstGeom>
          <a:ln>
            <a:noFill/>
          </a:ln>
          <a:effectLst>
            <a:softEdge rad="112500"/>
          </a:effectLst>
        </p:spPr>
      </p:pic>
      <p:pic>
        <p:nvPicPr>
          <p:cNvPr id="6" name="Picture 2" descr="C:\Users\Ptr. Daniel White\Documents\My Scans\2009-09 (Sep)\scan0003.jpg"/>
          <p:cNvPicPr>
            <a:picLocks noChangeAspect="1" noChangeArrowheads="1"/>
          </p:cNvPicPr>
          <p:nvPr/>
        </p:nvPicPr>
        <p:blipFill>
          <a:blip r:embed="rId3" cstate="print">
            <a:grayscl/>
          </a:blip>
          <a:srcRect r="60000" b="41327"/>
          <a:stretch>
            <a:fillRect/>
          </a:stretch>
        </p:blipFill>
        <p:spPr bwMode="auto">
          <a:xfrm>
            <a:off x="6781800" y="1676400"/>
            <a:ext cx="3886200" cy="3048000"/>
          </a:xfrm>
          <a:prstGeom prst="rect">
            <a:avLst/>
          </a:prstGeom>
          <a:ln>
            <a:noFill/>
          </a:ln>
          <a:effectLst>
            <a:softEdge rad="112500"/>
          </a:effectLst>
        </p:spPr>
      </p:pic>
      <p:pic>
        <p:nvPicPr>
          <p:cNvPr id="5"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8197650" y="2133601"/>
            <a:ext cx="2470350" cy="3573463"/>
          </a:xfrm>
          <a:prstGeom prst="rect">
            <a:avLst/>
          </a:prstGeom>
          <a:noFill/>
        </p:spPr>
      </p:pic>
      <p:pic>
        <p:nvPicPr>
          <p:cNvPr id="8" name="Picture 7"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6248400" y="2286001"/>
            <a:ext cx="2470350" cy="3573463"/>
          </a:xfrm>
          <a:prstGeom prst="rect">
            <a:avLst/>
          </a:prstGeom>
          <a:noFill/>
        </p:spPr>
      </p:pic>
      <p:pic>
        <p:nvPicPr>
          <p:cNvPr id="10" name="Picture 9"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4114800" y="1905001"/>
            <a:ext cx="2470350" cy="3573463"/>
          </a:xfrm>
          <a:prstGeom prst="rect">
            <a:avLst/>
          </a:prstGeom>
          <a:noFill/>
        </p:spPr>
      </p:pic>
      <p:pic>
        <p:nvPicPr>
          <p:cNvPr id="11" name="Picture 10"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1905000" y="1981201"/>
            <a:ext cx="2470350" cy="3573463"/>
          </a:xfrm>
          <a:prstGeom prst="rect">
            <a:avLst/>
          </a:prstGeom>
          <a:noFill/>
        </p:spPr>
      </p:pic>
      <p:sp>
        <p:nvSpPr>
          <p:cNvPr id="12" name="Title 11"/>
          <p:cNvSpPr>
            <a:spLocks noGrp="1"/>
          </p:cNvSpPr>
          <p:nvPr>
            <p:ph type="title"/>
          </p:nvPr>
        </p:nvSpPr>
        <p:spPr>
          <a:xfrm>
            <a:off x="1981200" y="5410200"/>
            <a:ext cx="8229600" cy="1219200"/>
          </a:xfrm>
        </p:spPr>
        <p:txBody>
          <a:bodyPr>
            <a:normAutofit/>
          </a:bodyPr>
          <a:lstStyle/>
          <a:p>
            <a:r>
              <a:rPr lang="en-US" sz="5400" b="1" i="1" dirty="0">
                <a:solidFill>
                  <a:schemeClr val="bg1"/>
                </a:solidFill>
              </a:rPr>
              <a:t>200 Million</a:t>
            </a:r>
          </a:p>
        </p:txBody>
      </p:sp>
      <p:sp>
        <p:nvSpPr>
          <p:cNvPr id="13" name="Rectangle 12"/>
          <p:cNvSpPr/>
          <p:nvPr/>
        </p:nvSpPr>
        <p:spPr>
          <a:xfrm>
            <a:off x="0" y="260749"/>
            <a:ext cx="12450726" cy="1231106"/>
          </a:xfrm>
          <a:prstGeom prst="rect">
            <a:avLst/>
          </a:prstGeom>
        </p:spPr>
        <p:txBody>
          <a:bodyPr wrap="square">
            <a:spAutoFit/>
          </a:bodyPr>
          <a:lstStyle/>
          <a:p>
            <a:pPr algn="ctr"/>
            <a:r>
              <a:rPr lang="en-US" sz="3700" i="1" dirty="0"/>
              <a:t>“And the number of the army of the horsemen were two hundred thousand </a:t>
            </a:r>
            <a:r>
              <a:rPr lang="en-US" sz="3700" i="1" dirty="0" err="1"/>
              <a:t>thousand</a:t>
            </a:r>
            <a:r>
              <a:rPr lang="en-US" sz="3700" i="1" dirty="0"/>
              <a:t>: and I heard the number of them.”</a:t>
            </a:r>
          </a:p>
        </p:txBody>
      </p:sp>
    </p:spTree>
    <p:extLst>
      <p:ext uri="{BB962C8B-B14F-4D97-AF65-F5344CB8AC3E}">
        <p14:creationId xmlns:p14="http://schemas.microsoft.com/office/powerpoint/2010/main" val="169655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590B3A-BC22-4A31-9803-2E5DED816FFA}"/>
              </a:ext>
            </a:extLst>
          </p:cNvPr>
          <p:cNvPicPr>
            <a:picLocks noChangeAspect="1"/>
          </p:cNvPicPr>
          <p:nvPr/>
        </p:nvPicPr>
        <p:blipFill>
          <a:blip r:embed="rId2"/>
          <a:stretch>
            <a:fillRect/>
          </a:stretch>
        </p:blipFill>
        <p:spPr>
          <a:xfrm>
            <a:off x="0" y="420624"/>
            <a:ext cx="12192000" cy="6016752"/>
          </a:xfrm>
          <a:prstGeom prst="rect">
            <a:avLst/>
          </a:prstGeom>
        </p:spPr>
      </p:pic>
      <p:sp>
        <p:nvSpPr>
          <p:cNvPr id="2" name="Title 1">
            <a:extLst>
              <a:ext uri="{FF2B5EF4-FFF2-40B4-BE49-F238E27FC236}">
                <a16:creationId xmlns:a16="http://schemas.microsoft.com/office/drawing/2014/main" id="{BED3AFC8-1886-4AB5-B9E3-3F083948F633}"/>
              </a:ext>
            </a:extLst>
          </p:cNvPr>
          <p:cNvSpPr>
            <a:spLocks noGrp="1"/>
          </p:cNvSpPr>
          <p:nvPr>
            <p:ph type="title"/>
          </p:nvPr>
        </p:nvSpPr>
        <p:spPr>
          <a:xfrm>
            <a:off x="838200" y="2925444"/>
            <a:ext cx="10515600" cy="1325563"/>
          </a:xfrm>
        </p:spPr>
        <p:txBody>
          <a:bodyPr>
            <a:normAutofit fontScale="90000"/>
          </a:bodyPr>
          <a:lstStyle/>
          <a:p>
            <a:r>
              <a:rPr lang="en-US" i="1" dirty="0">
                <a:solidFill>
                  <a:schemeClr val="bg1"/>
                </a:solidFill>
                <a:effectLst>
                  <a:glow rad="101600">
                    <a:schemeClr val="tx1">
                      <a:alpha val="60000"/>
                    </a:schemeClr>
                  </a:glow>
                </a:effectLst>
                <a:latin typeface="+mn-lt"/>
              </a:rPr>
              <a:t>“And thus I saw the horses in the vision, and them that sat on them, having breastplates of fire, and of jacinth, and brimstone: and the heads of the horses were as the heads of lions; and out of their mouths issued fire and smoke and brimstone.”</a:t>
            </a:r>
            <a:br>
              <a:rPr lang="en-US" i="1" dirty="0">
                <a:solidFill>
                  <a:schemeClr val="bg1"/>
                </a:solidFill>
                <a:effectLst>
                  <a:glow rad="101600">
                    <a:schemeClr val="tx1">
                      <a:alpha val="60000"/>
                    </a:schemeClr>
                  </a:glow>
                </a:effectLst>
                <a:latin typeface="+mn-lt"/>
              </a:rPr>
            </a:br>
            <a:endParaRPr lang="en-US" dirty="0">
              <a:solidFill>
                <a:schemeClr val="bg1"/>
              </a:solidFill>
              <a:effectLst>
                <a:glow rad="101600">
                  <a:schemeClr val="tx1">
                    <a:alpha val="60000"/>
                  </a:schemeClr>
                </a:glow>
              </a:effectLst>
              <a:latin typeface="+mn-lt"/>
            </a:endParaRPr>
          </a:p>
        </p:txBody>
      </p:sp>
    </p:spTree>
    <p:extLst>
      <p:ext uri="{BB962C8B-B14F-4D97-AF65-F5344CB8AC3E}">
        <p14:creationId xmlns:p14="http://schemas.microsoft.com/office/powerpoint/2010/main" val="258291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3AC8B1-25DE-42B8-BC94-B6618CD2C1BC}"/>
              </a:ext>
            </a:extLst>
          </p:cNvPr>
          <p:cNvPicPr>
            <a:picLocks noChangeAspect="1"/>
          </p:cNvPicPr>
          <p:nvPr/>
        </p:nvPicPr>
        <p:blipFill>
          <a:blip r:embed="rId3"/>
          <a:stretch>
            <a:fillRect/>
          </a:stretch>
        </p:blipFill>
        <p:spPr>
          <a:xfrm>
            <a:off x="0" y="418929"/>
            <a:ext cx="12192000" cy="6020141"/>
          </a:xfrm>
          <a:prstGeom prst="rect">
            <a:avLst/>
          </a:prstGeom>
        </p:spPr>
      </p:pic>
      <p:sp>
        <p:nvSpPr>
          <p:cNvPr id="4" name="Content Placeholder 3"/>
          <p:cNvSpPr>
            <a:spLocks noGrp="1"/>
          </p:cNvSpPr>
          <p:nvPr>
            <p:ph idx="1"/>
          </p:nvPr>
        </p:nvSpPr>
        <p:spPr>
          <a:xfrm>
            <a:off x="212651" y="1548810"/>
            <a:ext cx="11979349" cy="3958856"/>
          </a:xfrm>
        </p:spPr>
        <p:txBody>
          <a:bodyPr>
            <a:noAutofit/>
          </a:bodyPr>
          <a:lstStyle/>
          <a:p>
            <a:r>
              <a:rPr lang="en-US" sz="3600" b="1" dirty="0">
                <a:effectLst>
                  <a:glow rad="139700">
                    <a:schemeClr val="bg1">
                      <a:alpha val="40000"/>
                    </a:schemeClr>
                  </a:glow>
                </a:effectLst>
              </a:rPr>
              <a:t>Breastplates – Protected and indestructible</a:t>
            </a:r>
          </a:p>
          <a:p>
            <a:r>
              <a:rPr lang="en-US" sz="3600" b="1" dirty="0">
                <a:effectLst>
                  <a:glow rad="139700">
                    <a:schemeClr val="bg1">
                      <a:alpha val="40000"/>
                    </a:schemeClr>
                  </a:glow>
                </a:effectLst>
              </a:rPr>
              <a:t>Heads like lions – Furious and devouring</a:t>
            </a:r>
          </a:p>
          <a:p>
            <a:r>
              <a:rPr lang="en-US" sz="3600" b="1" dirty="0">
                <a:effectLst>
                  <a:glow rad="139700">
                    <a:schemeClr val="bg1">
                      <a:alpha val="40000"/>
                    </a:schemeClr>
                  </a:glow>
                </a:effectLst>
              </a:rPr>
              <a:t>Mouth that spits fire – Full of wrath and furry</a:t>
            </a:r>
          </a:p>
          <a:p>
            <a:r>
              <a:rPr lang="en-US" sz="3600" b="1" dirty="0">
                <a:effectLst>
                  <a:glow rad="139700">
                    <a:schemeClr val="bg1">
                      <a:alpha val="40000"/>
                    </a:schemeClr>
                  </a:glow>
                </a:effectLst>
              </a:rPr>
              <a:t>Tails like serpents – Poisonous strikes and deadly wound</a:t>
            </a:r>
          </a:p>
          <a:p>
            <a:r>
              <a:rPr lang="en-US" sz="3600" b="1" i="1" dirty="0">
                <a:effectLst>
                  <a:glow rad="139700">
                    <a:schemeClr val="bg1">
                      <a:alpha val="40000"/>
                    </a:schemeClr>
                  </a:glow>
                </a:effectLst>
              </a:rPr>
              <a:t>“Their power is in their mouth and in their tails...”</a:t>
            </a:r>
          </a:p>
        </p:txBody>
      </p:sp>
    </p:spTree>
    <p:extLst>
      <p:ext uri="{BB962C8B-B14F-4D97-AF65-F5344CB8AC3E}">
        <p14:creationId xmlns:p14="http://schemas.microsoft.com/office/powerpoint/2010/main" val="357544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ocuments\My Scans\2009-09 (Sep)\scan0001.jpg"/>
          <p:cNvPicPr>
            <a:picLocks noChangeAspect="1" noChangeArrowheads="1"/>
          </p:cNvPicPr>
          <p:nvPr/>
        </p:nvPicPr>
        <p:blipFill>
          <a:blip r:embed="rId2" cstate="print">
            <a:lum bright="-20000"/>
          </a:blip>
          <a:srcRect/>
          <a:stretch>
            <a:fillRect/>
          </a:stretch>
        </p:blipFill>
        <p:spPr bwMode="auto">
          <a:xfrm>
            <a:off x="0" y="350875"/>
            <a:ext cx="12244399" cy="6049925"/>
          </a:xfrm>
          <a:prstGeom prst="rect">
            <a:avLst/>
          </a:prstGeom>
          <a:noFill/>
        </p:spPr>
      </p:pic>
      <p:sp>
        <p:nvSpPr>
          <p:cNvPr id="3" name="Rectangle 2"/>
          <p:cNvSpPr/>
          <p:nvPr/>
        </p:nvSpPr>
        <p:spPr>
          <a:xfrm>
            <a:off x="776176" y="1626783"/>
            <a:ext cx="10051312" cy="3785652"/>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latin typeface="+mj-lt"/>
              </a:rPr>
              <a:t> “By these three was the third part of men killed, by the fire, and by the smoke, and by the brimstone, which issued out of their mouths. For their power is in their mouth, and in their tails: for their tails were like unto serpents, and had heads, and with them they do hurt.”</a:t>
            </a:r>
          </a:p>
        </p:txBody>
      </p:sp>
    </p:spTree>
    <p:extLst>
      <p:ext uri="{BB962C8B-B14F-4D97-AF65-F5344CB8AC3E}">
        <p14:creationId xmlns:p14="http://schemas.microsoft.com/office/powerpoint/2010/main" val="329192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ocuments\My Scans\2009-09 (Sep)\scan0001.jpg"/>
          <p:cNvPicPr>
            <a:picLocks noChangeAspect="1" noChangeArrowheads="1"/>
          </p:cNvPicPr>
          <p:nvPr/>
        </p:nvPicPr>
        <p:blipFill>
          <a:blip r:embed="rId3" cstate="print">
            <a:lum bright="-10000"/>
          </a:blip>
          <a:srcRect l="37500" b="492"/>
          <a:stretch>
            <a:fillRect/>
          </a:stretch>
        </p:blipFill>
        <p:spPr bwMode="auto">
          <a:xfrm>
            <a:off x="269358" y="0"/>
            <a:ext cx="3962400" cy="3117088"/>
          </a:xfrm>
          <a:prstGeom prst="ellipse">
            <a:avLst/>
          </a:prstGeom>
          <a:ln>
            <a:noFill/>
          </a:ln>
          <a:effectLst>
            <a:softEdge rad="112500"/>
          </a:effectLst>
        </p:spPr>
      </p:pic>
      <p:sp>
        <p:nvSpPr>
          <p:cNvPr id="4" name="Content Placeholder 3"/>
          <p:cNvSpPr>
            <a:spLocks noGrp="1"/>
          </p:cNvSpPr>
          <p:nvPr>
            <p:ph idx="1"/>
          </p:nvPr>
        </p:nvSpPr>
        <p:spPr>
          <a:xfrm>
            <a:off x="5486400" y="255182"/>
            <a:ext cx="6166884" cy="7315200"/>
          </a:xfrm>
        </p:spPr>
        <p:txBody>
          <a:bodyPr>
            <a:normAutofit/>
          </a:bodyPr>
          <a:lstStyle/>
          <a:p>
            <a:r>
              <a:rPr lang="en-US" sz="3600" dirty="0"/>
              <a:t>Prepared for an hour, and a day, and a month, and a year = </a:t>
            </a:r>
            <a:r>
              <a:rPr lang="en-US" sz="3600" i="1" dirty="0"/>
              <a:t>397 days and 1 hour</a:t>
            </a:r>
          </a:p>
          <a:p>
            <a:r>
              <a:rPr lang="en-US" sz="3600" dirty="0"/>
              <a:t>Kill 1/3 part of men</a:t>
            </a:r>
          </a:p>
          <a:p>
            <a:r>
              <a:rPr lang="en-US" sz="3600" dirty="0"/>
              <a:t>The 6</a:t>
            </a:r>
            <a:r>
              <a:rPr lang="en-US" sz="3600" baseline="30000" dirty="0"/>
              <a:t>th</a:t>
            </a:r>
            <a:r>
              <a:rPr lang="en-US" sz="3600" dirty="0"/>
              <a:t> trumpet, combined with the 4</a:t>
            </a:r>
            <a:r>
              <a:rPr lang="en-US" sz="3600" baseline="30000" dirty="0"/>
              <a:t>th</a:t>
            </a:r>
            <a:r>
              <a:rPr lang="en-US" sz="3600" dirty="0"/>
              <a:t> seal </a:t>
            </a:r>
            <a:r>
              <a:rPr lang="en-US" sz="3600" i="1" dirty="0"/>
              <a:t>(6:8) </a:t>
            </a:r>
            <a:r>
              <a:rPr lang="en-US" sz="3600" dirty="0"/>
              <a:t>has now reduced the population of the earth to ½ its pre-tribulation level.</a:t>
            </a:r>
          </a:p>
        </p:txBody>
      </p:sp>
      <p:pic>
        <p:nvPicPr>
          <p:cNvPr id="5" name="Picture 2" descr="C:\Users\Ptr. Daniel White\Desktop\Bible pictures\Prophecy pictures\prophecy pictures\four horsemen\Fourth Horseman.jpg"/>
          <p:cNvPicPr>
            <a:picLocks noChangeAspect="1" noChangeArrowheads="1"/>
          </p:cNvPicPr>
          <p:nvPr/>
        </p:nvPicPr>
        <p:blipFill>
          <a:blip r:embed="rId4" cstate="print"/>
          <a:srcRect/>
          <a:stretch>
            <a:fillRect/>
          </a:stretch>
        </p:blipFill>
        <p:spPr bwMode="auto">
          <a:xfrm>
            <a:off x="2057401" y="3032984"/>
            <a:ext cx="2827337" cy="3825017"/>
          </a:xfrm>
          <a:prstGeom prst="ellipse">
            <a:avLst/>
          </a:prstGeom>
          <a:ln>
            <a:noFill/>
          </a:ln>
          <a:effectLst>
            <a:softEdge rad="112500"/>
          </a:effectLst>
        </p:spPr>
      </p:pic>
    </p:spTree>
    <p:extLst>
      <p:ext uri="{BB962C8B-B14F-4D97-AF65-F5344CB8AC3E}">
        <p14:creationId xmlns:p14="http://schemas.microsoft.com/office/powerpoint/2010/main" val="370281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to="" calcmode="lin" valueType="num">
                                      <p:cBhvr>
                                        <p:cTn id="22"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Ptr. Daniel White\Desktop\Bible pictures\Persecution and suffering, poverity\prisoner_mass_grave.jpg"/>
          <p:cNvPicPr>
            <a:picLocks noChangeAspect="1" noChangeArrowheads="1"/>
          </p:cNvPicPr>
          <p:nvPr/>
        </p:nvPicPr>
        <p:blipFill>
          <a:blip r:embed="rId3" cstate="print"/>
          <a:srcRect l="41250" b="1493"/>
          <a:stretch>
            <a:fillRect/>
          </a:stretch>
        </p:blipFill>
        <p:spPr bwMode="auto">
          <a:xfrm>
            <a:off x="1524000" y="2667000"/>
            <a:ext cx="3581400" cy="4191000"/>
          </a:xfrm>
          <a:prstGeom prst="rect">
            <a:avLst/>
          </a:prstGeom>
          <a:noFill/>
        </p:spPr>
      </p:pic>
      <p:pic>
        <p:nvPicPr>
          <p:cNvPr id="2051" name="Picture 3" descr="C:\Users\Ptr. Daniel White\Desktop\Bible pictures\Persecution and suffering, poverity\massgrave.jpg"/>
          <p:cNvPicPr>
            <a:picLocks noChangeAspect="1" noChangeArrowheads="1"/>
          </p:cNvPicPr>
          <p:nvPr/>
        </p:nvPicPr>
        <p:blipFill>
          <a:blip r:embed="rId4" cstate="print"/>
          <a:srcRect/>
          <a:stretch>
            <a:fillRect/>
          </a:stretch>
        </p:blipFill>
        <p:spPr bwMode="auto">
          <a:xfrm>
            <a:off x="6429376" y="0"/>
            <a:ext cx="4238625" cy="3352800"/>
          </a:xfrm>
          <a:prstGeom prst="rect">
            <a:avLst/>
          </a:prstGeom>
          <a:noFill/>
        </p:spPr>
      </p:pic>
      <p:pic>
        <p:nvPicPr>
          <p:cNvPr id="2053" name="Picture 5" descr="C:\Users\Ptr. Daniel White\Desktop\Bible pictures\Persecution and suffering, poverity\pic.php.jpg"/>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5905500" y="3219450"/>
            <a:ext cx="4762500" cy="3638550"/>
          </a:xfrm>
          <a:prstGeom prst="rect">
            <a:avLst/>
          </a:prstGeom>
          <a:noFill/>
        </p:spPr>
      </p:pic>
      <p:pic>
        <p:nvPicPr>
          <p:cNvPr id="2052" name="Picture 4" descr="C:\Users\Ptr. Daniel White\Desktop\Bible pictures\Persecution and suffering, poverity\mass_grave.jpg"/>
          <p:cNvPicPr>
            <a:picLocks noChangeAspect="1" noChangeArrowheads="1"/>
          </p:cNvPicPr>
          <p:nvPr/>
        </p:nvPicPr>
        <p:blipFill>
          <a:blip r:embed="rId6" cstate="print">
            <a:grayscl/>
          </a:blip>
          <a:srcRect/>
          <a:stretch>
            <a:fillRect/>
          </a:stretch>
        </p:blipFill>
        <p:spPr bwMode="auto">
          <a:xfrm rot="16200000">
            <a:off x="3752850" y="-400050"/>
            <a:ext cx="3048000" cy="3848100"/>
          </a:xfrm>
          <a:prstGeom prst="rect">
            <a:avLst/>
          </a:prstGeom>
          <a:noFill/>
        </p:spPr>
      </p:pic>
      <p:pic>
        <p:nvPicPr>
          <p:cNvPr id="2055" name="Picture 7" descr="C:\Users\Ptr. Daniel White\Desktop\Bible pictures\Persecution and suffering, poverity\taejon-mass grave.jpg"/>
          <p:cNvPicPr>
            <a:picLocks noChangeAspect="1" noChangeArrowheads="1"/>
          </p:cNvPicPr>
          <p:nvPr/>
        </p:nvPicPr>
        <p:blipFill>
          <a:blip r:embed="rId7" cstate="print">
            <a:grayscl/>
          </a:blip>
          <a:srcRect l="26667" b="247"/>
          <a:stretch>
            <a:fillRect/>
          </a:stretch>
        </p:blipFill>
        <p:spPr bwMode="auto">
          <a:xfrm>
            <a:off x="4191000" y="4292600"/>
            <a:ext cx="2444750" cy="2565400"/>
          </a:xfrm>
          <a:prstGeom prst="rect">
            <a:avLst/>
          </a:prstGeom>
          <a:noFill/>
        </p:spPr>
      </p:pic>
      <p:pic>
        <p:nvPicPr>
          <p:cNvPr id="2056" name="Picture 8" descr="C:\Users\Ptr. Daniel White\Desktop\Bible pictures\Persecution and suffering, poverity\xin_24020204090968332703.jpg"/>
          <p:cNvPicPr>
            <a:picLocks noChangeAspect="1" noChangeArrowheads="1"/>
          </p:cNvPicPr>
          <p:nvPr/>
        </p:nvPicPr>
        <p:blipFill>
          <a:blip r:embed="rId8" cstate="print">
            <a:duotone>
              <a:prstClr val="black"/>
              <a:srgbClr val="D9C3A5">
                <a:tint val="50000"/>
                <a:satMod val="180000"/>
              </a:srgbClr>
            </a:duotone>
          </a:blip>
          <a:srcRect/>
          <a:stretch>
            <a:fillRect/>
          </a:stretch>
        </p:blipFill>
        <p:spPr bwMode="auto">
          <a:xfrm>
            <a:off x="1524000" y="0"/>
            <a:ext cx="3276600" cy="3048000"/>
          </a:xfrm>
          <a:prstGeom prst="rect">
            <a:avLst/>
          </a:prstGeom>
          <a:noFill/>
        </p:spPr>
      </p:pic>
      <p:pic>
        <p:nvPicPr>
          <p:cNvPr id="2050" name="Picture 2" descr="C:\Users\Ptr. Daniel White\Desktop\Bible pictures\Persecution and suffering, poverity\11_10_2006_sla_soldiers.jpg"/>
          <p:cNvPicPr>
            <a:picLocks noChangeAspect="1" noChangeArrowheads="1"/>
          </p:cNvPicPr>
          <p:nvPr/>
        </p:nvPicPr>
        <p:blipFill>
          <a:blip r:embed="rId9" cstate="print">
            <a:duotone>
              <a:prstClr val="black"/>
              <a:schemeClr val="tx2">
                <a:tint val="45000"/>
                <a:satMod val="400000"/>
              </a:schemeClr>
            </a:duotone>
          </a:blip>
          <a:srcRect/>
          <a:stretch>
            <a:fillRect/>
          </a:stretch>
        </p:blipFill>
        <p:spPr bwMode="auto">
          <a:xfrm>
            <a:off x="4114801" y="1905000"/>
            <a:ext cx="4168793" cy="3124200"/>
          </a:xfrm>
          <a:prstGeom prst="rect">
            <a:avLst/>
          </a:prstGeom>
          <a:ln>
            <a:noFill/>
          </a:ln>
          <a:effectLst>
            <a:softEdge rad="112500"/>
          </a:effectLst>
        </p:spPr>
      </p:pic>
    </p:spTree>
    <p:extLst>
      <p:ext uri="{BB962C8B-B14F-4D97-AF65-F5344CB8AC3E}">
        <p14:creationId xmlns:p14="http://schemas.microsoft.com/office/powerpoint/2010/main" val="1191235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4974" y="330679"/>
            <a:ext cx="10297956" cy="6527321"/>
          </a:xfrm>
          <a:prstGeom prst="rect">
            <a:avLst/>
          </a:prstGeom>
        </p:spPr>
      </p:pic>
      <p:sp>
        <p:nvSpPr>
          <p:cNvPr id="4" name="Rectangle 3"/>
          <p:cNvSpPr/>
          <p:nvPr/>
        </p:nvSpPr>
        <p:spPr>
          <a:xfrm rot="19938937">
            <a:off x="5691648" y="4073962"/>
            <a:ext cx="2855208" cy="646331"/>
          </a:xfrm>
          <a:prstGeom prst="rect">
            <a:avLst/>
          </a:prstGeom>
        </p:spPr>
        <p:txBody>
          <a:bodyPr wrap="square">
            <a:spAutoFit/>
          </a:bodyPr>
          <a:lstStyle/>
          <a:p>
            <a:pPr algn="ctr"/>
            <a:r>
              <a:rPr lang="en-US" sz="3600" b="1" i="1" dirty="0">
                <a:solidFill>
                  <a:schemeClr val="bg1">
                    <a:lumMod val="65000"/>
                    <a:lumOff val="35000"/>
                  </a:schemeClr>
                </a:solidFill>
                <a:effectLst>
                  <a:glow rad="101600">
                    <a:schemeClr val="tx1">
                      <a:alpha val="60000"/>
                    </a:schemeClr>
                  </a:glow>
                </a:effectLst>
              </a:rPr>
              <a:t> 28:12-19 </a:t>
            </a:r>
          </a:p>
        </p:txBody>
      </p:sp>
    </p:spTree>
    <p:extLst>
      <p:ext uri="{BB962C8B-B14F-4D97-AF65-F5344CB8AC3E}">
        <p14:creationId xmlns:p14="http://schemas.microsoft.com/office/powerpoint/2010/main" val="130483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9635" y="2586446"/>
            <a:ext cx="11852365" cy="3352473"/>
          </a:xfrm>
          <a:noFill/>
        </p:spPr>
        <p:txBody>
          <a:bodyPr vert="horz" lIns="91440" tIns="45720" rIns="91440" bIns="45720" rtlCol="0" anchor="b">
            <a:noAutofit/>
          </a:bodyPr>
          <a:lstStyle/>
          <a:p>
            <a:pPr algn="ctr"/>
            <a:r>
              <a:rPr lang="en-US" sz="4800" i="1" dirty="0"/>
              <a:t>“And the rest of the men which were not killed by these plagues yet repented not of the works of their hands, that they should not worship devils, and idols of gold, and silver, and brass, and stone, and of wood: which neither can see, nor hear, nor walk: Neither repented they of their murders, nor of their sorceries, nor of their fornication, nor of their thefts.”</a:t>
            </a:r>
          </a:p>
        </p:txBody>
      </p:sp>
    </p:spTree>
    <p:extLst>
      <p:ext uri="{BB962C8B-B14F-4D97-AF65-F5344CB8AC3E}">
        <p14:creationId xmlns:p14="http://schemas.microsoft.com/office/powerpoint/2010/main" val="27098073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6E2F-8033-407D-A354-3EF770035898}"/>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051CE253-BBE5-4A3E-9A89-4058EA9197D9}"/>
              </a:ext>
            </a:extLst>
          </p:cNvPr>
          <p:cNvSpPr>
            <a:spLocks noGrp="1"/>
          </p:cNvSpPr>
          <p:nvPr>
            <p:ph type="title"/>
          </p:nvPr>
        </p:nvSpPr>
        <p:spPr>
          <a:xfrm>
            <a:off x="838200" y="0"/>
            <a:ext cx="10515600" cy="1325563"/>
          </a:xfrm>
        </p:spPr>
        <p:txBody>
          <a:bodyPr/>
          <a:lstStyle/>
          <a:p>
            <a:pPr algn="ctr"/>
            <a:r>
              <a:rPr lang="en-US" b="1" dirty="0">
                <a:solidFill>
                  <a:schemeClr val="bg1"/>
                </a:solidFill>
                <a:effectLst>
                  <a:glow rad="101600">
                    <a:schemeClr val="tx1">
                      <a:alpha val="60000"/>
                    </a:schemeClr>
                  </a:glow>
                </a:effectLst>
              </a:rPr>
              <a:t>What have we learned tonight?</a:t>
            </a:r>
          </a:p>
        </p:txBody>
      </p:sp>
      <p:sp>
        <p:nvSpPr>
          <p:cNvPr id="3" name="Content Placeholder 2">
            <a:extLst>
              <a:ext uri="{FF2B5EF4-FFF2-40B4-BE49-F238E27FC236}">
                <a16:creationId xmlns:a16="http://schemas.microsoft.com/office/drawing/2014/main" id="{9AC8FBCD-A2C5-4578-9DBA-B2461DBDF23F}"/>
              </a:ext>
            </a:extLst>
          </p:cNvPr>
          <p:cNvSpPr>
            <a:spLocks noGrp="1"/>
          </p:cNvSpPr>
          <p:nvPr>
            <p:ph idx="1"/>
          </p:nvPr>
        </p:nvSpPr>
        <p:spPr>
          <a:xfrm>
            <a:off x="0" y="1761830"/>
            <a:ext cx="11353800" cy="4351338"/>
          </a:xfrm>
        </p:spPr>
        <p:txBody>
          <a:bodyPr>
            <a:noAutofit/>
          </a:bodyPr>
          <a:lstStyle/>
          <a:p>
            <a:r>
              <a:rPr lang="en-US" sz="4000" dirty="0">
                <a:solidFill>
                  <a:schemeClr val="bg1"/>
                </a:solidFill>
                <a:effectLst>
                  <a:glow rad="101600">
                    <a:schemeClr val="tx1">
                      <a:alpha val="60000"/>
                    </a:schemeClr>
                  </a:glow>
                </a:effectLst>
              </a:rPr>
              <a:t>Demons are fallen angels</a:t>
            </a:r>
          </a:p>
          <a:p>
            <a:r>
              <a:rPr lang="en-US" sz="4000" dirty="0">
                <a:solidFill>
                  <a:schemeClr val="bg1"/>
                </a:solidFill>
                <a:effectLst>
                  <a:glow rad="101600">
                    <a:schemeClr val="tx1">
                      <a:alpha val="60000"/>
                    </a:schemeClr>
                  </a:glow>
                </a:effectLst>
              </a:rPr>
              <a:t>They have names</a:t>
            </a:r>
          </a:p>
          <a:p>
            <a:r>
              <a:rPr lang="en-US" sz="4000" dirty="0">
                <a:solidFill>
                  <a:schemeClr val="bg1"/>
                </a:solidFill>
                <a:effectLst>
                  <a:glow rad="101600">
                    <a:schemeClr val="tx1">
                      <a:alpha val="60000"/>
                    </a:schemeClr>
                  </a:glow>
                </a:effectLst>
              </a:rPr>
              <a:t>They can speak</a:t>
            </a:r>
          </a:p>
          <a:p>
            <a:r>
              <a:rPr lang="en-US" sz="4000" dirty="0">
                <a:solidFill>
                  <a:schemeClr val="bg1"/>
                </a:solidFill>
                <a:effectLst>
                  <a:glow rad="101600">
                    <a:schemeClr val="tx1">
                      <a:alpha val="60000"/>
                    </a:schemeClr>
                  </a:glow>
                </a:effectLst>
              </a:rPr>
              <a:t>They are highly intelligent</a:t>
            </a:r>
          </a:p>
          <a:p>
            <a:r>
              <a:rPr lang="en-US" sz="4000" dirty="0">
                <a:solidFill>
                  <a:schemeClr val="bg1"/>
                </a:solidFill>
                <a:effectLst>
                  <a:glow rad="101600">
                    <a:schemeClr val="tx1">
                      <a:alpha val="60000"/>
                    </a:schemeClr>
                  </a:glow>
                </a:effectLst>
              </a:rPr>
              <a:t>They are able to formulate a systematic Satanic                                                         centered system of theology</a:t>
            </a:r>
          </a:p>
          <a:p>
            <a:r>
              <a:rPr lang="en-US" sz="4000" dirty="0">
                <a:solidFill>
                  <a:schemeClr val="bg1"/>
                </a:solidFill>
                <a:effectLst>
                  <a:glow rad="101600">
                    <a:schemeClr val="tx1">
                      <a:alpha val="60000"/>
                    </a:schemeClr>
                  </a:glow>
                </a:effectLst>
              </a:rPr>
              <a:t>They possess great ability and strength</a:t>
            </a:r>
          </a:p>
        </p:txBody>
      </p:sp>
    </p:spTree>
    <p:extLst>
      <p:ext uri="{BB962C8B-B14F-4D97-AF65-F5344CB8AC3E}">
        <p14:creationId xmlns:p14="http://schemas.microsoft.com/office/powerpoint/2010/main" val="380423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4510</TotalTime>
  <Words>3804</Words>
  <Application>Microsoft Office PowerPoint</Application>
  <PresentationFormat>Widescreen</PresentationFormat>
  <Paragraphs>186</Paragraphs>
  <Slides>91</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91</vt:i4>
      </vt:variant>
    </vt:vector>
  </HeadingPairs>
  <TitlesOfParts>
    <vt:vector size="95" baseType="lpstr">
      <vt:lpstr>Arial</vt:lpstr>
      <vt:lpstr>Calibri</vt:lpstr>
      <vt:lpstr>Calibri Light</vt:lpstr>
      <vt:lpstr>1_Office Theme</vt:lpstr>
      <vt:lpstr>PowerPoint Presentation</vt:lpstr>
      <vt:lpstr>PowerPoint Presentation</vt:lpstr>
      <vt:lpstr>Evil Angels</vt:lpstr>
      <vt:lpstr>“Nay,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(Romans 8:37-39) </vt:lpstr>
      <vt:lpstr>“Nay,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(Romans 8:37-39) </vt:lpstr>
      <vt:lpstr>“Nay,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(Romans 8:37-39) </vt:lpstr>
      <vt:lpstr>Satan is a fallen Angel</vt:lpstr>
      <vt:lpstr>PowerPoint Presentation</vt:lpstr>
      <vt:lpstr>PowerPoint Presentation</vt:lpstr>
      <vt:lpstr>"Son of man, take up a lamentation upon the king of Tyrus, and say unto him, Thus saith the Lord God; Thou sealest up the sum, full of wisdom, and perfect in beauty.”</vt:lpstr>
      <vt:lpstr>“Thou hast been in Eden the garden of God.”</vt:lpstr>
      <vt:lpstr>PowerPoint Presentation</vt:lpstr>
      <vt:lpstr>“The workmanship of thy tabrets and of thy  pipes was prepared in thee in the day  that thou wast created.” </vt:lpstr>
      <vt:lpstr>“Thou art the anointed cherub that covereth; and I have set thee so.” </vt:lpstr>
      <vt:lpstr>“Thou wast upon the holy mountain of God; thou hast walked up and down in the midst of the stones of fire.”</vt:lpstr>
      <vt:lpstr>PowerPoint Presentation</vt:lpstr>
      <vt:lpstr>PowerPoint Presentation</vt:lpstr>
      <vt:lpstr>PowerPoint Presentation</vt:lpstr>
      <vt:lpstr>“I will cast thee to the ground, I will lay thee before kings, that they may behold thee.” </vt:lpstr>
      <vt:lpstr>PowerPoint Presentation</vt:lpstr>
      <vt:lpstr>PowerPoint Presentation</vt:lpstr>
      <vt:lpstr>Satan’s origin and fall as recorded by Isaiah (Isaiah 14:12-14) </vt:lpstr>
      <vt:lpstr>PowerPoint Presentation</vt:lpstr>
      <vt:lpstr>“How art thou fallen from heaven, O Lucifer, son of the morning!” </vt:lpstr>
      <vt:lpstr>PowerPoint Presentation</vt:lpstr>
      <vt:lpstr>“Tail drew a third part of the stars of heaven, and did cast them to the earth…”</vt:lpstr>
      <vt:lpstr>Lucifer</vt:lpstr>
      <vt:lpstr> “And no marvel; for Satan himself is transformed into an angel  of light.”  (2 Cor. 11:14) </vt:lpstr>
      <vt:lpstr>“How art thou cut down to the ground, which didst weaken the nations!” </vt:lpstr>
      <vt:lpstr> (2 Cor. 4:4)  “In whom the god of this world hath blinded the minds of them which believe not, lest the light of the glorious gospel of Christ, who is the image of God, should shine unto them.”</vt:lpstr>
      <vt:lpstr>“For thou hast said in thine heart…”</vt:lpstr>
      <vt:lpstr>(Isaiah 14:15-17)  “Yet thou shalt be brought down to hell, to the sides of the pit. They that see thee shall narrowly look upon thee, and consider thee, saying, Is this the man that made the earth to tremble, that did shake kingdoms; That made the world as a wilderness, and destroyed the cities thereof; that opened not the house of his prisoners?”</vt:lpstr>
      <vt:lpstr>PowerPoint Presentation</vt:lpstr>
      <vt:lpstr>The Names of Satan gives  insight into his evil character.  </vt:lpstr>
      <vt:lpstr>PowerPoint Presentation</vt:lpstr>
      <vt:lpstr>PowerPoint Presentation</vt:lpstr>
      <vt:lpstr>PowerPoint Presentation</vt:lpstr>
      <vt:lpstr>(1 John 4:4)  “Ye are of God, little children, and have overcome them: because greater is he that is in you, than he that is in the world.”</vt:lpstr>
      <vt:lpstr>The Names of Fallen Angels </vt:lpstr>
      <vt:lpstr>(Revelation 9) “And the fifth angel sounded, and I saw a star fall from heaven unto the earth: and to him was given the key of the bottomless pit.”</vt:lpstr>
      <vt:lpstr>PowerPoint Presentation</vt:lpstr>
      <vt:lpstr>PowerPoint Presentation</vt:lpstr>
      <vt:lpstr>The Bottomless Pit “The Abyss”</vt:lpstr>
      <vt:lpstr>“For if God spared not the angels that sinned, but cast them down to hell (tartarus), and delivered them into chains of darkness, to be reserved unto judgment.”  (II Peter 2:4)</vt:lpstr>
      <vt:lpstr>“And they shall be gathered together, as prisoners are gathered in the pit, and shall be shut up in the prison…” (Isa. 24:22) </vt:lpstr>
      <vt:lpstr>“Cast him down to hell with them that descend into the pit.”  (Ezek. 31:16)</vt:lpstr>
      <vt:lpstr>“For a fire is kindled in mine anger, and shall burn unto the lowest hell…They shall be burnt with hunger, and devoured with burning heat, and with bitter destruction: I will also send the teeth of beasts upon them, with the poison of serpents…” (Deut. 32)</vt:lpstr>
      <vt:lpstr>After Christ’s death He descended into the lower parts of the earth and preached unto the spirits in prison   (I Peter 3:19)</vt:lpstr>
      <vt:lpstr>Apollyon = Destroyer</vt:lpstr>
      <vt:lpstr>“And the shapes of the locusts were like unto horses prepared unto battle; and on their heads were as it were crowns like gold, and their faces were as the faces of men. And they had hair as the hair of women, and their teeth were as the teeth of lions. And they had breastplates, as it were breastplates of iron; and the sound of their wings was as the sound of chariots of many horses running to battle.”</vt:lpstr>
      <vt:lpstr>PowerPoint Presentation</vt:lpstr>
      <vt:lpstr>“And there came out of the smoke locusts upon the earth: and unto them was given power, as the scorpions of the earth have power. And it was commanded them that they should not hurt the grass of the earth, neither any green thing, neither any tree; but only those men which have not the seal of God in their foreheads. And to them it was given that they should not kill them, but that they should be tormented five months: and their torment was as the torment of a scorpion, when he striketh a man.”</vt:lpstr>
      <vt:lpstr>PowerPoint Presentation</vt:lpstr>
      <vt:lpstr> “And they had tails like unto scorpions, and there were stings in their tails: and their power was to hurt men five months. And they had a king over them, which is the angel of the bottomless pit, whose name in the Hebrew tongue is Abaddon, but in the Greek tongue hath his name Apollyon. One woe is past; and, behold, there come two woes more hereafter.”</vt:lpstr>
      <vt:lpstr>PowerPoint Presentation</vt:lpstr>
      <vt:lpstr> “And they had a king over them, which is the angel of the bottomless pit, whose name in the Hebrew tongue is Abaddon, but in the Greek tongue hath his name Apollyon…One woe is past; and, behold, there come two woes more hereafter.”</vt:lpstr>
      <vt:lpstr>PowerPoint Presentation</vt:lpstr>
      <vt:lpstr>(Luke 8:26-40)  “And they arrived at the country of the Gadarenes, which is over against Galilee. And when he went forth to land, there met him out of the city a certain man, which had devils long time, and ware no clothes, neither abode in any house, but in the tombs. When he saw Jesus, he cried out, and fell down before him, and with a loud voice said, What have I to do with thee, Jesus, thou Son of God most high? I beseech thee, torment me not. For he had commanded the unclean spirit to come out of the man. For oftentimes it had caught him: and he was kept bound with chains and in fetters; and he brake the bands, and was driven of the devil into the wilderness.”  </vt:lpstr>
      <vt:lpstr>PowerPoint Presentation</vt:lpstr>
      <vt:lpstr>“And Jesus asked him, saying, What is thy name? And he said, Legion: because many devils were entered into him. And they besought him that he would not command them to go out into the deep. And there was there an herd of many swine feeding on the mountain: and they besought him that he would suffer them to enter into them. And he suffered them. Then went the devils out of the man, and entered into the swine: and the herd ran violently down a steep place into the lake, and were choked.”</vt:lpstr>
      <vt:lpstr>PowerPoint Presentation</vt:lpstr>
      <vt:lpstr>“When they that fed them saw what was done, they fled, and went and told it in the city and in the country. Then they went out to see what was done; and came to Jesus, and found the man, out of whom the devils were departed, sitting at the feet of Jesus, clothed, and in his right mind: and they were afraid.”</vt:lpstr>
      <vt:lpstr>“They also which saw it told them by what means he that was possessed of the devils was healed. Then the whole multitude of the country of the Gadarenes round about besought him to depart from them; for they were taken with great fear: and he went up into the ship, and returned back again.”</vt:lpstr>
      <vt:lpstr>“Now the man out of whom the devils were departed besought him that he might be with him: but Jesus sent him away, saying, Return to thine own house, and shew how great things God hath done unto thee. And he went his way, and published throughout the whole city how great things Jesus had done unto him.”</vt:lpstr>
      <vt:lpstr>PowerPoint Presentation</vt:lpstr>
      <vt:lpstr>PowerPoint Presentation</vt:lpstr>
      <vt:lpstr>Fall Angels/Demons can speak</vt:lpstr>
      <vt:lpstr>Fallen Angels/Demons possess intelligence</vt:lpstr>
      <vt:lpstr>PowerPoint Presentation</vt:lpstr>
      <vt:lpstr>PowerPoint Presentation</vt:lpstr>
      <vt:lpstr>Fallen Angels/Demons possess                           great ability and strength</vt:lpstr>
      <vt:lpstr>“Then Pharaoh also called the wise men and the sorcerers: now the magicians of Egypt, they also did in like manner with their enchantments. For they cast down every man his rod, and they became serpents: but Aaron's rod swallowed up their rods.”  (Exodus 7:11-12) </vt:lpstr>
      <vt:lpstr>“But the prince of the kingdom of Persia withstood me one and twenty days: but, lo, Michael, one of the chief princes, came to help me.”  (Daniel 10:13) </vt:lpstr>
      <vt:lpstr>“And when he was come out of the ship, immediately there met him out of the tombs a man with an unclean spirit, Who had his dwelling among the tombs; and no man could bind him, no, not with chains: Because that he had been often bound with fetters and chains, and the chains had been plucked asunder by him, and the fetters broken in pieces: neither could any man tame him.” (Mark 5:2-4) </vt:lpstr>
      <vt:lpstr>“And one of the multitude answered and said, Master, I have brought unto thee my son, which hath a dumb spirit; And wheresoever he taketh him, he teareth him: and he foameth, and gnasheth with his teeth, and pineth away: and I spake to thy disciples that they should cast him out; and they could not. He answereth him, and saith, O faithless generation, how long shall I be with you? how long shall I suffer you? bring him unto me.”</vt:lpstr>
      <vt:lpstr>“And they brought him unto him: and when he saw him, straightway the spirit tare him; and he fell on the ground, and wallowed foaming. And he asked his father, How long is it ago since this came unto him? And he said, Of a child. And ofttimes it hath cast him into the fire, and into the waters, to destroy him: but if thou canst do any thing, have compassion on us, and help us.  Jesus said unto him, If thou canst believe, all things are possible to him that believeth.”</vt:lpstr>
      <vt:lpstr>“And straightway the father of the child cried out, and said with tears, Lord, I believe; help thou mine unbelief. And the spirit cried, and rent him sore, and came out of him: and he was as one dead; insomuch that many said, He is dead. But Jesus took him by the hand, and lifted him up; and he arose.” (Mark 9:17-27)</vt:lpstr>
      <vt:lpstr>“Then certain of the vagabond Jews, exorcists, took upon them to call over them which had evil spirits the name of the Lord Jesus, saying, We adjure you by Jesus whom Paul preacheth. And there were seven sons of one Sceva, a Jew, and chief of the priests, which did so. And the evil spirit answered and said, Jesus I know, and Paul I know; but who are ye? And the man in whom the evil spirit was leaped on them, and overcame them, and prevailed against them, so that they fled out of that house naked and wounded.” (Acts 19:13-16) </vt:lpstr>
      <vt:lpstr>PowerPoint Presentation</vt:lpstr>
      <vt:lpstr>(Revelation 9:13-20) “And the sixth angel sounded, and I heard a voice from the four horns of the golden altar which is before God, Saying to the sixth angel which had the trumpet.”</vt:lpstr>
      <vt:lpstr>“Loose the four angels which are bound in the great river Euphrates.”</vt:lpstr>
      <vt:lpstr>PowerPoint Presentation</vt:lpstr>
      <vt:lpstr>Time of their judgment (1 hour, 1 day, 1 month, 1 year) </vt:lpstr>
      <vt:lpstr>200 Million</vt:lpstr>
      <vt:lpstr>“And thus I saw the horses in the vision, and them that sat on them, having breastplates of fire, and of jacinth, and brimstone: and the heads of the horses were as the heads of lions; and out of their mouths issued fire and smoke and brimstone.” </vt:lpstr>
      <vt:lpstr>PowerPoint Presentation</vt:lpstr>
      <vt:lpstr>PowerPoint Presentation</vt:lpstr>
      <vt:lpstr>PowerPoint Presentation</vt:lpstr>
      <vt:lpstr>PowerPoint Presentation</vt:lpstr>
      <vt:lpstr>“And the rest of the men which were not killed by these plagues yet repented not of the works of their hands, that they should not worship devils, and idols of gold, and silver, and brass, and stone, and of wood: which neither can see, nor hear, nor walk: Neither repented they of their murders, nor of their sorceries, nor of their fornication, nor of their thefts.”</vt:lpstr>
      <vt:lpstr>What have we learned tonight?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124</cp:revision>
  <dcterms:created xsi:type="dcterms:W3CDTF">2017-10-11T18:08:59Z</dcterms:created>
  <dcterms:modified xsi:type="dcterms:W3CDTF">2017-11-14T15:13:06Z</dcterms:modified>
</cp:coreProperties>
</file>