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9"/>
  </p:notesMasterIdLst>
  <p:sldIdLst>
    <p:sldId id="257" r:id="rId2"/>
    <p:sldId id="258" r:id="rId3"/>
    <p:sldId id="275" r:id="rId4"/>
    <p:sldId id="301" r:id="rId5"/>
    <p:sldId id="259" r:id="rId6"/>
    <p:sldId id="277" r:id="rId7"/>
    <p:sldId id="302" r:id="rId8"/>
    <p:sldId id="287" r:id="rId9"/>
    <p:sldId id="279" r:id="rId10"/>
    <p:sldId id="281" r:id="rId11"/>
    <p:sldId id="282" r:id="rId12"/>
    <p:sldId id="283" r:id="rId13"/>
    <p:sldId id="284" r:id="rId14"/>
    <p:sldId id="288" r:id="rId15"/>
    <p:sldId id="289" r:id="rId16"/>
    <p:sldId id="290" r:id="rId17"/>
    <p:sldId id="292" r:id="rId18"/>
    <p:sldId id="297" r:id="rId19"/>
    <p:sldId id="291" r:id="rId20"/>
    <p:sldId id="352" r:id="rId21"/>
    <p:sldId id="335" r:id="rId22"/>
    <p:sldId id="336" r:id="rId23"/>
    <p:sldId id="337" r:id="rId24"/>
    <p:sldId id="339" r:id="rId25"/>
    <p:sldId id="340" r:id="rId26"/>
    <p:sldId id="298" r:id="rId27"/>
    <p:sldId id="299" r:id="rId28"/>
    <p:sldId id="303" r:id="rId29"/>
    <p:sldId id="304" r:id="rId30"/>
    <p:sldId id="305" r:id="rId31"/>
    <p:sldId id="306" r:id="rId32"/>
    <p:sldId id="307" r:id="rId33"/>
    <p:sldId id="343" r:id="rId34"/>
    <p:sldId id="341" r:id="rId35"/>
    <p:sldId id="342" r:id="rId36"/>
    <p:sldId id="308" r:id="rId37"/>
    <p:sldId id="309" r:id="rId38"/>
    <p:sldId id="310" r:id="rId39"/>
    <p:sldId id="311" r:id="rId40"/>
    <p:sldId id="312" r:id="rId41"/>
    <p:sldId id="313" r:id="rId42"/>
    <p:sldId id="314" r:id="rId43"/>
    <p:sldId id="315" r:id="rId44"/>
    <p:sldId id="316" r:id="rId45"/>
    <p:sldId id="318" r:id="rId46"/>
    <p:sldId id="332" r:id="rId47"/>
    <p:sldId id="344" r:id="rId48"/>
    <p:sldId id="333" r:id="rId49"/>
    <p:sldId id="320" r:id="rId50"/>
    <p:sldId id="319" r:id="rId51"/>
    <p:sldId id="348" r:id="rId52"/>
    <p:sldId id="322" r:id="rId53"/>
    <p:sldId id="326" r:id="rId54"/>
    <p:sldId id="346" r:id="rId55"/>
    <p:sldId id="347" r:id="rId56"/>
    <p:sldId id="323" r:id="rId57"/>
    <p:sldId id="324" r:id="rId58"/>
    <p:sldId id="325" r:id="rId59"/>
    <p:sldId id="329" r:id="rId60"/>
    <p:sldId id="327" r:id="rId61"/>
    <p:sldId id="349" r:id="rId62"/>
    <p:sldId id="328" r:id="rId63"/>
    <p:sldId id="330" r:id="rId64"/>
    <p:sldId id="350" r:id="rId65"/>
    <p:sldId id="331" r:id="rId66"/>
    <p:sldId id="334" r:id="rId67"/>
    <p:sldId id="351"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4010" autoAdjust="0"/>
    <p:restoredTop sz="94660"/>
  </p:normalViewPr>
  <p:slideViewPr>
    <p:cSldViewPr snapToGrid="0">
      <p:cViewPr varScale="1">
        <p:scale>
          <a:sx n="103" d="100"/>
          <a:sy n="103" d="100"/>
        </p:scale>
        <p:origin x="114" y="27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9362FD-446C-46F4-A449-F5492C6D5DB0}" type="datetimeFigureOut">
              <a:rPr lang="en-US" smtClean="0"/>
              <a:t>7/26/2017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68836B-5843-429B-B8B8-0C989C1B7F9C}" type="slidenum">
              <a:rPr lang="en-US" smtClean="0"/>
              <a:t>‹#›</a:t>
            </a:fld>
            <a:endParaRPr lang="en-US"/>
          </a:p>
        </p:txBody>
      </p:sp>
    </p:spTree>
    <p:extLst>
      <p:ext uri="{BB962C8B-B14F-4D97-AF65-F5344CB8AC3E}">
        <p14:creationId xmlns:p14="http://schemas.microsoft.com/office/powerpoint/2010/main" val="607692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C7A9CA-9A38-4694-B819-75968DDA20A9}" type="slidenum">
              <a:rPr lang="en-US" smtClean="0"/>
              <a:pPr/>
              <a:t>10</a:t>
            </a:fld>
            <a:endParaRPr lang="en-US" dirty="0"/>
          </a:p>
        </p:txBody>
      </p:sp>
    </p:spTree>
    <p:extLst>
      <p:ext uri="{BB962C8B-B14F-4D97-AF65-F5344CB8AC3E}">
        <p14:creationId xmlns:p14="http://schemas.microsoft.com/office/powerpoint/2010/main" val="737318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C7A9CA-9A38-4694-B819-75968DDA20A9}" type="slidenum">
              <a:rPr lang="en-US" smtClean="0"/>
              <a:pPr/>
              <a:t>11</a:t>
            </a:fld>
            <a:endParaRPr lang="en-US" dirty="0"/>
          </a:p>
        </p:txBody>
      </p:sp>
    </p:spTree>
    <p:extLst>
      <p:ext uri="{BB962C8B-B14F-4D97-AF65-F5344CB8AC3E}">
        <p14:creationId xmlns:p14="http://schemas.microsoft.com/office/powerpoint/2010/main" val="1512856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C7A9CA-9A38-4694-B819-75968DDA20A9}" type="slidenum">
              <a:rPr lang="en-US" smtClean="0"/>
              <a:pPr/>
              <a:t>12</a:t>
            </a:fld>
            <a:endParaRPr lang="en-US" dirty="0"/>
          </a:p>
        </p:txBody>
      </p:sp>
    </p:spTree>
    <p:extLst>
      <p:ext uri="{BB962C8B-B14F-4D97-AF65-F5344CB8AC3E}">
        <p14:creationId xmlns:p14="http://schemas.microsoft.com/office/powerpoint/2010/main" val="11843864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5C7A9CA-9A38-4694-B819-75968DDA20A9}" type="slidenum">
              <a:rPr lang="en-US" smtClean="0"/>
              <a:pPr/>
              <a:t>13</a:t>
            </a:fld>
            <a:endParaRPr lang="en-US" dirty="0"/>
          </a:p>
        </p:txBody>
      </p:sp>
    </p:spTree>
    <p:extLst>
      <p:ext uri="{BB962C8B-B14F-4D97-AF65-F5344CB8AC3E}">
        <p14:creationId xmlns:p14="http://schemas.microsoft.com/office/powerpoint/2010/main" val="147024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EBBBB4-6C32-4A91-83BF-37867ABC8B45}" type="slidenum">
              <a:rPr lang="en-US" smtClean="0"/>
              <a:pPr/>
              <a:t>26</a:t>
            </a:fld>
            <a:endParaRPr lang="en-US" dirty="0"/>
          </a:p>
        </p:txBody>
      </p:sp>
    </p:spTree>
    <p:extLst>
      <p:ext uri="{BB962C8B-B14F-4D97-AF65-F5344CB8AC3E}">
        <p14:creationId xmlns:p14="http://schemas.microsoft.com/office/powerpoint/2010/main" val="3237639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EBBBB4-6C32-4A91-83BF-37867ABC8B45}" type="slidenum">
              <a:rPr lang="en-US" smtClean="0"/>
              <a:pPr/>
              <a:t>27</a:t>
            </a:fld>
            <a:endParaRPr lang="en-US" dirty="0"/>
          </a:p>
        </p:txBody>
      </p:sp>
    </p:spTree>
    <p:extLst>
      <p:ext uri="{BB962C8B-B14F-4D97-AF65-F5344CB8AC3E}">
        <p14:creationId xmlns:p14="http://schemas.microsoft.com/office/powerpoint/2010/main" val="17965905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C7A9CA-9A38-4694-B819-75968DDA20A9}" type="slidenum">
              <a:rPr lang="en-US" smtClean="0"/>
              <a:pPr/>
              <a:t>57</a:t>
            </a:fld>
            <a:endParaRPr lang="en-US" dirty="0"/>
          </a:p>
        </p:txBody>
      </p:sp>
    </p:spTree>
    <p:extLst>
      <p:ext uri="{BB962C8B-B14F-4D97-AF65-F5344CB8AC3E}">
        <p14:creationId xmlns:p14="http://schemas.microsoft.com/office/powerpoint/2010/main" val="31589892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C7A9CA-9A38-4694-B819-75968DDA20A9}" type="slidenum">
              <a:rPr lang="en-US" smtClean="0"/>
              <a:pPr/>
              <a:t>58</a:t>
            </a:fld>
            <a:endParaRPr lang="en-US" dirty="0"/>
          </a:p>
        </p:txBody>
      </p:sp>
    </p:spTree>
    <p:extLst>
      <p:ext uri="{BB962C8B-B14F-4D97-AF65-F5344CB8AC3E}">
        <p14:creationId xmlns:p14="http://schemas.microsoft.com/office/powerpoint/2010/main" val="25931719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F5BFFD2-2ADD-4122-B50A-7069E0F3401A}" type="datetimeFigureOut">
              <a:rPr lang="en-US" smtClean="0"/>
              <a:t>7/26/2017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EFBF76-3F18-4B5D-8366-16CB0BE7E8CB}" type="slidenum">
              <a:rPr lang="en-US" smtClean="0"/>
              <a:t>‹#›</a:t>
            </a:fld>
            <a:endParaRPr lang="en-US"/>
          </a:p>
        </p:txBody>
      </p:sp>
    </p:spTree>
    <p:extLst>
      <p:ext uri="{BB962C8B-B14F-4D97-AF65-F5344CB8AC3E}">
        <p14:creationId xmlns:p14="http://schemas.microsoft.com/office/powerpoint/2010/main" val="1153555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5BFFD2-2ADD-4122-B50A-7069E0F3401A}" type="datetimeFigureOut">
              <a:rPr lang="en-US" smtClean="0"/>
              <a:t>7/26/2017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EFBF76-3F18-4B5D-8366-16CB0BE7E8CB}" type="slidenum">
              <a:rPr lang="en-US" smtClean="0"/>
              <a:t>‹#›</a:t>
            </a:fld>
            <a:endParaRPr lang="en-US"/>
          </a:p>
        </p:txBody>
      </p:sp>
    </p:spTree>
    <p:extLst>
      <p:ext uri="{BB962C8B-B14F-4D97-AF65-F5344CB8AC3E}">
        <p14:creationId xmlns:p14="http://schemas.microsoft.com/office/powerpoint/2010/main" val="540748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5BFFD2-2ADD-4122-B50A-7069E0F3401A}" type="datetimeFigureOut">
              <a:rPr lang="en-US" smtClean="0"/>
              <a:t>7/26/2017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EFBF76-3F18-4B5D-8366-16CB0BE7E8CB}" type="slidenum">
              <a:rPr lang="en-US" smtClean="0"/>
              <a:t>‹#›</a:t>
            </a:fld>
            <a:endParaRPr lang="en-US"/>
          </a:p>
        </p:txBody>
      </p:sp>
    </p:spTree>
    <p:extLst>
      <p:ext uri="{BB962C8B-B14F-4D97-AF65-F5344CB8AC3E}">
        <p14:creationId xmlns:p14="http://schemas.microsoft.com/office/powerpoint/2010/main" val="2443963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5BFFD2-2ADD-4122-B50A-7069E0F3401A}" type="datetimeFigureOut">
              <a:rPr lang="en-US" smtClean="0"/>
              <a:t>7/26/2017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EFBF76-3F18-4B5D-8366-16CB0BE7E8CB}" type="slidenum">
              <a:rPr lang="en-US" smtClean="0"/>
              <a:t>‹#›</a:t>
            </a:fld>
            <a:endParaRPr lang="en-US"/>
          </a:p>
        </p:txBody>
      </p:sp>
    </p:spTree>
    <p:extLst>
      <p:ext uri="{BB962C8B-B14F-4D97-AF65-F5344CB8AC3E}">
        <p14:creationId xmlns:p14="http://schemas.microsoft.com/office/powerpoint/2010/main" val="2179099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F5BFFD2-2ADD-4122-B50A-7069E0F3401A}" type="datetimeFigureOut">
              <a:rPr lang="en-US" smtClean="0"/>
              <a:t>7/26/2017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EFBF76-3F18-4B5D-8366-16CB0BE7E8CB}" type="slidenum">
              <a:rPr lang="en-US" smtClean="0"/>
              <a:t>‹#›</a:t>
            </a:fld>
            <a:endParaRPr lang="en-US"/>
          </a:p>
        </p:txBody>
      </p:sp>
    </p:spTree>
    <p:extLst>
      <p:ext uri="{BB962C8B-B14F-4D97-AF65-F5344CB8AC3E}">
        <p14:creationId xmlns:p14="http://schemas.microsoft.com/office/powerpoint/2010/main" val="177907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F5BFFD2-2ADD-4122-B50A-7069E0F3401A}" type="datetimeFigureOut">
              <a:rPr lang="en-US" smtClean="0"/>
              <a:t>7/26/2017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EFBF76-3F18-4B5D-8366-16CB0BE7E8CB}" type="slidenum">
              <a:rPr lang="en-US" smtClean="0"/>
              <a:t>‹#›</a:t>
            </a:fld>
            <a:endParaRPr lang="en-US"/>
          </a:p>
        </p:txBody>
      </p:sp>
    </p:spTree>
    <p:extLst>
      <p:ext uri="{BB962C8B-B14F-4D97-AF65-F5344CB8AC3E}">
        <p14:creationId xmlns:p14="http://schemas.microsoft.com/office/powerpoint/2010/main" val="1082381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F5BFFD2-2ADD-4122-B50A-7069E0F3401A}" type="datetimeFigureOut">
              <a:rPr lang="en-US" smtClean="0"/>
              <a:t>7/26/2017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EFBF76-3F18-4B5D-8366-16CB0BE7E8CB}" type="slidenum">
              <a:rPr lang="en-US" smtClean="0"/>
              <a:t>‹#›</a:t>
            </a:fld>
            <a:endParaRPr lang="en-US"/>
          </a:p>
        </p:txBody>
      </p:sp>
    </p:spTree>
    <p:extLst>
      <p:ext uri="{BB962C8B-B14F-4D97-AF65-F5344CB8AC3E}">
        <p14:creationId xmlns:p14="http://schemas.microsoft.com/office/powerpoint/2010/main" val="59141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F5BFFD2-2ADD-4122-B50A-7069E0F3401A}" type="datetimeFigureOut">
              <a:rPr lang="en-US" smtClean="0"/>
              <a:t>7/26/2017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EFBF76-3F18-4B5D-8366-16CB0BE7E8CB}" type="slidenum">
              <a:rPr lang="en-US" smtClean="0"/>
              <a:t>‹#›</a:t>
            </a:fld>
            <a:endParaRPr lang="en-US"/>
          </a:p>
        </p:txBody>
      </p:sp>
    </p:spTree>
    <p:extLst>
      <p:ext uri="{BB962C8B-B14F-4D97-AF65-F5344CB8AC3E}">
        <p14:creationId xmlns:p14="http://schemas.microsoft.com/office/powerpoint/2010/main" val="527186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5BFFD2-2ADD-4122-B50A-7069E0F3401A}" type="datetimeFigureOut">
              <a:rPr lang="en-US" smtClean="0"/>
              <a:t>7/26/2017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EFBF76-3F18-4B5D-8366-16CB0BE7E8CB}" type="slidenum">
              <a:rPr lang="en-US" smtClean="0"/>
              <a:t>‹#›</a:t>
            </a:fld>
            <a:endParaRPr lang="en-US"/>
          </a:p>
        </p:txBody>
      </p:sp>
    </p:spTree>
    <p:extLst>
      <p:ext uri="{BB962C8B-B14F-4D97-AF65-F5344CB8AC3E}">
        <p14:creationId xmlns:p14="http://schemas.microsoft.com/office/powerpoint/2010/main" val="329080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F5BFFD2-2ADD-4122-B50A-7069E0F3401A}" type="datetimeFigureOut">
              <a:rPr lang="en-US" smtClean="0"/>
              <a:t>7/26/2017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EFBF76-3F18-4B5D-8366-16CB0BE7E8CB}" type="slidenum">
              <a:rPr lang="en-US" smtClean="0"/>
              <a:t>‹#›</a:t>
            </a:fld>
            <a:endParaRPr lang="en-US"/>
          </a:p>
        </p:txBody>
      </p:sp>
    </p:spTree>
    <p:extLst>
      <p:ext uri="{BB962C8B-B14F-4D97-AF65-F5344CB8AC3E}">
        <p14:creationId xmlns:p14="http://schemas.microsoft.com/office/powerpoint/2010/main" val="80431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F5BFFD2-2ADD-4122-B50A-7069E0F3401A}" type="datetimeFigureOut">
              <a:rPr lang="en-US" smtClean="0"/>
              <a:t>7/26/2017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EFBF76-3F18-4B5D-8366-16CB0BE7E8CB}" type="slidenum">
              <a:rPr lang="en-US" smtClean="0"/>
              <a:t>‹#›</a:t>
            </a:fld>
            <a:endParaRPr lang="en-US"/>
          </a:p>
        </p:txBody>
      </p:sp>
    </p:spTree>
    <p:extLst>
      <p:ext uri="{BB962C8B-B14F-4D97-AF65-F5344CB8AC3E}">
        <p14:creationId xmlns:p14="http://schemas.microsoft.com/office/powerpoint/2010/main" val="2611823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5BFFD2-2ADD-4122-B50A-7069E0F3401A}" type="datetimeFigureOut">
              <a:rPr lang="en-US" smtClean="0"/>
              <a:t>7/26/2017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EFBF76-3F18-4B5D-8366-16CB0BE7E8CB}" type="slidenum">
              <a:rPr lang="en-US" smtClean="0"/>
              <a:t>‹#›</a:t>
            </a:fld>
            <a:endParaRPr lang="en-US"/>
          </a:p>
        </p:txBody>
      </p:sp>
    </p:spTree>
    <p:extLst>
      <p:ext uri="{BB962C8B-B14F-4D97-AF65-F5344CB8AC3E}">
        <p14:creationId xmlns:p14="http://schemas.microsoft.com/office/powerpoint/2010/main" val="384140689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10" Type="http://schemas.openxmlformats.org/officeDocument/2006/relationships/image" Target="../media/image35.jpeg"/><Relationship Id="rId4" Type="http://schemas.openxmlformats.org/officeDocument/2006/relationships/image" Target="../media/image29.jpeg"/><Relationship Id="rId9" Type="http://schemas.openxmlformats.org/officeDocument/2006/relationships/image" Target="../media/image34.jpeg"/></Relationships>
</file>

<file path=ppt/slides/_rels/slide27.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10" Type="http://schemas.openxmlformats.org/officeDocument/2006/relationships/image" Target="../media/image36.png"/><Relationship Id="rId4" Type="http://schemas.openxmlformats.org/officeDocument/2006/relationships/image" Target="../media/image29.jpeg"/><Relationship Id="rId9" Type="http://schemas.openxmlformats.org/officeDocument/2006/relationships/image" Target="../media/image35.jpeg"/></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 Id="rId5" Type="http://schemas.openxmlformats.org/officeDocument/2006/relationships/image" Target="../media/image58.png"/><Relationship Id="rId4" Type="http://schemas.microsoft.com/office/2007/relationships/hdphoto" Target="../media/hdphoto8.wdp"/></Relationships>
</file>

<file path=ppt/slides/_rels/slide4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5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5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t="12381" r="3298" b="36735"/>
          <a:stretch/>
        </p:blipFill>
        <p:spPr>
          <a:xfrm>
            <a:off x="74645" y="985001"/>
            <a:ext cx="12020659" cy="47439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0661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2" name="Picture 1" descr="A picture containing indoor, animal, invertebrate, table&#10;&#10;Description generated with very high confidence">
            <a:extLst>
              <a:ext uri="{FF2B5EF4-FFF2-40B4-BE49-F238E27FC236}">
                <a16:creationId xmlns:a16="http://schemas.microsoft.com/office/drawing/2014/main" id="{C92BAB0D-A4F3-48E8-9842-FBA555067F7A}"/>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8800"/>
                    </a14:imgEffect>
                  </a14:imgLayer>
                </a14:imgProps>
              </a:ext>
            </a:extLst>
          </a:blip>
          <a:srcRect l="3404" r="4033" b="-1"/>
          <a:stretch/>
        </p:blipFill>
        <p:spPr>
          <a:xfrm>
            <a:off x="20" y="10"/>
            <a:ext cx="7534636" cy="6857990"/>
          </a:xfrm>
          <a:prstGeom prst="rect">
            <a:avLst/>
          </a:prstGeom>
        </p:spPr>
      </p:pic>
      <p:sp>
        <p:nvSpPr>
          <p:cNvPr id="4" name="Title 3"/>
          <p:cNvSpPr>
            <a:spLocks noGrp="1"/>
          </p:cNvSpPr>
          <p:nvPr>
            <p:ph type="title"/>
          </p:nvPr>
        </p:nvSpPr>
        <p:spPr>
          <a:xfrm>
            <a:off x="7776673" y="168572"/>
            <a:ext cx="3978247" cy="6377507"/>
          </a:xfrm>
        </p:spPr>
        <p:txBody>
          <a:bodyPr vert="horz" lIns="91440" tIns="45720" rIns="91440" bIns="45720" rtlCol="0" anchor="ctr">
            <a:normAutofit/>
          </a:bodyPr>
          <a:lstStyle/>
          <a:p>
            <a:pPr algn="ctr">
              <a:lnSpc>
                <a:spcPct val="80000"/>
              </a:lnSpc>
            </a:pPr>
            <a:r>
              <a:rPr lang="en-US" i="1" dirty="0"/>
              <a:t>“His (Satan’s) tail drew a third part of the stars of heaven, and did cast them to the earth…”                  (Revelation 12:4)</a:t>
            </a:r>
          </a:p>
        </p:txBody>
      </p:sp>
    </p:spTree>
    <p:extLst>
      <p:ext uri="{BB962C8B-B14F-4D97-AF65-F5344CB8AC3E}">
        <p14:creationId xmlns:p14="http://schemas.microsoft.com/office/powerpoint/2010/main" val="3251512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Ptr. Daniel White\Desktop\Bible pictures\Satan-Devil and demons\Dragon cst to Earth (2).jpg"/>
          <p:cNvPicPr>
            <a:picLocks noChangeAspect="1" noChangeArrowheads="1"/>
          </p:cNvPicPr>
          <p:nvPr/>
        </p:nvPicPr>
        <p:blipFill>
          <a:blip r:embed="rId3" cstate="print"/>
          <a:srcRect/>
          <a:stretch>
            <a:fillRect/>
          </a:stretch>
        </p:blipFill>
        <p:spPr bwMode="auto">
          <a:xfrm>
            <a:off x="3886201" y="0"/>
            <a:ext cx="4973005" cy="6858000"/>
          </a:xfrm>
          <a:prstGeom prst="rect">
            <a:avLst/>
          </a:prstGeom>
          <a:noFill/>
        </p:spPr>
      </p:pic>
      <p:sp>
        <p:nvSpPr>
          <p:cNvPr id="3" name="Title 2"/>
          <p:cNvSpPr>
            <a:spLocks noGrp="1"/>
          </p:cNvSpPr>
          <p:nvPr>
            <p:ph type="title"/>
          </p:nvPr>
        </p:nvSpPr>
        <p:spPr>
          <a:xfrm>
            <a:off x="6248400" y="685800"/>
            <a:ext cx="2590800" cy="3352800"/>
          </a:xfrm>
        </p:spPr>
        <p:txBody>
          <a:bodyPr>
            <a:normAutofit/>
          </a:bodyPr>
          <a:lstStyle/>
          <a:p>
            <a:pPr algn="ctr"/>
            <a:r>
              <a:rPr lang="en-US" b="1" i="1" dirty="0">
                <a:solidFill>
                  <a:schemeClr val="bg1"/>
                </a:solidFill>
              </a:rPr>
              <a:t>“And did cast them to the earth…”</a:t>
            </a:r>
          </a:p>
        </p:txBody>
      </p:sp>
    </p:spTree>
    <p:extLst>
      <p:ext uri="{BB962C8B-B14F-4D97-AF65-F5344CB8AC3E}">
        <p14:creationId xmlns:p14="http://schemas.microsoft.com/office/powerpoint/2010/main" val="1359981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nature&#10;&#10;Description generated with high confidence">
            <a:extLst>
              <a:ext uri="{FF2B5EF4-FFF2-40B4-BE49-F238E27FC236}">
                <a16:creationId xmlns:a16="http://schemas.microsoft.com/office/drawing/2014/main" id="{4918CE16-884B-412D-8C4C-A21D08BB8280}"/>
              </a:ext>
            </a:extLst>
          </p:cNvPr>
          <p:cNvPicPr>
            <a:picLocks noChangeAspect="1"/>
          </p:cNvPicPr>
          <p:nvPr/>
        </p:nvPicPr>
        <p:blipFill rotWithShape="1">
          <a:blip r:embed="rId3"/>
          <a:srcRect l="19640" r="5101" b="-1"/>
          <a:stretch/>
        </p:blipFill>
        <p:spPr>
          <a:xfrm>
            <a:off x="20" y="10"/>
            <a:ext cx="7534636" cy="6857990"/>
          </a:xfrm>
          <a:prstGeom prst="rect">
            <a:avLst/>
          </a:prstGeom>
        </p:spPr>
      </p:pic>
      <p:sp>
        <p:nvSpPr>
          <p:cNvPr id="3" name="Title 2"/>
          <p:cNvSpPr>
            <a:spLocks noGrp="1"/>
          </p:cNvSpPr>
          <p:nvPr>
            <p:ph type="title"/>
          </p:nvPr>
        </p:nvSpPr>
        <p:spPr>
          <a:xfrm>
            <a:off x="7534656" y="10"/>
            <a:ext cx="4657343" cy="6857991"/>
          </a:xfrm>
        </p:spPr>
        <p:txBody>
          <a:bodyPr>
            <a:normAutofit/>
          </a:bodyPr>
          <a:lstStyle/>
          <a:p>
            <a:pPr algn="ctr">
              <a:lnSpc>
                <a:spcPct val="70000"/>
              </a:lnSpc>
            </a:pPr>
            <a:r>
              <a:rPr lang="en-US" sz="3200" i="1" dirty="0">
                <a:effectLst>
                  <a:glow rad="101600">
                    <a:schemeClr val="bg1">
                      <a:alpha val="60000"/>
                    </a:schemeClr>
                  </a:glow>
                </a:effectLst>
              </a:rPr>
              <a:t>“And there was war in heaven: Michael and his angels fought against the dragon; and the dragon fought and his angels,</a:t>
            </a:r>
            <a:br>
              <a:rPr lang="en-US" sz="3200" i="1" dirty="0">
                <a:effectLst>
                  <a:glow rad="101600">
                    <a:schemeClr val="bg1">
                      <a:alpha val="60000"/>
                    </a:schemeClr>
                  </a:glow>
                </a:effectLst>
              </a:rPr>
            </a:br>
            <a:r>
              <a:rPr lang="en-US" sz="3200" i="1" dirty="0">
                <a:effectLst>
                  <a:glow rad="101600">
                    <a:schemeClr val="bg1">
                      <a:alpha val="60000"/>
                    </a:schemeClr>
                  </a:glow>
                </a:effectLst>
              </a:rPr>
              <a:t>  And prevailed not; neither was their place found any more in heaven. And the great dragon was cast out, that old serpent, called the Devil, and Satan, which </a:t>
            </a:r>
            <a:r>
              <a:rPr lang="en-US" sz="3200" i="1" dirty="0" err="1">
                <a:effectLst>
                  <a:glow rad="101600">
                    <a:schemeClr val="bg1">
                      <a:alpha val="60000"/>
                    </a:schemeClr>
                  </a:glow>
                </a:effectLst>
              </a:rPr>
              <a:t>deceiveth</a:t>
            </a:r>
            <a:r>
              <a:rPr lang="en-US" sz="3200" i="1" dirty="0">
                <a:effectLst>
                  <a:glow rad="101600">
                    <a:schemeClr val="bg1">
                      <a:alpha val="60000"/>
                    </a:schemeClr>
                  </a:glow>
                </a:effectLst>
              </a:rPr>
              <a:t> the whole world: he was cast out into the earth, and his angels were cast out with him.” (Revelation 12:7-9)</a:t>
            </a:r>
          </a:p>
        </p:txBody>
      </p:sp>
    </p:spTree>
    <p:extLst>
      <p:ext uri="{BB962C8B-B14F-4D97-AF65-F5344CB8AC3E}">
        <p14:creationId xmlns:p14="http://schemas.microsoft.com/office/powerpoint/2010/main" val="790550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Satan-Devil and demons\Satan&amp;Demons\Satan in council 1194-4.jpg"/>
          <p:cNvPicPr>
            <a:picLocks noChangeAspect="1" noChangeArrowheads="1"/>
          </p:cNvPicPr>
          <p:nvPr/>
        </p:nvPicPr>
        <p:blipFill>
          <a:blip r:embed="rId3" cstate="print">
            <a:duotone>
              <a:prstClr val="black"/>
              <a:schemeClr val="accent4">
                <a:tint val="45000"/>
                <a:satMod val="400000"/>
              </a:schemeClr>
            </a:duotone>
          </a:blip>
          <a:srcRect/>
          <a:stretch>
            <a:fillRect/>
          </a:stretch>
        </p:blipFill>
        <p:spPr bwMode="auto">
          <a:xfrm>
            <a:off x="0" y="0"/>
            <a:ext cx="5368925" cy="6858000"/>
          </a:xfrm>
          <a:prstGeom prst="rect">
            <a:avLst/>
          </a:prstGeom>
          <a:noFill/>
        </p:spPr>
      </p:pic>
      <p:sp>
        <p:nvSpPr>
          <p:cNvPr id="3" name="Rectangle 2"/>
          <p:cNvSpPr/>
          <p:nvPr/>
        </p:nvSpPr>
        <p:spPr>
          <a:xfrm>
            <a:off x="5547919" y="971812"/>
            <a:ext cx="6096000" cy="1754326"/>
          </a:xfrm>
          <a:prstGeom prst="rect">
            <a:avLst/>
          </a:prstGeom>
        </p:spPr>
        <p:txBody>
          <a:bodyPr>
            <a:spAutoFit/>
          </a:bodyPr>
          <a:lstStyle/>
          <a:p>
            <a:pPr algn="ctr"/>
            <a:r>
              <a:rPr lang="en-US" sz="3600" i="1" dirty="0"/>
              <a:t>“And the angels </a:t>
            </a:r>
            <a:r>
              <a:rPr lang="en-US" sz="3600" i="1" u="sng" dirty="0"/>
              <a:t>which kept not their first estate</a:t>
            </a:r>
            <a:r>
              <a:rPr lang="en-US" sz="3600" i="1" dirty="0"/>
              <a:t>, but left their own habitation.” Jude 1:6 </a:t>
            </a:r>
          </a:p>
        </p:txBody>
      </p:sp>
      <p:sp>
        <p:nvSpPr>
          <p:cNvPr id="4" name="Rectangle 3"/>
          <p:cNvSpPr/>
          <p:nvPr/>
        </p:nvSpPr>
        <p:spPr>
          <a:xfrm>
            <a:off x="5742264" y="3410125"/>
            <a:ext cx="6344873" cy="2308324"/>
          </a:xfrm>
          <a:prstGeom prst="rect">
            <a:avLst/>
          </a:prstGeom>
        </p:spPr>
        <p:txBody>
          <a:bodyPr wrap="square">
            <a:spAutoFit/>
          </a:bodyPr>
          <a:lstStyle/>
          <a:p>
            <a:pPr algn="ctr"/>
            <a:endParaRPr lang="en-US" sz="3600" i="1" dirty="0"/>
          </a:p>
          <a:p>
            <a:pPr algn="ctr"/>
            <a:r>
              <a:rPr lang="en-US" sz="3600" i="1" dirty="0"/>
              <a:t>“For if God spared not </a:t>
            </a:r>
            <a:r>
              <a:rPr lang="en-US" sz="3600" i="1" u="sng" dirty="0"/>
              <a:t>the angels that sinned</a:t>
            </a:r>
            <a:r>
              <a:rPr lang="en-US" sz="3600" i="1" dirty="0"/>
              <a:t>, but cast [them] down to hell.” 2 Peter 2:4 </a:t>
            </a:r>
          </a:p>
        </p:txBody>
      </p:sp>
    </p:spTree>
    <p:extLst>
      <p:ext uri="{BB962C8B-B14F-4D97-AF65-F5344CB8AC3E}">
        <p14:creationId xmlns:p14="http://schemas.microsoft.com/office/powerpoint/2010/main" val="1666984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9882"/>
            <a:ext cx="10515600" cy="1325563"/>
          </a:xfrm>
        </p:spPr>
        <p:txBody>
          <a:bodyPr/>
          <a:lstStyle/>
          <a:p>
            <a:pPr algn="ctr"/>
            <a:r>
              <a:rPr lang="en-US" b="1"/>
              <a:t>The Purpose of their Creation</a:t>
            </a:r>
            <a:endParaRPr lang="en-US" b="1" dirty="0"/>
          </a:p>
        </p:txBody>
      </p:sp>
      <p:sp>
        <p:nvSpPr>
          <p:cNvPr id="3" name="Content Placeholder 2"/>
          <p:cNvSpPr>
            <a:spLocks noGrp="1"/>
          </p:cNvSpPr>
          <p:nvPr>
            <p:ph idx="1"/>
          </p:nvPr>
        </p:nvSpPr>
        <p:spPr>
          <a:xfrm>
            <a:off x="100669" y="1283794"/>
            <a:ext cx="6233020" cy="5032375"/>
          </a:xfrm>
        </p:spPr>
        <p:txBody>
          <a:bodyPr>
            <a:noAutofit/>
          </a:bodyPr>
          <a:lstStyle/>
          <a:p>
            <a:pPr marL="0" indent="0" algn="ctr">
              <a:buNone/>
            </a:pPr>
            <a:r>
              <a:rPr lang="en-US" sz="3200" i="1" dirty="0"/>
              <a:t>"For by him were all things created, that are in heaven, and that are in earth, visible and invisible, whether they be thrones, or dominions, or principalities, or powers: all things were created by him, and for him" (Col. 1:16)</a:t>
            </a:r>
          </a:p>
          <a:p>
            <a:pPr marL="0" indent="0" algn="ctr">
              <a:buNone/>
            </a:pPr>
            <a:r>
              <a:rPr lang="en-US" sz="3200" i="1" dirty="0"/>
              <a:t>"Thou art worthy, O Lord, to receive glory and </a:t>
            </a:r>
            <a:r>
              <a:rPr lang="en-US" sz="3200" i="1" dirty="0" err="1"/>
              <a:t>honour</a:t>
            </a:r>
            <a:r>
              <a:rPr lang="en-US" sz="3200" i="1" dirty="0"/>
              <a:t> and power: for thou hast created all things, and for thy pleasure they are and were created" (Rev. 4:11)</a:t>
            </a:r>
          </a:p>
        </p:txBody>
      </p:sp>
      <p:pic>
        <p:nvPicPr>
          <p:cNvPr id="4" name="Picture 3"/>
          <p:cNvPicPr>
            <a:picLocks noChangeAspect="1"/>
          </p:cNvPicPr>
          <p:nvPr/>
        </p:nvPicPr>
        <p:blipFill>
          <a:blip r:embed="rId2"/>
          <a:stretch>
            <a:fillRect/>
          </a:stretch>
        </p:blipFill>
        <p:spPr>
          <a:xfrm>
            <a:off x="6233021" y="1283794"/>
            <a:ext cx="5603475" cy="4202606"/>
          </a:xfrm>
          <a:prstGeom prst="ellipse">
            <a:avLst/>
          </a:prstGeom>
          <a:ln w="63500" cap="rnd">
            <a:solidFill>
              <a:srgbClr val="333333"/>
            </a:solidFill>
          </a:ln>
          <a:effectLst>
            <a:outerShdw blurRad="381000" dist="292100" dir="5400000" sx="-80000" sy="-18000" rotWithShape="0">
              <a:srgbClr val="000000">
                <a:alpha val="22000"/>
              </a:srgbClr>
            </a:outerShdw>
            <a:reflection blurRad="6350" stA="50000" endA="295" endPos="92000" dist="101600" dir="5400000" sy="-100000" algn="bl" rotWithShape="0"/>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444088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9215F1-7330-4F9A-AFED-731937746BF2}"/>
              </a:ext>
            </a:extLst>
          </p:cNvPr>
          <p:cNvPicPr>
            <a:picLocks noChangeAspect="1"/>
          </p:cNvPicPr>
          <p:nvPr/>
        </p:nvPicPr>
        <p:blipFill>
          <a:blip r:embed="rId2"/>
          <a:stretch>
            <a:fillRect/>
          </a:stretch>
        </p:blipFill>
        <p:spPr>
          <a:xfrm>
            <a:off x="0" y="0"/>
            <a:ext cx="6087894" cy="6867144"/>
          </a:xfrm>
          <a:prstGeom prst="rect">
            <a:avLst/>
          </a:prstGeom>
        </p:spPr>
      </p:pic>
      <p:sp>
        <p:nvSpPr>
          <p:cNvPr id="3" name="Rectangle 2">
            <a:extLst>
              <a:ext uri="{FF2B5EF4-FFF2-40B4-BE49-F238E27FC236}">
                <a16:creationId xmlns:a16="http://schemas.microsoft.com/office/drawing/2014/main" id="{5BF31C83-36CC-4255-BBB7-BE6BEC738956}"/>
              </a:ext>
            </a:extLst>
          </p:cNvPr>
          <p:cNvSpPr/>
          <p:nvPr/>
        </p:nvSpPr>
        <p:spPr>
          <a:xfrm>
            <a:off x="6282697" y="2768497"/>
            <a:ext cx="5674290" cy="1938992"/>
          </a:xfrm>
          <a:prstGeom prst="rect">
            <a:avLst/>
          </a:prstGeom>
        </p:spPr>
        <p:txBody>
          <a:bodyPr wrap="square">
            <a:spAutoFit/>
          </a:bodyPr>
          <a:lstStyle/>
          <a:p>
            <a:pPr algn="ctr"/>
            <a:r>
              <a:rPr lang="en-US" sz="4000" i="1" dirty="0"/>
              <a:t>“And let all the angels of God worship him.”                (Hebrews 1:6) </a:t>
            </a:r>
          </a:p>
        </p:txBody>
      </p:sp>
      <p:sp>
        <p:nvSpPr>
          <p:cNvPr id="4" name="Rectangle 3">
            <a:extLst>
              <a:ext uri="{FF2B5EF4-FFF2-40B4-BE49-F238E27FC236}">
                <a16:creationId xmlns:a16="http://schemas.microsoft.com/office/drawing/2014/main" id="{35C191BA-835E-4517-B1DC-2FBBADA7284E}"/>
              </a:ext>
            </a:extLst>
          </p:cNvPr>
          <p:cNvSpPr/>
          <p:nvPr/>
        </p:nvSpPr>
        <p:spPr>
          <a:xfrm>
            <a:off x="6603255" y="473141"/>
            <a:ext cx="5033173" cy="1446550"/>
          </a:xfrm>
          <a:prstGeom prst="rect">
            <a:avLst/>
          </a:prstGeom>
        </p:spPr>
        <p:txBody>
          <a:bodyPr wrap="none">
            <a:spAutoFit/>
          </a:bodyPr>
          <a:lstStyle/>
          <a:p>
            <a:pPr algn="ctr"/>
            <a:r>
              <a:rPr lang="en-US" sz="4400" dirty="0"/>
              <a:t>Angels were Created </a:t>
            </a:r>
          </a:p>
          <a:p>
            <a:pPr algn="ctr"/>
            <a:r>
              <a:rPr lang="en-US" sz="4400" dirty="0"/>
              <a:t>to Worship God </a:t>
            </a:r>
          </a:p>
        </p:txBody>
      </p:sp>
    </p:spTree>
    <p:extLst>
      <p:ext uri="{BB962C8B-B14F-4D97-AF65-F5344CB8AC3E}">
        <p14:creationId xmlns:p14="http://schemas.microsoft.com/office/powerpoint/2010/main" val="145834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7F014B-C67F-4178-85A2-5ECF228AE80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0"/>
            <a:ext cx="12192000" cy="9022594"/>
          </a:xfrm>
          <a:prstGeom prst="rect">
            <a:avLst/>
          </a:prstGeom>
        </p:spPr>
      </p:pic>
      <p:sp>
        <p:nvSpPr>
          <p:cNvPr id="2" name="Title 1"/>
          <p:cNvSpPr>
            <a:spLocks noGrp="1"/>
          </p:cNvSpPr>
          <p:nvPr>
            <p:ph type="title"/>
          </p:nvPr>
        </p:nvSpPr>
        <p:spPr>
          <a:xfrm>
            <a:off x="2273416" y="2324018"/>
            <a:ext cx="6988029" cy="5574451"/>
          </a:xfrm>
        </p:spPr>
        <p:txBody>
          <a:bodyPr>
            <a:noAutofit/>
          </a:bodyPr>
          <a:lstStyle/>
          <a:p>
            <a:pPr algn="ctr">
              <a:lnSpc>
                <a:spcPct val="70000"/>
              </a:lnSpc>
            </a:pPr>
            <a:r>
              <a:rPr lang="en-US" sz="4000" b="1" i="1" dirty="0">
                <a:solidFill>
                  <a:schemeClr val="bg1"/>
                </a:solidFill>
                <a:effectLst>
                  <a:glow rad="101600">
                    <a:schemeClr val="tx1">
                      <a:alpha val="60000"/>
                    </a:schemeClr>
                  </a:glow>
                </a:effectLst>
              </a:rPr>
              <a:t>“Bless the LORD, ye his angels, that excel in strength, that do his commandments, hearkening    unto the voice of his word.” </a:t>
            </a:r>
            <a:br>
              <a:rPr lang="en-US" sz="4000" b="1" i="1" dirty="0">
                <a:solidFill>
                  <a:schemeClr val="bg1"/>
                </a:solidFill>
                <a:effectLst>
                  <a:glow rad="101600">
                    <a:schemeClr val="tx1">
                      <a:alpha val="60000"/>
                    </a:schemeClr>
                  </a:glow>
                </a:effectLst>
              </a:rPr>
            </a:br>
            <a:r>
              <a:rPr lang="en-US" sz="4000" b="1" i="1" dirty="0">
                <a:solidFill>
                  <a:schemeClr val="bg1"/>
                </a:solidFill>
                <a:effectLst>
                  <a:glow rad="101600">
                    <a:schemeClr val="tx1">
                      <a:alpha val="60000"/>
                    </a:schemeClr>
                  </a:glow>
                </a:effectLst>
              </a:rPr>
              <a:t>(Psalm 103:20)</a:t>
            </a:r>
          </a:p>
        </p:txBody>
      </p:sp>
      <p:sp>
        <p:nvSpPr>
          <p:cNvPr id="3" name="Rectangle 2">
            <a:extLst>
              <a:ext uri="{FF2B5EF4-FFF2-40B4-BE49-F238E27FC236}">
                <a16:creationId xmlns:a16="http://schemas.microsoft.com/office/drawing/2014/main" id="{9129F246-DF69-40E7-94CD-7D2DE3142807}"/>
              </a:ext>
            </a:extLst>
          </p:cNvPr>
          <p:cNvSpPr/>
          <p:nvPr/>
        </p:nvSpPr>
        <p:spPr>
          <a:xfrm>
            <a:off x="3749879" y="962398"/>
            <a:ext cx="4263006" cy="2123658"/>
          </a:xfrm>
          <a:prstGeom prst="rect">
            <a:avLst/>
          </a:prstGeom>
          <a:effectLst>
            <a:glow rad="101600">
              <a:schemeClr val="bg1">
                <a:alpha val="60000"/>
              </a:schemeClr>
            </a:glow>
          </a:effectLst>
        </p:spPr>
        <p:txBody>
          <a:bodyPr wrap="square">
            <a:spAutoFit/>
          </a:bodyPr>
          <a:lstStyle/>
          <a:p>
            <a:pPr algn="ctr"/>
            <a:r>
              <a:rPr lang="en-US" sz="4400" b="1" dirty="0">
                <a:solidFill>
                  <a:schemeClr val="bg1"/>
                </a:solidFill>
                <a:effectLst>
                  <a:glow rad="101600">
                    <a:schemeClr val="tx1">
                      <a:alpha val="60000"/>
                    </a:schemeClr>
                  </a:glow>
                </a:effectLst>
              </a:rPr>
              <a:t>Angels were Created to Serve and Obey God </a:t>
            </a:r>
          </a:p>
        </p:txBody>
      </p:sp>
    </p:spTree>
    <p:extLst>
      <p:ext uri="{BB962C8B-B14F-4D97-AF65-F5344CB8AC3E}">
        <p14:creationId xmlns:p14="http://schemas.microsoft.com/office/powerpoint/2010/main" val="3408943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5503" y="77002"/>
            <a:ext cx="6637635" cy="6684745"/>
          </a:xfrm>
        </p:spPr>
        <p:txBody>
          <a:bodyPr>
            <a:normAutofit fontScale="92500" lnSpcReduction="10000"/>
          </a:bodyPr>
          <a:lstStyle/>
          <a:p>
            <a:pPr marL="0" indent="0" algn="ctr">
              <a:buNone/>
            </a:pPr>
            <a:r>
              <a:rPr lang="en-US" sz="4400" dirty="0"/>
              <a:t>Angels were Created to Minister to Man  </a:t>
            </a:r>
          </a:p>
          <a:p>
            <a:pPr marL="0" indent="0" algn="ctr">
              <a:buNone/>
            </a:pPr>
            <a:endParaRPr lang="en-US" sz="4400" dirty="0"/>
          </a:p>
          <a:p>
            <a:r>
              <a:rPr lang="en-US" sz="3600" i="1" dirty="0"/>
              <a:t>Psalms 34:7 “The angel of the LORD </a:t>
            </a:r>
            <a:r>
              <a:rPr lang="en-US" sz="3600" i="1" dirty="0" err="1"/>
              <a:t>encampeth</a:t>
            </a:r>
            <a:r>
              <a:rPr lang="en-US" sz="3600" i="1" dirty="0"/>
              <a:t> round about them that fear him, and </a:t>
            </a:r>
            <a:r>
              <a:rPr lang="en-US" sz="3600" i="1" dirty="0" err="1"/>
              <a:t>delivereth</a:t>
            </a:r>
            <a:r>
              <a:rPr lang="en-US" sz="3600" i="1" dirty="0"/>
              <a:t> them.”</a:t>
            </a:r>
          </a:p>
          <a:p>
            <a:r>
              <a:rPr lang="en-US" sz="3600" i="1" dirty="0"/>
              <a:t>Hebrews 13:2 “Be not forgetful to entertain strangers: for thereby some have entertained angels unawares.”</a:t>
            </a:r>
          </a:p>
          <a:p>
            <a:r>
              <a:rPr lang="en-US" sz="3600" i="1" dirty="0"/>
              <a:t> Psalm 91:11 “For he shall give his angels charge over thee, to keep thee in all thy ways.”</a:t>
            </a:r>
          </a:p>
        </p:txBody>
      </p:sp>
      <p:pic>
        <p:nvPicPr>
          <p:cNvPr id="2" name="Picture 1"/>
          <p:cNvPicPr>
            <a:picLocks noChangeAspect="1"/>
          </p:cNvPicPr>
          <p:nvPr/>
        </p:nvPicPr>
        <p:blipFill>
          <a:blip r:embed="rId2"/>
          <a:stretch>
            <a:fillRect/>
          </a:stretch>
        </p:blipFill>
        <p:spPr>
          <a:xfrm>
            <a:off x="6692619" y="229223"/>
            <a:ext cx="5437629" cy="2966982"/>
          </a:xfrm>
          <a:prstGeom prst="rect">
            <a:avLst/>
          </a:prstGeom>
          <a:effectLst>
            <a:reflection blurRad="6350" stA="50000" endA="295" endPos="92000" dist="101600" dir="5400000" sy="-100000" algn="bl" rotWithShape="0"/>
          </a:effectLst>
        </p:spPr>
      </p:pic>
    </p:spTree>
    <p:extLst>
      <p:ext uri="{BB962C8B-B14F-4D97-AF65-F5344CB8AC3E}">
        <p14:creationId xmlns:p14="http://schemas.microsoft.com/office/powerpoint/2010/main" val="1940964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12198990" cy="6858000"/>
          </a:xfrm>
          <a:prstGeom prst="rect">
            <a:avLst/>
          </a:prstGeom>
        </p:spPr>
      </p:pic>
      <p:sp>
        <p:nvSpPr>
          <p:cNvPr id="3" name="Rectangle 2"/>
          <p:cNvSpPr/>
          <p:nvPr/>
        </p:nvSpPr>
        <p:spPr>
          <a:xfrm>
            <a:off x="5867254" y="2568387"/>
            <a:ext cx="6096000" cy="4154984"/>
          </a:xfrm>
          <a:prstGeom prst="rect">
            <a:avLst/>
          </a:prstGeom>
        </p:spPr>
        <p:txBody>
          <a:bodyPr>
            <a:spAutoFit/>
          </a:bodyPr>
          <a:lstStyle/>
          <a:p>
            <a:pPr algn="ctr"/>
            <a:r>
              <a:rPr lang="en-US" sz="4400" b="1" i="1" dirty="0">
                <a:solidFill>
                  <a:schemeClr val="bg1"/>
                </a:solidFill>
                <a:effectLst>
                  <a:glow rad="101600">
                    <a:schemeClr val="tx1">
                      <a:alpha val="60000"/>
                    </a:schemeClr>
                  </a:glow>
                </a:effectLst>
              </a:rPr>
              <a:t>“Are they not all ministering spirits, sent forth to minister for them who shall be heirs of salvation?” </a:t>
            </a:r>
          </a:p>
          <a:p>
            <a:pPr algn="ctr"/>
            <a:r>
              <a:rPr lang="en-US" sz="4400" b="1" i="1" dirty="0">
                <a:solidFill>
                  <a:schemeClr val="bg1"/>
                </a:solidFill>
                <a:effectLst>
                  <a:glow rad="101600">
                    <a:schemeClr val="tx1">
                      <a:alpha val="60000"/>
                    </a:schemeClr>
                  </a:glow>
                </a:effectLst>
              </a:rPr>
              <a:t>(Hebrews 1:14)</a:t>
            </a:r>
          </a:p>
        </p:txBody>
      </p:sp>
    </p:spTree>
    <p:extLst>
      <p:ext uri="{BB962C8B-B14F-4D97-AF65-F5344CB8AC3E}">
        <p14:creationId xmlns:p14="http://schemas.microsoft.com/office/powerpoint/2010/main" val="4237644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nature&#10;&#10;Description generated with very high confidence">
            <a:extLst>
              <a:ext uri="{FF2B5EF4-FFF2-40B4-BE49-F238E27FC236}">
                <a16:creationId xmlns:a16="http://schemas.microsoft.com/office/drawing/2014/main" id="{8F9A46C8-DDD0-4F9F-BE0F-9D583D8E9593}"/>
              </a:ext>
            </a:extLst>
          </p:cNvPr>
          <p:cNvPicPr>
            <a:picLocks noChangeAspect="1"/>
          </p:cNvPicPr>
          <p:nvPr/>
        </p:nvPicPr>
        <p:blipFill rotWithShape="1">
          <a:blip r:embed="rId2"/>
          <a:srcRect t="18705" r="-2" b="13029"/>
          <a:stretch/>
        </p:blipFill>
        <p:spPr>
          <a:xfrm>
            <a:off x="20" y="10"/>
            <a:ext cx="7534636" cy="6857990"/>
          </a:xfrm>
          <a:prstGeom prst="rect">
            <a:avLst/>
          </a:prstGeom>
        </p:spPr>
      </p:pic>
      <p:sp>
        <p:nvSpPr>
          <p:cNvPr id="2" name="Title 1"/>
          <p:cNvSpPr>
            <a:spLocks noGrp="1"/>
          </p:cNvSpPr>
          <p:nvPr>
            <p:ph type="title"/>
          </p:nvPr>
        </p:nvSpPr>
        <p:spPr>
          <a:xfrm>
            <a:off x="7955984" y="1464045"/>
            <a:ext cx="3814688" cy="3352473"/>
          </a:xfrm>
          <a:noFill/>
        </p:spPr>
        <p:txBody>
          <a:bodyPr vert="horz" lIns="91440" tIns="45720" rIns="91440" bIns="45720" rtlCol="0" anchor="b">
            <a:noAutofit/>
          </a:bodyPr>
          <a:lstStyle/>
          <a:p>
            <a:pPr algn="ctr">
              <a:lnSpc>
                <a:spcPct val="70000"/>
              </a:lnSpc>
            </a:pPr>
            <a:r>
              <a:rPr lang="en-US" sz="4800" i="1" dirty="0"/>
              <a:t>“Who </a:t>
            </a:r>
            <a:r>
              <a:rPr lang="en-US" sz="4800" i="1" dirty="0" err="1"/>
              <a:t>maketh</a:t>
            </a:r>
            <a:r>
              <a:rPr lang="en-US" sz="4800" i="1" dirty="0"/>
              <a:t> his angels spirits; his ministers </a:t>
            </a:r>
            <a:br>
              <a:rPr lang="en-US" sz="4800" i="1" dirty="0"/>
            </a:br>
            <a:r>
              <a:rPr lang="en-US" sz="4800" i="1" dirty="0"/>
              <a:t>a flaming fire” </a:t>
            </a:r>
            <a:br>
              <a:rPr lang="en-US" sz="4800" i="1" dirty="0"/>
            </a:br>
            <a:r>
              <a:rPr lang="en-US" sz="4800" i="1" dirty="0"/>
              <a:t>(Psalm 104:4) </a:t>
            </a:r>
          </a:p>
        </p:txBody>
      </p:sp>
    </p:spTree>
    <p:extLst>
      <p:ext uri="{BB962C8B-B14F-4D97-AF65-F5344CB8AC3E}">
        <p14:creationId xmlns:p14="http://schemas.microsoft.com/office/powerpoint/2010/main" val="3565168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3" name="Picture 2" descr="A group of people standing in front of a crowd&#10;&#10;Description generated with high confidence">
            <a:extLst>
              <a:ext uri="{FF2B5EF4-FFF2-40B4-BE49-F238E27FC236}">
                <a16:creationId xmlns:a16="http://schemas.microsoft.com/office/drawing/2014/main" id="{A50B82BF-C358-4230-9FE3-82458EA0B439}"/>
              </a:ext>
            </a:extLst>
          </p:cNvPr>
          <p:cNvPicPr>
            <a:picLocks noChangeAspect="1"/>
          </p:cNvPicPr>
          <p:nvPr/>
        </p:nvPicPr>
        <p:blipFill rotWithShape="1">
          <a:blip r:embed="rId2">
            <a:alphaModFix amt="50000"/>
            <a:extLst/>
          </a:blip>
          <a:srcRect t="18559" b="6441"/>
          <a:stretch/>
        </p:blipFill>
        <p:spPr>
          <a:xfrm>
            <a:off x="20" y="10"/>
            <a:ext cx="12191980" cy="6857989"/>
          </a:xfrm>
          <a:prstGeom prst="rect">
            <a:avLst/>
          </a:prstGeom>
        </p:spPr>
      </p:pic>
      <p:sp>
        <p:nvSpPr>
          <p:cNvPr id="2" name="Title 1">
            <a:extLst>
              <a:ext uri="{FF2B5EF4-FFF2-40B4-BE49-F238E27FC236}">
                <a16:creationId xmlns:a16="http://schemas.microsoft.com/office/drawing/2014/main" id="{6BBC01A8-4F89-4C02-B403-13F3465B74C1}"/>
              </a:ext>
            </a:extLst>
          </p:cNvPr>
          <p:cNvSpPr>
            <a:spLocks noGrp="1"/>
          </p:cNvSpPr>
          <p:nvPr>
            <p:ph type="title"/>
          </p:nvPr>
        </p:nvSpPr>
        <p:spPr>
          <a:xfrm>
            <a:off x="1661786" y="483536"/>
            <a:ext cx="9144000" cy="2387600"/>
          </a:xfrm>
        </p:spPr>
        <p:txBody>
          <a:bodyPr vert="horz" lIns="91440" tIns="45720" rIns="91440" bIns="45720" rtlCol="0" anchor="b">
            <a:normAutofit/>
          </a:bodyPr>
          <a:lstStyle/>
          <a:p>
            <a:pPr algn="ctr">
              <a:lnSpc>
                <a:spcPct val="70000"/>
              </a:lnSpc>
            </a:pPr>
            <a:r>
              <a:rPr lang="en-US" sz="5100" i="1" dirty="0">
                <a:solidFill>
                  <a:srgbClr val="FFFFFF"/>
                </a:solidFill>
                <a:effectLst>
                  <a:glow rad="101600">
                    <a:schemeClr val="bg1">
                      <a:alpha val="60000"/>
                    </a:schemeClr>
                  </a:glow>
                </a:effectLst>
              </a:rPr>
              <a:t>“Likewise, I say unto you, there is joy in the presence of the angels of God over one sinner that </a:t>
            </a:r>
            <a:r>
              <a:rPr lang="en-US" sz="5100" i="1" dirty="0" err="1">
                <a:solidFill>
                  <a:srgbClr val="FFFFFF"/>
                </a:solidFill>
                <a:effectLst>
                  <a:glow rad="101600">
                    <a:schemeClr val="bg1">
                      <a:alpha val="60000"/>
                    </a:schemeClr>
                  </a:glow>
                </a:effectLst>
              </a:rPr>
              <a:t>repenteth</a:t>
            </a:r>
            <a:r>
              <a:rPr lang="en-US" sz="5100" i="1" dirty="0">
                <a:solidFill>
                  <a:srgbClr val="FFFFFF"/>
                </a:solidFill>
                <a:effectLst>
                  <a:glow rad="101600">
                    <a:schemeClr val="bg1">
                      <a:alpha val="60000"/>
                    </a:schemeClr>
                  </a:glow>
                </a:effectLst>
              </a:rPr>
              <a:t>.” (Luke 15:10) </a:t>
            </a:r>
          </a:p>
        </p:txBody>
      </p:sp>
    </p:spTree>
    <p:extLst>
      <p:ext uri="{BB962C8B-B14F-4D97-AF65-F5344CB8AC3E}">
        <p14:creationId xmlns:p14="http://schemas.microsoft.com/office/powerpoint/2010/main" val="3992128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88D69A-338A-4F51-A6F6-7F331E4571A8}"/>
              </a:ext>
            </a:extLst>
          </p:cNvPr>
          <p:cNvPicPr>
            <a:picLocks noChangeAspect="1"/>
          </p:cNvPicPr>
          <p:nvPr/>
        </p:nvPicPr>
        <p:blipFill>
          <a:blip r:embed="rId2"/>
          <a:stretch>
            <a:fillRect/>
          </a:stretch>
        </p:blipFill>
        <p:spPr>
          <a:xfrm>
            <a:off x="1418253" y="0"/>
            <a:ext cx="9175101" cy="7039947"/>
          </a:xfrm>
          <a:prstGeom prst="rect">
            <a:avLst/>
          </a:prstGeom>
          <a:ln>
            <a:noFill/>
          </a:ln>
          <a:effectLst>
            <a:softEdge rad="112500"/>
          </a:effectLst>
        </p:spPr>
      </p:pic>
    </p:spTree>
    <p:extLst>
      <p:ext uri="{BB962C8B-B14F-4D97-AF65-F5344CB8AC3E}">
        <p14:creationId xmlns:p14="http://schemas.microsoft.com/office/powerpoint/2010/main" val="16909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548264-11F8-4624-B7D5-FB5899410AAC}"/>
              </a:ext>
            </a:extLst>
          </p:cNvPr>
          <p:cNvPicPr>
            <a:picLocks noChangeAspect="1"/>
          </p:cNvPicPr>
          <p:nvPr/>
        </p:nvPicPr>
        <p:blipFill>
          <a:blip r:embed="rId2"/>
          <a:stretch>
            <a:fillRect/>
          </a:stretch>
        </p:blipFill>
        <p:spPr>
          <a:xfrm>
            <a:off x="7727579" y="2244725"/>
            <a:ext cx="4274444" cy="28157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ABB8DE81-0825-4B1B-9031-D0B0FC79FA58}"/>
              </a:ext>
            </a:extLst>
          </p:cNvPr>
          <p:cNvSpPr>
            <a:spLocks noGrp="1"/>
          </p:cNvSpPr>
          <p:nvPr>
            <p:ph type="title"/>
          </p:nvPr>
        </p:nvSpPr>
        <p:spPr>
          <a:xfrm>
            <a:off x="762000" y="0"/>
            <a:ext cx="10515600" cy="1325563"/>
          </a:xfrm>
        </p:spPr>
        <p:txBody>
          <a:bodyPr>
            <a:normAutofit fontScale="90000"/>
          </a:bodyPr>
          <a:lstStyle/>
          <a:p>
            <a:pPr algn="ctr"/>
            <a:r>
              <a:rPr lang="en-US" b="1" dirty="0"/>
              <a:t>Angels both good and evil were used by God through out the Bible as instruments of judgment.</a:t>
            </a:r>
          </a:p>
        </p:txBody>
      </p:sp>
      <p:sp>
        <p:nvSpPr>
          <p:cNvPr id="3" name="Content Placeholder 2">
            <a:extLst>
              <a:ext uri="{FF2B5EF4-FFF2-40B4-BE49-F238E27FC236}">
                <a16:creationId xmlns:a16="http://schemas.microsoft.com/office/drawing/2014/main" id="{FD56442E-ECF3-467D-BD91-5B74D0F8A63A}"/>
              </a:ext>
            </a:extLst>
          </p:cNvPr>
          <p:cNvSpPr>
            <a:spLocks noGrp="1"/>
          </p:cNvSpPr>
          <p:nvPr>
            <p:ph idx="1"/>
          </p:nvPr>
        </p:nvSpPr>
        <p:spPr>
          <a:xfrm>
            <a:off x="175364" y="1703540"/>
            <a:ext cx="7665929" cy="5154460"/>
          </a:xfrm>
        </p:spPr>
        <p:txBody>
          <a:bodyPr>
            <a:normAutofit/>
          </a:bodyPr>
          <a:lstStyle/>
          <a:p>
            <a:pPr marL="0" indent="0" algn="ctr">
              <a:buNone/>
            </a:pPr>
            <a:r>
              <a:rPr lang="en-US" sz="3600" i="1" dirty="0"/>
              <a:t>“For I will defend this city to save it for mine own sake, and for my servant David's sake. Then the angel of the LORD went forth, and smote in the camp of the Assyrians a hundred and fourscore and five thousand (</a:t>
            </a:r>
            <a:r>
              <a:rPr lang="en-US" sz="3600" dirty="0"/>
              <a:t>185,000)</a:t>
            </a:r>
            <a:r>
              <a:rPr lang="en-US" sz="3600" i="1" dirty="0"/>
              <a:t>: and when they arose early in the morning, behold, they were all dead corpses.” (Isaiah 37:35-36) </a:t>
            </a:r>
          </a:p>
        </p:txBody>
      </p:sp>
      <p:pic>
        <p:nvPicPr>
          <p:cNvPr id="6" name="Picture 5">
            <a:extLst>
              <a:ext uri="{FF2B5EF4-FFF2-40B4-BE49-F238E27FC236}">
                <a16:creationId xmlns:a16="http://schemas.microsoft.com/office/drawing/2014/main" id="{38F8095C-195F-43FF-908B-5F94EA7BA2FC}"/>
              </a:ext>
            </a:extLst>
          </p:cNvPr>
          <p:cNvPicPr>
            <a:picLocks noChangeAspect="1"/>
          </p:cNvPicPr>
          <p:nvPr/>
        </p:nvPicPr>
        <p:blipFill>
          <a:blip r:embed="rId3"/>
          <a:stretch>
            <a:fillRect/>
          </a:stretch>
        </p:blipFill>
        <p:spPr>
          <a:xfrm>
            <a:off x="8492908" y="1703540"/>
            <a:ext cx="2857500" cy="41814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B497EE84-F04D-4EF1-B845-3350B0B6C9C3}"/>
              </a:ext>
            </a:extLst>
          </p:cNvPr>
          <p:cNvPicPr>
            <a:picLocks noChangeAspect="1"/>
          </p:cNvPicPr>
          <p:nvPr/>
        </p:nvPicPr>
        <p:blipFill>
          <a:blip r:embed="rId4"/>
          <a:stretch>
            <a:fillRect/>
          </a:stretch>
        </p:blipFill>
        <p:spPr>
          <a:xfrm>
            <a:off x="7722974" y="1589696"/>
            <a:ext cx="4469026" cy="44091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19552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6E4964-AA12-44C3-9609-4DC30558B1AB}"/>
              </a:ext>
            </a:extLst>
          </p:cNvPr>
          <p:cNvPicPr>
            <a:picLocks noChangeAspect="1"/>
          </p:cNvPicPr>
          <p:nvPr/>
        </p:nvPicPr>
        <p:blipFill rotWithShape="1">
          <a:blip r:embed="rId2"/>
          <a:srcRect l="7601" r="8421" b="-1"/>
          <a:stretch/>
        </p:blipFill>
        <p:spPr>
          <a:xfrm>
            <a:off x="5465773" y="0"/>
            <a:ext cx="7552944" cy="6857990"/>
          </a:xfrm>
          <a:prstGeom prst="rect">
            <a:avLst/>
          </a:prstGeom>
          <a:ln>
            <a:noFill/>
          </a:ln>
          <a:effectLst>
            <a:softEdge rad="112500"/>
          </a:effectLst>
        </p:spPr>
      </p:pic>
      <p:sp>
        <p:nvSpPr>
          <p:cNvPr id="3" name="Content Placeholder 2">
            <a:extLst>
              <a:ext uri="{FF2B5EF4-FFF2-40B4-BE49-F238E27FC236}">
                <a16:creationId xmlns:a16="http://schemas.microsoft.com/office/drawing/2014/main" id="{D703CDD9-1C29-40A8-8C07-B35334BF83E0}"/>
              </a:ext>
            </a:extLst>
          </p:cNvPr>
          <p:cNvSpPr>
            <a:spLocks noGrp="1"/>
          </p:cNvSpPr>
          <p:nvPr>
            <p:ph idx="1"/>
          </p:nvPr>
        </p:nvSpPr>
        <p:spPr>
          <a:xfrm>
            <a:off x="0" y="125260"/>
            <a:ext cx="5465773" cy="6223819"/>
          </a:xfrm>
        </p:spPr>
        <p:txBody>
          <a:bodyPr>
            <a:noAutofit/>
          </a:bodyPr>
          <a:lstStyle/>
          <a:p>
            <a:pPr marL="0" indent="0" algn="ctr">
              <a:lnSpc>
                <a:spcPct val="70000"/>
              </a:lnSpc>
              <a:buNone/>
            </a:pPr>
            <a:r>
              <a:rPr lang="en-US" sz="3200" i="1" dirty="0"/>
              <a:t>“And God sent an angel unto Jerusalem to destroy it: and as he was destroying, the LORD beheld, and he repented him of the evil, and said to the angel that destroyed, It is enough, stay now thine hand. And the angel of the LORD stood by the </a:t>
            </a:r>
            <a:r>
              <a:rPr lang="en-US" sz="3200" i="1" dirty="0" err="1"/>
              <a:t>threshingfloor</a:t>
            </a:r>
            <a:r>
              <a:rPr lang="en-US" sz="3200" i="1" dirty="0"/>
              <a:t> of </a:t>
            </a:r>
            <a:r>
              <a:rPr lang="en-US" sz="3200" i="1" dirty="0" err="1"/>
              <a:t>Ornan</a:t>
            </a:r>
            <a:r>
              <a:rPr lang="en-US" sz="3200" i="1" dirty="0"/>
              <a:t> the Jebusite. And David lifted up his eyes, and saw the angel of the LORD stand between the earth and the heaven, having a drawn sword in his hand stretched out over Jerusalem. Then David and the elders of Israel, who were clothed in sackcloth, fell upon their faces.” (1 Chronicles 21:15-16) </a:t>
            </a:r>
          </a:p>
        </p:txBody>
      </p:sp>
    </p:spTree>
    <p:extLst>
      <p:ext uri="{BB962C8B-B14F-4D97-AF65-F5344CB8AC3E}">
        <p14:creationId xmlns:p14="http://schemas.microsoft.com/office/powerpoint/2010/main" val="2678135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3C3745-286F-458A-94FD-893502ADDA0C}"/>
              </a:ext>
            </a:extLst>
          </p:cNvPr>
          <p:cNvSpPr>
            <a:spLocks noGrp="1"/>
          </p:cNvSpPr>
          <p:nvPr>
            <p:ph idx="1"/>
          </p:nvPr>
        </p:nvSpPr>
        <p:spPr>
          <a:xfrm>
            <a:off x="250522" y="450937"/>
            <a:ext cx="5686816" cy="5976547"/>
          </a:xfrm>
        </p:spPr>
        <p:txBody>
          <a:bodyPr>
            <a:noAutofit/>
          </a:bodyPr>
          <a:lstStyle/>
          <a:p>
            <a:pPr marL="0" indent="0" algn="ctr">
              <a:buNone/>
            </a:pPr>
            <a:r>
              <a:rPr lang="en-US" sz="3600" i="1" dirty="0"/>
              <a:t>“Let them be confounded and put to shame that seek after my soul: let them be turned back and brought to confusion that devise my hurt. Let them be as chaff before the wind: and let the angel of the LORD chase them. Let their way be dark and slippery: and let the angel of the LORD persecute them.” (Psalms 35:4-6) </a:t>
            </a:r>
          </a:p>
        </p:txBody>
      </p:sp>
      <p:pic>
        <p:nvPicPr>
          <p:cNvPr id="4" name="Picture 3">
            <a:extLst>
              <a:ext uri="{FF2B5EF4-FFF2-40B4-BE49-F238E27FC236}">
                <a16:creationId xmlns:a16="http://schemas.microsoft.com/office/drawing/2014/main" id="{36D11BCC-88E1-4410-9F4D-9C94841F9285}"/>
              </a:ext>
            </a:extLst>
          </p:cNvPr>
          <p:cNvPicPr>
            <a:picLocks noChangeAspect="1"/>
          </p:cNvPicPr>
          <p:nvPr/>
        </p:nvPicPr>
        <p:blipFill>
          <a:blip r:embed="rId2"/>
          <a:stretch>
            <a:fillRect/>
          </a:stretch>
        </p:blipFill>
        <p:spPr>
          <a:xfrm>
            <a:off x="6228988" y="235678"/>
            <a:ext cx="5259363" cy="6407063"/>
          </a:xfrm>
          <a:prstGeom prst="rect">
            <a:avLst/>
          </a:prstGeom>
        </p:spPr>
      </p:pic>
    </p:spTree>
    <p:extLst>
      <p:ext uri="{BB962C8B-B14F-4D97-AF65-F5344CB8AC3E}">
        <p14:creationId xmlns:p14="http://schemas.microsoft.com/office/powerpoint/2010/main" val="1743359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FBC41-35CA-4D9F-AD5B-B97274AB5D61}"/>
              </a:ext>
            </a:extLst>
          </p:cNvPr>
          <p:cNvSpPr>
            <a:spLocks noGrp="1"/>
          </p:cNvSpPr>
          <p:nvPr>
            <p:ph type="title"/>
          </p:nvPr>
        </p:nvSpPr>
        <p:spPr>
          <a:xfrm>
            <a:off x="0" y="1"/>
            <a:ext cx="7365304" cy="6858000"/>
          </a:xfrm>
        </p:spPr>
        <p:txBody>
          <a:bodyPr>
            <a:normAutofit/>
          </a:bodyPr>
          <a:lstStyle/>
          <a:p>
            <a:pPr algn="ctr"/>
            <a:r>
              <a:rPr lang="en-US" sz="3600" i="1" dirty="0"/>
              <a:t>“And I looked, and behold a white cloud, and upon the cloud one sat like unto the Son of man, having on his head a golden crown, and in his hand a sharp sickle. And another angel came out of the temple, crying with a loud voice to him that sat on the cloud, Thrust in thy sickle, and reap: for the time is come for thee to reap; for the harvest of the earth is ripe. And he that sat on the cloud thrust in his sickle on the earth; and the earth was reaped.” (Revelation 14:14-16)</a:t>
            </a:r>
          </a:p>
        </p:txBody>
      </p:sp>
      <p:pic>
        <p:nvPicPr>
          <p:cNvPr id="3" name="Picture 2">
            <a:extLst>
              <a:ext uri="{FF2B5EF4-FFF2-40B4-BE49-F238E27FC236}">
                <a16:creationId xmlns:a16="http://schemas.microsoft.com/office/drawing/2014/main" id="{3611CEF8-DA8D-4127-8E58-93F322B41FEA}"/>
              </a:ext>
            </a:extLst>
          </p:cNvPr>
          <p:cNvPicPr>
            <a:picLocks noChangeAspect="1"/>
          </p:cNvPicPr>
          <p:nvPr/>
        </p:nvPicPr>
        <p:blipFill>
          <a:blip r:embed="rId2"/>
          <a:stretch>
            <a:fillRect/>
          </a:stretch>
        </p:blipFill>
        <p:spPr>
          <a:xfrm rot="562090">
            <a:off x="7258420" y="1493584"/>
            <a:ext cx="4826696" cy="32017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373396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956FB-D4E3-419B-88C2-469713D97AAF}"/>
              </a:ext>
            </a:extLst>
          </p:cNvPr>
          <p:cNvSpPr>
            <a:spLocks noGrp="1"/>
          </p:cNvSpPr>
          <p:nvPr>
            <p:ph type="title"/>
          </p:nvPr>
        </p:nvSpPr>
        <p:spPr/>
        <p:txBody>
          <a:bodyPr/>
          <a:lstStyle/>
          <a:p>
            <a:r>
              <a:rPr lang="en-US" i="1" dirty="0"/>
              <a:t> “To deliver such an one unto Satan for the destruction of the flesh.” (1 Corinthians 5:5) </a:t>
            </a:r>
          </a:p>
        </p:txBody>
      </p:sp>
      <p:pic>
        <p:nvPicPr>
          <p:cNvPr id="3" name="Picture 2">
            <a:extLst>
              <a:ext uri="{FF2B5EF4-FFF2-40B4-BE49-F238E27FC236}">
                <a16:creationId xmlns:a16="http://schemas.microsoft.com/office/drawing/2014/main" id="{50F2E417-F48C-456D-B8A6-DFDE8FFC52D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r="1241" b="27555"/>
          <a:stretch/>
        </p:blipFill>
        <p:spPr>
          <a:xfrm>
            <a:off x="1166088" y="2141116"/>
            <a:ext cx="9372133" cy="42672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440884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0256" y="293291"/>
            <a:ext cx="7432878" cy="6629400"/>
          </a:xfrm>
        </p:spPr>
        <p:txBody>
          <a:bodyPr>
            <a:normAutofit/>
          </a:bodyPr>
          <a:lstStyle/>
          <a:p>
            <a:pPr marL="0" indent="0" algn="ctr">
              <a:buNone/>
            </a:pPr>
            <a:r>
              <a:rPr lang="en-US" sz="4000" i="1" dirty="0"/>
              <a:t>   </a:t>
            </a:r>
            <a:r>
              <a:rPr lang="en-US" sz="4000" b="1" dirty="0">
                <a:solidFill>
                  <a:srgbClr val="FFFF00"/>
                </a:solidFill>
              </a:rPr>
              <a:t>Different Types of Angels</a:t>
            </a:r>
          </a:p>
          <a:p>
            <a:pPr marL="0" indent="0" algn="ctr">
              <a:buNone/>
            </a:pPr>
            <a:endParaRPr lang="en-US" sz="4000" i="1" dirty="0">
              <a:solidFill>
                <a:srgbClr val="FFFF00"/>
              </a:solidFill>
            </a:endParaRPr>
          </a:p>
          <a:p>
            <a:r>
              <a:rPr lang="en-US" sz="4000" i="1" dirty="0"/>
              <a:t>Archangels – Michael and Gabriel</a:t>
            </a:r>
          </a:p>
          <a:p>
            <a:r>
              <a:rPr lang="en-US" sz="4000" i="1" dirty="0"/>
              <a:t>Cherubim's – Ezekiel 1:4-28</a:t>
            </a:r>
          </a:p>
          <a:p>
            <a:r>
              <a:rPr lang="en-US" sz="4000" i="1" dirty="0"/>
              <a:t>Seraphim’s – Isaiah 6:1-7</a:t>
            </a:r>
          </a:p>
          <a:p>
            <a:r>
              <a:rPr lang="en-US" sz="4000" i="1" dirty="0"/>
              <a:t>Ruling angels – I Peter 3:22</a:t>
            </a:r>
          </a:p>
          <a:p>
            <a:r>
              <a:rPr lang="en-US" sz="4000" i="1" dirty="0"/>
              <a:t>Guarding angels – Hebrews 1:14</a:t>
            </a:r>
          </a:p>
          <a:p>
            <a:r>
              <a:rPr lang="en-US" sz="4000" i="1" dirty="0"/>
              <a:t>Angel of the Lord –                      Zechariah  3:1-10 </a:t>
            </a:r>
          </a:p>
        </p:txBody>
      </p:sp>
      <p:pic>
        <p:nvPicPr>
          <p:cNvPr id="16386" name="Picture 2" descr="C:\Users\Ptr. Daniel White\Desktop\Bible pictures\angels\393px-GIORDANO%2C_Luca_fallen_angels.jpg"/>
          <p:cNvPicPr>
            <a:picLocks noChangeAspect="1" noChangeArrowheads="1"/>
          </p:cNvPicPr>
          <p:nvPr/>
        </p:nvPicPr>
        <p:blipFill>
          <a:blip r:embed="rId3" cstate="print"/>
          <a:srcRect r="-961" b="33717"/>
          <a:stretch>
            <a:fillRect/>
          </a:stretch>
        </p:blipFill>
        <p:spPr bwMode="auto">
          <a:xfrm>
            <a:off x="8057950" y="17791"/>
            <a:ext cx="3810000" cy="3733800"/>
          </a:xfrm>
          <a:prstGeom prst="rect">
            <a:avLst/>
          </a:prstGeom>
          <a:noFill/>
        </p:spPr>
      </p:pic>
      <p:pic>
        <p:nvPicPr>
          <p:cNvPr id="16388" name="Picture 4" descr="C:\Users\Ptr. Daniel White\Desktop\Bible pictures\Daniel &amp; Bab Captvty\Spir Warfare03.jpg"/>
          <p:cNvPicPr>
            <a:picLocks noChangeAspect="1" noChangeArrowheads="1"/>
          </p:cNvPicPr>
          <p:nvPr/>
        </p:nvPicPr>
        <p:blipFill>
          <a:blip r:embed="rId4" cstate="print"/>
          <a:srcRect r="-2041" b="27729"/>
          <a:stretch>
            <a:fillRect/>
          </a:stretch>
        </p:blipFill>
        <p:spPr bwMode="auto">
          <a:xfrm>
            <a:off x="8019850" y="742123"/>
            <a:ext cx="3886200" cy="3429000"/>
          </a:xfrm>
          <a:prstGeom prst="rect">
            <a:avLst/>
          </a:prstGeom>
          <a:noFill/>
        </p:spPr>
      </p:pic>
      <p:pic>
        <p:nvPicPr>
          <p:cNvPr id="4" name="Picture 2" descr="C:\Users\Ptr. Daniel White\Desktop\New Folder\godthrone.jpg"/>
          <p:cNvPicPr>
            <a:picLocks noChangeAspect="1" noChangeArrowheads="1"/>
          </p:cNvPicPr>
          <p:nvPr/>
        </p:nvPicPr>
        <p:blipFill>
          <a:blip r:embed="rId5" cstate="print"/>
          <a:srcRect/>
          <a:stretch>
            <a:fillRect/>
          </a:stretch>
        </p:blipFill>
        <p:spPr bwMode="auto">
          <a:xfrm>
            <a:off x="8019850" y="1409270"/>
            <a:ext cx="3810000" cy="2933700"/>
          </a:xfrm>
          <a:prstGeom prst="rect">
            <a:avLst/>
          </a:prstGeom>
          <a:noFill/>
        </p:spPr>
      </p:pic>
      <p:pic>
        <p:nvPicPr>
          <p:cNvPr id="16390" name="Picture 6" descr="C:\Users\Ptr. Daniel White\Desktop\Bible pictures\heaven\twenty four elders.jpg"/>
          <p:cNvPicPr>
            <a:picLocks noChangeAspect="1" noChangeArrowheads="1"/>
          </p:cNvPicPr>
          <p:nvPr/>
        </p:nvPicPr>
        <p:blipFill>
          <a:blip r:embed="rId6" cstate="print"/>
          <a:srcRect l="2117" t="1540" r="485" b="36861"/>
          <a:stretch>
            <a:fillRect/>
          </a:stretch>
        </p:blipFill>
        <p:spPr bwMode="auto">
          <a:xfrm>
            <a:off x="8019850" y="2124874"/>
            <a:ext cx="3810000" cy="3313043"/>
          </a:xfrm>
          <a:prstGeom prst="rect">
            <a:avLst/>
          </a:prstGeom>
          <a:noFill/>
        </p:spPr>
      </p:pic>
      <p:pic>
        <p:nvPicPr>
          <p:cNvPr id="16391" name="Picture 7" descr="C:\Users\Ptr. Daniel White\Desktop\Bible pictures\angels\image2a.jpg"/>
          <p:cNvPicPr>
            <a:picLocks noChangeAspect="1" noChangeArrowheads="1"/>
          </p:cNvPicPr>
          <p:nvPr/>
        </p:nvPicPr>
        <p:blipFill>
          <a:blip r:embed="rId7" cstate="print"/>
          <a:srcRect/>
          <a:stretch>
            <a:fillRect/>
          </a:stretch>
        </p:blipFill>
        <p:spPr bwMode="auto">
          <a:xfrm>
            <a:off x="8019850" y="2879729"/>
            <a:ext cx="3810000" cy="3313908"/>
          </a:xfrm>
          <a:prstGeom prst="rect">
            <a:avLst/>
          </a:prstGeom>
          <a:noFill/>
        </p:spPr>
      </p:pic>
      <p:pic>
        <p:nvPicPr>
          <p:cNvPr id="16387" name="Picture 3" descr="C:\Users\Ptr. Daniel White\Desktop\Bible pictures\Daniel &amp; Bab Captvty\scan0014.jpg"/>
          <p:cNvPicPr>
            <a:picLocks noChangeAspect="1" noChangeArrowheads="1"/>
          </p:cNvPicPr>
          <p:nvPr/>
        </p:nvPicPr>
        <p:blipFill>
          <a:blip r:embed="rId8" cstate="print">
            <a:lum bright="-10000"/>
          </a:blip>
          <a:srcRect t="12825"/>
          <a:stretch>
            <a:fillRect/>
          </a:stretch>
        </p:blipFill>
        <p:spPr bwMode="auto">
          <a:xfrm>
            <a:off x="8019850" y="3607991"/>
            <a:ext cx="3810000" cy="3107610"/>
          </a:xfrm>
          <a:prstGeom prst="rect">
            <a:avLst/>
          </a:prstGeom>
          <a:noFill/>
        </p:spPr>
      </p:pic>
      <p:pic>
        <p:nvPicPr>
          <p:cNvPr id="6146" name="Picture 2" descr="C:\Users\Ptr. Daniel White\Desktop\Bible pictures\angels\scan0030.jpg"/>
          <p:cNvPicPr>
            <a:picLocks noChangeAspect="1" noChangeArrowheads="1"/>
          </p:cNvPicPr>
          <p:nvPr/>
        </p:nvPicPr>
        <p:blipFill>
          <a:blip r:embed="rId9" cstate="print">
            <a:lum bright="-10000"/>
          </a:blip>
          <a:srcRect/>
          <a:stretch>
            <a:fillRect/>
          </a:stretch>
        </p:blipFill>
        <p:spPr bwMode="auto">
          <a:xfrm>
            <a:off x="9087854" y="3508845"/>
            <a:ext cx="2193925" cy="3048001"/>
          </a:xfrm>
          <a:prstGeom prst="rect">
            <a:avLst/>
          </a:prstGeom>
          <a:ln>
            <a:noFill/>
          </a:ln>
          <a:effectLst>
            <a:softEdge rad="112500"/>
          </a:effectLst>
        </p:spPr>
      </p:pic>
      <p:pic>
        <p:nvPicPr>
          <p:cNvPr id="16392" name="Picture 8" descr="C:\Users\Ptr. Daniel White\Desktop\Bible pictures\Prophecy pictures\prophecy pictures\rapture and second coming\0014 Deus.jpg"/>
          <p:cNvPicPr>
            <a:picLocks noChangeAspect="1" noChangeArrowheads="1"/>
          </p:cNvPicPr>
          <p:nvPr/>
        </p:nvPicPr>
        <p:blipFill>
          <a:blip r:embed="rId10" cstate="print"/>
          <a:srcRect t="5715" r="166"/>
          <a:stretch>
            <a:fillRect/>
          </a:stretch>
        </p:blipFill>
        <p:spPr bwMode="auto">
          <a:xfrm>
            <a:off x="8038900" y="4380707"/>
            <a:ext cx="3810000" cy="2743200"/>
          </a:xfrm>
          <a:prstGeom prst="rect">
            <a:avLst/>
          </a:prstGeom>
          <a:noFill/>
        </p:spPr>
      </p:pic>
    </p:spTree>
    <p:extLst>
      <p:ext uri="{BB962C8B-B14F-4D97-AF65-F5344CB8AC3E}">
        <p14:creationId xmlns:p14="http://schemas.microsoft.com/office/powerpoint/2010/main" val="118103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to="" calcmode="lin" valueType="num">
                                      <p:cBhvr>
                                        <p:cTn id="7" dur="1" fill="hold"/>
                                        <p:tgtEl>
                                          <p:spTgt spid="3">
                                            <p:txEl>
                                              <p:pRg st="2" end="2"/>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6386"/>
                                        </p:tgtEl>
                                        <p:attrNameLst>
                                          <p:attrName>style.visibility</p:attrName>
                                        </p:attrNameLst>
                                      </p:cBhvr>
                                      <p:to>
                                        <p:strVal val="visible"/>
                                      </p:to>
                                    </p:set>
                                    <p:anim to="" calcmode="lin" valueType="num">
                                      <p:cBhvr>
                                        <p:cTn id="12" dur="1" fill="hold"/>
                                        <p:tgtEl>
                                          <p:spTgt spid="16386"/>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6388"/>
                                        </p:tgtEl>
                                        <p:attrNameLst>
                                          <p:attrName>style.visibility</p:attrName>
                                        </p:attrNameLst>
                                      </p:cBhvr>
                                      <p:to>
                                        <p:strVal val="visible"/>
                                      </p:to>
                                    </p:set>
                                    <p:anim to="" calcmode="lin" valueType="num">
                                      <p:cBhvr>
                                        <p:cTn id="17" dur="1" fill="hold"/>
                                        <p:tgtEl>
                                          <p:spTgt spid="16388"/>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to="" calcmode="lin" valueType="num">
                                      <p:cBhvr>
                                        <p:cTn id="27" dur="1" fill="hold"/>
                                        <p:tgtEl>
                                          <p:spTgt spid="4"/>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to="" calcmode="lin" valueType="num">
                                      <p:cBhvr>
                                        <p:cTn id="32" dur="1" fill="hold"/>
                                        <p:tgtEl>
                                          <p:spTgt spid="3">
                                            <p:txEl>
                                              <p:pRg st="4" end="4"/>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16390"/>
                                        </p:tgtEl>
                                        <p:attrNameLst>
                                          <p:attrName>style.visibility</p:attrName>
                                        </p:attrNameLst>
                                      </p:cBhvr>
                                      <p:to>
                                        <p:strVal val="visible"/>
                                      </p:to>
                                    </p:set>
                                    <p:anim to="" calcmode="lin" valueType="num">
                                      <p:cBhvr>
                                        <p:cTn id="37" dur="1" fill="hold"/>
                                        <p:tgtEl>
                                          <p:spTgt spid="16390"/>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to="" calcmode="lin" valueType="num">
                                      <p:cBhvr>
                                        <p:cTn id="42" dur="1" fill="hold"/>
                                        <p:tgtEl>
                                          <p:spTgt spid="3">
                                            <p:txEl>
                                              <p:pRg st="5" end="5"/>
                                            </p:txEl>
                                          </p:spTgt>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16391"/>
                                        </p:tgtEl>
                                        <p:attrNameLst>
                                          <p:attrName>style.visibility</p:attrName>
                                        </p:attrNameLst>
                                      </p:cBhvr>
                                      <p:to>
                                        <p:strVal val="visible"/>
                                      </p:to>
                                    </p:set>
                                    <p:anim to="" calcmode="lin" valueType="num">
                                      <p:cBhvr>
                                        <p:cTn id="47" dur="1" fill="hold"/>
                                        <p:tgtEl>
                                          <p:spTgt spid="16391"/>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nodeType="clickEffect">
                                  <p:stCondLst>
                                    <p:cond delay="0"/>
                                  </p:stCondLst>
                                  <p:childTnLst>
                                    <p:set>
                                      <p:cBhvr>
                                        <p:cTn id="51" dur="1" fill="hold">
                                          <p:stCondLst>
                                            <p:cond delay="0"/>
                                          </p:stCondLst>
                                        </p:cTn>
                                        <p:tgtEl>
                                          <p:spTgt spid="3">
                                            <p:txEl>
                                              <p:pRg st="6" end="6"/>
                                            </p:txEl>
                                          </p:spTgt>
                                        </p:tgtEl>
                                        <p:attrNameLst>
                                          <p:attrName>style.visibility</p:attrName>
                                        </p:attrNameLst>
                                      </p:cBhvr>
                                      <p:to>
                                        <p:strVal val="visible"/>
                                      </p:to>
                                    </p:set>
                                    <p:anim to="" calcmode="lin" valueType="num">
                                      <p:cBhvr>
                                        <p:cTn id="52" dur="1" fill="hold"/>
                                        <p:tgtEl>
                                          <p:spTgt spid="3">
                                            <p:txEl>
                                              <p:pRg st="6" end="6"/>
                                            </p:txEl>
                                          </p:spTgt>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nodeType="clickEffect">
                                  <p:stCondLst>
                                    <p:cond delay="0"/>
                                  </p:stCondLst>
                                  <p:childTnLst>
                                    <p:set>
                                      <p:cBhvr>
                                        <p:cTn id="56" dur="1" fill="hold">
                                          <p:stCondLst>
                                            <p:cond delay="0"/>
                                          </p:stCondLst>
                                        </p:cTn>
                                        <p:tgtEl>
                                          <p:spTgt spid="16387"/>
                                        </p:tgtEl>
                                        <p:attrNameLst>
                                          <p:attrName>style.visibility</p:attrName>
                                        </p:attrNameLst>
                                      </p:cBhvr>
                                      <p:to>
                                        <p:strVal val="visible"/>
                                      </p:to>
                                    </p:set>
                                    <p:anim to="" calcmode="lin" valueType="num">
                                      <p:cBhvr>
                                        <p:cTn id="57" dur="1" fill="hold"/>
                                        <p:tgtEl>
                                          <p:spTgt spid="16387"/>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nodeType="clickEffect">
                                  <p:stCondLst>
                                    <p:cond delay="0"/>
                                  </p:stCondLst>
                                  <p:childTnLst>
                                    <p:set>
                                      <p:cBhvr>
                                        <p:cTn id="61" dur="1" fill="hold">
                                          <p:stCondLst>
                                            <p:cond delay="0"/>
                                          </p:stCondLst>
                                        </p:cTn>
                                        <p:tgtEl>
                                          <p:spTgt spid="6146"/>
                                        </p:tgtEl>
                                        <p:attrNameLst>
                                          <p:attrName>style.visibility</p:attrName>
                                        </p:attrNameLst>
                                      </p:cBhvr>
                                      <p:to>
                                        <p:strVal val="visible"/>
                                      </p:to>
                                    </p:set>
                                    <p:anim to="" calcmode="lin" valueType="num">
                                      <p:cBhvr>
                                        <p:cTn id="62" dur="1" fill="hold"/>
                                        <p:tgtEl>
                                          <p:spTgt spid="6146"/>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nodeType="clickEffect">
                                  <p:stCondLst>
                                    <p:cond delay="0"/>
                                  </p:stCondLst>
                                  <p:childTnLst>
                                    <p:set>
                                      <p:cBhvr>
                                        <p:cTn id="66" dur="1" fill="hold">
                                          <p:stCondLst>
                                            <p:cond delay="0"/>
                                          </p:stCondLst>
                                        </p:cTn>
                                        <p:tgtEl>
                                          <p:spTgt spid="3">
                                            <p:txEl>
                                              <p:pRg st="7" end="7"/>
                                            </p:txEl>
                                          </p:spTgt>
                                        </p:tgtEl>
                                        <p:attrNameLst>
                                          <p:attrName>style.visibility</p:attrName>
                                        </p:attrNameLst>
                                      </p:cBhvr>
                                      <p:to>
                                        <p:strVal val="visible"/>
                                      </p:to>
                                    </p:set>
                                    <p:anim to="" calcmode="lin" valueType="num">
                                      <p:cBhvr>
                                        <p:cTn id="67" dur="1" fill="hold"/>
                                        <p:tgtEl>
                                          <p:spTgt spid="3">
                                            <p:txEl>
                                              <p:pRg st="7" end="7"/>
                                            </p:txEl>
                                          </p:spTgt>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nodeType="clickEffect">
                                  <p:stCondLst>
                                    <p:cond delay="0"/>
                                  </p:stCondLst>
                                  <p:childTnLst>
                                    <p:set>
                                      <p:cBhvr>
                                        <p:cTn id="71" dur="1" fill="hold">
                                          <p:stCondLst>
                                            <p:cond delay="0"/>
                                          </p:stCondLst>
                                        </p:cTn>
                                        <p:tgtEl>
                                          <p:spTgt spid="16392"/>
                                        </p:tgtEl>
                                        <p:attrNameLst>
                                          <p:attrName>style.visibility</p:attrName>
                                        </p:attrNameLst>
                                      </p:cBhvr>
                                      <p:to>
                                        <p:strVal val="visible"/>
                                      </p:to>
                                    </p:set>
                                    <p:anim to="" calcmode="lin" valueType="num">
                                      <p:cBhvr>
                                        <p:cTn id="72" dur="1" fill="hold"/>
                                        <p:tgtEl>
                                          <p:spTgt spid="1639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0256" y="293291"/>
            <a:ext cx="7432878" cy="6629400"/>
          </a:xfrm>
        </p:spPr>
        <p:txBody>
          <a:bodyPr>
            <a:normAutofit/>
          </a:bodyPr>
          <a:lstStyle/>
          <a:p>
            <a:pPr marL="0" indent="0" algn="ctr">
              <a:buNone/>
            </a:pPr>
            <a:r>
              <a:rPr lang="en-US" sz="4000" i="1" dirty="0"/>
              <a:t>   </a:t>
            </a:r>
            <a:endParaRPr lang="en-US" sz="4000" b="1" dirty="0">
              <a:solidFill>
                <a:srgbClr val="FFFF00"/>
              </a:solidFill>
            </a:endParaRPr>
          </a:p>
        </p:txBody>
      </p:sp>
      <p:pic>
        <p:nvPicPr>
          <p:cNvPr id="16386" name="Picture 2" descr="C:\Users\Ptr. Daniel White\Desktop\Bible pictures\angels\393px-GIORDANO%2C_Luca_fallen_angels.jpg"/>
          <p:cNvPicPr>
            <a:picLocks noChangeAspect="1" noChangeArrowheads="1"/>
          </p:cNvPicPr>
          <p:nvPr/>
        </p:nvPicPr>
        <p:blipFill>
          <a:blip r:embed="rId3" cstate="print"/>
          <a:srcRect r="-961" b="33717"/>
          <a:stretch>
            <a:fillRect/>
          </a:stretch>
        </p:blipFill>
        <p:spPr bwMode="auto">
          <a:xfrm rot="21272885">
            <a:off x="9441426" y="1249504"/>
            <a:ext cx="2818597" cy="2762225"/>
          </a:xfrm>
          <a:prstGeom prst="rect">
            <a:avLst/>
          </a:prstGeom>
          <a:noFill/>
        </p:spPr>
      </p:pic>
      <p:pic>
        <p:nvPicPr>
          <p:cNvPr id="16388" name="Picture 4" descr="C:\Users\Ptr. Daniel White\Desktop\Bible pictures\Daniel &amp; Bab Captvty\Spir Warfare03.jpg"/>
          <p:cNvPicPr>
            <a:picLocks noChangeAspect="1" noChangeArrowheads="1"/>
          </p:cNvPicPr>
          <p:nvPr/>
        </p:nvPicPr>
        <p:blipFill>
          <a:blip r:embed="rId4" cstate="print"/>
          <a:srcRect r="-2041" b="27729"/>
          <a:stretch>
            <a:fillRect/>
          </a:stretch>
        </p:blipFill>
        <p:spPr bwMode="auto">
          <a:xfrm rot="272109">
            <a:off x="6574722" y="2172468"/>
            <a:ext cx="2978118" cy="2627751"/>
          </a:xfrm>
          <a:prstGeom prst="rect">
            <a:avLst/>
          </a:prstGeom>
          <a:noFill/>
        </p:spPr>
      </p:pic>
      <p:pic>
        <p:nvPicPr>
          <p:cNvPr id="4" name="Picture 2" descr="C:\Users\Ptr. Daniel White\Desktop\New Folder\godthrone.jpg"/>
          <p:cNvPicPr>
            <a:picLocks noChangeAspect="1" noChangeArrowheads="1"/>
          </p:cNvPicPr>
          <p:nvPr/>
        </p:nvPicPr>
        <p:blipFill>
          <a:blip r:embed="rId5" cstate="print"/>
          <a:srcRect/>
          <a:stretch>
            <a:fillRect/>
          </a:stretch>
        </p:blipFill>
        <p:spPr bwMode="auto">
          <a:xfrm rot="20861025">
            <a:off x="8653136" y="4501584"/>
            <a:ext cx="2946182" cy="2268561"/>
          </a:xfrm>
          <a:prstGeom prst="rect">
            <a:avLst/>
          </a:prstGeom>
          <a:noFill/>
        </p:spPr>
      </p:pic>
      <p:pic>
        <p:nvPicPr>
          <p:cNvPr id="16390" name="Picture 6" descr="C:\Users\Ptr. Daniel White\Desktop\Bible pictures\heaven\twenty four elders.jpg"/>
          <p:cNvPicPr>
            <a:picLocks noChangeAspect="1" noChangeArrowheads="1"/>
          </p:cNvPicPr>
          <p:nvPr/>
        </p:nvPicPr>
        <p:blipFill>
          <a:blip r:embed="rId6" cstate="print"/>
          <a:srcRect l="2117" t="1540" r="485" b="36861"/>
          <a:stretch>
            <a:fillRect/>
          </a:stretch>
        </p:blipFill>
        <p:spPr bwMode="auto">
          <a:xfrm rot="584475">
            <a:off x="4331523" y="4214544"/>
            <a:ext cx="2950256" cy="2565439"/>
          </a:xfrm>
          <a:prstGeom prst="rect">
            <a:avLst/>
          </a:prstGeom>
          <a:noFill/>
        </p:spPr>
      </p:pic>
      <p:pic>
        <p:nvPicPr>
          <p:cNvPr id="16391" name="Picture 7" descr="C:\Users\Ptr. Daniel White\Desktop\Bible pictures\angels\image2a.jpg"/>
          <p:cNvPicPr>
            <a:picLocks noChangeAspect="1" noChangeArrowheads="1"/>
          </p:cNvPicPr>
          <p:nvPr/>
        </p:nvPicPr>
        <p:blipFill>
          <a:blip r:embed="rId7" cstate="print"/>
          <a:srcRect/>
          <a:stretch>
            <a:fillRect/>
          </a:stretch>
        </p:blipFill>
        <p:spPr bwMode="auto">
          <a:xfrm>
            <a:off x="3609276" y="1678851"/>
            <a:ext cx="2784435" cy="2421880"/>
          </a:xfrm>
          <a:prstGeom prst="rect">
            <a:avLst/>
          </a:prstGeom>
          <a:noFill/>
        </p:spPr>
      </p:pic>
      <p:pic>
        <p:nvPicPr>
          <p:cNvPr id="16387" name="Picture 3" descr="C:\Users\Ptr. Daniel White\Desktop\Bible pictures\Daniel &amp; Bab Captvty\scan0014.jpg"/>
          <p:cNvPicPr>
            <a:picLocks noChangeAspect="1" noChangeArrowheads="1"/>
          </p:cNvPicPr>
          <p:nvPr/>
        </p:nvPicPr>
        <p:blipFill>
          <a:blip r:embed="rId8" cstate="print">
            <a:lum bright="-10000"/>
          </a:blip>
          <a:srcRect t="12825"/>
          <a:stretch>
            <a:fillRect/>
          </a:stretch>
        </p:blipFill>
        <p:spPr bwMode="auto">
          <a:xfrm rot="21330354">
            <a:off x="598577" y="4209065"/>
            <a:ext cx="3051302" cy="2488782"/>
          </a:xfrm>
          <a:prstGeom prst="rect">
            <a:avLst/>
          </a:prstGeom>
          <a:noFill/>
        </p:spPr>
      </p:pic>
      <p:pic>
        <p:nvPicPr>
          <p:cNvPr id="16392" name="Picture 8" descr="C:\Users\Ptr. Daniel White\Desktop\Bible pictures\Prophecy pictures\prophecy pictures\rapture and second coming\0014 Deus.jpg"/>
          <p:cNvPicPr>
            <a:picLocks noChangeAspect="1" noChangeArrowheads="1"/>
          </p:cNvPicPr>
          <p:nvPr/>
        </p:nvPicPr>
        <p:blipFill>
          <a:blip r:embed="rId9" cstate="print"/>
          <a:srcRect t="5715" r="166"/>
          <a:stretch>
            <a:fillRect/>
          </a:stretch>
        </p:blipFill>
        <p:spPr bwMode="auto">
          <a:xfrm rot="291620">
            <a:off x="87343" y="1840697"/>
            <a:ext cx="3269569" cy="2354089"/>
          </a:xfrm>
          <a:prstGeom prst="rect">
            <a:avLst/>
          </a:prstGeom>
          <a:noFill/>
        </p:spPr>
      </p:pic>
      <p:pic>
        <p:nvPicPr>
          <p:cNvPr id="2" name="Picture 1"/>
          <p:cNvPicPr>
            <a:picLocks noChangeAspect="1"/>
          </p:cNvPicPr>
          <p:nvPr/>
        </p:nvPicPr>
        <p:blipFill>
          <a:blip r:embed="rId10"/>
          <a:stretch>
            <a:fillRect/>
          </a:stretch>
        </p:blipFill>
        <p:spPr>
          <a:xfrm>
            <a:off x="1" y="-79865"/>
            <a:ext cx="12397338" cy="1786283"/>
          </a:xfrm>
          <a:prstGeom prst="rect">
            <a:avLst/>
          </a:prstGeom>
        </p:spPr>
      </p:pic>
    </p:spTree>
    <p:extLst>
      <p:ext uri="{BB962C8B-B14F-4D97-AF65-F5344CB8AC3E}">
        <p14:creationId xmlns:p14="http://schemas.microsoft.com/office/powerpoint/2010/main" val="1933903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199E77-0DD3-45C2-8285-B05F1D77CC07}"/>
              </a:ext>
            </a:extLst>
          </p:cNvPr>
          <p:cNvPicPr>
            <a:picLocks noChangeAspect="1"/>
          </p:cNvPicPr>
          <p:nvPr/>
        </p:nvPicPr>
        <p:blipFill>
          <a:blip r:embed="rId2"/>
          <a:stretch>
            <a:fillRect/>
          </a:stretch>
        </p:blipFill>
        <p:spPr>
          <a:xfrm>
            <a:off x="2206653" y="1055877"/>
            <a:ext cx="7790375" cy="43885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16982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2DADF7-A2CF-43B9-B5D0-B179BCA6DE65}"/>
              </a:ext>
            </a:extLst>
          </p:cNvPr>
          <p:cNvPicPr>
            <a:picLocks noChangeAspect="1"/>
          </p:cNvPicPr>
          <p:nvPr/>
        </p:nvPicPr>
        <p:blipFill rotWithShape="1">
          <a:blip r:embed="rId2"/>
          <a:srcRect t="10223" b="14777"/>
          <a:stretch/>
        </p:blipFill>
        <p:spPr>
          <a:xfrm>
            <a:off x="20" y="10"/>
            <a:ext cx="12191980" cy="6857990"/>
          </a:xfrm>
          <a:prstGeom prst="rect">
            <a:avLst/>
          </a:prstGeom>
        </p:spPr>
      </p:pic>
      <p:sp>
        <p:nvSpPr>
          <p:cNvPr id="8" name="Freeform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622650" y="5181600"/>
            <a:ext cx="9165010" cy="1174750"/>
          </a:xfrm>
          <a:custGeom>
            <a:avLst/>
            <a:gdLst>
              <a:gd name="connsiteX0" fmla="*/ 0 w 9165010"/>
              <a:gd name="connsiteY0" fmla="*/ 1073384 h 1073384"/>
              <a:gd name="connsiteX1" fmla="*/ 9165010 w 9165010"/>
              <a:gd name="connsiteY1" fmla="*/ 1073384 h 1073384"/>
              <a:gd name="connsiteX2" fmla="*/ 9165010 w 9165010"/>
              <a:gd name="connsiteY2" fmla="*/ 266817 h 1073384"/>
              <a:gd name="connsiteX3" fmla="*/ 4757604 w 9165010"/>
              <a:gd name="connsiteY3" fmla="*/ 266817 h 1073384"/>
              <a:gd name="connsiteX4" fmla="*/ 4582505 w 9165010"/>
              <a:gd name="connsiteY4" fmla="*/ 0 h 1073384"/>
              <a:gd name="connsiteX5" fmla="*/ 4407407 w 9165010"/>
              <a:gd name="connsiteY5" fmla="*/ 266817 h 1073384"/>
              <a:gd name="connsiteX6" fmla="*/ 0 w 9165010"/>
              <a:gd name="connsiteY6" fmla="*/ 266817 h 107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5010" h="1073384">
                <a:moveTo>
                  <a:pt x="0" y="1073384"/>
                </a:moveTo>
                <a:lnTo>
                  <a:pt x="9165010" y="1073384"/>
                </a:lnTo>
                <a:lnTo>
                  <a:pt x="9165010" y="266817"/>
                </a:lnTo>
                <a:lnTo>
                  <a:pt x="4757604" y="266817"/>
                </a:lnTo>
                <a:lnTo>
                  <a:pt x="4582505" y="0"/>
                </a:lnTo>
                <a:lnTo>
                  <a:pt x="4407407" y="266817"/>
                </a:lnTo>
                <a:lnTo>
                  <a:pt x="0" y="266817"/>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07D84B9-6AE3-45C3-8421-E36A6500B80D}"/>
              </a:ext>
            </a:extLst>
          </p:cNvPr>
          <p:cNvSpPr>
            <a:spLocks noGrp="1"/>
          </p:cNvSpPr>
          <p:nvPr>
            <p:ph type="title"/>
          </p:nvPr>
        </p:nvSpPr>
        <p:spPr>
          <a:xfrm>
            <a:off x="1771650" y="5254391"/>
            <a:ext cx="8867012" cy="774934"/>
          </a:xfrm>
          <a:noFill/>
        </p:spPr>
        <p:txBody>
          <a:bodyPr>
            <a:normAutofit/>
          </a:bodyPr>
          <a:lstStyle/>
          <a:p>
            <a:pPr algn="ctr"/>
            <a:r>
              <a:rPr lang="en-US" sz="4000" b="1" dirty="0">
                <a:solidFill>
                  <a:schemeClr val="bg1"/>
                </a:solidFill>
              </a:rPr>
              <a:t>The Nature of Angels</a:t>
            </a:r>
          </a:p>
        </p:txBody>
      </p:sp>
    </p:spTree>
    <p:extLst>
      <p:ext uri="{BB962C8B-B14F-4D97-AF65-F5344CB8AC3E}">
        <p14:creationId xmlns:p14="http://schemas.microsoft.com/office/powerpoint/2010/main" val="3552240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result for what does the bible say about angels"/>
          <p:cNvSpPr>
            <a:spLocks noChangeAspect="1" noChangeArrowheads="1"/>
          </p:cNvSpPr>
          <p:nvPr/>
        </p:nvSpPr>
        <p:spPr bwMode="auto">
          <a:xfrm>
            <a:off x="4429125" y="2476500"/>
            <a:ext cx="3333750" cy="1905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8800"/>
                    </a14:imgEffect>
                  </a14:imgLayer>
                </a14:imgProps>
              </a:ext>
            </a:extLst>
          </a:blip>
          <a:stretch>
            <a:fillRect/>
          </a:stretch>
        </p:blipFill>
        <p:spPr>
          <a:xfrm>
            <a:off x="700830" y="346046"/>
            <a:ext cx="10790339" cy="616590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010755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935B9-1D9B-4D26-A94C-7A89A915DB2F}"/>
              </a:ext>
            </a:extLst>
          </p:cNvPr>
          <p:cNvSpPr>
            <a:spLocks noGrp="1"/>
          </p:cNvSpPr>
          <p:nvPr>
            <p:ph type="title"/>
          </p:nvPr>
        </p:nvSpPr>
        <p:spPr>
          <a:xfrm>
            <a:off x="779477" y="71510"/>
            <a:ext cx="10515600" cy="1325563"/>
          </a:xfrm>
        </p:spPr>
        <p:txBody>
          <a:bodyPr>
            <a:normAutofit/>
          </a:bodyPr>
          <a:lstStyle/>
          <a:p>
            <a:pPr algn="ctr"/>
            <a:r>
              <a:rPr lang="en-US" b="1" dirty="0"/>
              <a:t>Angels are spirit beings</a:t>
            </a:r>
            <a:br>
              <a:rPr lang="en-US" dirty="0"/>
            </a:br>
            <a:r>
              <a:rPr lang="en-US" i="1" dirty="0"/>
              <a:t>(Psalms 104:4; Heb. 1:7, 14)</a:t>
            </a:r>
          </a:p>
        </p:txBody>
      </p:sp>
      <p:sp>
        <p:nvSpPr>
          <p:cNvPr id="3" name="Content Placeholder 2">
            <a:extLst>
              <a:ext uri="{FF2B5EF4-FFF2-40B4-BE49-F238E27FC236}">
                <a16:creationId xmlns:a16="http://schemas.microsoft.com/office/drawing/2014/main" id="{541A298C-58AE-4E70-A361-403D398DD32F}"/>
              </a:ext>
            </a:extLst>
          </p:cNvPr>
          <p:cNvSpPr>
            <a:spLocks noGrp="1"/>
          </p:cNvSpPr>
          <p:nvPr>
            <p:ph idx="1"/>
          </p:nvPr>
        </p:nvSpPr>
        <p:spPr>
          <a:xfrm>
            <a:off x="0" y="1946246"/>
            <a:ext cx="5771626" cy="5301841"/>
          </a:xfrm>
        </p:spPr>
        <p:txBody>
          <a:bodyPr>
            <a:normAutofit/>
          </a:bodyPr>
          <a:lstStyle/>
          <a:p>
            <a:r>
              <a:rPr lang="en-US" sz="3600" i="1" dirty="0"/>
              <a:t>(Psalms 104:4) “Who </a:t>
            </a:r>
            <a:r>
              <a:rPr lang="en-US" sz="3600" i="1" dirty="0" err="1"/>
              <a:t>maketh</a:t>
            </a:r>
            <a:r>
              <a:rPr lang="en-US" sz="3600" i="1" dirty="0"/>
              <a:t> his angels </a:t>
            </a:r>
            <a:r>
              <a:rPr lang="en-US" sz="3600" i="1" dirty="0">
                <a:solidFill>
                  <a:srgbClr val="FFFF00"/>
                </a:solidFill>
              </a:rPr>
              <a:t>spirits</a:t>
            </a:r>
            <a:r>
              <a:rPr lang="en-US" sz="3600" i="1" dirty="0"/>
              <a:t>…”</a:t>
            </a:r>
          </a:p>
          <a:p>
            <a:r>
              <a:rPr lang="en-US" sz="3600" i="1" dirty="0"/>
              <a:t>(Hebrews 1:7, 14) “And of the angels he </a:t>
            </a:r>
            <a:r>
              <a:rPr lang="en-US" sz="3600" i="1" dirty="0" err="1"/>
              <a:t>saith</a:t>
            </a:r>
            <a:r>
              <a:rPr lang="en-US" sz="3600" i="1" dirty="0"/>
              <a:t>, Who </a:t>
            </a:r>
            <a:r>
              <a:rPr lang="en-US" sz="3600" i="1" dirty="0" err="1"/>
              <a:t>maketh</a:t>
            </a:r>
            <a:r>
              <a:rPr lang="en-US" sz="3600" i="1" dirty="0"/>
              <a:t> his angels </a:t>
            </a:r>
            <a:r>
              <a:rPr lang="en-US" sz="3600" i="1" dirty="0">
                <a:solidFill>
                  <a:srgbClr val="FFFF00"/>
                </a:solidFill>
              </a:rPr>
              <a:t>spirits</a:t>
            </a:r>
            <a:r>
              <a:rPr lang="en-US" sz="3600" i="1" dirty="0"/>
              <a:t>…Are they not all ministering </a:t>
            </a:r>
            <a:r>
              <a:rPr lang="en-US" sz="3600" i="1" dirty="0">
                <a:solidFill>
                  <a:srgbClr val="FFFF00"/>
                </a:solidFill>
              </a:rPr>
              <a:t>spirits</a:t>
            </a:r>
            <a:r>
              <a:rPr lang="en-US" sz="3600" i="1" dirty="0"/>
              <a:t>, sent forth to minister for them who shall be heirs of salvation?”</a:t>
            </a:r>
          </a:p>
        </p:txBody>
      </p:sp>
      <p:pic>
        <p:nvPicPr>
          <p:cNvPr id="4" name="Picture 3">
            <a:extLst>
              <a:ext uri="{FF2B5EF4-FFF2-40B4-BE49-F238E27FC236}">
                <a16:creationId xmlns:a16="http://schemas.microsoft.com/office/drawing/2014/main" id="{E03B9102-28A6-43F4-A1E8-5FFDCA422BA2}"/>
              </a:ext>
            </a:extLst>
          </p:cNvPr>
          <p:cNvPicPr>
            <a:picLocks noChangeAspect="1"/>
          </p:cNvPicPr>
          <p:nvPr/>
        </p:nvPicPr>
        <p:blipFill>
          <a:blip r:embed="rId2"/>
          <a:stretch>
            <a:fillRect/>
          </a:stretch>
        </p:blipFill>
        <p:spPr>
          <a:xfrm>
            <a:off x="5853433" y="1875451"/>
            <a:ext cx="6036487" cy="430977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869543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FEB91F-28FC-4C53-9E01-B108D7153771}"/>
              </a:ext>
            </a:extLst>
          </p:cNvPr>
          <p:cNvPicPr>
            <a:picLocks noChangeAspect="1"/>
          </p:cNvPicPr>
          <p:nvPr/>
        </p:nvPicPr>
        <p:blipFill rotWithShape="1">
          <a:blip r:embed="rId2"/>
          <a:srcRect r="1" b="17667"/>
          <a:stretch/>
        </p:blipFill>
        <p:spPr>
          <a:xfrm>
            <a:off x="6090612" y="10"/>
            <a:ext cx="6101387" cy="6857990"/>
          </a:xfrm>
          <a:prstGeom prst="rect">
            <a:avLst/>
          </a:prstGeom>
          <a:effectLst/>
        </p:spPr>
      </p:pic>
      <p:sp>
        <p:nvSpPr>
          <p:cNvPr id="2" name="Title 1">
            <a:extLst>
              <a:ext uri="{FF2B5EF4-FFF2-40B4-BE49-F238E27FC236}">
                <a16:creationId xmlns:a16="http://schemas.microsoft.com/office/drawing/2014/main" id="{491CD426-DDED-4D34-A1FC-5F80A9EEAFD9}"/>
              </a:ext>
            </a:extLst>
          </p:cNvPr>
          <p:cNvSpPr>
            <a:spLocks noGrp="1"/>
          </p:cNvSpPr>
          <p:nvPr>
            <p:ph type="title"/>
          </p:nvPr>
        </p:nvSpPr>
        <p:spPr>
          <a:xfrm>
            <a:off x="369012" y="604100"/>
            <a:ext cx="5127031" cy="1676603"/>
          </a:xfrm>
        </p:spPr>
        <p:txBody>
          <a:bodyPr>
            <a:noAutofit/>
          </a:bodyPr>
          <a:lstStyle/>
          <a:p>
            <a:pPr algn="ctr">
              <a:lnSpc>
                <a:spcPct val="70000"/>
              </a:lnSpc>
            </a:pPr>
            <a:r>
              <a:rPr lang="en-US" sz="4000" b="1" dirty="0"/>
              <a:t>We are informed by Christ himself that spiritual beings do not possess flesh and bone</a:t>
            </a:r>
            <a:br>
              <a:rPr lang="en-US" sz="4000" b="1" dirty="0"/>
            </a:br>
            <a:endParaRPr lang="en-US" sz="4000" b="1" dirty="0"/>
          </a:p>
        </p:txBody>
      </p:sp>
      <p:sp>
        <p:nvSpPr>
          <p:cNvPr id="3" name="Content Placeholder 2">
            <a:extLst>
              <a:ext uri="{FF2B5EF4-FFF2-40B4-BE49-F238E27FC236}">
                <a16:creationId xmlns:a16="http://schemas.microsoft.com/office/drawing/2014/main" id="{6AD775D4-46A0-4201-A3D1-8367284AF4FB}"/>
              </a:ext>
            </a:extLst>
          </p:cNvPr>
          <p:cNvSpPr>
            <a:spLocks noGrp="1"/>
          </p:cNvSpPr>
          <p:nvPr>
            <p:ph idx="1"/>
          </p:nvPr>
        </p:nvSpPr>
        <p:spPr>
          <a:xfrm>
            <a:off x="369012" y="3184849"/>
            <a:ext cx="5127029" cy="3785419"/>
          </a:xfrm>
        </p:spPr>
        <p:txBody>
          <a:bodyPr>
            <a:normAutofit/>
          </a:bodyPr>
          <a:lstStyle/>
          <a:p>
            <a:pPr marL="0" indent="0" algn="ctr">
              <a:buNone/>
            </a:pPr>
            <a:r>
              <a:rPr lang="en-US" sz="3600" i="1" dirty="0"/>
              <a:t>“Behold my hands and my feet, that it is I myself: handle me, and see; for a spirit hath not flesh and bones, as ye see me have.” (Luke 24:39)</a:t>
            </a:r>
          </a:p>
          <a:p>
            <a:pPr algn="ctr"/>
            <a:endParaRPr lang="en-US" sz="3600" dirty="0"/>
          </a:p>
        </p:txBody>
      </p:sp>
    </p:spTree>
    <p:extLst>
      <p:ext uri="{BB962C8B-B14F-4D97-AF65-F5344CB8AC3E}">
        <p14:creationId xmlns:p14="http://schemas.microsoft.com/office/powerpoint/2010/main" val="1598821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3D837E-99BF-43F2-B80F-F937F4A2BF46}"/>
              </a:ext>
            </a:extLst>
          </p:cNvPr>
          <p:cNvPicPr>
            <a:picLocks noChangeAspect="1"/>
          </p:cNvPicPr>
          <p:nvPr/>
        </p:nvPicPr>
        <p:blipFill>
          <a:blip r:embed="rId2"/>
          <a:stretch>
            <a:fillRect/>
          </a:stretch>
        </p:blipFill>
        <p:spPr>
          <a:xfrm>
            <a:off x="7097541" y="3437381"/>
            <a:ext cx="3670534" cy="3670534"/>
          </a:xfrm>
          <a:prstGeom prst="rect">
            <a:avLst/>
          </a:prstGeom>
        </p:spPr>
      </p:pic>
      <p:pic>
        <p:nvPicPr>
          <p:cNvPr id="6" name="Picture 5">
            <a:extLst>
              <a:ext uri="{FF2B5EF4-FFF2-40B4-BE49-F238E27FC236}">
                <a16:creationId xmlns:a16="http://schemas.microsoft.com/office/drawing/2014/main" id="{EF0A1326-4A22-47C1-8A1F-CEBC2B5AE67A}"/>
              </a:ext>
            </a:extLst>
          </p:cNvPr>
          <p:cNvPicPr>
            <a:picLocks noChangeAspect="1"/>
          </p:cNvPicPr>
          <p:nvPr/>
        </p:nvPicPr>
        <p:blipFill>
          <a:blip r:embed="rId3"/>
          <a:stretch>
            <a:fillRect/>
          </a:stretch>
        </p:blipFill>
        <p:spPr>
          <a:xfrm>
            <a:off x="491723" y="3922495"/>
            <a:ext cx="4894008" cy="2700307"/>
          </a:xfrm>
          <a:prstGeom prst="rect">
            <a:avLst/>
          </a:prstGeom>
        </p:spPr>
      </p:pic>
      <p:sp>
        <p:nvSpPr>
          <p:cNvPr id="2" name="Title 1">
            <a:extLst>
              <a:ext uri="{FF2B5EF4-FFF2-40B4-BE49-F238E27FC236}">
                <a16:creationId xmlns:a16="http://schemas.microsoft.com/office/drawing/2014/main" id="{4997B789-5399-4B35-A29A-DE026C4D80CF}"/>
              </a:ext>
            </a:extLst>
          </p:cNvPr>
          <p:cNvSpPr>
            <a:spLocks noGrp="1"/>
          </p:cNvSpPr>
          <p:nvPr>
            <p:ph type="title"/>
          </p:nvPr>
        </p:nvSpPr>
        <p:spPr>
          <a:xfrm>
            <a:off x="838200" y="398681"/>
            <a:ext cx="10515600" cy="1325563"/>
          </a:xfrm>
        </p:spPr>
        <p:txBody>
          <a:bodyPr>
            <a:noAutofit/>
          </a:bodyPr>
          <a:lstStyle/>
          <a:p>
            <a:pPr algn="ctr"/>
            <a:r>
              <a:rPr lang="en-US" b="1" dirty="0"/>
              <a:t>Does this mean that angels do not </a:t>
            </a:r>
            <a:br>
              <a:rPr lang="en-US" b="1" dirty="0"/>
            </a:br>
            <a:r>
              <a:rPr lang="en-US" b="1" dirty="0"/>
              <a:t>have any kind of body?</a:t>
            </a:r>
            <a:br>
              <a:rPr lang="en-US" dirty="0"/>
            </a:br>
            <a:endParaRPr lang="en-US" dirty="0"/>
          </a:p>
        </p:txBody>
      </p:sp>
      <p:sp>
        <p:nvSpPr>
          <p:cNvPr id="3" name="Content Placeholder 2">
            <a:extLst>
              <a:ext uri="{FF2B5EF4-FFF2-40B4-BE49-F238E27FC236}">
                <a16:creationId xmlns:a16="http://schemas.microsoft.com/office/drawing/2014/main" id="{24E580CA-AE88-4CE2-95AF-13D8D65CEAC2}"/>
              </a:ext>
            </a:extLst>
          </p:cNvPr>
          <p:cNvSpPr>
            <a:spLocks noGrp="1"/>
          </p:cNvSpPr>
          <p:nvPr>
            <p:ph idx="1"/>
          </p:nvPr>
        </p:nvSpPr>
        <p:spPr>
          <a:xfrm>
            <a:off x="117445" y="1853967"/>
            <a:ext cx="12074555" cy="4639112"/>
          </a:xfrm>
        </p:spPr>
        <p:txBody>
          <a:bodyPr/>
          <a:lstStyle/>
          <a:p>
            <a:pPr marL="0" indent="0" algn="ctr">
              <a:buNone/>
            </a:pPr>
            <a:r>
              <a:rPr lang="en-US" sz="3600" i="1" dirty="0"/>
              <a:t>“There are also </a:t>
            </a:r>
            <a:r>
              <a:rPr lang="en-US" sz="3600" i="1" dirty="0">
                <a:solidFill>
                  <a:srgbClr val="FFFF00"/>
                </a:solidFill>
              </a:rPr>
              <a:t>celestial bodies</a:t>
            </a:r>
            <a:r>
              <a:rPr lang="en-US" sz="3600" i="1" dirty="0"/>
              <a:t>, and </a:t>
            </a:r>
            <a:r>
              <a:rPr lang="en-US" sz="3600" i="1" dirty="0">
                <a:solidFill>
                  <a:srgbClr val="FFFF00"/>
                </a:solidFill>
              </a:rPr>
              <a:t>bodies terrestrial</a:t>
            </a:r>
            <a:r>
              <a:rPr lang="en-US" sz="3600" i="1" dirty="0"/>
              <a:t>: but </a:t>
            </a:r>
          </a:p>
          <a:p>
            <a:pPr marL="0" indent="0" algn="ctr">
              <a:buNone/>
            </a:pPr>
            <a:r>
              <a:rPr lang="en-US" sz="3600" i="1" dirty="0"/>
              <a:t>the glory of the</a:t>
            </a:r>
            <a:r>
              <a:rPr lang="en-US" sz="3600" i="1" dirty="0">
                <a:solidFill>
                  <a:srgbClr val="FFFF00"/>
                </a:solidFill>
              </a:rPr>
              <a:t> celestial </a:t>
            </a:r>
            <a:r>
              <a:rPr lang="en-US" sz="3600" i="1" dirty="0"/>
              <a:t>is one, and the glory of the </a:t>
            </a:r>
          </a:p>
          <a:p>
            <a:pPr marL="0" indent="0" algn="ctr">
              <a:buNone/>
            </a:pPr>
            <a:r>
              <a:rPr lang="en-US" sz="3600" i="1" dirty="0">
                <a:solidFill>
                  <a:srgbClr val="FFFF00"/>
                </a:solidFill>
              </a:rPr>
              <a:t>terrestrial</a:t>
            </a:r>
            <a:r>
              <a:rPr lang="en-US" sz="3600" i="1" dirty="0"/>
              <a:t> is another.” (1 Corinthians 15:40)</a:t>
            </a:r>
          </a:p>
          <a:p>
            <a:pPr algn="ctr"/>
            <a:endParaRPr lang="en-US" dirty="0"/>
          </a:p>
        </p:txBody>
      </p:sp>
      <p:sp>
        <p:nvSpPr>
          <p:cNvPr id="4" name="Rectangle 3">
            <a:extLst>
              <a:ext uri="{FF2B5EF4-FFF2-40B4-BE49-F238E27FC236}">
                <a16:creationId xmlns:a16="http://schemas.microsoft.com/office/drawing/2014/main" id="{72EB61A3-048D-46D3-A998-98B280403E4F}"/>
              </a:ext>
            </a:extLst>
          </p:cNvPr>
          <p:cNvSpPr/>
          <p:nvPr/>
        </p:nvSpPr>
        <p:spPr>
          <a:xfrm>
            <a:off x="7401816" y="4322179"/>
            <a:ext cx="3061983" cy="2062103"/>
          </a:xfrm>
          <a:prstGeom prst="rect">
            <a:avLst/>
          </a:prstGeom>
        </p:spPr>
        <p:txBody>
          <a:bodyPr wrap="square">
            <a:spAutoFit/>
          </a:bodyPr>
          <a:lstStyle/>
          <a:p>
            <a:pPr algn="ctr"/>
            <a:r>
              <a:rPr lang="en-US" sz="3200" dirty="0">
                <a:solidFill>
                  <a:schemeClr val="bg1"/>
                </a:solidFill>
                <a:effectLst>
                  <a:glow rad="101600">
                    <a:schemeClr val="tx1">
                      <a:alpha val="60000"/>
                    </a:schemeClr>
                  </a:glow>
                </a:effectLst>
              </a:rPr>
              <a:t>Terrestrial = relating to the earth or its inhabitants </a:t>
            </a:r>
          </a:p>
        </p:txBody>
      </p:sp>
      <p:sp>
        <p:nvSpPr>
          <p:cNvPr id="5" name="Rectangle 4">
            <a:extLst>
              <a:ext uri="{FF2B5EF4-FFF2-40B4-BE49-F238E27FC236}">
                <a16:creationId xmlns:a16="http://schemas.microsoft.com/office/drawing/2014/main" id="{1C338BEE-81C2-41F7-A306-23A23AD25E16}"/>
              </a:ext>
            </a:extLst>
          </p:cNvPr>
          <p:cNvSpPr/>
          <p:nvPr/>
        </p:nvSpPr>
        <p:spPr>
          <a:xfrm>
            <a:off x="743608" y="3922495"/>
            <a:ext cx="4256015" cy="2554545"/>
          </a:xfrm>
          <a:prstGeom prst="rect">
            <a:avLst/>
          </a:prstGeom>
        </p:spPr>
        <p:txBody>
          <a:bodyPr wrap="square">
            <a:spAutoFit/>
          </a:bodyPr>
          <a:lstStyle/>
          <a:p>
            <a:pPr algn="ctr"/>
            <a:endParaRPr lang="en-US" sz="3200" b="1" dirty="0">
              <a:solidFill>
                <a:schemeClr val="bg1"/>
              </a:solidFill>
              <a:effectLst>
                <a:glow rad="101600">
                  <a:schemeClr val="tx1">
                    <a:alpha val="60000"/>
                  </a:schemeClr>
                </a:glow>
              </a:effectLst>
            </a:endParaRPr>
          </a:p>
          <a:p>
            <a:pPr algn="ctr"/>
            <a:r>
              <a:rPr lang="en-US" sz="3200" b="1" dirty="0">
                <a:solidFill>
                  <a:schemeClr val="bg1"/>
                </a:solidFill>
                <a:effectLst>
                  <a:glow rad="101600">
                    <a:schemeClr val="tx1">
                      <a:alpha val="60000"/>
                    </a:schemeClr>
                  </a:glow>
                </a:effectLst>
              </a:rPr>
              <a:t>Celestial = pertaining to the sky or heaven, to the universe beyond the earth’s atmosphere</a:t>
            </a:r>
          </a:p>
        </p:txBody>
      </p:sp>
      <p:sp>
        <p:nvSpPr>
          <p:cNvPr id="8" name="Rectangle 7">
            <a:extLst>
              <a:ext uri="{FF2B5EF4-FFF2-40B4-BE49-F238E27FC236}">
                <a16:creationId xmlns:a16="http://schemas.microsoft.com/office/drawing/2014/main" id="{47C636A5-5E40-4CF1-9C8D-3A3C3EC08232}"/>
              </a:ext>
            </a:extLst>
          </p:cNvPr>
          <p:cNvSpPr/>
          <p:nvPr/>
        </p:nvSpPr>
        <p:spPr>
          <a:xfrm>
            <a:off x="377505" y="3682766"/>
            <a:ext cx="5385732" cy="31039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3F5B9BD-4318-4690-AC95-FF608EEBFA28}"/>
              </a:ext>
            </a:extLst>
          </p:cNvPr>
          <p:cNvSpPr/>
          <p:nvPr/>
        </p:nvSpPr>
        <p:spPr>
          <a:xfrm>
            <a:off x="6154722" y="3548543"/>
            <a:ext cx="5385732" cy="34157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0814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22F2FC-FF95-4FDE-89DF-8E136FAF4B95}"/>
              </a:ext>
            </a:extLst>
          </p:cNvPr>
          <p:cNvPicPr>
            <a:picLocks noChangeAspect="1"/>
          </p:cNvPicPr>
          <p:nvPr/>
        </p:nvPicPr>
        <p:blipFill>
          <a:blip r:embed="rId2"/>
          <a:stretch>
            <a:fillRect/>
          </a:stretch>
        </p:blipFill>
        <p:spPr>
          <a:xfrm>
            <a:off x="1524000" y="0"/>
            <a:ext cx="9144000" cy="6858000"/>
          </a:xfrm>
          <a:prstGeom prst="rect">
            <a:avLst/>
          </a:prstGeom>
        </p:spPr>
      </p:pic>
      <p:pic>
        <p:nvPicPr>
          <p:cNvPr id="3" name="Picture 2">
            <a:extLst>
              <a:ext uri="{FF2B5EF4-FFF2-40B4-BE49-F238E27FC236}">
                <a16:creationId xmlns:a16="http://schemas.microsoft.com/office/drawing/2014/main" id="{D9A5EED6-14E9-492E-86C6-3156EF057381}"/>
              </a:ext>
            </a:extLst>
          </p:cNvPr>
          <p:cNvPicPr>
            <a:picLocks noChangeAspect="1"/>
          </p:cNvPicPr>
          <p:nvPr/>
        </p:nvPicPr>
        <p:blipFill rotWithShape="1">
          <a:blip r:embed="rId3"/>
          <a:srcRect l="34375" t="-1542" r="129" b="76393"/>
          <a:stretch/>
        </p:blipFill>
        <p:spPr>
          <a:xfrm>
            <a:off x="2901863" y="2642990"/>
            <a:ext cx="6388274" cy="1202499"/>
          </a:xfrm>
          <a:prstGeom prst="rect">
            <a:avLst/>
          </a:prstGeom>
          <a:ln>
            <a:noFill/>
          </a:ln>
          <a:effectLst>
            <a:softEdge rad="112500"/>
          </a:effectLst>
        </p:spPr>
      </p:pic>
    </p:spTree>
    <p:extLst>
      <p:ext uri="{BB962C8B-B14F-4D97-AF65-F5344CB8AC3E}">
        <p14:creationId xmlns:p14="http://schemas.microsoft.com/office/powerpoint/2010/main" val="3974345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AAA09-B199-4ABC-A86A-F92116D51FDE}"/>
              </a:ext>
            </a:extLst>
          </p:cNvPr>
          <p:cNvSpPr>
            <a:spLocks noGrp="1"/>
          </p:cNvSpPr>
          <p:nvPr>
            <p:ph type="title"/>
          </p:nvPr>
        </p:nvSpPr>
        <p:spPr>
          <a:xfrm>
            <a:off x="0" y="2764185"/>
            <a:ext cx="12192000" cy="1325563"/>
          </a:xfrm>
        </p:spPr>
        <p:txBody>
          <a:bodyPr>
            <a:noAutofit/>
          </a:bodyPr>
          <a:lstStyle/>
          <a:p>
            <a:r>
              <a:rPr lang="en-US" sz="3200" i="1" dirty="0"/>
              <a:t>(1 Corinthians 15:41-58) “There is one glory of the sun, and another glory of the moon, and another glory of the stars: for one star </a:t>
            </a:r>
            <a:r>
              <a:rPr lang="en-US" sz="3200" i="1" dirty="0" err="1"/>
              <a:t>differeth</a:t>
            </a:r>
            <a:r>
              <a:rPr lang="en-US" sz="3200" i="1" dirty="0"/>
              <a:t> from another star in glory. So also is the resurrection of the dead. It is sown in </a:t>
            </a:r>
            <a:r>
              <a:rPr lang="en-US" sz="3200" i="1" dirty="0">
                <a:solidFill>
                  <a:srgbClr val="FFFF00"/>
                </a:solidFill>
              </a:rPr>
              <a:t>corruption</a:t>
            </a:r>
            <a:r>
              <a:rPr lang="en-US" sz="3200" i="1" dirty="0"/>
              <a:t>; it is raised in </a:t>
            </a:r>
            <a:r>
              <a:rPr lang="en-US" sz="3200" i="1" dirty="0">
                <a:solidFill>
                  <a:srgbClr val="FFFF00"/>
                </a:solidFill>
              </a:rPr>
              <a:t>incorruption</a:t>
            </a:r>
            <a:r>
              <a:rPr lang="en-US" sz="3200" i="1" dirty="0"/>
              <a:t>: It is sown in </a:t>
            </a:r>
            <a:r>
              <a:rPr lang="en-US" sz="3200" i="1" dirty="0" err="1">
                <a:solidFill>
                  <a:srgbClr val="FFFF00"/>
                </a:solidFill>
              </a:rPr>
              <a:t>dishonour</a:t>
            </a:r>
            <a:r>
              <a:rPr lang="en-US" sz="3200" i="1" dirty="0"/>
              <a:t>; it is raised in </a:t>
            </a:r>
            <a:r>
              <a:rPr lang="en-US" sz="3200" i="1" dirty="0">
                <a:solidFill>
                  <a:srgbClr val="FFFF00"/>
                </a:solidFill>
              </a:rPr>
              <a:t>glory</a:t>
            </a:r>
            <a:r>
              <a:rPr lang="en-US" sz="3200" i="1" dirty="0"/>
              <a:t>: it is sown in </a:t>
            </a:r>
            <a:r>
              <a:rPr lang="en-US" sz="3200" i="1" dirty="0">
                <a:solidFill>
                  <a:srgbClr val="FFFF00"/>
                </a:solidFill>
              </a:rPr>
              <a:t>weakness</a:t>
            </a:r>
            <a:r>
              <a:rPr lang="en-US" sz="3200" i="1" dirty="0"/>
              <a:t>; it is raised in </a:t>
            </a:r>
            <a:r>
              <a:rPr lang="en-US" sz="3200" i="1" dirty="0">
                <a:solidFill>
                  <a:srgbClr val="FFFF00"/>
                </a:solidFill>
              </a:rPr>
              <a:t>power</a:t>
            </a:r>
            <a:r>
              <a:rPr lang="en-US" sz="3200" i="1" dirty="0"/>
              <a:t>: It is sown a natural </a:t>
            </a:r>
            <a:r>
              <a:rPr lang="en-US" sz="3200" i="1" dirty="0">
                <a:solidFill>
                  <a:srgbClr val="FFFF00"/>
                </a:solidFill>
              </a:rPr>
              <a:t>body</a:t>
            </a:r>
            <a:r>
              <a:rPr lang="en-US" sz="3200" i="1" dirty="0"/>
              <a:t>; it is raised a </a:t>
            </a:r>
            <a:r>
              <a:rPr lang="en-US" sz="3200" i="1" dirty="0">
                <a:solidFill>
                  <a:srgbClr val="FFFF00"/>
                </a:solidFill>
              </a:rPr>
              <a:t>spiritual body</a:t>
            </a:r>
            <a:r>
              <a:rPr lang="en-US" sz="3200" i="1" dirty="0"/>
              <a:t>. There is a </a:t>
            </a:r>
            <a:r>
              <a:rPr lang="en-US" sz="3200" i="1" dirty="0">
                <a:solidFill>
                  <a:srgbClr val="FFFF00"/>
                </a:solidFill>
              </a:rPr>
              <a:t>natural body</a:t>
            </a:r>
            <a:r>
              <a:rPr lang="en-US" sz="3200" i="1" dirty="0"/>
              <a:t>, and there is a </a:t>
            </a:r>
            <a:r>
              <a:rPr lang="en-US" sz="3200" i="1" dirty="0">
                <a:solidFill>
                  <a:srgbClr val="FFFF00"/>
                </a:solidFill>
              </a:rPr>
              <a:t>spiritual body</a:t>
            </a:r>
            <a:r>
              <a:rPr lang="en-US" sz="3200" i="1" dirty="0"/>
              <a:t>. And so it is written, The first man Adam was made a living soul; the last Adam was made a quickening spirit. Howbeit that was not first which is </a:t>
            </a:r>
            <a:r>
              <a:rPr lang="en-US" sz="3200" i="1" dirty="0">
                <a:solidFill>
                  <a:srgbClr val="FFFF00"/>
                </a:solidFill>
              </a:rPr>
              <a:t>spiritual</a:t>
            </a:r>
            <a:r>
              <a:rPr lang="en-US" sz="3200" i="1" dirty="0"/>
              <a:t>, but that which is </a:t>
            </a:r>
            <a:r>
              <a:rPr lang="en-US" sz="3200" i="1" dirty="0">
                <a:solidFill>
                  <a:srgbClr val="FFFF00"/>
                </a:solidFill>
              </a:rPr>
              <a:t>natural</a:t>
            </a:r>
            <a:r>
              <a:rPr lang="en-US" sz="3200" i="1" dirty="0"/>
              <a:t>; and afterward that which is </a:t>
            </a:r>
            <a:r>
              <a:rPr lang="en-US" sz="3200" i="1" dirty="0">
                <a:solidFill>
                  <a:srgbClr val="FFFF00"/>
                </a:solidFill>
              </a:rPr>
              <a:t>spiritual</a:t>
            </a:r>
            <a:r>
              <a:rPr lang="en-US" sz="3200" i="1" dirty="0"/>
              <a:t>. The first man is of the earth, </a:t>
            </a:r>
            <a:r>
              <a:rPr lang="en-US" sz="3200" i="1" dirty="0">
                <a:solidFill>
                  <a:srgbClr val="FFFF00"/>
                </a:solidFill>
              </a:rPr>
              <a:t>earthy</a:t>
            </a:r>
            <a:r>
              <a:rPr lang="en-US" sz="3200" i="1" dirty="0"/>
              <a:t>: the second man is the Lord from </a:t>
            </a:r>
            <a:r>
              <a:rPr lang="en-US" sz="3200" i="1" dirty="0">
                <a:solidFill>
                  <a:srgbClr val="FFFF00"/>
                </a:solidFill>
              </a:rPr>
              <a:t>heaven</a:t>
            </a:r>
            <a:r>
              <a:rPr lang="en-US" sz="3200" i="1" dirty="0"/>
              <a:t>. As is the earthy, such are they also that are </a:t>
            </a:r>
            <a:r>
              <a:rPr lang="en-US" sz="3200" i="1" dirty="0">
                <a:solidFill>
                  <a:srgbClr val="FFFF00"/>
                </a:solidFill>
              </a:rPr>
              <a:t>earthy</a:t>
            </a:r>
            <a:r>
              <a:rPr lang="en-US" sz="3200" i="1" dirty="0"/>
              <a:t>: and as is the </a:t>
            </a:r>
            <a:r>
              <a:rPr lang="en-US" sz="3200" i="1" dirty="0">
                <a:solidFill>
                  <a:srgbClr val="FFFF00"/>
                </a:solidFill>
              </a:rPr>
              <a:t>heavenly</a:t>
            </a:r>
            <a:r>
              <a:rPr lang="en-US" sz="3200" i="1" dirty="0"/>
              <a:t>, such are they also that are </a:t>
            </a:r>
            <a:r>
              <a:rPr lang="en-US" sz="3200" i="1" dirty="0">
                <a:solidFill>
                  <a:srgbClr val="FFFF00"/>
                </a:solidFill>
              </a:rPr>
              <a:t>heavenly</a:t>
            </a:r>
            <a:r>
              <a:rPr lang="en-US" sz="3200" i="1" dirty="0"/>
              <a:t>. And as we have borne the image of the </a:t>
            </a:r>
            <a:r>
              <a:rPr lang="en-US" sz="3200" i="1" dirty="0">
                <a:solidFill>
                  <a:srgbClr val="FFFF00"/>
                </a:solidFill>
              </a:rPr>
              <a:t>earthy</a:t>
            </a:r>
            <a:r>
              <a:rPr lang="en-US" sz="3200" i="1" dirty="0"/>
              <a:t>, we shall also bear the image of the </a:t>
            </a:r>
            <a:r>
              <a:rPr lang="en-US" sz="3200" i="1" dirty="0">
                <a:solidFill>
                  <a:srgbClr val="FFFF00"/>
                </a:solidFill>
              </a:rPr>
              <a:t>heavenly</a:t>
            </a:r>
            <a:r>
              <a:rPr lang="en-US" sz="3200" i="1" dirty="0"/>
              <a:t>. Now this I say, brethren, that flesh and blood cannot inherit the kingdom of God; neither doth corruption inherit incorruption. </a:t>
            </a:r>
          </a:p>
        </p:txBody>
      </p:sp>
    </p:spTree>
    <p:extLst>
      <p:ext uri="{BB962C8B-B14F-4D97-AF65-F5344CB8AC3E}">
        <p14:creationId xmlns:p14="http://schemas.microsoft.com/office/powerpoint/2010/main" val="2144341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FAF1C-9174-4717-8819-2CC1BF0B9625}"/>
              </a:ext>
            </a:extLst>
          </p:cNvPr>
          <p:cNvSpPr>
            <a:spLocks noGrp="1"/>
          </p:cNvSpPr>
          <p:nvPr>
            <p:ph type="title"/>
          </p:nvPr>
        </p:nvSpPr>
        <p:spPr>
          <a:xfrm>
            <a:off x="0" y="0"/>
            <a:ext cx="12192000" cy="6726477"/>
          </a:xfrm>
        </p:spPr>
        <p:txBody>
          <a:bodyPr>
            <a:normAutofit/>
          </a:bodyPr>
          <a:lstStyle/>
          <a:p>
            <a:r>
              <a:rPr lang="en-US" sz="3200" i="1" dirty="0"/>
              <a:t>Behold, I shew you a mystery; We shall not all sleep, but we shall all be changed, In a moment, in the twinkling of an eye, at the last trump: for the trumpet shall sound, and the dead shall be raised </a:t>
            </a:r>
            <a:r>
              <a:rPr lang="en-US" sz="3200" i="1" dirty="0">
                <a:solidFill>
                  <a:srgbClr val="FFFF00"/>
                </a:solidFill>
              </a:rPr>
              <a:t>incorruptible</a:t>
            </a:r>
            <a:r>
              <a:rPr lang="en-US" sz="3200" i="1" dirty="0"/>
              <a:t>, and we shall be changed. For this </a:t>
            </a:r>
            <a:r>
              <a:rPr lang="en-US" sz="3200" i="1" dirty="0">
                <a:solidFill>
                  <a:srgbClr val="FFFF00"/>
                </a:solidFill>
              </a:rPr>
              <a:t>corruptible</a:t>
            </a:r>
            <a:r>
              <a:rPr lang="en-US" sz="3200" i="1" dirty="0"/>
              <a:t> must put on </a:t>
            </a:r>
            <a:r>
              <a:rPr lang="en-US" sz="3200" i="1" dirty="0">
                <a:solidFill>
                  <a:srgbClr val="FFFF00"/>
                </a:solidFill>
              </a:rPr>
              <a:t>incorruption</a:t>
            </a:r>
            <a:r>
              <a:rPr lang="en-US" sz="3200" i="1" dirty="0"/>
              <a:t>, and this </a:t>
            </a:r>
            <a:r>
              <a:rPr lang="en-US" sz="3200" i="1" dirty="0">
                <a:solidFill>
                  <a:srgbClr val="FFFF00"/>
                </a:solidFill>
              </a:rPr>
              <a:t>mortal</a:t>
            </a:r>
            <a:r>
              <a:rPr lang="en-US" sz="3200" i="1" dirty="0"/>
              <a:t> must put on </a:t>
            </a:r>
            <a:r>
              <a:rPr lang="en-US" sz="3200" i="1" dirty="0">
                <a:solidFill>
                  <a:srgbClr val="FFFF00"/>
                </a:solidFill>
              </a:rPr>
              <a:t>immortality</a:t>
            </a:r>
            <a:r>
              <a:rPr lang="en-US" sz="3200" i="1" dirty="0"/>
              <a:t>. So when this </a:t>
            </a:r>
            <a:r>
              <a:rPr lang="en-US" sz="3200" i="1" dirty="0">
                <a:solidFill>
                  <a:srgbClr val="FFFF00"/>
                </a:solidFill>
              </a:rPr>
              <a:t>corruptible</a:t>
            </a:r>
            <a:r>
              <a:rPr lang="en-US" sz="3200" i="1" dirty="0"/>
              <a:t> shall have put on </a:t>
            </a:r>
            <a:r>
              <a:rPr lang="en-US" sz="3200" i="1" dirty="0">
                <a:solidFill>
                  <a:srgbClr val="FFFF00"/>
                </a:solidFill>
              </a:rPr>
              <a:t>incorruption</a:t>
            </a:r>
            <a:r>
              <a:rPr lang="en-US" sz="3200" i="1" dirty="0"/>
              <a:t>, and this mortal shall have put on immortality, then shall be brought to pass the saying that is written, Death is swallowed up in victory. O death, where is thy sting? O grave, where is thy victory? The sting of death is sin; and the strength of sin is the law. But thanks be to God, which giveth us the victory through our Lord Jesus Christ. Therefore, my beloved brethren, be ye </a:t>
            </a:r>
            <a:r>
              <a:rPr lang="en-US" sz="3200" i="1" dirty="0" err="1"/>
              <a:t>stedfast</a:t>
            </a:r>
            <a:r>
              <a:rPr lang="en-US" sz="3200" i="1" dirty="0"/>
              <a:t>, </a:t>
            </a:r>
            <a:r>
              <a:rPr lang="en-US" sz="3200" i="1" dirty="0" err="1"/>
              <a:t>unmoveable</a:t>
            </a:r>
            <a:r>
              <a:rPr lang="en-US" sz="3200" i="1" dirty="0"/>
              <a:t>, always abounding in the work of the Lord, forasmuch as ye know that your </a:t>
            </a:r>
            <a:r>
              <a:rPr lang="en-US" sz="3200" i="1" dirty="0" err="1"/>
              <a:t>labour</a:t>
            </a:r>
            <a:r>
              <a:rPr lang="en-US" sz="3200" i="1" dirty="0"/>
              <a:t> is not in vain in the Lord.”</a:t>
            </a:r>
          </a:p>
        </p:txBody>
      </p:sp>
    </p:spTree>
    <p:extLst>
      <p:ext uri="{BB962C8B-B14F-4D97-AF65-F5344CB8AC3E}">
        <p14:creationId xmlns:p14="http://schemas.microsoft.com/office/powerpoint/2010/main" val="2544150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77F284-2E0C-4987-824F-3C2B7C00DA31}"/>
              </a:ext>
            </a:extLst>
          </p:cNvPr>
          <p:cNvPicPr>
            <a:picLocks noChangeAspect="1"/>
          </p:cNvPicPr>
          <p:nvPr/>
        </p:nvPicPr>
        <p:blipFill rotWithShape="1">
          <a:blip r:embed="rId2"/>
          <a:srcRect t="10517" r="-3" b="16513"/>
          <a:stretch/>
        </p:blipFill>
        <p:spPr>
          <a:xfrm>
            <a:off x="5926240" y="10"/>
            <a:ext cx="6265758" cy="2285990"/>
          </a:xfrm>
          <a:custGeom>
            <a:avLst/>
            <a:gdLst>
              <a:gd name="connsiteX0" fmla="*/ 0 w 6265758"/>
              <a:gd name="connsiteY0" fmla="*/ 0 h 2286000"/>
              <a:gd name="connsiteX1" fmla="*/ 6265758 w 6265758"/>
              <a:gd name="connsiteY1" fmla="*/ 0 h 2286000"/>
              <a:gd name="connsiteX2" fmla="*/ 6265758 w 6265758"/>
              <a:gd name="connsiteY2" fmla="*/ 2286000 h 2286000"/>
              <a:gd name="connsiteX3" fmla="*/ 1062168 w 6265758"/>
              <a:gd name="connsiteY3" fmla="*/ 2286000 h 2286000"/>
              <a:gd name="connsiteX4" fmla="*/ 790683 w 6265758"/>
              <a:gd name="connsiteY4" fmla="*/ 1700078 h 2286000"/>
              <a:gd name="connsiteX5" fmla="*/ 787725 w 6265758"/>
              <a:gd name="connsiteY5" fmla="*/ 1700078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65758" h="2286000">
                <a:moveTo>
                  <a:pt x="0" y="0"/>
                </a:moveTo>
                <a:lnTo>
                  <a:pt x="6265758" y="0"/>
                </a:lnTo>
                <a:lnTo>
                  <a:pt x="6265758" y="2286000"/>
                </a:lnTo>
                <a:lnTo>
                  <a:pt x="1062168" y="2286000"/>
                </a:lnTo>
                <a:lnTo>
                  <a:pt x="790683" y="1700078"/>
                </a:lnTo>
                <a:lnTo>
                  <a:pt x="787725" y="1700078"/>
                </a:lnTo>
                <a:close/>
              </a:path>
            </a:pathLst>
          </a:custGeom>
        </p:spPr>
      </p:pic>
      <p:pic>
        <p:nvPicPr>
          <p:cNvPr id="4" name="Picture 3">
            <a:extLst>
              <a:ext uri="{FF2B5EF4-FFF2-40B4-BE49-F238E27FC236}">
                <a16:creationId xmlns:a16="http://schemas.microsoft.com/office/drawing/2014/main" id="{024EB918-33B5-4F7B-9BA3-8ED5DD0DD6E9}"/>
              </a:ext>
            </a:extLst>
          </p:cNvPr>
          <p:cNvPicPr>
            <a:picLocks noChangeAspect="1"/>
          </p:cNvPicPr>
          <p:nvPr/>
        </p:nvPicPr>
        <p:blipFill rotWithShape="1">
          <a:blip r:embed="rId3"/>
          <a:srcRect t="1685" b="10452"/>
          <a:stretch/>
        </p:blipFill>
        <p:spPr>
          <a:xfrm>
            <a:off x="6988406" y="2285999"/>
            <a:ext cx="5203592" cy="2286001"/>
          </a:xfrm>
          <a:custGeom>
            <a:avLst/>
            <a:gdLst>
              <a:gd name="connsiteX0" fmla="*/ 0 w 5203590"/>
              <a:gd name="connsiteY0" fmla="*/ 0 h 2286000"/>
              <a:gd name="connsiteX1" fmla="*/ 5203590 w 5203590"/>
              <a:gd name="connsiteY1" fmla="*/ 0 h 2286000"/>
              <a:gd name="connsiteX2" fmla="*/ 5203590 w 5203590"/>
              <a:gd name="connsiteY2" fmla="*/ 2286000 h 2286000"/>
              <a:gd name="connsiteX3" fmla="*/ 1059212 w 5203590"/>
              <a:gd name="connsiteY3" fmla="*/ 2286000 h 2286000"/>
              <a:gd name="connsiteX4" fmla="*/ 925708 w 5203590"/>
              <a:gd name="connsiteY4" fmla="*/ 1997870 h 2286000"/>
              <a:gd name="connsiteX5" fmla="*/ 925707 w 5203590"/>
              <a:gd name="connsiteY5" fmla="*/ 199787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03590" h="2286000">
                <a:moveTo>
                  <a:pt x="0" y="0"/>
                </a:moveTo>
                <a:lnTo>
                  <a:pt x="5203590" y="0"/>
                </a:lnTo>
                <a:lnTo>
                  <a:pt x="5203590" y="2286000"/>
                </a:lnTo>
                <a:lnTo>
                  <a:pt x="1059212" y="2286000"/>
                </a:lnTo>
                <a:lnTo>
                  <a:pt x="925708" y="1997870"/>
                </a:lnTo>
                <a:lnTo>
                  <a:pt x="925707" y="1997870"/>
                </a:lnTo>
                <a:close/>
              </a:path>
            </a:pathLst>
          </a:custGeom>
        </p:spPr>
      </p:pic>
      <p:pic>
        <p:nvPicPr>
          <p:cNvPr id="5" name="Picture 4">
            <a:extLst>
              <a:ext uri="{FF2B5EF4-FFF2-40B4-BE49-F238E27FC236}">
                <a16:creationId xmlns:a16="http://schemas.microsoft.com/office/drawing/2014/main" id="{6B0AC0BB-B546-41CC-AB5A-02D085C829E3}"/>
              </a:ext>
            </a:extLst>
          </p:cNvPr>
          <p:cNvPicPr>
            <a:picLocks noChangeAspect="1"/>
          </p:cNvPicPr>
          <p:nvPr/>
        </p:nvPicPr>
        <p:blipFill rotWithShape="1">
          <a:blip r:embed="rId4"/>
          <a:srcRect t="14966" r="27940" b="31304"/>
          <a:stretch/>
        </p:blipFill>
        <p:spPr>
          <a:xfrm>
            <a:off x="8047618" y="4572000"/>
            <a:ext cx="4144380" cy="2286000"/>
          </a:xfrm>
          <a:custGeom>
            <a:avLst/>
            <a:gdLst>
              <a:gd name="connsiteX0" fmla="*/ 0 w 4144382"/>
              <a:gd name="connsiteY0" fmla="*/ 0 h 2286000"/>
              <a:gd name="connsiteX1" fmla="*/ 4144382 w 4144382"/>
              <a:gd name="connsiteY1" fmla="*/ 0 h 2286000"/>
              <a:gd name="connsiteX2" fmla="*/ 4144382 w 4144382"/>
              <a:gd name="connsiteY2" fmla="*/ 2286000 h 2286000"/>
              <a:gd name="connsiteX3" fmla="*/ 1054581 w 4144382"/>
              <a:gd name="connsiteY3" fmla="*/ 2286000 h 2286000"/>
              <a:gd name="connsiteX4" fmla="*/ 1054581 w 4144382"/>
              <a:gd name="connsiteY4" fmla="*/ 2285999 h 2286000"/>
              <a:gd name="connsiteX5" fmla="*/ 1059211 w 4144382"/>
              <a:gd name="connsiteY5" fmla="*/ 2285999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44382" h="2286000">
                <a:moveTo>
                  <a:pt x="0" y="0"/>
                </a:moveTo>
                <a:lnTo>
                  <a:pt x="4144382" y="0"/>
                </a:lnTo>
                <a:lnTo>
                  <a:pt x="4144382" y="2286000"/>
                </a:lnTo>
                <a:lnTo>
                  <a:pt x="1054581" y="2286000"/>
                </a:lnTo>
                <a:lnTo>
                  <a:pt x="1054581" y="2285999"/>
                </a:lnTo>
                <a:lnTo>
                  <a:pt x="1059211" y="2285999"/>
                </a:lnTo>
                <a:close/>
              </a:path>
            </a:pathLst>
          </a:custGeom>
        </p:spPr>
      </p:pic>
      <p:sp>
        <p:nvSpPr>
          <p:cNvPr id="11" name="Freeform 1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590203" cy="6858000"/>
          </a:xfrm>
          <a:custGeom>
            <a:avLst/>
            <a:gdLst>
              <a:gd name="connsiteX0" fmla="*/ 0 w 9590203"/>
              <a:gd name="connsiteY0" fmla="*/ 0 h 6858000"/>
              <a:gd name="connsiteX1" fmla="*/ 6414049 w 9590203"/>
              <a:gd name="connsiteY1" fmla="*/ 0 h 6858000"/>
              <a:gd name="connsiteX2" fmla="*/ 9590203 w 9590203"/>
              <a:gd name="connsiteY2" fmla="*/ 6858000 h 6858000"/>
              <a:gd name="connsiteX3" fmla="*/ 0 w 959020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590203" h="6858000">
                <a:moveTo>
                  <a:pt x="0" y="0"/>
                </a:moveTo>
                <a:lnTo>
                  <a:pt x="6414049" y="0"/>
                </a:lnTo>
                <a:lnTo>
                  <a:pt x="9590203" y="6858000"/>
                </a:lnTo>
                <a:lnTo>
                  <a:pt x="0" y="6858000"/>
                </a:ln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0FFF583D-4B40-40A4-B93E-02502EE027DE}"/>
              </a:ext>
            </a:extLst>
          </p:cNvPr>
          <p:cNvSpPr>
            <a:spLocks noGrp="1"/>
          </p:cNvSpPr>
          <p:nvPr>
            <p:ph idx="1"/>
          </p:nvPr>
        </p:nvSpPr>
        <p:spPr>
          <a:xfrm>
            <a:off x="749758" y="1728132"/>
            <a:ext cx="5707565" cy="4440441"/>
          </a:xfrm>
          <a:solidFill>
            <a:schemeClr val="accent6">
              <a:lumMod val="75000"/>
            </a:schemeClr>
          </a:solidFill>
        </p:spPr>
        <p:style>
          <a:lnRef idx="2">
            <a:schemeClr val="accent6"/>
          </a:lnRef>
          <a:fillRef idx="1">
            <a:schemeClr val="lt1"/>
          </a:fillRef>
          <a:effectRef idx="0">
            <a:schemeClr val="accent6"/>
          </a:effectRef>
          <a:fontRef idx="minor">
            <a:schemeClr val="dk1"/>
          </a:fontRef>
        </p:style>
        <p:txBody>
          <a:bodyPr>
            <a:normAutofit/>
          </a:bodyPr>
          <a:lstStyle/>
          <a:p>
            <a:pPr marL="0" indent="0" algn="ctr">
              <a:buNone/>
            </a:pPr>
            <a:endParaRPr lang="en-US" sz="4000" b="1" dirty="0"/>
          </a:p>
          <a:p>
            <a:pPr marL="0" indent="0" algn="ctr">
              <a:buNone/>
            </a:pPr>
            <a:r>
              <a:rPr lang="en-US" sz="4000" b="1" dirty="0"/>
              <a:t>On two specific occasions angels are described as visible and partaking        of physical food </a:t>
            </a:r>
          </a:p>
          <a:p>
            <a:pPr marL="0" indent="0" algn="ctr">
              <a:buNone/>
            </a:pPr>
            <a:r>
              <a:rPr lang="en-US" sz="4000" b="1" i="1" dirty="0"/>
              <a:t>(Gen. 18:1-8; 19:1-3)</a:t>
            </a:r>
          </a:p>
        </p:txBody>
      </p:sp>
    </p:spTree>
    <p:extLst>
      <p:ext uri="{BB962C8B-B14F-4D97-AF65-F5344CB8AC3E}">
        <p14:creationId xmlns:p14="http://schemas.microsoft.com/office/powerpoint/2010/main" val="518509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FDE97-FCB0-408D-8F7C-AA09CA1D777F}"/>
              </a:ext>
            </a:extLst>
          </p:cNvPr>
          <p:cNvSpPr>
            <a:spLocks noGrp="1"/>
          </p:cNvSpPr>
          <p:nvPr>
            <p:ph idx="1"/>
          </p:nvPr>
        </p:nvSpPr>
        <p:spPr>
          <a:xfrm>
            <a:off x="67112" y="318782"/>
            <a:ext cx="12124888" cy="6929306"/>
          </a:xfrm>
        </p:spPr>
        <p:txBody>
          <a:bodyPr>
            <a:noAutofit/>
          </a:bodyPr>
          <a:lstStyle/>
          <a:p>
            <a:pPr marL="0" indent="0" algn="ctr">
              <a:buNone/>
            </a:pPr>
            <a:r>
              <a:rPr lang="en-US" sz="4000" b="1" dirty="0"/>
              <a:t>On another occasion an angel applies physical force </a:t>
            </a:r>
          </a:p>
          <a:p>
            <a:pPr marL="0" indent="0" algn="ctr">
              <a:buNone/>
            </a:pPr>
            <a:endParaRPr lang="en-US" sz="3600" i="1" dirty="0"/>
          </a:p>
          <a:p>
            <a:pPr marL="0" indent="0" algn="ctr">
              <a:buNone/>
            </a:pPr>
            <a:r>
              <a:rPr lang="en-US" sz="3600" i="1" dirty="0"/>
              <a:t>“And, behold, the angel of the Lord came upon him, and a light shined in the prison: and he smote Peter on the side, and raised him up, saying, Arise up quickly. And his chains fell off from his hands. And the angel said unto him, Gird thyself, and bind on thy sandals. And so he did. And he </a:t>
            </a:r>
            <a:r>
              <a:rPr lang="en-US" sz="3600" i="1" dirty="0" err="1"/>
              <a:t>saith</a:t>
            </a:r>
            <a:r>
              <a:rPr lang="en-US" sz="3600" i="1" dirty="0"/>
              <a:t> unto him, Cast thy garment about thee, and follow me. And he went out, and followed him; and </a:t>
            </a:r>
            <a:r>
              <a:rPr lang="en-US" sz="3600" i="1" dirty="0" err="1"/>
              <a:t>wist</a:t>
            </a:r>
            <a:r>
              <a:rPr lang="en-US" sz="3600" i="1" dirty="0"/>
              <a:t> not that it was true which was done by the angel; but thought he saw a vision.” (Acts 12:7-8) </a:t>
            </a:r>
          </a:p>
        </p:txBody>
      </p:sp>
    </p:spTree>
    <p:extLst>
      <p:ext uri="{BB962C8B-B14F-4D97-AF65-F5344CB8AC3E}">
        <p14:creationId xmlns:p14="http://schemas.microsoft.com/office/powerpoint/2010/main" val="4134167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306063-63D2-4276-BE10-6684B52DDCD7}"/>
              </a:ext>
            </a:extLst>
          </p:cNvPr>
          <p:cNvPicPr>
            <a:picLocks noChangeAspect="1"/>
          </p:cNvPicPr>
          <p:nvPr/>
        </p:nvPicPr>
        <p:blipFill>
          <a:blip r:embed="rId2"/>
          <a:stretch>
            <a:fillRect/>
          </a:stretch>
        </p:blipFill>
        <p:spPr>
          <a:xfrm>
            <a:off x="2843212" y="0"/>
            <a:ext cx="6505575" cy="6858000"/>
          </a:xfrm>
          <a:prstGeom prst="rect">
            <a:avLst/>
          </a:prstGeom>
        </p:spPr>
      </p:pic>
    </p:spTree>
    <p:extLst>
      <p:ext uri="{BB962C8B-B14F-4D97-AF65-F5344CB8AC3E}">
        <p14:creationId xmlns:p14="http://schemas.microsoft.com/office/powerpoint/2010/main" val="310461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29140-B561-4C2E-B254-E60C464FC24C}"/>
              </a:ext>
            </a:extLst>
          </p:cNvPr>
          <p:cNvSpPr>
            <a:spLocks noGrp="1"/>
          </p:cNvSpPr>
          <p:nvPr>
            <p:ph type="title"/>
          </p:nvPr>
        </p:nvSpPr>
        <p:spPr>
          <a:xfrm>
            <a:off x="0" y="348348"/>
            <a:ext cx="12192000" cy="1325563"/>
          </a:xfrm>
        </p:spPr>
        <p:txBody>
          <a:bodyPr>
            <a:normAutofit fontScale="90000"/>
          </a:bodyPr>
          <a:lstStyle/>
          <a:p>
            <a:pPr algn="ctr"/>
            <a:r>
              <a:rPr lang="en-US" b="1" dirty="0"/>
              <a:t>While on rare occasion angels do manifest themselves, </a:t>
            </a:r>
            <a:br>
              <a:rPr lang="en-US" b="1" dirty="0"/>
            </a:br>
            <a:r>
              <a:rPr lang="en-US" b="1" dirty="0"/>
              <a:t>their normal practice is to remain invisible.</a:t>
            </a:r>
            <a:br>
              <a:rPr lang="en-US" b="1" dirty="0"/>
            </a:br>
            <a:endParaRPr lang="en-US" b="1" dirty="0"/>
          </a:p>
        </p:txBody>
      </p:sp>
      <p:sp>
        <p:nvSpPr>
          <p:cNvPr id="3" name="Content Placeholder 2">
            <a:extLst>
              <a:ext uri="{FF2B5EF4-FFF2-40B4-BE49-F238E27FC236}">
                <a16:creationId xmlns:a16="http://schemas.microsoft.com/office/drawing/2014/main" id="{A5E07826-9468-42A3-8839-9093C52688BE}"/>
              </a:ext>
            </a:extLst>
          </p:cNvPr>
          <p:cNvSpPr>
            <a:spLocks noGrp="1"/>
          </p:cNvSpPr>
          <p:nvPr>
            <p:ph idx="1"/>
          </p:nvPr>
        </p:nvSpPr>
        <p:spPr>
          <a:xfrm>
            <a:off x="360726" y="2818701"/>
            <a:ext cx="5226341" cy="2298583"/>
          </a:xfrm>
          <a:solidFill>
            <a:schemeClr val="bg2">
              <a:lumMod val="40000"/>
              <a:lumOff val="60000"/>
            </a:schemeClr>
          </a:solidFill>
          <a:ln>
            <a:solidFill>
              <a:schemeClr val="bg2"/>
            </a:solidFill>
          </a:ln>
        </p:spPr>
        <p:style>
          <a:lnRef idx="2">
            <a:schemeClr val="accent6"/>
          </a:lnRef>
          <a:fillRef idx="1">
            <a:schemeClr val="lt1"/>
          </a:fillRef>
          <a:effectRef idx="0">
            <a:schemeClr val="accent6"/>
          </a:effectRef>
          <a:fontRef idx="minor">
            <a:schemeClr val="dk1"/>
          </a:fontRef>
        </p:style>
        <p:txBody>
          <a:bodyPr>
            <a:normAutofit/>
          </a:bodyPr>
          <a:lstStyle/>
          <a:p>
            <a:pPr marL="0" indent="0" algn="ctr">
              <a:buNone/>
            </a:pPr>
            <a:r>
              <a:rPr lang="en-US" sz="3600" dirty="0"/>
              <a:t>One basic reason for this is to prevent men from worshiping them. </a:t>
            </a:r>
          </a:p>
          <a:p>
            <a:pPr marL="0" indent="0" algn="ctr">
              <a:buNone/>
            </a:pPr>
            <a:r>
              <a:rPr lang="en-US" sz="3600" i="1" dirty="0"/>
              <a:t>(Rom. 1:18-32)</a:t>
            </a:r>
          </a:p>
        </p:txBody>
      </p:sp>
      <p:sp>
        <p:nvSpPr>
          <p:cNvPr id="4" name="Rectangle 3">
            <a:extLst>
              <a:ext uri="{FF2B5EF4-FFF2-40B4-BE49-F238E27FC236}">
                <a16:creationId xmlns:a16="http://schemas.microsoft.com/office/drawing/2014/main" id="{0A01DDC5-A67A-4E65-98D8-E388568F9A23}"/>
              </a:ext>
            </a:extLst>
          </p:cNvPr>
          <p:cNvSpPr/>
          <p:nvPr/>
        </p:nvSpPr>
        <p:spPr>
          <a:xfrm>
            <a:off x="6313948" y="1759483"/>
            <a:ext cx="4633683" cy="1200329"/>
          </a:xfrm>
          <a:prstGeom prst="rect">
            <a:avLst/>
          </a:prstGeom>
          <a:solidFill>
            <a:schemeClr val="accent2">
              <a:lumMod val="40000"/>
              <a:lumOff val="60000"/>
            </a:schemeClr>
          </a:solidFill>
          <a:ln>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US" sz="3600" i="1" dirty="0">
                <a:ln>
                  <a:solidFill>
                    <a:schemeClr val="accent1">
                      <a:lumMod val="75000"/>
                    </a:schemeClr>
                  </a:solidFill>
                </a:ln>
              </a:rPr>
              <a:t>(Col. 2:18) </a:t>
            </a:r>
            <a:r>
              <a:rPr lang="en-US" sz="3600" dirty="0">
                <a:ln>
                  <a:solidFill>
                    <a:schemeClr val="accent1">
                      <a:lumMod val="75000"/>
                    </a:schemeClr>
                  </a:solidFill>
                </a:ln>
              </a:rPr>
              <a:t>warns us not to </a:t>
            </a:r>
            <a:r>
              <a:rPr lang="en-US" sz="3600" i="1" dirty="0">
                <a:ln>
                  <a:solidFill>
                    <a:schemeClr val="accent1">
                      <a:lumMod val="75000"/>
                    </a:schemeClr>
                  </a:solidFill>
                </a:ln>
              </a:rPr>
              <a:t>“worship angels.”</a:t>
            </a:r>
          </a:p>
        </p:txBody>
      </p:sp>
      <p:pic>
        <p:nvPicPr>
          <p:cNvPr id="5" name="Picture 4">
            <a:extLst>
              <a:ext uri="{FF2B5EF4-FFF2-40B4-BE49-F238E27FC236}">
                <a16:creationId xmlns:a16="http://schemas.microsoft.com/office/drawing/2014/main" id="{870D244A-FB4C-4FED-A47C-776970B8F66A}"/>
              </a:ext>
            </a:extLst>
          </p:cNvPr>
          <p:cNvPicPr>
            <a:picLocks noChangeAspect="1"/>
          </p:cNvPicPr>
          <p:nvPr/>
        </p:nvPicPr>
        <p:blipFill>
          <a:blip r:embed="rId2"/>
          <a:stretch>
            <a:fillRect/>
          </a:stretch>
        </p:blipFill>
        <p:spPr>
          <a:xfrm>
            <a:off x="7133874" y="3398519"/>
            <a:ext cx="4236091" cy="32529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a:extLst>
              <a:ext uri="{FF2B5EF4-FFF2-40B4-BE49-F238E27FC236}">
                <a16:creationId xmlns:a16="http://schemas.microsoft.com/office/drawing/2014/main" id="{B48C6111-DD89-41D2-A82B-E50BEB7BEEB8}"/>
              </a:ext>
            </a:extLst>
          </p:cNvPr>
          <p:cNvSpPr/>
          <p:nvPr/>
        </p:nvSpPr>
        <p:spPr>
          <a:xfrm>
            <a:off x="293615" y="2399250"/>
            <a:ext cx="5444455" cy="34562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2120293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2B89DE-8A7C-4E3A-A209-55A644FE79C0}"/>
              </a:ext>
            </a:extLst>
          </p:cNvPr>
          <p:cNvPicPr>
            <a:picLocks noChangeAspect="1"/>
          </p:cNvPicPr>
          <p:nvPr/>
        </p:nvPicPr>
        <p:blipFill>
          <a:blip r:embed="rId2"/>
          <a:stretch>
            <a:fillRect/>
          </a:stretch>
        </p:blipFill>
        <p:spPr>
          <a:xfrm>
            <a:off x="0" y="-1195"/>
            <a:ext cx="12192000" cy="6860389"/>
          </a:xfrm>
          <a:prstGeom prst="rect">
            <a:avLst/>
          </a:prstGeom>
        </p:spPr>
      </p:pic>
    </p:spTree>
    <p:extLst>
      <p:ext uri="{BB962C8B-B14F-4D97-AF65-F5344CB8AC3E}">
        <p14:creationId xmlns:p14="http://schemas.microsoft.com/office/powerpoint/2010/main" val="2688100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921BAA-FCA2-45A8-A206-5DDB4C386455}"/>
              </a:ext>
            </a:extLst>
          </p:cNvPr>
          <p:cNvSpPr>
            <a:spLocks noGrp="1"/>
          </p:cNvSpPr>
          <p:nvPr>
            <p:ph idx="1"/>
          </p:nvPr>
        </p:nvSpPr>
        <p:spPr>
          <a:xfrm>
            <a:off x="0" y="0"/>
            <a:ext cx="12192000" cy="6858000"/>
          </a:xfrm>
        </p:spPr>
        <p:txBody>
          <a:bodyPr>
            <a:noAutofit/>
          </a:bodyPr>
          <a:lstStyle/>
          <a:p>
            <a:pPr marL="0" indent="0" algn="ctr">
              <a:buNone/>
            </a:pPr>
            <a:r>
              <a:rPr lang="en-US" sz="3200" i="1" dirty="0"/>
              <a:t>(Revelation 19:10) “And I fell at his feet to worship him. And he said unto me, See thou do it not: I am thy </a:t>
            </a:r>
            <a:r>
              <a:rPr lang="en-US" sz="3200" i="1" dirty="0" err="1"/>
              <a:t>fellowservant</a:t>
            </a:r>
            <a:r>
              <a:rPr lang="en-US" sz="3200" i="1" dirty="0"/>
              <a:t>, and of thy brethren that have the testimony of Jesus: worship God: for the testimony of Jesus is the spirit of prophecy.” </a:t>
            </a:r>
          </a:p>
          <a:p>
            <a:pPr marL="0" indent="0" algn="ctr">
              <a:buNone/>
            </a:pPr>
            <a:r>
              <a:rPr lang="en-US" sz="3200" i="1" dirty="0"/>
              <a:t>(Revelation 22:8-9) “And I John saw these things, and heard them. And when I had heard and seen, I fell down to worship before the feet of the angel which shewed me these things. Then </a:t>
            </a:r>
            <a:r>
              <a:rPr lang="en-US" sz="3200" i="1" dirty="0" err="1"/>
              <a:t>saith</a:t>
            </a:r>
            <a:r>
              <a:rPr lang="en-US" sz="3200" i="1" dirty="0"/>
              <a:t> he unto me, See thou do it not: for I am thy </a:t>
            </a:r>
            <a:r>
              <a:rPr lang="en-US" sz="3200" i="1" dirty="0" err="1"/>
              <a:t>fellowservant</a:t>
            </a:r>
            <a:r>
              <a:rPr lang="en-US" sz="3200" i="1" dirty="0"/>
              <a:t>, and of thy brethren the prophets, and of them which keep the sayings of this book: worship God.”</a:t>
            </a:r>
          </a:p>
        </p:txBody>
      </p:sp>
      <p:pic>
        <p:nvPicPr>
          <p:cNvPr id="4" name="Picture 3">
            <a:extLst>
              <a:ext uri="{FF2B5EF4-FFF2-40B4-BE49-F238E27FC236}">
                <a16:creationId xmlns:a16="http://schemas.microsoft.com/office/drawing/2014/main" id="{C83924C2-AD43-4C0C-8C45-AA9DDFEECC72}"/>
              </a:ext>
            </a:extLst>
          </p:cNvPr>
          <p:cNvPicPr>
            <a:picLocks noChangeAspect="1"/>
          </p:cNvPicPr>
          <p:nvPr/>
        </p:nvPicPr>
        <p:blipFill>
          <a:blip r:embed="rId2"/>
          <a:stretch>
            <a:fillRect/>
          </a:stretch>
        </p:blipFill>
        <p:spPr>
          <a:xfrm>
            <a:off x="4012163" y="4263960"/>
            <a:ext cx="3695117" cy="24634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58092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F80F1-C175-4E76-823A-44821CCB4A8A}"/>
              </a:ext>
            </a:extLst>
          </p:cNvPr>
          <p:cNvSpPr>
            <a:spLocks noGrp="1"/>
          </p:cNvSpPr>
          <p:nvPr>
            <p:ph type="title"/>
          </p:nvPr>
        </p:nvSpPr>
        <p:spPr>
          <a:xfrm>
            <a:off x="905311" y="-83976"/>
            <a:ext cx="10515600" cy="1325563"/>
          </a:xfrm>
        </p:spPr>
        <p:txBody>
          <a:bodyPr/>
          <a:lstStyle/>
          <a:p>
            <a:pPr algn="ctr"/>
            <a:r>
              <a:rPr lang="en-US" b="1" dirty="0"/>
              <a:t>Angels are innumerable</a:t>
            </a:r>
          </a:p>
        </p:txBody>
      </p:sp>
      <p:sp>
        <p:nvSpPr>
          <p:cNvPr id="3" name="Content Placeholder 2">
            <a:extLst>
              <a:ext uri="{FF2B5EF4-FFF2-40B4-BE49-F238E27FC236}">
                <a16:creationId xmlns:a16="http://schemas.microsoft.com/office/drawing/2014/main" id="{00C4F27B-AED5-43C0-AC2A-2982C815F4C8}"/>
              </a:ext>
            </a:extLst>
          </p:cNvPr>
          <p:cNvSpPr>
            <a:spLocks noGrp="1"/>
          </p:cNvSpPr>
          <p:nvPr>
            <p:ph idx="1"/>
          </p:nvPr>
        </p:nvSpPr>
        <p:spPr>
          <a:xfrm>
            <a:off x="0" y="1241587"/>
            <a:ext cx="12192000" cy="5381538"/>
          </a:xfrm>
        </p:spPr>
        <p:txBody>
          <a:bodyPr>
            <a:normAutofit/>
          </a:bodyPr>
          <a:lstStyle/>
          <a:p>
            <a:r>
              <a:rPr lang="en-US" sz="3200" dirty="0"/>
              <a:t>God, of course, knows their number, but they are presented to men as uncountable - </a:t>
            </a:r>
            <a:r>
              <a:rPr lang="en-US" sz="3200" i="1" dirty="0"/>
              <a:t>"But ye are come unto Mount Zion, and unto the city of the living God, the heavenly Jerusalem, and to an innumerable company of angels" (Heb. 12:22)</a:t>
            </a:r>
            <a:endParaRPr lang="en-US" sz="3200" dirty="0"/>
          </a:p>
          <a:p>
            <a:r>
              <a:rPr lang="en-US" sz="3200" dirty="0"/>
              <a:t>There may be as many angels as there are stars in the heavens, for angels are associated with the stars </a:t>
            </a:r>
            <a:r>
              <a:rPr lang="en-US" sz="3200" i="1" dirty="0"/>
              <a:t>(Job 38:7; Ps. 148:1-3; Rev. 9:1, 2; 12:3, 4, 7-9). </a:t>
            </a:r>
          </a:p>
          <a:p>
            <a:r>
              <a:rPr lang="en-US" sz="3200" dirty="0"/>
              <a:t>If this be so, there would exist untold trillions of these heavenly beings. </a:t>
            </a:r>
          </a:p>
        </p:txBody>
      </p:sp>
      <p:pic>
        <p:nvPicPr>
          <p:cNvPr id="4" name="Picture 3">
            <a:extLst>
              <a:ext uri="{FF2B5EF4-FFF2-40B4-BE49-F238E27FC236}">
                <a16:creationId xmlns:a16="http://schemas.microsoft.com/office/drawing/2014/main" id="{C0A8AE22-8735-4D05-8489-57210CA81090}"/>
              </a:ext>
            </a:extLst>
          </p:cNvPr>
          <p:cNvPicPr>
            <a:picLocks noChangeAspect="1"/>
          </p:cNvPicPr>
          <p:nvPr/>
        </p:nvPicPr>
        <p:blipFill rotWithShape="1">
          <a:blip r:embed="rId2"/>
          <a:srcRect l="-1" r="598" b="73742"/>
          <a:stretch/>
        </p:blipFill>
        <p:spPr>
          <a:xfrm>
            <a:off x="5955632" y="5078565"/>
            <a:ext cx="6171053" cy="1741252"/>
          </a:xfrm>
          <a:prstGeom prst="rect">
            <a:avLst/>
          </a:prstGeom>
          <a:ln>
            <a:noFill/>
          </a:ln>
          <a:effectLst>
            <a:softEdge rad="112500"/>
          </a:effectLst>
        </p:spPr>
      </p:pic>
      <p:pic>
        <p:nvPicPr>
          <p:cNvPr id="5" name="Picture 4">
            <a:extLst>
              <a:ext uri="{FF2B5EF4-FFF2-40B4-BE49-F238E27FC236}">
                <a16:creationId xmlns:a16="http://schemas.microsoft.com/office/drawing/2014/main" id="{7EFF5B81-CC48-42E6-9715-020E07FA8A10}"/>
              </a:ext>
            </a:extLst>
          </p:cNvPr>
          <p:cNvPicPr>
            <a:picLocks noChangeAspect="1"/>
          </p:cNvPicPr>
          <p:nvPr/>
        </p:nvPicPr>
        <p:blipFill>
          <a:blip r:embed="rId3"/>
          <a:stretch>
            <a:fillRect/>
          </a:stretch>
        </p:blipFill>
        <p:spPr>
          <a:xfrm flipH="1">
            <a:off x="0" y="5060912"/>
            <a:ext cx="6234340" cy="1758905"/>
          </a:xfrm>
          <a:prstGeom prst="rect">
            <a:avLst/>
          </a:prstGeom>
        </p:spPr>
      </p:pic>
    </p:spTree>
    <p:extLst>
      <p:ext uri="{BB962C8B-B14F-4D97-AF65-F5344CB8AC3E}">
        <p14:creationId xmlns:p14="http://schemas.microsoft.com/office/powerpoint/2010/main" val="3519329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4" name="Picture 3">
            <a:extLst>
              <a:ext uri="{FF2B5EF4-FFF2-40B4-BE49-F238E27FC236}">
                <a16:creationId xmlns:a16="http://schemas.microsoft.com/office/drawing/2014/main" id="{90D89806-24F0-4A2C-81CE-455C51629599}"/>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t="431" b="5404"/>
          <a:stretch/>
        </p:blipFill>
        <p:spPr>
          <a:xfrm>
            <a:off x="20" y="10"/>
            <a:ext cx="12191980" cy="5395902"/>
          </a:xfrm>
          <a:prstGeom prst="rect">
            <a:avLst/>
          </a:prstGeom>
        </p:spPr>
      </p:pic>
      <p:sp>
        <p:nvSpPr>
          <p:cNvPr id="2" name="Title 1">
            <a:extLst>
              <a:ext uri="{FF2B5EF4-FFF2-40B4-BE49-F238E27FC236}">
                <a16:creationId xmlns:a16="http://schemas.microsoft.com/office/drawing/2014/main" id="{0F923C9A-5AEE-4079-A89F-8831B572F81F}"/>
              </a:ext>
            </a:extLst>
          </p:cNvPr>
          <p:cNvSpPr>
            <a:spLocks noGrp="1"/>
          </p:cNvSpPr>
          <p:nvPr>
            <p:ph type="title"/>
          </p:nvPr>
        </p:nvSpPr>
        <p:spPr>
          <a:xfrm>
            <a:off x="-93306" y="5907249"/>
            <a:ext cx="12285306" cy="822326"/>
          </a:xfrm>
        </p:spPr>
        <p:txBody>
          <a:bodyPr vert="horz" lIns="91440" tIns="45720" rIns="91440" bIns="45720" rtlCol="0" anchor="ctr">
            <a:noAutofit/>
          </a:bodyPr>
          <a:lstStyle/>
          <a:p>
            <a:pPr algn="ctr">
              <a:lnSpc>
                <a:spcPct val="70000"/>
              </a:lnSpc>
            </a:pPr>
            <a:r>
              <a:rPr lang="en-US" sz="3600" dirty="0"/>
              <a:t>A hint of the huge number of angels can be seen in </a:t>
            </a:r>
            <a:r>
              <a:rPr lang="en-US" sz="3600" i="1" dirty="0"/>
              <a:t>Mark 5:9 </a:t>
            </a:r>
            <a:r>
              <a:rPr lang="en-US" sz="3600" dirty="0"/>
              <a:t>where Satan could afford to give over 6,000 of his fallen angels            to torment one poor lunatic.</a:t>
            </a:r>
            <a:br>
              <a:rPr lang="en-US" sz="3600" dirty="0"/>
            </a:br>
            <a:endParaRPr lang="en-US" sz="3600" dirty="0"/>
          </a:p>
        </p:txBody>
      </p:sp>
    </p:spTree>
    <p:extLst>
      <p:ext uri="{BB962C8B-B14F-4D97-AF65-F5344CB8AC3E}">
        <p14:creationId xmlns:p14="http://schemas.microsoft.com/office/powerpoint/2010/main" val="2958426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4845E-32E7-480D-9EA3-0CD82C735FCD}"/>
              </a:ext>
            </a:extLst>
          </p:cNvPr>
          <p:cNvSpPr>
            <a:spLocks noGrp="1"/>
          </p:cNvSpPr>
          <p:nvPr>
            <p:ph type="title"/>
          </p:nvPr>
        </p:nvSpPr>
        <p:spPr>
          <a:xfrm>
            <a:off x="419449" y="1304693"/>
            <a:ext cx="11042706" cy="1325563"/>
          </a:xfrm>
        </p:spPr>
        <p:txBody>
          <a:bodyPr>
            <a:noAutofit/>
          </a:bodyPr>
          <a:lstStyle/>
          <a:p>
            <a:pPr algn="ctr"/>
            <a:r>
              <a:rPr lang="en-US" sz="3200" i="1" dirty="0"/>
              <a:t>"I beheld till the thrones were cast down, and the Ancient of days did sit, whose garment was white as snow, and the hair of his head like the pure wool: his throne was like the fiery flame, and his wheels as burning fire. A fiery stream issued and came forth from before him: thousand thousands ministered unto him, and ten thousand times ten thousand stood before him: the judgment was set, and the books were opened" (Daniel 7:9, 10)</a:t>
            </a:r>
            <a:br>
              <a:rPr lang="en-US" sz="3200" dirty="0"/>
            </a:br>
            <a:endParaRPr lang="en-US" sz="3200" dirty="0"/>
          </a:p>
        </p:txBody>
      </p:sp>
      <p:pic>
        <p:nvPicPr>
          <p:cNvPr id="7" name="Picture 6">
            <a:extLst>
              <a:ext uri="{FF2B5EF4-FFF2-40B4-BE49-F238E27FC236}">
                <a16:creationId xmlns:a16="http://schemas.microsoft.com/office/drawing/2014/main" id="{976D3E75-8C90-4324-BA57-E3845F052CAF}"/>
              </a:ext>
            </a:extLst>
          </p:cNvPr>
          <p:cNvPicPr>
            <a:picLocks noChangeAspect="1"/>
          </p:cNvPicPr>
          <p:nvPr/>
        </p:nvPicPr>
        <p:blipFill>
          <a:blip r:embed="rId2"/>
          <a:stretch>
            <a:fillRect/>
          </a:stretch>
        </p:blipFill>
        <p:spPr>
          <a:xfrm>
            <a:off x="2949251" y="3429000"/>
            <a:ext cx="5715000" cy="3429000"/>
          </a:xfrm>
          <a:prstGeom prst="rect">
            <a:avLst/>
          </a:prstGeom>
        </p:spPr>
      </p:pic>
    </p:spTree>
    <p:extLst>
      <p:ext uri="{BB962C8B-B14F-4D97-AF65-F5344CB8AC3E}">
        <p14:creationId xmlns:p14="http://schemas.microsoft.com/office/powerpoint/2010/main" val="72226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DB4F7-419C-4993-B729-FBD99575C808}"/>
              </a:ext>
            </a:extLst>
          </p:cNvPr>
          <p:cNvSpPr>
            <a:spLocks noGrp="1"/>
          </p:cNvSpPr>
          <p:nvPr>
            <p:ph type="title"/>
          </p:nvPr>
        </p:nvSpPr>
        <p:spPr>
          <a:xfrm>
            <a:off x="839141" y="961856"/>
            <a:ext cx="10515600" cy="1325563"/>
          </a:xfrm>
        </p:spPr>
        <p:txBody>
          <a:bodyPr>
            <a:normAutofit fontScale="90000"/>
          </a:bodyPr>
          <a:lstStyle/>
          <a:p>
            <a:pPr algn="ctr"/>
            <a:r>
              <a:rPr lang="en-US" i="1" dirty="0"/>
              <a:t>"And I beheld, and I heard the voice of many angels round about the throne... and the number of them was ten thousand times ten thousand, and thousands of thousands" (Rev. 5:11).</a:t>
            </a:r>
            <a:br>
              <a:rPr lang="en-US" i="1" dirty="0"/>
            </a:br>
            <a:endParaRPr lang="en-US" i="1" dirty="0"/>
          </a:p>
        </p:txBody>
      </p:sp>
      <p:pic>
        <p:nvPicPr>
          <p:cNvPr id="4" name="Picture 3">
            <a:extLst>
              <a:ext uri="{FF2B5EF4-FFF2-40B4-BE49-F238E27FC236}">
                <a16:creationId xmlns:a16="http://schemas.microsoft.com/office/drawing/2014/main" id="{D119F3ED-FA47-49C5-9C25-EDC014A1A6ED}"/>
              </a:ext>
            </a:extLst>
          </p:cNvPr>
          <p:cNvPicPr>
            <a:picLocks noChangeAspect="1"/>
          </p:cNvPicPr>
          <p:nvPr/>
        </p:nvPicPr>
        <p:blipFill>
          <a:blip r:embed="rId2"/>
          <a:stretch>
            <a:fillRect/>
          </a:stretch>
        </p:blipFill>
        <p:spPr>
          <a:xfrm>
            <a:off x="2001191" y="2589140"/>
            <a:ext cx="8191500" cy="4095750"/>
          </a:xfrm>
          <a:prstGeom prst="rect">
            <a:avLst/>
          </a:prstGeom>
        </p:spPr>
      </p:pic>
    </p:spTree>
    <p:extLst>
      <p:ext uri="{BB962C8B-B14F-4D97-AF65-F5344CB8AC3E}">
        <p14:creationId xmlns:p14="http://schemas.microsoft.com/office/powerpoint/2010/main" val="4083053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FC708-645C-4AE2-BBC1-07A9E3ADF133}"/>
              </a:ext>
            </a:extLst>
          </p:cNvPr>
          <p:cNvSpPr>
            <a:spLocks noGrp="1"/>
          </p:cNvSpPr>
          <p:nvPr>
            <p:ph type="title"/>
          </p:nvPr>
        </p:nvSpPr>
        <p:spPr/>
        <p:txBody>
          <a:bodyPr>
            <a:normAutofit/>
          </a:bodyPr>
          <a:lstStyle/>
          <a:p>
            <a:pPr algn="ctr"/>
            <a:r>
              <a:rPr lang="en-US" i="1" dirty="0"/>
              <a:t>"The chariots of God are twenty thousand, even thousands of angels" (Psalms 68:17).</a:t>
            </a:r>
          </a:p>
        </p:txBody>
      </p:sp>
      <p:pic>
        <p:nvPicPr>
          <p:cNvPr id="3" name="Picture 2">
            <a:extLst>
              <a:ext uri="{FF2B5EF4-FFF2-40B4-BE49-F238E27FC236}">
                <a16:creationId xmlns:a16="http://schemas.microsoft.com/office/drawing/2014/main" id="{281C2927-31C3-486F-8FD5-D4FBA1F76371}"/>
              </a:ext>
            </a:extLst>
          </p:cNvPr>
          <p:cNvPicPr>
            <a:picLocks noChangeAspect="1"/>
          </p:cNvPicPr>
          <p:nvPr/>
        </p:nvPicPr>
        <p:blipFill>
          <a:blip r:embed="rId2"/>
          <a:stretch>
            <a:fillRect/>
          </a:stretch>
        </p:blipFill>
        <p:spPr>
          <a:xfrm>
            <a:off x="2271970" y="1906040"/>
            <a:ext cx="7648060" cy="4760153"/>
          </a:xfrm>
          <a:prstGeom prst="rect">
            <a:avLst/>
          </a:prstGeom>
        </p:spPr>
      </p:pic>
      <p:pic>
        <p:nvPicPr>
          <p:cNvPr id="4" name="Picture 3">
            <a:extLst>
              <a:ext uri="{FF2B5EF4-FFF2-40B4-BE49-F238E27FC236}">
                <a16:creationId xmlns:a16="http://schemas.microsoft.com/office/drawing/2014/main" id="{3CEFAAA3-1804-4A33-BFD0-B50BA5B1FE35}"/>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Effect>
                      <a14:brightnessContrast bright="-20000"/>
                    </a14:imgEffect>
                  </a14:imgLayer>
                </a14:imgProps>
              </a:ext>
            </a:extLst>
          </a:blip>
          <a:stretch>
            <a:fillRect/>
          </a:stretch>
        </p:blipFill>
        <p:spPr>
          <a:xfrm>
            <a:off x="2384888" y="3079102"/>
            <a:ext cx="1896122" cy="2254186"/>
          </a:xfrm>
          <a:prstGeom prst="ellipse">
            <a:avLst/>
          </a:prstGeom>
          <a:ln>
            <a:noFill/>
          </a:ln>
          <a:effectLst>
            <a:softEdge rad="112500"/>
          </a:effectLst>
        </p:spPr>
      </p:pic>
      <p:pic>
        <p:nvPicPr>
          <p:cNvPr id="5" name="Picture 4">
            <a:extLst>
              <a:ext uri="{FF2B5EF4-FFF2-40B4-BE49-F238E27FC236}">
                <a16:creationId xmlns:a16="http://schemas.microsoft.com/office/drawing/2014/main" id="{9694902F-0183-4DAC-A1A2-539C3A38774E}"/>
              </a:ext>
            </a:extLst>
          </p:cNvPr>
          <p:cNvPicPr>
            <a:picLocks noChangeAspect="1"/>
          </p:cNvPicPr>
          <p:nvPr/>
        </p:nvPicPr>
        <p:blipFill>
          <a:blip r:embed="rId5"/>
          <a:stretch>
            <a:fillRect/>
          </a:stretch>
        </p:blipFill>
        <p:spPr>
          <a:xfrm>
            <a:off x="4640348" y="1906040"/>
            <a:ext cx="5392600" cy="4073309"/>
          </a:xfrm>
          <a:prstGeom prst="ellipse">
            <a:avLst/>
          </a:prstGeom>
          <a:ln>
            <a:noFill/>
          </a:ln>
          <a:effectLst>
            <a:softEdge rad="112500"/>
          </a:effectLst>
        </p:spPr>
      </p:pic>
    </p:spTree>
    <p:extLst>
      <p:ext uri="{BB962C8B-B14F-4D97-AF65-F5344CB8AC3E}">
        <p14:creationId xmlns:p14="http://schemas.microsoft.com/office/powerpoint/2010/main" val="1030901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4" name="Picture 3">
            <a:extLst>
              <a:ext uri="{FF2B5EF4-FFF2-40B4-BE49-F238E27FC236}">
                <a16:creationId xmlns:a16="http://schemas.microsoft.com/office/drawing/2014/main" id="{8D87434E-61C9-4F67-9213-0EAD110A6A61}"/>
              </a:ext>
            </a:extLst>
          </p:cNvPr>
          <p:cNvPicPr>
            <a:picLocks noChangeAspect="1"/>
          </p:cNvPicPr>
          <p:nvPr/>
        </p:nvPicPr>
        <p:blipFill rotWithShape="1">
          <a:blip r:embed="rId2"/>
          <a:srcRect t="463" b="11021"/>
          <a:stretch/>
        </p:blipFill>
        <p:spPr>
          <a:xfrm>
            <a:off x="20" y="10"/>
            <a:ext cx="12191980" cy="5395902"/>
          </a:xfrm>
          <a:prstGeom prst="rect">
            <a:avLst/>
          </a:prstGeom>
        </p:spPr>
      </p:pic>
      <p:sp>
        <p:nvSpPr>
          <p:cNvPr id="2" name="Title 1">
            <a:extLst>
              <a:ext uri="{FF2B5EF4-FFF2-40B4-BE49-F238E27FC236}">
                <a16:creationId xmlns:a16="http://schemas.microsoft.com/office/drawing/2014/main" id="{F5AEEDEE-B73E-4084-8A42-3266B6FA82A1}"/>
              </a:ext>
            </a:extLst>
          </p:cNvPr>
          <p:cNvSpPr>
            <a:spLocks noGrp="1"/>
          </p:cNvSpPr>
          <p:nvPr>
            <p:ph type="title"/>
          </p:nvPr>
        </p:nvSpPr>
        <p:spPr>
          <a:xfrm>
            <a:off x="-108284" y="5293896"/>
            <a:ext cx="12300284" cy="1564104"/>
          </a:xfrm>
        </p:spPr>
        <p:txBody>
          <a:bodyPr vert="horz" lIns="91440" tIns="45720" rIns="91440" bIns="45720" rtlCol="0" anchor="ctr">
            <a:normAutofit/>
          </a:bodyPr>
          <a:lstStyle/>
          <a:p>
            <a:pPr algn="ctr">
              <a:lnSpc>
                <a:spcPct val="70000"/>
              </a:lnSpc>
            </a:pPr>
            <a:r>
              <a:rPr lang="en-US" sz="3600" i="1" dirty="0"/>
              <a:t>"</a:t>
            </a:r>
            <a:r>
              <a:rPr lang="en-US" sz="3600" i="1" dirty="0" err="1"/>
              <a:t>Thinkest</a:t>
            </a:r>
            <a:r>
              <a:rPr lang="en-US" sz="3600" i="1" dirty="0"/>
              <a:t> thou that I cannot now pray to my Father, and he shall presently give me more than twelve legions (72,000) of angels?" (Matthew 26:53)</a:t>
            </a:r>
          </a:p>
        </p:txBody>
      </p:sp>
    </p:spTree>
    <p:extLst>
      <p:ext uri="{BB962C8B-B14F-4D97-AF65-F5344CB8AC3E}">
        <p14:creationId xmlns:p14="http://schemas.microsoft.com/office/powerpoint/2010/main" val="3712723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6A1151-C389-4CFA-9984-D1E7844CFB35}"/>
              </a:ext>
            </a:extLst>
          </p:cNvPr>
          <p:cNvPicPr>
            <a:picLocks noChangeAspect="1"/>
          </p:cNvPicPr>
          <p:nvPr/>
        </p:nvPicPr>
        <p:blipFill rotWithShape="1">
          <a:blip r:embed="rId2"/>
          <a:srcRect t="4661"/>
          <a:stretch/>
        </p:blipFill>
        <p:spPr>
          <a:xfrm>
            <a:off x="20" y="10"/>
            <a:ext cx="12191980" cy="6857990"/>
          </a:xfrm>
          <a:prstGeom prst="rect">
            <a:avLst/>
          </a:prstGeom>
        </p:spPr>
      </p:pic>
      <p:sp>
        <p:nvSpPr>
          <p:cNvPr id="2" name="Title 1">
            <a:extLst>
              <a:ext uri="{FF2B5EF4-FFF2-40B4-BE49-F238E27FC236}">
                <a16:creationId xmlns:a16="http://schemas.microsoft.com/office/drawing/2014/main" id="{C12E2DAC-6159-4B6E-AB47-89AAA1FFABB1}"/>
              </a:ext>
            </a:extLst>
          </p:cNvPr>
          <p:cNvSpPr>
            <a:spLocks noGrp="1"/>
          </p:cNvSpPr>
          <p:nvPr>
            <p:ph type="title"/>
          </p:nvPr>
        </p:nvSpPr>
        <p:spPr>
          <a:xfrm>
            <a:off x="7202466" y="3432132"/>
            <a:ext cx="4008088" cy="3166788"/>
          </a:xfrm>
          <a:prstGeom prst="ellipse">
            <a:avLst/>
          </a:prstGeom>
          <a:solidFill>
            <a:schemeClr val="bg1"/>
          </a:solidFill>
          <a:ln w="174625" cmpd="thinThick">
            <a:solidFill>
              <a:schemeClr val="bg1"/>
            </a:solidFill>
          </a:ln>
        </p:spPr>
        <p:txBody>
          <a:bodyPr anchor="ctr">
            <a:normAutofit/>
          </a:bodyPr>
          <a:lstStyle/>
          <a:p>
            <a:pPr algn="ctr"/>
            <a:r>
              <a:rPr lang="en-US" sz="3600" b="1" dirty="0">
                <a:solidFill>
                  <a:schemeClr val="tx1">
                    <a:lumMod val="85000"/>
                    <a:lumOff val="15000"/>
                  </a:schemeClr>
                </a:solidFill>
              </a:rPr>
              <a:t>Our interaction with Angels in Heaven</a:t>
            </a:r>
          </a:p>
        </p:txBody>
      </p:sp>
    </p:spTree>
    <p:extLst>
      <p:ext uri="{BB962C8B-B14F-4D97-AF65-F5344CB8AC3E}">
        <p14:creationId xmlns:p14="http://schemas.microsoft.com/office/powerpoint/2010/main" val="2296953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7CE2D2-1F2D-4BBB-B24E-22734EBF2AEC}"/>
              </a:ext>
            </a:extLst>
          </p:cNvPr>
          <p:cNvPicPr>
            <a:picLocks noChangeAspect="1"/>
          </p:cNvPicPr>
          <p:nvPr/>
        </p:nvPicPr>
        <p:blipFill>
          <a:blip r:embed="rId2"/>
          <a:stretch>
            <a:fillRect/>
          </a:stretch>
        </p:blipFill>
        <p:spPr>
          <a:xfrm>
            <a:off x="1101790" y="1754326"/>
            <a:ext cx="9587204" cy="5262068"/>
          </a:xfrm>
          <a:prstGeom prst="rect">
            <a:avLst/>
          </a:prstGeom>
          <a:ln>
            <a:noFill/>
          </a:ln>
          <a:effectLst>
            <a:softEdge rad="112500"/>
          </a:effectLst>
        </p:spPr>
      </p:pic>
      <p:sp>
        <p:nvSpPr>
          <p:cNvPr id="3" name="Rectangle 2">
            <a:extLst>
              <a:ext uri="{FF2B5EF4-FFF2-40B4-BE49-F238E27FC236}">
                <a16:creationId xmlns:a16="http://schemas.microsoft.com/office/drawing/2014/main" id="{0E51D584-F6E8-4712-BFB8-A2BBDAF4C4AB}"/>
              </a:ext>
            </a:extLst>
          </p:cNvPr>
          <p:cNvSpPr/>
          <p:nvPr/>
        </p:nvSpPr>
        <p:spPr>
          <a:xfrm>
            <a:off x="121298" y="0"/>
            <a:ext cx="12070702" cy="1754326"/>
          </a:xfrm>
          <a:prstGeom prst="rect">
            <a:avLst/>
          </a:prstGeom>
        </p:spPr>
        <p:txBody>
          <a:bodyPr wrap="square">
            <a:spAutoFit/>
          </a:bodyPr>
          <a:lstStyle/>
          <a:p>
            <a:pPr algn="ctr"/>
            <a:r>
              <a:rPr lang="en-US" sz="3600" i="1" dirty="0"/>
              <a:t>“That in the ages to come he might shew the exceeding riches of his grace in his kindness toward us through Christ Jesus"                (Ephesians 2:7)</a:t>
            </a:r>
          </a:p>
        </p:txBody>
      </p:sp>
      <p:pic>
        <p:nvPicPr>
          <p:cNvPr id="6" name="Picture 5">
            <a:extLst>
              <a:ext uri="{FF2B5EF4-FFF2-40B4-BE49-F238E27FC236}">
                <a16:creationId xmlns:a16="http://schemas.microsoft.com/office/drawing/2014/main" id="{3E44A56A-30BC-4BC6-8879-B4AA011E4E8D}"/>
              </a:ext>
            </a:extLst>
          </p:cNvPr>
          <p:cNvPicPr>
            <a:picLocks noChangeAspect="1"/>
          </p:cNvPicPr>
          <p:nvPr/>
        </p:nvPicPr>
        <p:blipFill rotWithShape="1">
          <a:blip r:embed="rId3"/>
          <a:srcRect t="-3194" r="44001" b="1"/>
          <a:stretch/>
        </p:blipFill>
        <p:spPr>
          <a:xfrm>
            <a:off x="1101790" y="1754326"/>
            <a:ext cx="3301077" cy="3041585"/>
          </a:xfrm>
          <a:prstGeom prst="ellipse">
            <a:avLst/>
          </a:prstGeom>
          <a:ln>
            <a:noFill/>
          </a:ln>
          <a:effectLst>
            <a:softEdge rad="112500"/>
          </a:effectLst>
        </p:spPr>
      </p:pic>
    </p:spTree>
    <p:extLst>
      <p:ext uri="{BB962C8B-B14F-4D97-AF65-F5344CB8AC3E}">
        <p14:creationId xmlns:p14="http://schemas.microsoft.com/office/powerpoint/2010/main" val="501479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12400-BCCA-45D2-9516-A4313EF093A5}"/>
              </a:ext>
            </a:extLst>
          </p:cNvPr>
          <p:cNvSpPr>
            <a:spLocks noGrp="1"/>
          </p:cNvSpPr>
          <p:nvPr>
            <p:ph type="title"/>
          </p:nvPr>
        </p:nvSpPr>
        <p:spPr>
          <a:xfrm>
            <a:off x="0" y="1"/>
            <a:ext cx="12192000" cy="6858000"/>
          </a:xfrm>
        </p:spPr>
        <p:txBody>
          <a:bodyPr>
            <a:normAutofit/>
          </a:bodyPr>
          <a:lstStyle/>
          <a:p>
            <a:pPr algn="ctr"/>
            <a:r>
              <a:rPr lang="en-US" sz="4000" i="1" dirty="0"/>
              <a:t>“But God, who is rich in mercy, for his great love wherewith he loved us, Even when we were dead in sins, hath quickened us together with Christ, And hath raised us up together, and made us sit together in heavenly places in Christ Jesus: </a:t>
            </a:r>
            <a:r>
              <a:rPr lang="en-US" sz="4000" i="1" dirty="0">
                <a:solidFill>
                  <a:srgbClr val="FFFF00"/>
                </a:solidFill>
              </a:rPr>
              <a:t>That in the ages to come he might shew the exceeding riches of his grace in his kindness toward us through Christ Jesus</a:t>
            </a:r>
            <a:r>
              <a:rPr lang="en-US" sz="4000" i="1" dirty="0"/>
              <a:t>. For by grace are ye saved through faith; and that not of yourselves: it is the gift of God: Not of works, lest any man should boast. For we are his workmanship, created in Christ Jesus unto good works, which God hath before ordained that we should </a:t>
            </a:r>
            <a:br>
              <a:rPr lang="en-US" sz="4000" i="1" dirty="0"/>
            </a:br>
            <a:r>
              <a:rPr lang="en-US" sz="4000" i="1" dirty="0"/>
              <a:t>walk in them.” (Ephesians 2:4-10) </a:t>
            </a:r>
          </a:p>
        </p:txBody>
      </p:sp>
    </p:spTree>
    <p:extLst>
      <p:ext uri="{BB962C8B-B14F-4D97-AF65-F5344CB8AC3E}">
        <p14:creationId xmlns:p14="http://schemas.microsoft.com/office/powerpoint/2010/main" val="3170733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2A066-4F30-4E4A-93E1-7F524ECC141B}"/>
              </a:ext>
            </a:extLst>
          </p:cNvPr>
          <p:cNvSpPr>
            <a:spLocks noGrp="1"/>
          </p:cNvSpPr>
          <p:nvPr>
            <p:ph type="title"/>
          </p:nvPr>
        </p:nvSpPr>
        <p:spPr>
          <a:xfrm>
            <a:off x="5765532" y="71510"/>
            <a:ext cx="6314173" cy="1325563"/>
          </a:xfrm>
        </p:spPr>
        <p:txBody>
          <a:bodyPr/>
          <a:lstStyle/>
          <a:p>
            <a:pPr algn="ctr"/>
            <a:r>
              <a:rPr lang="en-US" b="1" dirty="0"/>
              <a:t>Angels in the Word of God</a:t>
            </a:r>
          </a:p>
        </p:txBody>
      </p:sp>
      <p:sp>
        <p:nvSpPr>
          <p:cNvPr id="3" name="Content Placeholder 2">
            <a:extLst>
              <a:ext uri="{FF2B5EF4-FFF2-40B4-BE49-F238E27FC236}">
                <a16:creationId xmlns:a16="http://schemas.microsoft.com/office/drawing/2014/main" id="{838C16A7-F39B-4A56-B7A3-EDF3359D9939}"/>
              </a:ext>
            </a:extLst>
          </p:cNvPr>
          <p:cNvSpPr>
            <a:spLocks noGrp="1"/>
          </p:cNvSpPr>
          <p:nvPr>
            <p:ph idx="1"/>
          </p:nvPr>
        </p:nvSpPr>
        <p:spPr>
          <a:xfrm>
            <a:off x="5765532" y="2144407"/>
            <a:ext cx="6131911" cy="4351338"/>
          </a:xfrm>
        </p:spPr>
        <p:txBody>
          <a:bodyPr>
            <a:normAutofit/>
          </a:bodyPr>
          <a:lstStyle/>
          <a:p>
            <a:pPr marL="0" indent="0" algn="ctr">
              <a:buNone/>
            </a:pPr>
            <a:r>
              <a:rPr lang="en-US" sz="3600" dirty="0"/>
              <a:t>Angels are mentioned in 34 books of the Bible for a total of 281 times (106 times in the Old Testament and 174 in the    New Testament). </a:t>
            </a:r>
          </a:p>
        </p:txBody>
      </p:sp>
      <p:pic>
        <p:nvPicPr>
          <p:cNvPr id="4" name="Picture 3">
            <a:extLst>
              <a:ext uri="{FF2B5EF4-FFF2-40B4-BE49-F238E27FC236}">
                <a16:creationId xmlns:a16="http://schemas.microsoft.com/office/drawing/2014/main" id="{37413F23-23B9-4E8C-BEC3-443A123B6745}"/>
              </a:ext>
            </a:extLst>
          </p:cNvPr>
          <p:cNvPicPr>
            <a:picLocks noChangeAspect="1"/>
          </p:cNvPicPr>
          <p:nvPr/>
        </p:nvPicPr>
        <p:blipFill>
          <a:blip r:embed="rId2"/>
          <a:stretch>
            <a:fillRect/>
          </a:stretch>
        </p:blipFill>
        <p:spPr>
          <a:xfrm>
            <a:off x="-1" y="0"/>
            <a:ext cx="5443169" cy="6858000"/>
          </a:xfrm>
          <a:prstGeom prst="rect">
            <a:avLst/>
          </a:prstGeom>
        </p:spPr>
      </p:pic>
    </p:spTree>
    <p:extLst>
      <p:ext uri="{BB962C8B-B14F-4D97-AF65-F5344CB8AC3E}">
        <p14:creationId xmlns:p14="http://schemas.microsoft.com/office/powerpoint/2010/main" val="3626394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698364-F591-4F3E-AAB7-A3F00F5F0026}"/>
              </a:ext>
            </a:extLst>
          </p:cNvPr>
          <p:cNvSpPr>
            <a:spLocks noGrp="1"/>
          </p:cNvSpPr>
          <p:nvPr>
            <p:ph idx="1"/>
          </p:nvPr>
        </p:nvSpPr>
        <p:spPr>
          <a:xfrm>
            <a:off x="0" y="0"/>
            <a:ext cx="12192000" cy="7004807"/>
          </a:xfrm>
        </p:spPr>
        <p:txBody>
          <a:bodyPr>
            <a:noAutofit/>
          </a:bodyPr>
          <a:lstStyle/>
          <a:p>
            <a:r>
              <a:rPr lang="en-US" sz="3200" i="1" dirty="0"/>
              <a:t>(1 Peter 1:10-12) “Of which salvation the prophets have enquired and searched diligently, who prophesied of the grace that should come unto you: Searching what, or what manner of time the Spirit of Christ which was in them did signify, when it testified beforehand the sufferings of Christ, and the glory that should follow. Unto whom it was revealed, that not unto themselves, but unto us they did minister the things, which are now reported unto you by them that have preached the gospel unto you with the Holy Ghost sent down from heaven; which things the angels desire to look into.”</a:t>
            </a:r>
            <a:endParaRPr lang="en-US" sz="3200" dirty="0"/>
          </a:p>
          <a:p>
            <a:r>
              <a:rPr lang="en-US" sz="3200" dirty="0"/>
              <a:t>There is little doubt that much of this display of God’s saving grace will be for the benefit of angels.</a:t>
            </a:r>
          </a:p>
          <a:p>
            <a:r>
              <a:rPr lang="en-US" sz="3200" dirty="0"/>
              <a:t>Thus, if their number is indeed as large as it appears, then each redeemed sinner will have a huge congregation of angels to testify to of God’s grace.</a:t>
            </a:r>
          </a:p>
        </p:txBody>
      </p:sp>
    </p:spTree>
    <p:extLst>
      <p:ext uri="{BB962C8B-B14F-4D97-AF65-F5344CB8AC3E}">
        <p14:creationId xmlns:p14="http://schemas.microsoft.com/office/powerpoint/2010/main" val="954719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29DB40-F037-4027-9551-764D1BEBA6C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8800"/>
                    </a14:imgEffect>
                  </a14:imgLayer>
                </a14:imgProps>
              </a:ext>
            </a:extLst>
          </a:blip>
          <a:stretch>
            <a:fillRect/>
          </a:stretch>
        </p:blipFill>
        <p:spPr>
          <a:xfrm>
            <a:off x="1352811" y="-8249"/>
            <a:ext cx="9675169" cy="6866249"/>
          </a:xfrm>
          <a:prstGeom prst="rect">
            <a:avLst/>
          </a:prstGeom>
          <a:ln>
            <a:noFill/>
          </a:ln>
          <a:effectLst>
            <a:softEdge rad="112500"/>
          </a:effectLst>
        </p:spPr>
      </p:pic>
      <p:pic>
        <p:nvPicPr>
          <p:cNvPr id="3" name="Picture 2">
            <a:extLst>
              <a:ext uri="{FF2B5EF4-FFF2-40B4-BE49-F238E27FC236}">
                <a16:creationId xmlns:a16="http://schemas.microsoft.com/office/drawing/2014/main" id="{63C29A84-3799-4899-AE78-2F8972D15426}"/>
              </a:ext>
            </a:extLst>
          </p:cNvPr>
          <p:cNvPicPr>
            <a:picLocks noChangeAspect="1"/>
          </p:cNvPicPr>
          <p:nvPr/>
        </p:nvPicPr>
        <p:blipFill rotWithShape="1">
          <a:blip r:embed="rId4"/>
          <a:srcRect t="-1" r="255" b="65581"/>
          <a:stretch/>
        </p:blipFill>
        <p:spPr>
          <a:xfrm>
            <a:off x="2493853" y="1060080"/>
            <a:ext cx="7898665" cy="2046375"/>
          </a:xfrm>
          <a:prstGeom prst="rect">
            <a:avLst/>
          </a:prstGeom>
          <a:ln>
            <a:noFill/>
          </a:ln>
          <a:effectLst>
            <a:softEdge rad="112500"/>
          </a:effectLst>
        </p:spPr>
      </p:pic>
    </p:spTree>
    <p:extLst>
      <p:ext uri="{BB962C8B-B14F-4D97-AF65-F5344CB8AC3E}">
        <p14:creationId xmlns:p14="http://schemas.microsoft.com/office/powerpoint/2010/main" val="806411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Effect transition="in" filter="fade">
                                      <p:cBhvr>
                                        <p:cTn id="9"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7BF81-FB66-44BF-95F1-27C73FE65903}"/>
              </a:ext>
            </a:extLst>
          </p:cNvPr>
          <p:cNvSpPr>
            <a:spLocks noGrp="1"/>
          </p:cNvSpPr>
          <p:nvPr>
            <p:ph type="title"/>
          </p:nvPr>
        </p:nvSpPr>
        <p:spPr>
          <a:xfrm>
            <a:off x="0" y="717463"/>
            <a:ext cx="12192000" cy="1325563"/>
          </a:xfrm>
        </p:spPr>
        <p:txBody>
          <a:bodyPr>
            <a:normAutofit fontScale="90000"/>
          </a:bodyPr>
          <a:lstStyle/>
          <a:p>
            <a:pPr algn="ctr"/>
            <a:r>
              <a:rPr lang="en-US" b="1" dirty="0"/>
              <a:t>Angels possess separate and individual </a:t>
            </a:r>
            <a:br>
              <a:rPr lang="en-US" b="1" dirty="0"/>
            </a:br>
            <a:r>
              <a:rPr lang="en-US" b="1" dirty="0"/>
              <a:t>personalities, probably no two alike.</a:t>
            </a:r>
            <a:br>
              <a:rPr lang="en-US" b="1" dirty="0"/>
            </a:br>
            <a:r>
              <a:rPr lang="en-US" sz="4000" b="1" dirty="0">
                <a:solidFill>
                  <a:srgbClr val="FFFF00"/>
                </a:solidFill>
              </a:rPr>
              <a:t>(</a:t>
            </a:r>
            <a:r>
              <a:rPr lang="en-US" sz="4000" b="1" i="1" dirty="0">
                <a:solidFill>
                  <a:srgbClr val="FFFF00"/>
                </a:solidFill>
              </a:rPr>
              <a:t>They possess three necessary features required in personality)</a:t>
            </a:r>
            <a:br>
              <a:rPr lang="en-US" b="1" dirty="0"/>
            </a:br>
            <a:endParaRPr lang="en-US" b="1" dirty="0"/>
          </a:p>
        </p:txBody>
      </p:sp>
      <p:sp>
        <p:nvSpPr>
          <p:cNvPr id="3" name="Content Placeholder 2">
            <a:extLst>
              <a:ext uri="{FF2B5EF4-FFF2-40B4-BE49-F238E27FC236}">
                <a16:creationId xmlns:a16="http://schemas.microsoft.com/office/drawing/2014/main" id="{3B7D8D6A-EBEA-44AA-B4CC-BFB44EDE35E2}"/>
              </a:ext>
            </a:extLst>
          </p:cNvPr>
          <p:cNvSpPr>
            <a:spLocks noGrp="1"/>
          </p:cNvSpPr>
          <p:nvPr>
            <p:ph idx="1"/>
          </p:nvPr>
        </p:nvSpPr>
        <p:spPr>
          <a:xfrm>
            <a:off x="109057" y="2265028"/>
            <a:ext cx="7765980" cy="4876669"/>
          </a:xfrm>
        </p:spPr>
        <p:txBody>
          <a:bodyPr>
            <a:normAutofit/>
          </a:bodyPr>
          <a:lstStyle/>
          <a:p>
            <a:r>
              <a:rPr lang="en-US" sz="3200" u="sng" dirty="0">
                <a:solidFill>
                  <a:srgbClr val="FFFF00"/>
                </a:solidFill>
              </a:rPr>
              <a:t>Angels possess intelligence </a:t>
            </a:r>
            <a:r>
              <a:rPr lang="en-US" sz="3200" i="1" dirty="0">
                <a:solidFill>
                  <a:srgbClr val="FFFF00"/>
                </a:solidFill>
              </a:rPr>
              <a:t>-                  </a:t>
            </a:r>
            <a:r>
              <a:rPr lang="en-US" sz="3200" i="1" dirty="0"/>
              <a:t>Daniel 9:21-22 “Yea, whiles I was speaking in prayer, even the man Gabriel, whom I had seen in the vision at the beginning, being caused to fly swiftly, touched me about the time of the evening oblation. And</a:t>
            </a:r>
            <a:r>
              <a:rPr lang="en-US" sz="3200" i="1" u="sng" dirty="0"/>
              <a:t> he informed me, and talked with me</a:t>
            </a:r>
            <a:r>
              <a:rPr lang="en-US" sz="3200" i="1" dirty="0"/>
              <a:t>, and said, O Daniel, I am now come forth to give thee skill and understanding.” </a:t>
            </a:r>
          </a:p>
        </p:txBody>
      </p:sp>
      <p:pic>
        <p:nvPicPr>
          <p:cNvPr id="4" name="Picture 3">
            <a:extLst>
              <a:ext uri="{FF2B5EF4-FFF2-40B4-BE49-F238E27FC236}">
                <a16:creationId xmlns:a16="http://schemas.microsoft.com/office/drawing/2014/main" id="{4C026281-3E4F-490B-861E-E8558CEB6F29}"/>
              </a:ext>
            </a:extLst>
          </p:cNvPr>
          <p:cNvPicPr>
            <a:picLocks noChangeAspect="1"/>
          </p:cNvPicPr>
          <p:nvPr/>
        </p:nvPicPr>
        <p:blipFill>
          <a:blip r:embed="rId2"/>
          <a:stretch>
            <a:fillRect/>
          </a:stretch>
        </p:blipFill>
        <p:spPr>
          <a:xfrm>
            <a:off x="8385352" y="2124749"/>
            <a:ext cx="3128624" cy="45559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92681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71FDA9-A3E5-47E5-BB92-A272B1E8C545}"/>
              </a:ext>
            </a:extLst>
          </p:cNvPr>
          <p:cNvSpPr>
            <a:spLocks noGrp="1"/>
          </p:cNvSpPr>
          <p:nvPr>
            <p:ph idx="1"/>
          </p:nvPr>
        </p:nvSpPr>
        <p:spPr>
          <a:xfrm>
            <a:off x="192947" y="184558"/>
            <a:ext cx="7633981" cy="6593747"/>
          </a:xfrm>
        </p:spPr>
        <p:txBody>
          <a:bodyPr>
            <a:normAutofit lnSpcReduction="10000"/>
          </a:bodyPr>
          <a:lstStyle/>
          <a:p>
            <a:r>
              <a:rPr lang="en-US" sz="3600" u="sng" dirty="0">
                <a:solidFill>
                  <a:srgbClr val="FFFF00"/>
                </a:solidFill>
              </a:rPr>
              <a:t>Angels possess emotion</a:t>
            </a:r>
            <a:r>
              <a:rPr lang="en-US" sz="3600" dirty="0">
                <a:solidFill>
                  <a:srgbClr val="FFFF00"/>
                </a:solidFill>
              </a:rPr>
              <a:t> - </a:t>
            </a:r>
            <a:endParaRPr lang="en-US" sz="3600" u="sng" dirty="0">
              <a:solidFill>
                <a:srgbClr val="FFFF00"/>
              </a:solidFill>
            </a:endParaRPr>
          </a:p>
          <a:p>
            <a:r>
              <a:rPr lang="en-US" sz="3600" dirty="0"/>
              <a:t>They have desire - </a:t>
            </a:r>
            <a:r>
              <a:rPr lang="en-US" sz="3600" i="1" dirty="0"/>
              <a:t>(1 Pet. 1:12) “…which things (salvation) the angels desire to look into.”</a:t>
            </a:r>
          </a:p>
          <a:p>
            <a:r>
              <a:rPr lang="en-US" sz="3600" dirty="0"/>
              <a:t>They display joy - </a:t>
            </a:r>
            <a:r>
              <a:rPr lang="en-US" sz="3600" i="1" dirty="0"/>
              <a:t>(Job 38:7) “When the morning stars (angels) sang together, and all the sons of God (angels) shouted for joy?” (Luke 2:13) “And suddenly there was with  the angel a multitude of the heavenly host praising God, and saying, Glory to God in the highest, and on earth peace, good will toward men.”</a:t>
            </a:r>
          </a:p>
        </p:txBody>
      </p:sp>
      <p:pic>
        <p:nvPicPr>
          <p:cNvPr id="2" name="Picture 1">
            <a:extLst>
              <a:ext uri="{FF2B5EF4-FFF2-40B4-BE49-F238E27FC236}">
                <a16:creationId xmlns:a16="http://schemas.microsoft.com/office/drawing/2014/main" id="{377821D0-B962-4284-AAB5-4057CC1CC1A7}"/>
              </a:ext>
            </a:extLst>
          </p:cNvPr>
          <p:cNvPicPr>
            <a:picLocks noChangeAspect="1"/>
          </p:cNvPicPr>
          <p:nvPr/>
        </p:nvPicPr>
        <p:blipFill>
          <a:blip r:embed="rId2"/>
          <a:stretch>
            <a:fillRect/>
          </a:stretch>
        </p:blipFill>
        <p:spPr>
          <a:xfrm>
            <a:off x="7826929" y="0"/>
            <a:ext cx="4365072" cy="3273804"/>
          </a:xfrm>
          <a:prstGeom prst="rect">
            <a:avLst/>
          </a:prstGeom>
          <a:effectLst>
            <a:reflection blurRad="6350" stA="50000" endA="295" endPos="92000" dist="101600" dir="5400000" sy="-100000" algn="bl" rotWithShape="0"/>
          </a:effectLst>
        </p:spPr>
      </p:pic>
      <p:pic>
        <p:nvPicPr>
          <p:cNvPr id="5" name="Picture 4">
            <a:extLst>
              <a:ext uri="{FF2B5EF4-FFF2-40B4-BE49-F238E27FC236}">
                <a16:creationId xmlns:a16="http://schemas.microsoft.com/office/drawing/2014/main" id="{994DFE27-FD5D-4EEB-BAEE-925EF56880B3}"/>
              </a:ext>
            </a:extLst>
          </p:cNvPr>
          <p:cNvPicPr>
            <a:picLocks noChangeAspect="1"/>
          </p:cNvPicPr>
          <p:nvPr/>
        </p:nvPicPr>
        <p:blipFill rotWithShape="1">
          <a:blip r:embed="rId3"/>
          <a:srcRect l="3861" t="12898" r="4853" b="13561"/>
          <a:stretch/>
        </p:blipFill>
        <p:spPr>
          <a:xfrm>
            <a:off x="7826928" y="3273804"/>
            <a:ext cx="4309602" cy="2599814"/>
          </a:xfrm>
          <a:prstGeom prst="rect">
            <a:avLst/>
          </a:prstGeom>
          <a:effectLst>
            <a:reflection blurRad="6350" stA="50000" endA="295" endPos="92000" dist="101600" dir="5400000" sy="-100000" algn="bl" rotWithShape="0"/>
          </a:effectLst>
        </p:spPr>
      </p:pic>
    </p:spTree>
    <p:extLst>
      <p:ext uri="{BB962C8B-B14F-4D97-AF65-F5344CB8AC3E}">
        <p14:creationId xmlns:p14="http://schemas.microsoft.com/office/powerpoint/2010/main" val="1832816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in front of a statue&#10;&#10;Description generated with high confidence">
            <a:extLst>
              <a:ext uri="{FF2B5EF4-FFF2-40B4-BE49-F238E27FC236}">
                <a16:creationId xmlns:a16="http://schemas.microsoft.com/office/drawing/2014/main" id="{E6D4D752-F9F4-4A2B-A67E-39916DCCA573}"/>
              </a:ext>
            </a:extLst>
          </p:cNvPr>
          <p:cNvPicPr>
            <a:picLocks noChangeAspect="1"/>
          </p:cNvPicPr>
          <p:nvPr/>
        </p:nvPicPr>
        <p:blipFill rotWithShape="1">
          <a:blip r:embed="rId2"/>
          <a:srcRect l="4967" r="18003"/>
          <a:stretch/>
        </p:blipFill>
        <p:spPr>
          <a:xfrm>
            <a:off x="7556408" y="10"/>
            <a:ext cx="4635591" cy="6857990"/>
          </a:xfrm>
          <a:prstGeom prst="rect">
            <a:avLst/>
          </a:prstGeom>
          <a:effectLst/>
        </p:spPr>
      </p:pic>
      <p:sp>
        <p:nvSpPr>
          <p:cNvPr id="2" name="Title 1">
            <a:extLst>
              <a:ext uri="{FF2B5EF4-FFF2-40B4-BE49-F238E27FC236}">
                <a16:creationId xmlns:a16="http://schemas.microsoft.com/office/drawing/2014/main" id="{F4058FD0-D3A2-4E98-9599-2AE7CE7535FA}"/>
              </a:ext>
            </a:extLst>
          </p:cNvPr>
          <p:cNvSpPr>
            <a:spLocks noGrp="1"/>
          </p:cNvSpPr>
          <p:nvPr>
            <p:ph type="title"/>
          </p:nvPr>
        </p:nvSpPr>
        <p:spPr>
          <a:xfrm>
            <a:off x="553851" y="-159874"/>
            <a:ext cx="6586491" cy="1676603"/>
          </a:xfrm>
        </p:spPr>
        <p:txBody>
          <a:bodyPr>
            <a:normAutofit/>
          </a:bodyPr>
          <a:lstStyle/>
          <a:p>
            <a:pPr algn="ctr"/>
            <a:r>
              <a:rPr lang="en-US" sz="3600" dirty="0"/>
              <a:t>Evil angels cohabited with women </a:t>
            </a:r>
            <a:r>
              <a:rPr lang="en-US" sz="3600" i="1" dirty="0"/>
              <a:t>(Genesis 6)</a:t>
            </a:r>
          </a:p>
        </p:txBody>
      </p:sp>
      <p:sp>
        <p:nvSpPr>
          <p:cNvPr id="3" name="Content Placeholder 2">
            <a:extLst>
              <a:ext uri="{FF2B5EF4-FFF2-40B4-BE49-F238E27FC236}">
                <a16:creationId xmlns:a16="http://schemas.microsoft.com/office/drawing/2014/main" id="{74B7B5B9-EF6F-4D97-9BF5-568B319D5DED}"/>
              </a:ext>
            </a:extLst>
          </p:cNvPr>
          <p:cNvSpPr>
            <a:spLocks noGrp="1"/>
          </p:cNvSpPr>
          <p:nvPr>
            <p:ph idx="1"/>
          </p:nvPr>
        </p:nvSpPr>
        <p:spPr>
          <a:xfrm>
            <a:off x="137785" y="1516729"/>
            <a:ext cx="7418622" cy="5505189"/>
          </a:xfrm>
        </p:spPr>
        <p:txBody>
          <a:bodyPr>
            <a:normAutofit/>
          </a:bodyPr>
          <a:lstStyle/>
          <a:p>
            <a:pPr marL="0" indent="0" algn="ctr">
              <a:buNone/>
            </a:pPr>
            <a:r>
              <a:rPr lang="en-US" i="1" dirty="0"/>
              <a:t>“And it came to pass, when men began to multiply on the face of the earth, and daughters were born unto them, That the sons of God saw the daughters of men that they were fair; and they took them wives of all which they chose…There were giants in the earth in those days; and also after that, when the sons of God came in unto the daughters of men, and they bare children to them, the same became mighty men which were of old, men of renown. And GOD saw that the wickedness of man was great in the earth, and that every imagination of the thoughts of his heart was only evil continually.”</a:t>
            </a:r>
          </a:p>
        </p:txBody>
      </p:sp>
    </p:spTree>
    <p:extLst>
      <p:ext uri="{BB962C8B-B14F-4D97-AF65-F5344CB8AC3E}">
        <p14:creationId xmlns:p14="http://schemas.microsoft.com/office/powerpoint/2010/main" val="2687443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4D5BA7-D4A8-4E75-BAFC-70DAA372D0E4}"/>
              </a:ext>
            </a:extLst>
          </p:cNvPr>
          <p:cNvPicPr>
            <a:picLocks noChangeAspect="1"/>
          </p:cNvPicPr>
          <p:nvPr/>
        </p:nvPicPr>
        <p:blipFill>
          <a:blip r:embed="rId2"/>
          <a:stretch>
            <a:fillRect/>
          </a:stretch>
        </p:blipFill>
        <p:spPr>
          <a:xfrm>
            <a:off x="1426331" y="0"/>
            <a:ext cx="9339337" cy="6858000"/>
          </a:xfrm>
          <a:prstGeom prst="rect">
            <a:avLst/>
          </a:prstGeom>
        </p:spPr>
      </p:pic>
      <p:sp>
        <p:nvSpPr>
          <p:cNvPr id="2" name="Title 1">
            <a:extLst>
              <a:ext uri="{FF2B5EF4-FFF2-40B4-BE49-F238E27FC236}">
                <a16:creationId xmlns:a16="http://schemas.microsoft.com/office/drawing/2014/main" id="{C03B24B0-6B84-42FA-B77F-FEC6AA15288B}"/>
              </a:ext>
            </a:extLst>
          </p:cNvPr>
          <p:cNvSpPr>
            <a:spLocks noGrp="1"/>
          </p:cNvSpPr>
          <p:nvPr>
            <p:ph type="title"/>
          </p:nvPr>
        </p:nvSpPr>
        <p:spPr>
          <a:xfrm>
            <a:off x="1426331" y="3008118"/>
            <a:ext cx="9339337" cy="1325563"/>
          </a:xfrm>
        </p:spPr>
        <p:txBody>
          <a:bodyPr>
            <a:noAutofit/>
          </a:bodyPr>
          <a:lstStyle/>
          <a:p>
            <a:pPr algn="ctr"/>
            <a:r>
              <a:rPr lang="en-US" sz="4000" i="1" dirty="0">
                <a:effectLst>
                  <a:glow rad="101600">
                    <a:schemeClr val="bg1">
                      <a:alpha val="60000"/>
                    </a:schemeClr>
                  </a:glow>
                </a:effectLst>
              </a:rPr>
              <a:t>“And it repented the LORD that he had made man on the earth, and it grieved him at his heart. And the LORD said, I will destroy man whom I have created from the face of the earth; both man, and beast, and the creeping thing, and the fowls of the air; for it </a:t>
            </a:r>
            <a:r>
              <a:rPr lang="en-US" sz="4000" i="1" dirty="0" err="1">
                <a:effectLst>
                  <a:glow rad="101600">
                    <a:schemeClr val="bg1">
                      <a:alpha val="60000"/>
                    </a:schemeClr>
                  </a:glow>
                </a:effectLst>
              </a:rPr>
              <a:t>repenteth</a:t>
            </a:r>
            <a:r>
              <a:rPr lang="en-US" sz="4000" i="1" dirty="0">
                <a:effectLst>
                  <a:glow rad="101600">
                    <a:schemeClr val="bg1">
                      <a:alpha val="60000"/>
                    </a:schemeClr>
                  </a:glow>
                </a:effectLst>
              </a:rPr>
              <a:t> me that I have made them. But Noah found grace in the eyes of the LORD.”</a:t>
            </a:r>
          </a:p>
        </p:txBody>
      </p:sp>
    </p:spTree>
    <p:extLst>
      <p:ext uri="{BB962C8B-B14F-4D97-AF65-F5344CB8AC3E}">
        <p14:creationId xmlns:p14="http://schemas.microsoft.com/office/powerpoint/2010/main" val="2168761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0F97A6-3BF2-4FDA-9B05-509665E31AFB}"/>
              </a:ext>
            </a:extLst>
          </p:cNvPr>
          <p:cNvSpPr>
            <a:spLocks noGrp="1"/>
          </p:cNvSpPr>
          <p:nvPr>
            <p:ph idx="1"/>
          </p:nvPr>
        </p:nvSpPr>
        <p:spPr>
          <a:xfrm>
            <a:off x="132341" y="133881"/>
            <a:ext cx="11971090" cy="2692867"/>
          </a:xfrm>
        </p:spPr>
        <p:txBody>
          <a:bodyPr>
            <a:normAutofit/>
          </a:bodyPr>
          <a:lstStyle/>
          <a:p>
            <a:r>
              <a:rPr lang="en-US" sz="3600" u="sng" dirty="0">
                <a:solidFill>
                  <a:srgbClr val="FFFF00"/>
                </a:solidFill>
              </a:rPr>
              <a:t>Angels posses a will </a:t>
            </a:r>
            <a:r>
              <a:rPr lang="en-US" sz="3600" dirty="0"/>
              <a:t>- </a:t>
            </a:r>
            <a:r>
              <a:rPr lang="en-US" sz="3600" i="1" dirty="0"/>
              <a:t>Jude 1:6 “And the angels which </a:t>
            </a:r>
            <a:r>
              <a:rPr lang="en-US" sz="3600" i="1" u="sng" dirty="0"/>
              <a:t>kept not their first estate</a:t>
            </a:r>
            <a:r>
              <a:rPr lang="en-US" sz="3600" i="1" dirty="0"/>
              <a:t>, but left their own habitation, he hath reserved in everlasting chains under darkness unto the judgment of the great day.” 2 Peter 2:4 “For if God spared not the </a:t>
            </a:r>
            <a:r>
              <a:rPr lang="en-US" sz="3600" i="1" u="sng" dirty="0"/>
              <a:t>angels that sinned</a:t>
            </a:r>
            <a:r>
              <a:rPr lang="en-US" sz="3600" i="1" dirty="0"/>
              <a:t>, but cast them down to hell.”</a:t>
            </a:r>
          </a:p>
          <a:p>
            <a:endParaRPr lang="en-US" sz="3600" dirty="0"/>
          </a:p>
        </p:txBody>
      </p:sp>
      <p:pic>
        <p:nvPicPr>
          <p:cNvPr id="5" name="Picture 4">
            <a:extLst>
              <a:ext uri="{FF2B5EF4-FFF2-40B4-BE49-F238E27FC236}">
                <a16:creationId xmlns:a16="http://schemas.microsoft.com/office/drawing/2014/main" id="{7B11ADB5-68DD-4553-9C28-BA2C9B66761B}"/>
              </a:ext>
            </a:extLst>
          </p:cNvPr>
          <p:cNvPicPr>
            <a:picLocks noChangeAspect="1"/>
          </p:cNvPicPr>
          <p:nvPr/>
        </p:nvPicPr>
        <p:blipFill>
          <a:blip r:embed="rId2"/>
          <a:stretch>
            <a:fillRect/>
          </a:stretch>
        </p:blipFill>
        <p:spPr>
          <a:xfrm>
            <a:off x="5948621" y="2805337"/>
            <a:ext cx="5290457" cy="3967842"/>
          </a:xfrm>
          <a:prstGeom prst="rect">
            <a:avLst/>
          </a:prstGeom>
        </p:spPr>
      </p:pic>
      <p:pic>
        <p:nvPicPr>
          <p:cNvPr id="7" name="Picture 6">
            <a:extLst>
              <a:ext uri="{FF2B5EF4-FFF2-40B4-BE49-F238E27FC236}">
                <a16:creationId xmlns:a16="http://schemas.microsoft.com/office/drawing/2014/main" id="{1EF61CD8-E192-488D-BF5C-441CF1B8D808}"/>
              </a:ext>
            </a:extLst>
          </p:cNvPr>
          <p:cNvPicPr>
            <a:picLocks noChangeAspect="1"/>
          </p:cNvPicPr>
          <p:nvPr/>
        </p:nvPicPr>
        <p:blipFill rotWithShape="1">
          <a:blip r:embed="rId3"/>
          <a:srcRect t="98" r="50234"/>
          <a:stretch/>
        </p:blipFill>
        <p:spPr>
          <a:xfrm>
            <a:off x="1220203" y="2826748"/>
            <a:ext cx="3640556" cy="3946431"/>
          </a:xfrm>
          <a:prstGeom prst="rect">
            <a:avLst/>
          </a:prstGeom>
        </p:spPr>
      </p:pic>
    </p:spTree>
    <p:extLst>
      <p:ext uri="{BB962C8B-B14F-4D97-AF65-F5344CB8AC3E}">
        <p14:creationId xmlns:p14="http://schemas.microsoft.com/office/powerpoint/2010/main" val="1391683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Ptr. Daniel White\Desktop\Bible pictures\Satan-Devil and demons\dore_satan_falls.jpg"/>
          <p:cNvPicPr>
            <a:picLocks noChangeAspect="1" noChangeArrowheads="1"/>
          </p:cNvPicPr>
          <p:nvPr/>
        </p:nvPicPr>
        <p:blipFill>
          <a:blip r:embed="rId3" cstate="print">
            <a:duotone>
              <a:prstClr val="black"/>
              <a:schemeClr val="accent6">
                <a:tint val="45000"/>
                <a:satMod val="400000"/>
              </a:schemeClr>
            </a:duotone>
          </a:blip>
          <a:srcRect/>
          <a:stretch>
            <a:fillRect/>
          </a:stretch>
        </p:blipFill>
        <p:spPr bwMode="auto">
          <a:xfrm>
            <a:off x="453006" y="1752600"/>
            <a:ext cx="3952875" cy="4953000"/>
          </a:xfrm>
          <a:prstGeom prst="rect">
            <a:avLst/>
          </a:prstGeom>
          <a:noFill/>
        </p:spPr>
      </p:pic>
      <p:sp>
        <p:nvSpPr>
          <p:cNvPr id="2" name="Title 1"/>
          <p:cNvSpPr>
            <a:spLocks noGrp="1"/>
          </p:cNvSpPr>
          <p:nvPr>
            <p:ph type="title"/>
          </p:nvPr>
        </p:nvSpPr>
        <p:spPr>
          <a:xfrm>
            <a:off x="1540778" y="777381"/>
            <a:ext cx="9144000" cy="1143000"/>
          </a:xfrm>
        </p:spPr>
        <p:txBody>
          <a:bodyPr>
            <a:noAutofit/>
          </a:bodyPr>
          <a:lstStyle/>
          <a:p>
            <a:pPr algn="ctr"/>
            <a:r>
              <a:rPr lang="en-US" sz="3600" b="1" dirty="0"/>
              <a:t>The Fall of Satan</a:t>
            </a:r>
            <a:br>
              <a:rPr lang="en-US" sz="3600" dirty="0">
                <a:solidFill>
                  <a:srgbClr val="FFFF00"/>
                </a:solidFill>
              </a:rPr>
            </a:br>
            <a:r>
              <a:rPr lang="en-US" sz="3600" dirty="0">
                <a:solidFill>
                  <a:srgbClr val="FFFF00"/>
                </a:solidFill>
              </a:rPr>
              <a:t>Five foolish and fatal </a:t>
            </a:r>
            <a:r>
              <a:rPr lang="en-US" sz="3600" i="1" dirty="0">
                <a:solidFill>
                  <a:srgbClr val="FFFF00"/>
                </a:solidFill>
              </a:rPr>
              <a:t>“I will’s” </a:t>
            </a:r>
            <a:r>
              <a:rPr lang="en-US" sz="3600" dirty="0">
                <a:solidFill>
                  <a:srgbClr val="FFFF00"/>
                </a:solidFill>
              </a:rPr>
              <a:t>of the devil</a:t>
            </a:r>
            <a:br>
              <a:rPr lang="en-US" sz="3600" dirty="0">
                <a:solidFill>
                  <a:srgbClr val="FFFF00"/>
                </a:solidFill>
              </a:rPr>
            </a:br>
            <a:r>
              <a:rPr lang="en-US" sz="3600" i="1" dirty="0">
                <a:solidFill>
                  <a:srgbClr val="FFFF00"/>
                </a:solidFill>
              </a:rPr>
              <a:t>(Isaiah 14:12-14)</a:t>
            </a:r>
            <a:br>
              <a:rPr lang="en-US" sz="3600" dirty="0">
                <a:solidFill>
                  <a:srgbClr val="FFFF00"/>
                </a:solidFill>
              </a:rPr>
            </a:br>
            <a:br>
              <a:rPr lang="en-US" sz="3600" dirty="0">
                <a:solidFill>
                  <a:srgbClr val="FFFF00"/>
                </a:solidFill>
              </a:rPr>
            </a:br>
            <a:endParaRPr lang="en-US" sz="3600" i="1" dirty="0"/>
          </a:p>
        </p:txBody>
      </p:sp>
      <p:sp>
        <p:nvSpPr>
          <p:cNvPr id="3" name="Content Placeholder 2"/>
          <p:cNvSpPr>
            <a:spLocks noGrp="1"/>
          </p:cNvSpPr>
          <p:nvPr>
            <p:ph idx="1"/>
          </p:nvPr>
        </p:nvSpPr>
        <p:spPr>
          <a:xfrm>
            <a:off x="4669727" y="1920381"/>
            <a:ext cx="7443976" cy="4937619"/>
          </a:xfrm>
        </p:spPr>
        <p:txBody>
          <a:bodyPr>
            <a:normAutofit lnSpcReduction="10000"/>
          </a:bodyPr>
          <a:lstStyle/>
          <a:p>
            <a:pPr>
              <a:buFont typeface="Arial" charset="0"/>
              <a:buChar char="•"/>
            </a:pPr>
            <a:r>
              <a:rPr lang="en-US" sz="3600" i="1" dirty="0">
                <a:solidFill>
                  <a:srgbClr val="FFFF00"/>
                </a:solidFill>
              </a:rPr>
              <a:t>I will ascend into heaven</a:t>
            </a:r>
          </a:p>
          <a:p>
            <a:pPr>
              <a:buFont typeface="Arial" charset="0"/>
              <a:buChar char="•"/>
            </a:pPr>
            <a:r>
              <a:rPr lang="en-US" sz="3600" i="1" dirty="0">
                <a:solidFill>
                  <a:srgbClr val="FFFF00"/>
                </a:solidFill>
              </a:rPr>
              <a:t>I will exalt my throne above the stars of God</a:t>
            </a:r>
          </a:p>
          <a:p>
            <a:pPr>
              <a:buFont typeface="Arial" charset="0"/>
              <a:buChar char="•"/>
            </a:pPr>
            <a:r>
              <a:rPr lang="en-US" sz="3600" i="1" dirty="0">
                <a:solidFill>
                  <a:srgbClr val="FFFF00"/>
                </a:solidFill>
              </a:rPr>
              <a:t>I will sit also upon the mount of the congregation, in the sides of the north</a:t>
            </a:r>
          </a:p>
          <a:p>
            <a:pPr>
              <a:buFont typeface="Arial" charset="0"/>
              <a:buChar char="•"/>
            </a:pPr>
            <a:r>
              <a:rPr lang="en-US" sz="3600" i="1" dirty="0">
                <a:solidFill>
                  <a:srgbClr val="FFFF00"/>
                </a:solidFill>
              </a:rPr>
              <a:t>I will ascend  above the heights of the clouds</a:t>
            </a:r>
          </a:p>
          <a:p>
            <a:pPr>
              <a:buFont typeface="Arial" charset="0"/>
              <a:buChar char="•"/>
            </a:pPr>
            <a:r>
              <a:rPr lang="en-US" sz="3600" i="1" dirty="0">
                <a:solidFill>
                  <a:srgbClr val="FFFF00"/>
                </a:solidFill>
              </a:rPr>
              <a:t>I will be like the most High</a:t>
            </a:r>
          </a:p>
        </p:txBody>
      </p:sp>
      <p:pic>
        <p:nvPicPr>
          <p:cNvPr id="20483" name="Picture 3" descr="C:\Users\Ptr. Daniel White\Desktop\Bible pictures\Satan-Devil and demons\1111_275px-GustaveDoreParadiseLostSatanProfile.jpg"/>
          <p:cNvPicPr>
            <a:picLocks noChangeAspect="1" noChangeArrowheads="1"/>
          </p:cNvPicPr>
          <p:nvPr/>
        </p:nvPicPr>
        <p:blipFill>
          <a:blip r:embed="rId4" cstate="print">
            <a:duotone>
              <a:prstClr val="black"/>
              <a:schemeClr val="accent6">
                <a:tint val="45000"/>
                <a:satMod val="400000"/>
              </a:schemeClr>
            </a:duotone>
          </a:blip>
          <a:srcRect/>
          <a:stretch>
            <a:fillRect/>
          </a:stretch>
        </p:blipFill>
        <p:spPr bwMode="auto">
          <a:xfrm>
            <a:off x="716852" y="2236365"/>
            <a:ext cx="3223846" cy="3657600"/>
          </a:xfrm>
          <a:prstGeom prst="ellipse">
            <a:avLst/>
          </a:prstGeom>
          <a:ln>
            <a:noFill/>
          </a:ln>
          <a:effectLst>
            <a:softEdge rad="112500"/>
          </a:effectLst>
        </p:spPr>
      </p:pic>
    </p:spTree>
    <p:extLst>
      <p:ext uri="{BB962C8B-B14F-4D97-AF65-F5344CB8AC3E}">
        <p14:creationId xmlns:p14="http://schemas.microsoft.com/office/powerpoint/2010/main" val="1201063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483"/>
                                        </p:tgtEl>
                                        <p:attrNameLst>
                                          <p:attrName>style.visibility</p:attrName>
                                        </p:attrNameLst>
                                      </p:cBhvr>
                                      <p:to>
                                        <p:strVal val="visible"/>
                                      </p:to>
                                    </p:set>
                                    <p:animEffect transition="in" filter="fade">
                                      <p:cBhvr>
                                        <p:cTn id="7" dur="1000"/>
                                        <p:tgtEl>
                                          <p:spTgt spid="20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0058" y="371213"/>
            <a:ext cx="11761365" cy="1189038"/>
          </a:xfrm>
        </p:spPr>
        <p:txBody>
          <a:bodyPr>
            <a:normAutofit fontScale="90000"/>
          </a:bodyPr>
          <a:lstStyle/>
          <a:p>
            <a:pPr algn="ctr"/>
            <a:r>
              <a:rPr lang="en-US" i="1" dirty="0"/>
              <a:t>“His (Satan’s) tail drew a third part of the stars of heaven, and did cast them to the earth…”                  (Revelation 12:4)</a:t>
            </a:r>
          </a:p>
        </p:txBody>
      </p:sp>
      <p:sp>
        <p:nvSpPr>
          <p:cNvPr id="5" name="Content Placeholder 4"/>
          <p:cNvSpPr>
            <a:spLocks noGrp="1"/>
          </p:cNvSpPr>
          <p:nvPr>
            <p:ph idx="1"/>
          </p:nvPr>
        </p:nvSpPr>
        <p:spPr>
          <a:xfrm>
            <a:off x="318781" y="2772309"/>
            <a:ext cx="6904140" cy="2906785"/>
          </a:xfrm>
        </p:spPr>
        <p:txBody>
          <a:bodyPr>
            <a:noAutofit/>
          </a:bodyPr>
          <a:lstStyle/>
          <a:p>
            <a:r>
              <a:rPr lang="en-US" sz="3600" dirty="0"/>
              <a:t>Stars of heaven = Fallen angels</a:t>
            </a:r>
          </a:p>
          <a:p>
            <a:r>
              <a:rPr lang="en-US" sz="3600" dirty="0"/>
              <a:t>1/3 followed Satan in his rebellion</a:t>
            </a:r>
          </a:p>
          <a:p>
            <a:r>
              <a:rPr lang="en-US" sz="3600" i="1" dirty="0">
                <a:solidFill>
                  <a:srgbClr val="FFFF00"/>
                </a:solidFill>
              </a:rPr>
              <a:t>Isaiah 14:12-15; Ezekiel 28:12-16; 2 Peter 2:4; Jude 6</a:t>
            </a:r>
          </a:p>
        </p:txBody>
      </p:sp>
      <p:pic>
        <p:nvPicPr>
          <p:cNvPr id="2" name="Picture 1">
            <a:extLst>
              <a:ext uri="{FF2B5EF4-FFF2-40B4-BE49-F238E27FC236}">
                <a16:creationId xmlns:a16="http://schemas.microsoft.com/office/drawing/2014/main" id="{0D6A4186-65E4-4250-BFE0-67F79DC8C8FE}"/>
              </a:ext>
            </a:extLst>
          </p:cNvPr>
          <p:cNvPicPr>
            <a:picLocks noChangeAspect="1"/>
          </p:cNvPicPr>
          <p:nvPr/>
        </p:nvPicPr>
        <p:blipFill>
          <a:blip r:embed="rId3"/>
          <a:stretch>
            <a:fillRect/>
          </a:stretch>
        </p:blipFill>
        <p:spPr>
          <a:xfrm>
            <a:off x="7865098" y="1560251"/>
            <a:ext cx="3619431" cy="499614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928906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A5E85-00E0-41E4-BE29-C1257A488EE7}"/>
              </a:ext>
            </a:extLst>
          </p:cNvPr>
          <p:cNvSpPr>
            <a:spLocks noGrp="1"/>
          </p:cNvSpPr>
          <p:nvPr>
            <p:ph type="title"/>
          </p:nvPr>
        </p:nvSpPr>
        <p:spPr>
          <a:xfrm>
            <a:off x="746448" y="-270587"/>
            <a:ext cx="11184295" cy="3389152"/>
          </a:xfrm>
        </p:spPr>
        <p:txBody>
          <a:bodyPr>
            <a:normAutofit/>
          </a:bodyPr>
          <a:lstStyle/>
          <a:p>
            <a:pPr algn="ctr"/>
            <a:r>
              <a:rPr lang="en-US" sz="4000" dirty="0"/>
              <a:t>From that point on the faithful angels are referred to as holy and elect angels </a:t>
            </a:r>
            <a:r>
              <a:rPr lang="en-US" sz="4000" i="1" dirty="0"/>
              <a:t>(Mark 8:38; 1 Tim. 5:21), </a:t>
            </a:r>
            <a:r>
              <a:rPr lang="en-US" sz="4000" dirty="0"/>
              <a:t>while the fallen angels are known as the devil’s angels </a:t>
            </a:r>
            <a:r>
              <a:rPr lang="en-US" sz="4000" i="1" dirty="0"/>
              <a:t>(Matt. 25:41; Rev. 12:9).</a:t>
            </a:r>
            <a:br>
              <a:rPr lang="en-US" sz="4000" dirty="0"/>
            </a:br>
            <a:endParaRPr lang="en-US" sz="4000" dirty="0"/>
          </a:p>
        </p:txBody>
      </p:sp>
      <p:pic>
        <p:nvPicPr>
          <p:cNvPr id="3" name="Picture 2">
            <a:extLst>
              <a:ext uri="{FF2B5EF4-FFF2-40B4-BE49-F238E27FC236}">
                <a16:creationId xmlns:a16="http://schemas.microsoft.com/office/drawing/2014/main" id="{4353C57F-2561-4359-A111-005A4F8F4DA3}"/>
              </a:ext>
            </a:extLst>
          </p:cNvPr>
          <p:cNvPicPr>
            <a:picLocks noChangeAspect="1"/>
          </p:cNvPicPr>
          <p:nvPr/>
        </p:nvPicPr>
        <p:blipFill>
          <a:blip r:embed="rId2"/>
          <a:stretch>
            <a:fillRect/>
          </a:stretch>
        </p:blipFill>
        <p:spPr>
          <a:xfrm>
            <a:off x="933061" y="2434484"/>
            <a:ext cx="10347649" cy="4323195"/>
          </a:xfrm>
          <a:prstGeom prst="rect">
            <a:avLst/>
          </a:prstGeom>
        </p:spPr>
      </p:pic>
    </p:spTree>
    <p:extLst>
      <p:ext uri="{BB962C8B-B14F-4D97-AF65-F5344CB8AC3E}">
        <p14:creationId xmlns:p14="http://schemas.microsoft.com/office/powerpoint/2010/main" val="3272056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71925C-96CD-4E33-9AA5-B39C931B403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8800"/>
                    </a14:imgEffect>
                  </a14:imgLayer>
                </a14:imgProps>
              </a:ext>
            </a:extLst>
          </a:blip>
          <a:stretch>
            <a:fillRect/>
          </a:stretch>
        </p:blipFill>
        <p:spPr>
          <a:xfrm>
            <a:off x="0" y="0"/>
            <a:ext cx="12292668" cy="9219501"/>
          </a:xfrm>
          <a:prstGeom prst="rect">
            <a:avLst/>
          </a:prstGeom>
        </p:spPr>
      </p:pic>
      <p:sp>
        <p:nvSpPr>
          <p:cNvPr id="2" name="Title 1"/>
          <p:cNvSpPr>
            <a:spLocks noGrp="1"/>
          </p:cNvSpPr>
          <p:nvPr>
            <p:ph type="title"/>
          </p:nvPr>
        </p:nvSpPr>
        <p:spPr>
          <a:xfrm>
            <a:off x="655320" y="155144"/>
            <a:ext cx="10515600" cy="1325563"/>
          </a:xfrm>
        </p:spPr>
        <p:txBody>
          <a:bodyPr>
            <a:normAutofit/>
          </a:bodyPr>
          <a:lstStyle/>
          <a:p>
            <a:pPr algn="ctr"/>
            <a:r>
              <a:rPr lang="en-US" sz="4800" b="1" dirty="0">
                <a:solidFill>
                  <a:schemeClr val="bg1"/>
                </a:solidFill>
                <a:effectLst>
                  <a:glow rad="101600">
                    <a:schemeClr val="tx1">
                      <a:alpha val="60000"/>
                    </a:schemeClr>
                  </a:glow>
                </a:effectLst>
              </a:rPr>
              <a:t>Their Origin</a:t>
            </a:r>
          </a:p>
        </p:txBody>
      </p:sp>
      <p:sp>
        <p:nvSpPr>
          <p:cNvPr id="3" name="Content Placeholder 2"/>
          <p:cNvSpPr>
            <a:spLocks noGrp="1"/>
          </p:cNvSpPr>
          <p:nvPr>
            <p:ph idx="1"/>
          </p:nvPr>
        </p:nvSpPr>
        <p:spPr>
          <a:xfrm>
            <a:off x="83890" y="1882040"/>
            <a:ext cx="12124888" cy="5794409"/>
          </a:xfrm>
        </p:spPr>
        <p:txBody>
          <a:bodyPr>
            <a:normAutofit/>
          </a:bodyPr>
          <a:lstStyle/>
          <a:p>
            <a:r>
              <a:rPr lang="en-US" sz="4000" b="1" dirty="0">
                <a:solidFill>
                  <a:schemeClr val="bg1"/>
                </a:solidFill>
                <a:effectLst>
                  <a:glow rad="101600">
                    <a:schemeClr val="tx1">
                      <a:alpha val="60000"/>
                    </a:schemeClr>
                  </a:glow>
                </a:effectLst>
              </a:rPr>
              <a:t>Angels, like everything else in this universe, were created by God the Father through Jesus Christ in the power of the Holy Spirit. </a:t>
            </a:r>
          </a:p>
          <a:p>
            <a:r>
              <a:rPr lang="en-US" sz="4000" b="1" dirty="0">
                <a:solidFill>
                  <a:schemeClr val="bg1"/>
                </a:solidFill>
                <a:effectLst>
                  <a:glow rad="101600">
                    <a:schemeClr val="tx1">
                      <a:alpha val="60000"/>
                    </a:schemeClr>
                  </a:glow>
                </a:effectLst>
              </a:rPr>
              <a:t>(</a:t>
            </a:r>
            <a:r>
              <a:rPr lang="en-US" sz="4000" b="1" i="1" dirty="0">
                <a:solidFill>
                  <a:schemeClr val="bg1"/>
                </a:solidFill>
                <a:effectLst>
                  <a:glow rad="101600">
                    <a:schemeClr val="tx1">
                      <a:alpha val="60000"/>
                    </a:schemeClr>
                  </a:glow>
                </a:effectLst>
              </a:rPr>
              <a:t>See Genesis 1:1, 2; 2:1; Nehemiah 9:6; John 1:1-3; Ephesians 3:9; Colossians 1:16.)</a:t>
            </a:r>
          </a:p>
          <a:p>
            <a:r>
              <a:rPr lang="en-US" sz="4000" b="1" dirty="0">
                <a:solidFill>
                  <a:schemeClr val="bg1"/>
                </a:solidFill>
                <a:effectLst>
                  <a:glow rad="101600">
                    <a:schemeClr val="tx1">
                      <a:alpha val="60000"/>
                    </a:schemeClr>
                  </a:glow>
                </a:effectLst>
              </a:rPr>
              <a:t>The method of their origin - Angels, like man, were created by a special act of God. </a:t>
            </a:r>
          </a:p>
          <a:p>
            <a:r>
              <a:rPr lang="en-US" sz="4000" b="1" dirty="0">
                <a:solidFill>
                  <a:schemeClr val="bg1"/>
                </a:solidFill>
                <a:effectLst>
                  <a:glow rad="101600">
                    <a:schemeClr val="tx1">
                      <a:alpha val="60000"/>
                    </a:schemeClr>
                  </a:glow>
                </a:effectLst>
              </a:rPr>
              <a:t>Each angel is therefore a direct creation from God. </a:t>
            </a:r>
          </a:p>
        </p:txBody>
      </p:sp>
    </p:spTree>
    <p:extLst>
      <p:ext uri="{BB962C8B-B14F-4D97-AF65-F5344CB8AC3E}">
        <p14:creationId xmlns:p14="http://schemas.microsoft.com/office/powerpoint/2010/main" val="3175601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D67C9-D2A2-460D-8B9E-31CE6B0E3C46}"/>
              </a:ext>
            </a:extLst>
          </p:cNvPr>
          <p:cNvSpPr>
            <a:spLocks noGrp="1"/>
          </p:cNvSpPr>
          <p:nvPr>
            <p:ph type="title"/>
          </p:nvPr>
        </p:nvSpPr>
        <p:spPr>
          <a:xfrm>
            <a:off x="838200" y="276739"/>
            <a:ext cx="10515600" cy="1325563"/>
          </a:xfrm>
        </p:spPr>
        <p:txBody>
          <a:bodyPr>
            <a:normAutofit/>
          </a:bodyPr>
          <a:lstStyle/>
          <a:p>
            <a:pPr algn="ctr"/>
            <a:r>
              <a:rPr lang="en-US" sz="4000" dirty="0"/>
              <a:t>Can fallen angels repent and be forgiven?</a:t>
            </a:r>
            <a:br>
              <a:rPr lang="en-US" sz="4000" dirty="0"/>
            </a:br>
            <a:endParaRPr lang="en-US" sz="4000" dirty="0"/>
          </a:p>
        </p:txBody>
      </p:sp>
      <p:sp>
        <p:nvSpPr>
          <p:cNvPr id="3" name="Content Placeholder 2">
            <a:extLst>
              <a:ext uri="{FF2B5EF4-FFF2-40B4-BE49-F238E27FC236}">
                <a16:creationId xmlns:a16="http://schemas.microsoft.com/office/drawing/2014/main" id="{438C4AAC-C9AF-4072-B686-B2E536AC42C7}"/>
              </a:ext>
            </a:extLst>
          </p:cNvPr>
          <p:cNvSpPr>
            <a:spLocks noGrp="1"/>
          </p:cNvSpPr>
          <p:nvPr>
            <p:ph idx="1"/>
          </p:nvPr>
        </p:nvSpPr>
        <p:spPr>
          <a:xfrm>
            <a:off x="0" y="726579"/>
            <a:ext cx="12192000" cy="5918479"/>
          </a:xfrm>
        </p:spPr>
        <p:txBody>
          <a:bodyPr>
            <a:noAutofit/>
          </a:bodyPr>
          <a:lstStyle/>
          <a:p>
            <a:pPr marL="0" indent="0">
              <a:buNone/>
            </a:pPr>
            <a:endParaRPr lang="en-US" dirty="0"/>
          </a:p>
          <a:p>
            <a:r>
              <a:rPr lang="en-US" dirty="0"/>
              <a:t>No, fallen angels cannot repent.  </a:t>
            </a:r>
          </a:p>
          <a:p>
            <a:r>
              <a:rPr lang="en-US" dirty="0"/>
              <a:t>They have been given over to their sinful rebellion – (</a:t>
            </a:r>
            <a:r>
              <a:rPr lang="en-US" i="1" dirty="0"/>
              <a:t>Psalms 78:49 )</a:t>
            </a:r>
          </a:p>
          <a:p>
            <a:r>
              <a:rPr lang="en-US" dirty="0"/>
              <a:t>Repentance is something granted by God to people </a:t>
            </a:r>
            <a:r>
              <a:rPr lang="en-US" i="1" dirty="0"/>
              <a:t>(2 Timothy 2:25) </a:t>
            </a:r>
            <a:r>
              <a:rPr lang="en-US" dirty="0"/>
              <a:t>and is part of the work of salvation.</a:t>
            </a:r>
          </a:p>
          <a:p>
            <a:r>
              <a:rPr lang="en-US" dirty="0"/>
              <a:t>No where are we told that God grants to fallen angels </a:t>
            </a:r>
            <a:r>
              <a:rPr lang="en-US" i="1" dirty="0"/>
              <a:t>“repentance unto salvation.” </a:t>
            </a:r>
          </a:p>
          <a:p>
            <a:r>
              <a:rPr lang="en-US" dirty="0"/>
              <a:t>Angels cannot comprehend, understand or experience </a:t>
            </a:r>
            <a:r>
              <a:rPr lang="en-US" i="1" dirty="0"/>
              <a:t>“salvation” </a:t>
            </a:r>
            <a:r>
              <a:rPr lang="en-US" dirty="0"/>
              <a:t>–                             </a:t>
            </a:r>
            <a:r>
              <a:rPr lang="en-US" i="1" dirty="0"/>
              <a:t>(see 1 Peter 1:12) </a:t>
            </a:r>
          </a:p>
          <a:p>
            <a:r>
              <a:rPr lang="en-US" dirty="0"/>
              <a:t>Fallen angels cannot repent, be saved, and spend eternity with God - </a:t>
            </a:r>
            <a:r>
              <a:rPr lang="en-US" i="1" dirty="0"/>
              <a:t>"For if God spared not the angels that sinned, but cast them down to hell…” (2 Peter 2:4)</a:t>
            </a:r>
          </a:p>
          <a:p>
            <a:r>
              <a:rPr lang="en-US" dirty="0"/>
              <a:t>They knew God in the spiritual realm, rejected him, and will face their just punishment – </a:t>
            </a:r>
            <a:r>
              <a:rPr lang="en-US" i="1" dirty="0"/>
              <a:t>(Matt. 25:41)</a:t>
            </a:r>
          </a:p>
        </p:txBody>
      </p:sp>
    </p:spTree>
    <p:extLst>
      <p:ext uri="{BB962C8B-B14F-4D97-AF65-F5344CB8AC3E}">
        <p14:creationId xmlns:p14="http://schemas.microsoft.com/office/powerpoint/2010/main" val="4226694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43176B-A592-434C-A323-F2194C57A2C0}"/>
              </a:ext>
            </a:extLst>
          </p:cNvPr>
          <p:cNvPicPr>
            <a:picLocks noChangeAspect="1"/>
          </p:cNvPicPr>
          <p:nvPr/>
        </p:nvPicPr>
        <p:blipFill rotWithShape="1">
          <a:blip r:embed="rId2"/>
          <a:srcRect t="2790" b="21878"/>
          <a:stretch/>
        </p:blipFill>
        <p:spPr>
          <a:xfrm>
            <a:off x="20" y="10"/>
            <a:ext cx="12191980" cy="5395902"/>
          </a:xfrm>
          <a:prstGeom prst="rect">
            <a:avLst/>
          </a:prstGeom>
        </p:spPr>
      </p:pic>
      <p:sp>
        <p:nvSpPr>
          <p:cNvPr id="2" name="Title 1">
            <a:extLst>
              <a:ext uri="{FF2B5EF4-FFF2-40B4-BE49-F238E27FC236}">
                <a16:creationId xmlns:a16="http://schemas.microsoft.com/office/drawing/2014/main" id="{3C9E8AAE-0A0B-4D1D-A365-DE2AB5F6CAB6}"/>
              </a:ext>
            </a:extLst>
          </p:cNvPr>
          <p:cNvSpPr>
            <a:spLocks noGrp="1"/>
          </p:cNvSpPr>
          <p:nvPr>
            <p:ph type="title"/>
          </p:nvPr>
        </p:nvSpPr>
        <p:spPr>
          <a:xfrm>
            <a:off x="121920" y="5716905"/>
            <a:ext cx="12070080" cy="822326"/>
          </a:xfrm>
        </p:spPr>
        <p:txBody>
          <a:bodyPr>
            <a:noAutofit/>
          </a:bodyPr>
          <a:lstStyle/>
          <a:p>
            <a:pPr algn="ctr">
              <a:lnSpc>
                <a:spcPct val="70000"/>
              </a:lnSpc>
            </a:pPr>
            <a:r>
              <a:rPr lang="en-US" sz="4000" i="1" dirty="0"/>
              <a:t>“Then shall he say also unto them on the left hand, Depart from me, ye cursed, into everlasting fire, prepared for the devil and his angels.”</a:t>
            </a:r>
          </a:p>
        </p:txBody>
      </p:sp>
    </p:spTree>
    <p:extLst>
      <p:ext uri="{BB962C8B-B14F-4D97-AF65-F5344CB8AC3E}">
        <p14:creationId xmlns:p14="http://schemas.microsoft.com/office/powerpoint/2010/main" val="4140571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F1478-707D-491F-87FF-75F21976C1C5}"/>
              </a:ext>
            </a:extLst>
          </p:cNvPr>
          <p:cNvSpPr>
            <a:spLocks noGrp="1"/>
          </p:cNvSpPr>
          <p:nvPr>
            <p:ph type="title"/>
          </p:nvPr>
        </p:nvSpPr>
        <p:spPr>
          <a:xfrm>
            <a:off x="1" y="-117196"/>
            <a:ext cx="12191999" cy="1325563"/>
          </a:xfrm>
        </p:spPr>
        <p:txBody>
          <a:bodyPr>
            <a:normAutofit/>
          </a:bodyPr>
          <a:lstStyle/>
          <a:p>
            <a:pPr algn="ctr"/>
            <a:r>
              <a:rPr lang="en-US" dirty="0"/>
              <a:t>Are angels in heaven still able to commit sin today?</a:t>
            </a:r>
          </a:p>
        </p:txBody>
      </p:sp>
      <p:sp>
        <p:nvSpPr>
          <p:cNvPr id="3" name="Content Placeholder 2">
            <a:extLst>
              <a:ext uri="{FF2B5EF4-FFF2-40B4-BE49-F238E27FC236}">
                <a16:creationId xmlns:a16="http://schemas.microsoft.com/office/drawing/2014/main" id="{30716487-21A3-4B04-A19D-6FAC8F698A2E}"/>
              </a:ext>
            </a:extLst>
          </p:cNvPr>
          <p:cNvSpPr>
            <a:spLocks noGrp="1"/>
          </p:cNvSpPr>
          <p:nvPr>
            <p:ph idx="1"/>
          </p:nvPr>
        </p:nvSpPr>
        <p:spPr>
          <a:xfrm>
            <a:off x="0" y="1367943"/>
            <a:ext cx="12262338" cy="5649633"/>
          </a:xfrm>
        </p:spPr>
        <p:txBody>
          <a:bodyPr>
            <a:normAutofit/>
          </a:bodyPr>
          <a:lstStyle/>
          <a:p>
            <a:r>
              <a:rPr lang="en-US" sz="3000" i="1" dirty="0"/>
              <a:t>Matt. 25:31 “When the Son of man shall come in his glory, and all the </a:t>
            </a:r>
            <a:r>
              <a:rPr lang="en-US" sz="3000" i="1" dirty="0">
                <a:solidFill>
                  <a:srgbClr val="FFFF00"/>
                </a:solidFill>
              </a:rPr>
              <a:t>holy angels </a:t>
            </a:r>
            <a:r>
              <a:rPr lang="en-US" sz="3000" i="1" dirty="0"/>
              <a:t>with him, then shall he sit upon the throne of his glory.”</a:t>
            </a:r>
          </a:p>
          <a:p>
            <a:r>
              <a:rPr lang="en-US" sz="3000" i="1" dirty="0"/>
              <a:t>Mark 8:38 “Whosoever therefore shall be ashamed of me and of my words in this adulterous and sinful generation; of him also shall the Son of man be ashamed, when he cometh in the glory of his Father with the </a:t>
            </a:r>
            <a:r>
              <a:rPr lang="en-US" sz="3000" i="1" dirty="0">
                <a:solidFill>
                  <a:srgbClr val="FFFF00"/>
                </a:solidFill>
              </a:rPr>
              <a:t>holy angels</a:t>
            </a:r>
            <a:r>
              <a:rPr lang="en-US" sz="3000" i="1" dirty="0"/>
              <a:t>.”</a:t>
            </a:r>
          </a:p>
          <a:p>
            <a:r>
              <a:rPr lang="en-US" sz="3000" i="1" dirty="0"/>
              <a:t>Luke 9:26 “For whosoever shall be ashamed of me and of my words, of him shall the Son of man be ashamed, when he shall come in his own glory, and in his Father's, and of the </a:t>
            </a:r>
            <a:r>
              <a:rPr lang="en-US" sz="3000" i="1" dirty="0">
                <a:solidFill>
                  <a:srgbClr val="FFFF00"/>
                </a:solidFill>
              </a:rPr>
              <a:t>holy angels</a:t>
            </a:r>
            <a:r>
              <a:rPr lang="en-US" sz="3000" i="1" dirty="0"/>
              <a:t>.”</a:t>
            </a:r>
          </a:p>
          <a:p>
            <a:r>
              <a:rPr lang="en-US" sz="3000" i="1" dirty="0"/>
              <a:t>Rev. 14:10 “The same shall drink of the wine of the wrath of God, which is poured out without mixture into the cup of his indignation; and he shall be tormented with fire and brimstone in the presence of the </a:t>
            </a:r>
            <a:r>
              <a:rPr lang="en-US" sz="3000" i="1" dirty="0">
                <a:solidFill>
                  <a:srgbClr val="FFFF00"/>
                </a:solidFill>
              </a:rPr>
              <a:t>holy angels</a:t>
            </a:r>
            <a:r>
              <a:rPr lang="en-US" sz="3000" i="1" dirty="0"/>
              <a:t>, and in the presence of the Lamb.”</a:t>
            </a:r>
          </a:p>
        </p:txBody>
      </p:sp>
    </p:spTree>
    <p:extLst>
      <p:ext uri="{BB962C8B-B14F-4D97-AF65-F5344CB8AC3E}">
        <p14:creationId xmlns:p14="http://schemas.microsoft.com/office/powerpoint/2010/main" val="1706585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CA59E-509A-4F97-BAF9-D7DB44D28D28}"/>
              </a:ext>
            </a:extLst>
          </p:cNvPr>
          <p:cNvSpPr>
            <a:spLocks noGrp="1"/>
          </p:cNvSpPr>
          <p:nvPr>
            <p:ph type="title"/>
          </p:nvPr>
        </p:nvSpPr>
        <p:spPr>
          <a:xfrm>
            <a:off x="75501" y="365125"/>
            <a:ext cx="12116499" cy="1325563"/>
          </a:xfrm>
        </p:spPr>
        <p:txBody>
          <a:bodyPr>
            <a:normAutofit fontScale="90000"/>
          </a:bodyPr>
          <a:lstStyle/>
          <a:p>
            <a:pPr algn="ctr"/>
            <a:r>
              <a:rPr lang="en-US" dirty="0"/>
              <a:t>Angels are (because of Adam’s fall) superior to men.</a:t>
            </a:r>
            <a:br>
              <a:rPr lang="en-US" dirty="0"/>
            </a:br>
            <a:r>
              <a:rPr lang="en-US" i="1" dirty="0"/>
              <a:t> (Psalm 8:4, 5; Hebrews 2:6-11.) </a:t>
            </a:r>
            <a:br>
              <a:rPr lang="en-US" dirty="0"/>
            </a:br>
            <a:endParaRPr lang="en-US" dirty="0"/>
          </a:p>
        </p:txBody>
      </p:sp>
      <p:sp>
        <p:nvSpPr>
          <p:cNvPr id="3" name="Content Placeholder 2">
            <a:extLst>
              <a:ext uri="{FF2B5EF4-FFF2-40B4-BE49-F238E27FC236}">
                <a16:creationId xmlns:a16="http://schemas.microsoft.com/office/drawing/2014/main" id="{B4ADA042-AD79-4AC7-BA09-B711CF6342CE}"/>
              </a:ext>
            </a:extLst>
          </p:cNvPr>
          <p:cNvSpPr>
            <a:spLocks noGrp="1"/>
          </p:cNvSpPr>
          <p:nvPr>
            <p:ph idx="1"/>
          </p:nvPr>
        </p:nvSpPr>
        <p:spPr>
          <a:xfrm>
            <a:off x="142613" y="1627464"/>
            <a:ext cx="6458603" cy="5230536"/>
          </a:xfrm>
        </p:spPr>
        <p:txBody>
          <a:bodyPr>
            <a:normAutofit/>
          </a:bodyPr>
          <a:lstStyle/>
          <a:p>
            <a:r>
              <a:rPr lang="en-US" sz="3200" u="sng" dirty="0">
                <a:solidFill>
                  <a:srgbClr val="FFFF00"/>
                </a:solidFill>
              </a:rPr>
              <a:t>Angels are stronger than men </a:t>
            </a:r>
            <a:r>
              <a:rPr lang="en-US" sz="3200" dirty="0"/>
              <a:t>- </a:t>
            </a:r>
            <a:r>
              <a:rPr lang="en-US" sz="3200" i="1" dirty="0"/>
              <a:t>"Bless the Lord, ye his angels, that </a:t>
            </a:r>
            <a:r>
              <a:rPr lang="en-US" sz="3200" i="1" u="sng" dirty="0"/>
              <a:t>excel in strength</a:t>
            </a:r>
            <a:r>
              <a:rPr lang="en-US" sz="3200" i="1" dirty="0"/>
              <a:t>, that do his commandments hearkening unto the voice of his word"    (Psalms 103:20) "...the Lord Jesus shall be revealed from heaven with his </a:t>
            </a:r>
            <a:r>
              <a:rPr lang="en-US" sz="3200" i="1" u="sng" dirty="0"/>
              <a:t>mighty angels</a:t>
            </a:r>
            <a:r>
              <a:rPr lang="en-US" sz="3200" i="1" dirty="0"/>
              <a:t>" (2 Thess. 1:7) "Whereas angels, which are greater in </a:t>
            </a:r>
            <a:r>
              <a:rPr lang="en-US" sz="3200" i="1" u="sng" dirty="0"/>
              <a:t>power and might</a:t>
            </a:r>
            <a:r>
              <a:rPr lang="en-US" sz="3200" i="1" dirty="0"/>
              <a:t>..." (2 Pet. 2:11).</a:t>
            </a:r>
          </a:p>
        </p:txBody>
      </p:sp>
      <p:pic>
        <p:nvPicPr>
          <p:cNvPr id="4" name="Picture 3">
            <a:extLst>
              <a:ext uri="{FF2B5EF4-FFF2-40B4-BE49-F238E27FC236}">
                <a16:creationId xmlns:a16="http://schemas.microsoft.com/office/drawing/2014/main" id="{2C2ADFAE-8F41-452C-8099-A491DA5C22CB}"/>
              </a:ext>
            </a:extLst>
          </p:cNvPr>
          <p:cNvPicPr>
            <a:picLocks noChangeAspect="1"/>
          </p:cNvPicPr>
          <p:nvPr/>
        </p:nvPicPr>
        <p:blipFill rotWithShape="1">
          <a:blip r:embed="rId2"/>
          <a:srcRect t="-666" r="15600"/>
          <a:stretch/>
        </p:blipFill>
        <p:spPr>
          <a:xfrm>
            <a:off x="6668328" y="1405128"/>
            <a:ext cx="5401138" cy="3221058"/>
          </a:xfrm>
          <a:prstGeom prst="rect">
            <a:avLst/>
          </a:prstGeom>
          <a:effectLst>
            <a:reflection blurRad="6350" stA="50000" endA="295" endPos="92000" dist="101600" dir="5400000" sy="-100000" algn="bl" rotWithShape="0"/>
          </a:effectLst>
        </p:spPr>
      </p:pic>
    </p:spTree>
    <p:extLst>
      <p:ext uri="{BB962C8B-B14F-4D97-AF65-F5344CB8AC3E}">
        <p14:creationId xmlns:p14="http://schemas.microsoft.com/office/powerpoint/2010/main" val="257059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125EA9-4D06-4836-BED0-EADAE3DE6729}"/>
              </a:ext>
            </a:extLst>
          </p:cNvPr>
          <p:cNvSpPr>
            <a:spLocks noGrp="1"/>
          </p:cNvSpPr>
          <p:nvPr>
            <p:ph idx="1"/>
          </p:nvPr>
        </p:nvSpPr>
        <p:spPr>
          <a:xfrm>
            <a:off x="0" y="100208"/>
            <a:ext cx="6175332" cy="5924811"/>
          </a:xfrm>
        </p:spPr>
        <p:txBody>
          <a:bodyPr>
            <a:noAutofit/>
          </a:bodyPr>
          <a:lstStyle/>
          <a:p>
            <a:r>
              <a:rPr lang="en-US" sz="3200" u="sng" dirty="0">
                <a:solidFill>
                  <a:srgbClr val="FFFF00"/>
                </a:solidFill>
              </a:rPr>
              <a:t>Angels are smarter than men </a:t>
            </a:r>
            <a:r>
              <a:rPr lang="en-US" sz="3200" dirty="0"/>
              <a:t>- </a:t>
            </a:r>
            <a:r>
              <a:rPr lang="en-US" sz="3200" i="1" dirty="0"/>
              <a:t>(Daniel 9:21-22) “Yea, whiles I was speaking in prayer, even the man Gabriel, whom I had seen in the vision at the beginning, being caused to fly swiftly, touched me about the time of the evening oblation. And he </a:t>
            </a:r>
            <a:r>
              <a:rPr lang="en-US" sz="3200" i="1" u="sng" dirty="0"/>
              <a:t>informed me</a:t>
            </a:r>
            <a:r>
              <a:rPr lang="en-US" sz="3200" i="1" dirty="0"/>
              <a:t>, and talked with me, and said, O Daniel, </a:t>
            </a:r>
            <a:r>
              <a:rPr lang="en-US" sz="3200" i="1" u="sng" dirty="0"/>
              <a:t>I am now come forth to give thee skill and understanding</a:t>
            </a:r>
            <a:r>
              <a:rPr lang="en-US" sz="3200" i="1" dirty="0"/>
              <a:t>.” (Daniel 10:14) “Now </a:t>
            </a:r>
            <a:r>
              <a:rPr lang="en-US" sz="3200" i="1" u="sng" dirty="0"/>
              <a:t>I am come to make thee understand </a:t>
            </a:r>
            <a:r>
              <a:rPr lang="en-US" sz="3200" i="1" dirty="0"/>
              <a:t>what shall befall thy people in the latter days: for yet the vision is for many days.”</a:t>
            </a:r>
          </a:p>
          <a:p>
            <a:endParaRPr lang="en-US" sz="3200" dirty="0"/>
          </a:p>
        </p:txBody>
      </p:sp>
      <p:pic>
        <p:nvPicPr>
          <p:cNvPr id="4" name="Picture 3">
            <a:extLst>
              <a:ext uri="{FF2B5EF4-FFF2-40B4-BE49-F238E27FC236}">
                <a16:creationId xmlns:a16="http://schemas.microsoft.com/office/drawing/2014/main" id="{C73ED088-5AEA-4F1D-865C-0B511377D441}"/>
              </a:ext>
            </a:extLst>
          </p:cNvPr>
          <p:cNvPicPr>
            <a:picLocks noChangeAspect="1"/>
          </p:cNvPicPr>
          <p:nvPr/>
        </p:nvPicPr>
        <p:blipFill>
          <a:blip r:embed="rId2"/>
          <a:stretch>
            <a:fillRect/>
          </a:stretch>
        </p:blipFill>
        <p:spPr>
          <a:xfrm>
            <a:off x="6175332" y="454643"/>
            <a:ext cx="5859156" cy="5808372"/>
          </a:xfrm>
          <a:prstGeom prst="rect">
            <a:avLst/>
          </a:prstGeom>
        </p:spPr>
      </p:pic>
    </p:spTree>
    <p:extLst>
      <p:ext uri="{BB962C8B-B14F-4D97-AF65-F5344CB8AC3E}">
        <p14:creationId xmlns:p14="http://schemas.microsoft.com/office/powerpoint/2010/main" val="2072646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BF8BB6-E99B-40BC-8C42-8F1266BA0D2D}"/>
              </a:ext>
            </a:extLst>
          </p:cNvPr>
          <p:cNvSpPr>
            <a:spLocks noGrp="1"/>
          </p:cNvSpPr>
          <p:nvPr>
            <p:ph idx="1"/>
          </p:nvPr>
        </p:nvSpPr>
        <p:spPr>
          <a:xfrm>
            <a:off x="100668" y="92279"/>
            <a:ext cx="12091332" cy="3045203"/>
          </a:xfrm>
        </p:spPr>
        <p:txBody>
          <a:bodyPr>
            <a:normAutofit lnSpcReduction="10000"/>
          </a:bodyPr>
          <a:lstStyle/>
          <a:p>
            <a:r>
              <a:rPr lang="en-US" sz="3600" u="sng" dirty="0">
                <a:solidFill>
                  <a:srgbClr val="FFFF00"/>
                </a:solidFill>
              </a:rPr>
              <a:t>Angels are swifter than men </a:t>
            </a:r>
            <a:r>
              <a:rPr lang="en-US" sz="3600" i="1" dirty="0"/>
              <a:t>- "Yea, while I was speaking in prayer... Gabriel... being caused to </a:t>
            </a:r>
            <a:r>
              <a:rPr lang="en-US" sz="3600" i="1" u="sng" dirty="0"/>
              <a:t>fly swiftly</a:t>
            </a:r>
            <a:r>
              <a:rPr lang="en-US" sz="3600" i="1" dirty="0"/>
              <a:t>, touched me" (Dan. 9:21) "And I saw another angel </a:t>
            </a:r>
            <a:r>
              <a:rPr lang="en-US" sz="3600" i="1" u="sng" dirty="0"/>
              <a:t>fly</a:t>
            </a:r>
            <a:r>
              <a:rPr lang="en-US" sz="3600" i="1" dirty="0"/>
              <a:t> in the midst of heaven..." (Rev. 14:6).</a:t>
            </a:r>
          </a:p>
          <a:p>
            <a:r>
              <a:rPr lang="en-US" sz="3600" dirty="0"/>
              <a:t>Being spirit beings it appears that they unbounded by the laws of gravity and time. </a:t>
            </a:r>
          </a:p>
          <a:p>
            <a:endParaRPr lang="en-US" sz="3600" dirty="0"/>
          </a:p>
        </p:txBody>
      </p:sp>
      <p:pic>
        <p:nvPicPr>
          <p:cNvPr id="4" name="Picture 3">
            <a:extLst>
              <a:ext uri="{FF2B5EF4-FFF2-40B4-BE49-F238E27FC236}">
                <a16:creationId xmlns:a16="http://schemas.microsoft.com/office/drawing/2014/main" id="{BE19C201-5707-45B8-B6DE-C3F5B75FD506}"/>
              </a:ext>
            </a:extLst>
          </p:cNvPr>
          <p:cNvPicPr>
            <a:picLocks noChangeAspect="1"/>
          </p:cNvPicPr>
          <p:nvPr/>
        </p:nvPicPr>
        <p:blipFill>
          <a:blip r:embed="rId2"/>
          <a:stretch>
            <a:fillRect/>
          </a:stretch>
        </p:blipFill>
        <p:spPr>
          <a:xfrm>
            <a:off x="5626360" y="2631233"/>
            <a:ext cx="5399314" cy="4049486"/>
          </a:xfrm>
          <a:prstGeom prst="rect">
            <a:avLst/>
          </a:prstGeom>
        </p:spPr>
      </p:pic>
    </p:spTree>
    <p:extLst>
      <p:ext uri="{BB962C8B-B14F-4D97-AF65-F5344CB8AC3E}">
        <p14:creationId xmlns:p14="http://schemas.microsoft.com/office/powerpoint/2010/main" val="2209907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E8BDD2-D84F-4114-9687-6E8F10DE6EA2}"/>
              </a:ext>
            </a:extLst>
          </p:cNvPr>
          <p:cNvPicPr>
            <a:picLocks noChangeAspect="1"/>
          </p:cNvPicPr>
          <p:nvPr/>
        </p:nvPicPr>
        <p:blipFill rotWithShape="1">
          <a:blip r:embed="rId2"/>
          <a:srcRect r="33920"/>
          <a:stretch/>
        </p:blipFill>
        <p:spPr>
          <a:xfrm>
            <a:off x="0" y="10"/>
            <a:ext cx="7552944" cy="6857990"/>
          </a:xfrm>
          <a:prstGeom prst="rect">
            <a:avLst/>
          </a:prstGeom>
          <a:effectLst/>
        </p:spPr>
      </p:pic>
      <p:sp>
        <p:nvSpPr>
          <p:cNvPr id="2" name="Title 1">
            <a:extLst>
              <a:ext uri="{FF2B5EF4-FFF2-40B4-BE49-F238E27FC236}">
                <a16:creationId xmlns:a16="http://schemas.microsoft.com/office/drawing/2014/main" id="{F7B21F5B-CE46-46C1-B1AF-626EDB2DA1EE}"/>
              </a:ext>
            </a:extLst>
          </p:cNvPr>
          <p:cNvSpPr>
            <a:spLocks noGrp="1"/>
          </p:cNvSpPr>
          <p:nvPr>
            <p:ph type="title"/>
          </p:nvPr>
        </p:nvSpPr>
        <p:spPr>
          <a:xfrm>
            <a:off x="7614464" y="93307"/>
            <a:ext cx="4516015" cy="2305869"/>
          </a:xfrm>
        </p:spPr>
        <p:txBody>
          <a:bodyPr>
            <a:normAutofit/>
          </a:bodyPr>
          <a:lstStyle/>
          <a:p>
            <a:pPr algn="ctr">
              <a:lnSpc>
                <a:spcPct val="80000"/>
              </a:lnSpc>
            </a:pPr>
            <a:r>
              <a:rPr lang="en-US" sz="4100" b="1" dirty="0"/>
              <a:t>They are, however, inferior to God</a:t>
            </a:r>
          </a:p>
        </p:txBody>
      </p:sp>
      <p:sp>
        <p:nvSpPr>
          <p:cNvPr id="3" name="Content Placeholder 2">
            <a:extLst>
              <a:ext uri="{FF2B5EF4-FFF2-40B4-BE49-F238E27FC236}">
                <a16:creationId xmlns:a16="http://schemas.microsoft.com/office/drawing/2014/main" id="{73CBA483-BF37-4AA7-A997-FCBFE1DFDB4C}"/>
              </a:ext>
            </a:extLst>
          </p:cNvPr>
          <p:cNvSpPr>
            <a:spLocks noGrp="1"/>
          </p:cNvSpPr>
          <p:nvPr>
            <p:ph idx="1"/>
          </p:nvPr>
        </p:nvSpPr>
        <p:spPr>
          <a:xfrm>
            <a:off x="7552945" y="3069772"/>
            <a:ext cx="4639055" cy="4739950"/>
          </a:xfrm>
        </p:spPr>
        <p:txBody>
          <a:bodyPr vert="horz" lIns="91440" tIns="45720" rIns="91440" bIns="45720" rtlCol="0">
            <a:normAutofit/>
          </a:bodyPr>
          <a:lstStyle/>
          <a:p>
            <a:pPr>
              <a:lnSpc>
                <a:spcPct val="80000"/>
              </a:lnSpc>
            </a:pPr>
            <a:r>
              <a:rPr lang="en-US" dirty="0"/>
              <a:t>They are not omnipresent -             </a:t>
            </a:r>
            <a:r>
              <a:rPr lang="en-US" i="1" dirty="0"/>
              <a:t>(Dan. 10:12). </a:t>
            </a:r>
          </a:p>
          <a:p>
            <a:pPr>
              <a:lnSpc>
                <a:spcPct val="80000"/>
              </a:lnSpc>
            </a:pPr>
            <a:r>
              <a:rPr lang="en-US" dirty="0"/>
              <a:t>They are not omnipotent -            </a:t>
            </a:r>
            <a:r>
              <a:rPr lang="en-US" i="1" dirty="0"/>
              <a:t>(Dan. 10:13; Jude 9). </a:t>
            </a:r>
          </a:p>
          <a:p>
            <a:pPr>
              <a:lnSpc>
                <a:spcPct val="80000"/>
              </a:lnSpc>
            </a:pPr>
            <a:r>
              <a:rPr lang="en-US" dirty="0"/>
              <a:t>They are not omniscient -             </a:t>
            </a:r>
            <a:r>
              <a:rPr lang="en-US" i="1" dirty="0"/>
              <a:t>(Matt. 24:36).</a:t>
            </a:r>
          </a:p>
        </p:txBody>
      </p:sp>
    </p:spTree>
    <p:extLst>
      <p:ext uri="{BB962C8B-B14F-4D97-AF65-F5344CB8AC3E}">
        <p14:creationId xmlns:p14="http://schemas.microsoft.com/office/powerpoint/2010/main" val="2017535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2A31C7-27CA-4929-A9F6-C0AE79CCEA5E}"/>
              </a:ext>
            </a:extLst>
          </p:cNvPr>
          <p:cNvPicPr>
            <a:picLocks noChangeAspect="1"/>
          </p:cNvPicPr>
          <p:nvPr/>
        </p:nvPicPr>
        <p:blipFill>
          <a:blip r:embed="rId2"/>
          <a:stretch>
            <a:fillRect/>
          </a:stretch>
        </p:blipFill>
        <p:spPr>
          <a:xfrm>
            <a:off x="1423792" y="0"/>
            <a:ext cx="9144000" cy="6858000"/>
          </a:xfrm>
          <a:prstGeom prst="rect">
            <a:avLst/>
          </a:prstGeom>
        </p:spPr>
      </p:pic>
      <p:sp>
        <p:nvSpPr>
          <p:cNvPr id="3" name="Rectangle 2">
            <a:extLst>
              <a:ext uri="{FF2B5EF4-FFF2-40B4-BE49-F238E27FC236}">
                <a16:creationId xmlns:a16="http://schemas.microsoft.com/office/drawing/2014/main" id="{B37BFD7B-D7A6-4490-94C1-C9BE97FC1F81}"/>
              </a:ext>
            </a:extLst>
          </p:cNvPr>
          <p:cNvSpPr/>
          <p:nvPr/>
        </p:nvSpPr>
        <p:spPr>
          <a:xfrm>
            <a:off x="1534474" y="388400"/>
            <a:ext cx="8922635" cy="646331"/>
          </a:xfrm>
          <a:prstGeom prst="rect">
            <a:avLst/>
          </a:prstGeom>
        </p:spPr>
        <p:txBody>
          <a:bodyPr wrap="none">
            <a:spAutoFit/>
          </a:bodyPr>
          <a:lstStyle/>
          <a:p>
            <a:pPr algn="ctr"/>
            <a:r>
              <a:rPr lang="en-US" sz="3600" b="1" i="1" dirty="0">
                <a:solidFill>
                  <a:schemeClr val="bg1"/>
                </a:solidFill>
                <a:effectLst>
                  <a:glow rad="101600">
                    <a:schemeClr val="tx1">
                      <a:alpha val="60000"/>
                    </a:schemeClr>
                  </a:glow>
                </a:effectLst>
              </a:rPr>
              <a:t>“All things were created by him, and for him.”</a:t>
            </a:r>
          </a:p>
        </p:txBody>
      </p:sp>
    </p:spTree>
    <p:extLst>
      <p:ext uri="{BB962C8B-B14F-4D97-AF65-F5344CB8AC3E}">
        <p14:creationId xmlns:p14="http://schemas.microsoft.com/office/powerpoint/2010/main" val="1762227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6471" y="861146"/>
            <a:ext cx="5011041" cy="5574451"/>
          </a:xfrm>
        </p:spPr>
        <p:txBody>
          <a:bodyPr>
            <a:noAutofit/>
          </a:bodyPr>
          <a:lstStyle/>
          <a:p>
            <a:pPr algn="ctr">
              <a:lnSpc>
                <a:spcPct val="70000"/>
              </a:lnSpc>
            </a:pPr>
            <a:r>
              <a:rPr lang="en-US" sz="4000" i="1" dirty="0"/>
              <a:t>“Praise ye him, all his angels: praise ye him, all his hosts…for he commanded, and they were created.”</a:t>
            </a:r>
            <a:br>
              <a:rPr lang="en-US" sz="4000" i="1" dirty="0"/>
            </a:br>
            <a:r>
              <a:rPr lang="en-US" sz="4000" i="1" dirty="0"/>
              <a:t> (Psalms 148:2-5)</a:t>
            </a:r>
            <a:br>
              <a:rPr lang="en-US" sz="4000" i="1" dirty="0"/>
            </a:br>
            <a:endParaRPr lang="en-US" sz="4000" i="1" dirty="0"/>
          </a:p>
        </p:txBody>
      </p:sp>
      <p:pic>
        <p:nvPicPr>
          <p:cNvPr id="4" name="Picture 3"/>
          <p:cNvPicPr>
            <a:picLocks noChangeAspect="1"/>
          </p:cNvPicPr>
          <p:nvPr/>
        </p:nvPicPr>
        <p:blipFill>
          <a:blip r:embed="rId2"/>
          <a:stretch>
            <a:fillRect/>
          </a:stretch>
        </p:blipFill>
        <p:spPr>
          <a:xfrm>
            <a:off x="0" y="1"/>
            <a:ext cx="6858000" cy="6858000"/>
          </a:xfrm>
          <a:prstGeom prst="rect">
            <a:avLst/>
          </a:prstGeom>
        </p:spPr>
      </p:pic>
    </p:spTree>
    <p:extLst>
      <p:ext uri="{BB962C8B-B14F-4D97-AF65-F5344CB8AC3E}">
        <p14:creationId xmlns:p14="http://schemas.microsoft.com/office/powerpoint/2010/main" val="3777128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7197B7-230B-4E9B-8244-EAC810622C8F}"/>
              </a:ext>
            </a:extLst>
          </p:cNvPr>
          <p:cNvPicPr>
            <a:picLocks noChangeAspect="1"/>
          </p:cNvPicPr>
          <p:nvPr/>
        </p:nvPicPr>
        <p:blipFill>
          <a:blip r:embed="rId2">
            <a:duotone>
              <a:prstClr val="black"/>
              <a:schemeClr val="accent6">
                <a:tint val="45000"/>
                <a:satMod val="400000"/>
              </a:schemeClr>
            </a:duotone>
          </a:blip>
          <a:stretch>
            <a:fillRect/>
          </a:stretch>
        </p:blipFill>
        <p:spPr>
          <a:xfrm>
            <a:off x="1491812" y="59969"/>
            <a:ext cx="9295002" cy="38230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1593908" y="1140903"/>
            <a:ext cx="9192906" cy="1325563"/>
          </a:xfrm>
        </p:spPr>
        <p:txBody>
          <a:bodyPr/>
          <a:lstStyle/>
          <a:p>
            <a:pPr algn="ctr"/>
            <a:r>
              <a:rPr lang="en-US" b="1" dirty="0">
                <a:effectLst>
                  <a:glow rad="101600">
                    <a:schemeClr val="bg1">
                      <a:alpha val="60000"/>
                    </a:schemeClr>
                  </a:glow>
                </a:effectLst>
              </a:rPr>
              <a:t>The time of their origin/creation</a:t>
            </a:r>
          </a:p>
        </p:txBody>
      </p:sp>
      <p:sp>
        <p:nvSpPr>
          <p:cNvPr id="3" name="Content Placeholder 2"/>
          <p:cNvSpPr>
            <a:spLocks noGrp="1"/>
          </p:cNvSpPr>
          <p:nvPr>
            <p:ph idx="1"/>
          </p:nvPr>
        </p:nvSpPr>
        <p:spPr>
          <a:xfrm>
            <a:off x="86626" y="3375083"/>
            <a:ext cx="12105374" cy="1230930"/>
          </a:xfrm>
        </p:spPr>
        <p:txBody>
          <a:bodyPr>
            <a:noAutofit/>
          </a:bodyPr>
          <a:lstStyle/>
          <a:p>
            <a:pPr marL="0" indent="0" algn="ctr">
              <a:buNone/>
            </a:pPr>
            <a:endParaRPr lang="en-US" sz="3200" dirty="0">
              <a:effectLst>
                <a:glow rad="101600">
                  <a:schemeClr val="bg1">
                    <a:alpha val="60000"/>
                  </a:schemeClr>
                </a:glow>
              </a:effectLst>
            </a:endParaRPr>
          </a:p>
          <a:p>
            <a:pPr marL="0" indent="0" algn="ctr">
              <a:buNone/>
            </a:pPr>
            <a:r>
              <a:rPr lang="en-US" sz="3200" i="1" dirty="0">
                <a:effectLst>
                  <a:glow rad="101600">
                    <a:schemeClr val="bg1">
                      <a:alpha val="60000"/>
                    </a:schemeClr>
                  </a:glow>
                </a:effectLst>
              </a:rPr>
              <a:t>"Then the Lord answered Job out of the whirlwind, and said...Where </a:t>
            </a:r>
            <a:r>
              <a:rPr lang="en-US" sz="3200" i="1" dirty="0" err="1">
                <a:effectLst>
                  <a:glow rad="101600">
                    <a:schemeClr val="bg1">
                      <a:alpha val="60000"/>
                    </a:schemeClr>
                  </a:glow>
                </a:effectLst>
              </a:rPr>
              <a:t>wast</a:t>
            </a:r>
            <a:r>
              <a:rPr lang="en-US" sz="3200" i="1" dirty="0">
                <a:effectLst>
                  <a:glow rad="101600">
                    <a:schemeClr val="bg1">
                      <a:alpha val="60000"/>
                    </a:schemeClr>
                  </a:glow>
                </a:effectLst>
              </a:rPr>
              <a:t> thou when I laid the foundations of the earth? Declare, if thou hast understanding when the morning stars sang together, and all the sons of God shouted for joy?" (Job 38:1, 4, 7).</a:t>
            </a:r>
          </a:p>
          <a:p>
            <a:pPr marL="0" indent="0" algn="ctr">
              <a:buNone/>
            </a:pPr>
            <a:r>
              <a:rPr lang="en-US" sz="3200" dirty="0">
                <a:solidFill>
                  <a:srgbClr val="FFFF00"/>
                </a:solidFill>
                <a:effectLst>
                  <a:glow rad="101600">
                    <a:schemeClr val="bg1">
                      <a:alpha val="60000"/>
                    </a:schemeClr>
                  </a:glow>
                </a:effectLst>
              </a:rPr>
              <a:t>In these verses God declares that creation of angels                                           took place prior to the creation of the earth.</a:t>
            </a:r>
          </a:p>
        </p:txBody>
      </p:sp>
    </p:spTree>
    <p:extLst>
      <p:ext uri="{BB962C8B-B14F-4D97-AF65-F5344CB8AC3E}">
        <p14:creationId xmlns:p14="http://schemas.microsoft.com/office/powerpoint/2010/main" val="2344851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hoto, nature&#10;&#10;Description generated with high confidence"/>
          <p:cNvPicPr>
            <a:picLocks noChangeAspect="1"/>
          </p:cNvPicPr>
          <p:nvPr/>
        </p:nvPicPr>
        <p:blipFill rotWithShape="1">
          <a:blip r:embed="rId2"/>
          <a:srcRect t="30600" r="9091" b="2388"/>
          <a:stretch/>
        </p:blipFill>
        <p:spPr>
          <a:xfrm>
            <a:off x="2268636" y="0"/>
            <a:ext cx="7373112" cy="6857989"/>
          </a:xfrm>
          <a:prstGeom prst="rect">
            <a:avLst/>
          </a:prstGeom>
        </p:spPr>
      </p:pic>
      <p:sp>
        <p:nvSpPr>
          <p:cNvPr id="2" name="Title 1"/>
          <p:cNvSpPr>
            <a:spLocks noGrp="1"/>
          </p:cNvSpPr>
          <p:nvPr>
            <p:ph type="title"/>
          </p:nvPr>
        </p:nvSpPr>
        <p:spPr>
          <a:xfrm>
            <a:off x="3480978" y="201074"/>
            <a:ext cx="4948428" cy="2651200"/>
          </a:xfrm>
        </p:spPr>
        <p:txBody>
          <a:bodyPr vert="horz" lIns="91440" tIns="45720" rIns="91440" bIns="45720" rtlCol="0" anchor="t">
            <a:normAutofit/>
          </a:bodyPr>
          <a:lstStyle/>
          <a:p>
            <a:pPr algn="ctr"/>
            <a:r>
              <a:rPr lang="en-US" sz="5400" b="1" i="1" dirty="0">
                <a:solidFill>
                  <a:schemeClr val="bg1"/>
                </a:solidFill>
                <a:effectLst>
                  <a:glow rad="101600">
                    <a:schemeClr val="tx1">
                      <a:alpha val="60000"/>
                    </a:schemeClr>
                  </a:glow>
                </a:effectLst>
              </a:rPr>
              <a:t>Evil Angels (Demons)</a:t>
            </a:r>
          </a:p>
        </p:txBody>
      </p:sp>
    </p:spTree>
    <p:extLst>
      <p:ext uri="{BB962C8B-B14F-4D97-AF65-F5344CB8AC3E}">
        <p14:creationId xmlns:p14="http://schemas.microsoft.com/office/powerpoint/2010/main" val="453998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3723</TotalTime>
  <Words>3980</Words>
  <Application>Microsoft Office PowerPoint</Application>
  <PresentationFormat>Widescreen</PresentationFormat>
  <Paragraphs>146</Paragraphs>
  <Slides>67</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67</vt:i4>
      </vt:variant>
    </vt:vector>
  </HeadingPairs>
  <TitlesOfParts>
    <vt:vector size="71" baseType="lpstr">
      <vt:lpstr>Arial</vt:lpstr>
      <vt:lpstr>Calibri</vt:lpstr>
      <vt:lpstr>Calibri Light</vt:lpstr>
      <vt:lpstr>1_Office Theme</vt:lpstr>
      <vt:lpstr>PowerPoint Presentation</vt:lpstr>
      <vt:lpstr>“Likewise, I say unto you, there is joy in the presence of the angels of God over one sinner that repenteth.” (Luke 15:10) </vt:lpstr>
      <vt:lpstr>PowerPoint Presentation</vt:lpstr>
      <vt:lpstr>PowerPoint Presentation</vt:lpstr>
      <vt:lpstr>Angels in the Word of God</vt:lpstr>
      <vt:lpstr>Their Origin</vt:lpstr>
      <vt:lpstr>“Praise ye him, all his angels: praise ye him, all his hosts…for he commanded, and they were created.”  (Psalms 148:2-5) </vt:lpstr>
      <vt:lpstr>The time of their origin/creation</vt:lpstr>
      <vt:lpstr>Evil Angels (Demons)</vt:lpstr>
      <vt:lpstr>“His (Satan’s) tail drew a third part of the stars of heaven, and did cast them to the earth…”                  (Revelation 12:4)</vt:lpstr>
      <vt:lpstr>“And did cast them to the earth…”</vt:lpstr>
      <vt:lpstr>“And there was war in heaven: Michael and his angels fought against the dragon; and the dragon fought and his angels,   And prevailed not; neither was their place found any more in heaven. And the great dragon was cast out, that old serpent, called the Devil, and Satan, which deceiveth the whole world: he was cast out into the earth, and his angels were cast out with him.” (Revelation 12:7-9)</vt:lpstr>
      <vt:lpstr>PowerPoint Presentation</vt:lpstr>
      <vt:lpstr>The Purpose of their Creation</vt:lpstr>
      <vt:lpstr>PowerPoint Presentation</vt:lpstr>
      <vt:lpstr>“Bless the LORD, ye his angels, that excel in strength, that do his commandments, hearkening    unto the voice of his word.”  (Psalm 103:20)</vt:lpstr>
      <vt:lpstr>PowerPoint Presentation</vt:lpstr>
      <vt:lpstr>PowerPoint Presentation</vt:lpstr>
      <vt:lpstr>“Who maketh his angels spirits; his ministers  a flaming fire”  (Psalm 104:4) </vt:lpstr>
      <vt:lpstr>PowerPoint Presentation</vt:lpstr>
      <vt:lpstr>Angels both good and evil were used by God through out the Bible as instruments of judgment.</vt:lpstr>
      <vt:lpstr>PowerPoint Presentation</vt:lpstr>
      <vt:lpstr>PowerPoint Presentation</vt:lpstr>
      <vt:lpstr>“And I looked, and behold a white cloud, and upon the cloud one sat like unto the Son of man, having on his head a golden crown, and in his hand a sharp sickle. And another angel came out of the temple, crying with a loud voice to him that sat on the cloud, Thrust in thy sickle, and reap: for the time is come for thee to reap; for the harvest of the earth is ripe. And he that sat on the cloud thrust in his sickle on the earth; and the earth was reaped.” (Revelation 14:14-16)</vt:lpstr>
      <vt:lpstr> “To deliver such an one unto Satan for the destruction of the flesh.” (1 Corinthians 5:5) </vt:lpstr>
      <vt:lpstr>PowerPoint Presentation</vt:lpstr>
      <vt:lpstr>PowerPoint Presentation</vt:lpstr>
      <vt:lpstr>PowerPoint Presentation</vt:lpstr>
      <vt:lpstr>The Nature of Angels</vt:lpstr>
      <vt:lpstr>Angels are spirit beings (Psalms 104:4; Heb. 1:7, 14)</vt:lpstr>
      <vt:lpstr>We are informed by Christ himself that spiritual beings do not possess flesh and bone </vt:lpstr>
      <vt:lpstr>Does this mean that angels do not  have any kind of body? </vt:lpstr>
      <vt:lpstr>PowerPoint Presentation</vt:lpstr>
      <vt:lpstr>(1 Corinthians 15:41-58) “There is one glory of the sun, and another glory of the moon, and another glory of the stars: for one star differeth from another star in glory. So also is the resurrection of the dead. It is sown in corruption; it is raised in incorruption: It is sown in dishonour; it is raised in glory: it is sown in weakness; it is raised in power: It is sown a natural body; it is raised a spiritual body. There is a natural body, and there is a spiritual body. And so it is written, The first man Adam was made a living soul; the last Adam was made a quickening spirit. Howbeit that was not first which is spiritual, but that which is natural; and afterward that which is spiritual. The first man is of the earth, earthy: the second man is the Lord from heaven. As is the earthy, such are they also that are earthy: and as is the heavenly, such are they also that are heavenly. And as we have borne the image of the earthy, we shall also bear the image of the heavenly. Now this I say, brethren, that flesh and blood cannot inherit the kingdom of God; neither doth corruption inherit incorruption. </vt:lpstr>
      <vt:lpstr>Behold, I shew you a mystery; We shall not all sleep, but we shall all be changed, In a moment, in the twinkling of an eye, at the last trump: for the trumpet shall sound, and the dead shall be raised incorruptible, and we shall be changed. For this corruptible must put on incorruption, and this mortal must put on immortality. So when this corruptible shall have put on incorruption, and this mortal shall have put on immortality, then shall be brought to pass the saying that is written, Death is swallowed up in victory. O death, where is thy sting? O grave, where is thy victory? The sting of death is sin; and the strength of sin is the law. But thanks be to God, which giveth us the victory through our Lord Jesus Christ. Therefore, my beloved brethren, be ye stedfast, unmoveable, always abounding in the work of the Lord, forasmuch as ye know that your labour is not in vain in the Lord.”</vt:lpstr>
      <vt:lpstr>PowerPoint Presentation</vt:lpstr>
      <vt:lpstr>PowerPoint Presentation</vt:lpstr>
      <vt:lpstr>PowerPoint Presentation</vt:lpstr>
      <vt:lpstr>While on rare occasion angels do manifest themselves,  their normal practice is to remain invisible. </vt:lpstr>
      <vt:lpstr>PowerPoint Presentation</vt:lpstr>
      <vt:lpstr>Angels are innumerable</vt:lpstr>
      <vt:lpstr>A hint of the huge number of angels can be seen in Mark 5:9 where Satan could afford to give over 6,000 of his fallen angels            to torment one poor lunatic. </vt:lpstr>
      <vt:lpstr>"I beheld till the thrones were cast down, and the Ancient of days did sit, whose garment was white as snow, and the hair of his head like the pure wool: his throne was like the fiery flame, and his wheels as burning fire. A fiery stream issued and came forth from before him: thousand thousands ministered unto him, and ten thousand times ten thousand stood before him: the judgment was set, and the books were opened" (Daniel 7:9, 10) </vt:lpstr>
      <vt:lpstr>"And I beheld, and I heard the voice of many angels round about the throne... and the number of them was ten thousand times ten thousand, and thousands of thousands" (Rev. 5:11). </vt:lpstr>
      <vt:lpstr>"The chariots of God are twenty thousand, even thousands of angels" (Psalms 68:17).</vt:lpstr>
      <vt:lpstr>"Thinkest thou that I cannot now pray to my Father, and he shall presently give me more than twelve legions (72,000) of angels?" (Matthew 26:53)</vt:lpstr>
      <vt:lpstr>Our interaction with Angels in Heaven</vt:lpstr>
      <vt:lpstr>PowerPoint Presentation</vt:lpstr>
      <vt:lpstr>“But God, who is rich in mercy, for his great love wherewith he loved us, Even when we were dead in sins, hath quickened us together with Christ, And hath raised us up together, and made us sit together in heavenly places in Christ Jesus: That in the ages to come he might shew the exceeding riches of his grace in his kindness toward us through Christ Jesus. For by grace are ye saved through faith; and that not of yourselves: it is the gift of God: Not of works, lest any man should boast. For we are his workmanship, created in Christ Jesus unto good works, which God hath before ordained that we should  walk in them.” (Ephesians 2:4-10) </vt:lpstr>
      <vt:lpstr>PowerPoint Presentation</vt:lpstr>
      <vt:lpstr>PowerPoint Presentation</vt:lpstr>
      <vt:lpstr>Angels possess separate and individual  personalities, probably no two alike. (They possess three necessary features required in personality) </vt:lpstr>
      <vt:lpstr>PowerPoint Presentation</vt:lpstr>
      <vt:lpstr>Evil angels cohabited with women (Genesis 6)</vt:lpstr>
      <vt:lpstr>“And it repented the LORD that he had made man on the earth, and it grieved him at his heart. And the LORD said, I will destroy man whom I have created from the face of the earth; both man, and beast, and the creeping thing, and the fowls of the air; for it repenteth me that I have made them. But Noah found grace in the eyes of the LORD.”</vt:lpstr>
      <vt:lpstr>PowerPoint Presentation</vt:lpstr>
      <vt:lpstr>The Fall of Satan Five foolish and fatal “I will’s” of the devil (Isaiah 14:12-14)  </vt:lpstr>
      <vt:lpstr>“His (Satan’s) tail drew a third part of the stars of heaven, and did cast them to the earth…”                  (Revelation 12:4)</vt:lpstr>
      <vt:lpstr>From that point on the faithful angels are referred to as holy and elect angels (Mark 8:38; 1 Tim. 5:21), while the fallen angels are known as the devil’s angels (Matt. 25:41; Rev. 12:9). </vt:lpstr>
      <vt:lpstr>Can fallen angels repent and be forgiven? </vt:lpstr>
      <vt:lpstr>“Then shall he say also unto them on the left hand, Depart from me, ye cursed, into everlasting fire, prepared for the devil and his angels.”</vt:lpstr>
      <vt:lpstr>Are angels in heaven still able to commit sin today?</vt:lpstr>
      <vt:lpstr>Angels are (because of Adam’s fall) superior to men.  (Psalm 8:4, 5; Hebrews 2:6-11.)  </vt:lpstr>
      <vt:lpstr>PowerPoint Presentation</vt:lpstr>
      <vt:lpstr>PowerPoint Presentation</vt:lpstr>
      <vt:lpstr>They are, however, inferior to God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White</dc:creator>
  <cp:lastModifiedBy>Dan White</cp:lastModifiedBy>
  <cp:revision>79</cp:revision>
  <dcterms:created xsi:type="dcterms:W3CDTF">2017-07-20T13:04:57Z</dcterms:created>
  <dcterms:modified xsi:type="dcterms:W3CDTF">2017-07-26T21:49:46Z</dcterms:modified>
</cp:coreProperties>
</file>