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301" r:id="rId3"/>
    <p:sldId id="302" r:id="rId4"/>
    <p:sldId id="262" r:id="rId5"/>
    <p:sldId id="261" r:id="rId6"/>
    <p:sldId id="260" r:id="rId7"/>
    <p:sldId id="259" r:id="rId8"/>
    <p:sldId id="263" r:id="rId9"/>
    <p:sldId id="270" r:id="rId10"/>
    <p:sldId id="271" r:id="rId11"/>
    <p:sldId id="265" r:id="rId12"/>
    <p:sldId id="264" r:id="rId13"/>
    <p:sldId id="266" r:id="rId14"/>
    <p:sldId id="267" r:id="rId15"/>
    <p:sldId id="268" r:id="rId16"/>
    <p:sldId id="289" r:id="rId17"/>
    <p:sldId id="258" r:id="rId18"/>
    <p:sldId id="269" r:id="rId19"/>
    <p:sldId id="272" r:id="rId20"/>
    <p:sldId id="273" r:id="rId21"/>
    <p:sldId id="274" r:id="rId22"/>
    <p:sldId id="275" r:id="rId23"/>
    <p:sldId id="292" r:id="rId24"/>
    <p:sldId id="296" r:id="rId25"/>
    <p:sldId id="293" r:id="rId26"/>
    <p:sldId id="295" r:id="rId27"/>
    <p:sldId id="297" r:id="rId28"/>
    <p:sldId id="294" r:id="rId29"/>
    <p:sldId id="305" r:id="rId30"/>
    <p:sldId id="304" r:id="rId31"/>
    <p:sldId id="276" r:id="rId32"/>
    <p:sldId id="277" r:id="rId33"/>
    <p:sldId id="303" r:id="rId34"/>
    <p:sldId id="284" r:id="rId35"/>
    <p:sldId id="286" r:id="rId36"/>
    <p:sldId id="279" r:id="rId37"/>
    <p:sldId id="300" r:id="rId38"/>
    <p:sldId id="288" r:id="rId39"/>
    <p:sldId id="290" r:id="rId40"/>
    <p:sldId id="291" r:id="rId41"/>
    <p:sldId id="298" r:id="rId42"/>
    <p:sldId id="281" r:id="rId43"/>
    <p:sldId id="283" r:id="rId44"/>
    <p:sldId id="28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36" autoAdjust="0"/>
    <p:restoredTop sz="94660"/>
  </p:normalViewPr>
  <p:slideViewPr>
    <p:cSldViewPr snapToGrid="0">
      <p:cViewPr varScale="1">
        <p:scale>
          <a:sx n="114" d="100"/>
          <a:sy n="114" d="100"/>
        </p:scale>
        <p:origin x="216"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1BC80-6A0F-4506-85A4-41761BEA56F8}" type="datetimeFigureOut">
              <a:rPr lang="en-US" smtClean="0"/>
              <a:t>7/20/2017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F8805-7306-4A71-8AFB-AAD54E77172F}" type="slidenum">
              <a:rPr lang="en-US" smtClean="0"/>
              <a:t>‹#›</a:t>
            </a:fld>
            <a:endParaRPr lang="en-US" dirty="0"/>
          </a:p>
        </p:txBody>
      </p:sp>
    </p:spTree>
    <p:extLst>
      <p:ext uri="{BB962C8B-B14F-4D97-AF65-F5344CB8AC3E}">
        <p14:creationId xmlns:p14="http://schemas.microsoft.com/office/powerpoint/2010/main" val="222490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24</a:t>
            </a:fld>
            <a:endParaRPr lang="en-US" dirty="0"/>
          </a:p>
        </p:txBody>
      </p:sp>
    </p:spTree>
    <p:extLst>
      <p:ext uri="{BB962C8B-B14F-4D97-AF65-F5344CB8AC3E}">
        <p14:creationId xmlns:p14="http://schemas.microsoft.com/office/powerpoint/2010/main" val="337426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25</a:t>
            </a:fld>
            <a:endParaRPr lang="en-US" dirty="0"/>
          </a:p>
        </p:txBody>
      </p:sp>
    </p:spTree>
    <p:extLst>
      <p:ext uri="{BB962C8B-B14F-4D97-AF65-F5344CB8AC3E}">
        <p14:creationId xmlns:p14="http://schemas.microsoft.com/office/powerpoint/2010/main" val="246274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26</a:t>
            </a:fld>
            <a:endParaRPr lang="en-US" dirty="0"/>
          </a:p>
        </p:txBody>
      </p:sp>
    </p:spTree>
    <p:extLst>
      <p:ext uri="{BB962C8B-B14F-4D97-AF65-F5344CB8AC3E}">
        <p14:creationId xmlns:p14="http://schemas.microsoft.com/office/powerpoint/2010/main" val="331078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27</a:t>
            </a:fld>
            <a:endParaRPr lang="en-US" dirty="0"/>
          </a:p>
        </p:txBody>
      </p:sp>
    </p:spTree>
    <p:extLst>
      <p:ext uri="{BB962C8B-B14F-4D97-AF65-F5344CB8AC3E}">
        <p14:creationId xmlns:p14="http://schemas.microsoft.com/office/powerpoint/2010/main" val="323836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C7A9CA-9A38-4694-B819-75968DDA20A9}" type="slidenum">
              <a:rPr lang="en-US" smtClean="0"/>
              <a:pPr/>
              <a:t>28</a:t>
            </a:fld>
            <a:endParaRPr lang="en-US" dirty="0"/>
          </a:p>
        </p:txBody>
      </p:sp>
    </p:spTree>
    <p:extLst>
      <p:ext uri="{BB962C8B-B14F-4D97-AF65-F5344CB8AC3E}">
        <p14:creationId xmlns:p14="http://schemas.microsoft.com/office/powerpoint/2010/main" val="305819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42</a:t>
            </a:fld>
            <a:endParaRPr lang="en-US" dirty="0"/>
          </a:p>
        </p:txBody>
      </p:sp>
    </p:spTree>
    <p:extLst>
      <p:ext uri="{BB962C8B-B14F-4D97-AF65-F5344CB8AC3E}">
        <p14:creationId xmlns:p14="http://schemas.microsoft.com/office/powerpoint/2010/main" val="272474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43</a:t>
            </a:fld>
            <a:endParaRPr lang="en-US" dirty="0"/>
          </a:p>
        </p:txBody>
      </p:sp>
    </p:spTree>
    <p:extLst>
      <p:ext uri="{BB962C8B-B14F-4D97-AF65-F5344CB8AC3E}">
        <p14:creationId xmlns:p14="http://schemas.microsoft.com/office/powerpoint/2010/main" val="98677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44</a:t>
            </a:fld>
            <a:endParaRPr lang="en-US" dirty="0"/>
          </a:p>
        </p:txBody>
      </p:sp>
    </p:spTree>
    <p:extLst>
      <p:ext uri="{BB962C8B-B14F-4D97-AF65-F5344CB8AC3E}">
        <p14:creationId xmlns:p14="http://schemas.microsoft.com/office/powerpoint/2010/main" val="347443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49299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30093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154134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39355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265215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358979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356589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69037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108532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186030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67267E-F075-42A2-BC92-9A6DC296B839}" type="datetimeFigureOut">
              <a:rPr lang="en-US" smtClean="0"/>
              <a:t>7/20/2017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51785A-900B-4A46-9B61-6361F04E0B33}" type="slidenum">
              <a:rPr lang="en-US" smtClean="0"/>
              <a:t>‹#›</a:t>
            </a:fld>
            <a:endParaRPr lang="en-US" dirty="0"/>
          </a:p>
        </p:txBody>
      </p:sp>
    </p:spTree>
    <p:extLst>
      <p:ext uri="{BB962C8B-B14F-4D97-AF65-F5344CB8AC3E}">
        <p14:creationId xmlns:p14="http://schemas.microsoft.com/office/powerpoint/2010/main" val="223623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7267E-F075-42A2-BC92-9A6DC296B839}" type="datetimeFigureOut">
              <a:rPr lang="en-US" smtClean="0"/>
              <a:t>7/20/2017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1785A-900B-4A46-9B61-6361F04E0B33}" type="slidenum">
              <a:rPr lang="en-US" smtClean="0"/>
              <a:t>‹#›</a:t>
            </a:fld>
            <a:endParaRPr lang="en-US" dirty="0"/>
          </a:p>
        </p:txBody>
      </p:sp>
    </p:spTree>
    <p:extLst>
      <p:ext uri="{BB962C8B-B14F-4D97-AF65-F5344CB8AC3E}">
        <p14:creationId xmlns:p14="http://schemas.microsoft.com/office/powerpoint/2010/main" val="280216697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5.png"/><Relationship Id="rId4" Type="http://schemas.openxmlformats.org/officeDocument/2006/relationships/image" Target="../media/image48.jpeg"/><Relationship Id="rId9"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t="12381" r="3298" b="36735"/>
          <a:stretch/>
        </p:blipFill>
        <p:spPr>
          <a:xfrm>
            <a:off x="74645" y="985001"/>
            <a:ext cx="12020659" cy="4743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6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2018"/>
            <a:ext cx="12192000" cy="8130018"/>
          </a:xfrm>
          <a:prstGeom prst="rect">
            <a:avLst/>
          </a:prstGeom>
        </p:spPr>
      </p:pic>
      <p:sp>
        <p:nvSpPr>
          <p:cNvPr id="2" name="Rectangle 1"/>
          <p:cNvSpPr/>
          <p:nvPr/>
        </p:nvSpPr>
        <p:spPr>
          <a:xfrm>
            <a:off x="0" y="142614"/>
            <a:ext cx="12192000" cy="584775"/>
          </a:xfrm>
          <a:prstGeom prst="rect">
            <a:avLst/>
          </a:prstGeom>
        </p:spPr>
        <p:txBody>
          <a:bodyPr wrap="square">
            <a:spAutoFit/>
          </a:bodyPr>
          <a:lstStyle/>
          <a:p>
            <a:pPr algn="ctr"/>
            <a:endParaRPr lang="en-US" sz="3200" i="1" dirty="0">
              <a:effectLst>
                <a:glow rad="101600">
                  <a:schemeClr val="bg1">
                    <a:alpha val="60000"/>
                  </a:schemeClr>
                </a:glow>
              </a:effectLst>
            </a:endParaRPr>
          </a:p>
        </p:txBody>
      </p:sp>
      <p:sp>
        <p:nvSpPr>
          <p:cNvPr id="4" name="Rectangle 3"/>
          <p:cNvSpPr/>
          <p:nvPr/>
        </p:nvSpPr>
        <p:spPr>
          <a:xfrm>
            <a:off x="1247164" y="142614"/>
            <a:ext cx="4848836" cy="3970318"/>
          </a:xfrm>
          <a:prstGeom prst="rect">
            <a:avLst/>
          </a:prstGeom>
        </p:spPr>
        <p:txBody>
          <a:bodyPr wrap="square">
            <a:spAutoFit/>
          </a:bodyPr>
          <a:lstStyle/>
          <a:p>
            <a:pPr algn="ctr"/>
            <a:r>
              <a:rPr lang="en-US" sz="3600" i="1" dirty="0">
                <a:effectLst>
                  <a:glow rad="101600">
                    <a:schemeClr val="bg1">
                      <a:alpha val="60000"/>
                    </a:schemeClr>
                  </a:glow>
                </a:effectLst>
              </a:rPr>
              <a:t>“For when they shall rise from the dead, they neither marry, nor are given in marriage; but are as the angels which are in heaven.” </a:t>
            </a:r>
          </a:p>
          <a:p>
            <a:pPr algn="ctr"/>
            <a:r>
              <a:rPr lang="en-US" sz="3600" i="1" dirty="0">
                <a:effectLst>
                  <a:glow rad="101600">
                    <a:schemeClr val="bg1">
                      <a:alpha val="60000"/>
                    </a:schemeClr>
                  </a:glow>
                </a:effectLst>
              </a:rPr>
              <a:t>(Mark 12:25) </a:t>
            </a:r>
          </a:p>
        </p:txBody>
      </p:sp>
      <p:pic>
        <p:nvPicPr>
          <p:cNvPr id="5" name="Picture 4">
            <a:extLst>
              <a:ext uri="{FF2B5EF4-FFF2-40B4-BE49-F238E27FC236}">
                <a16:creationId xmlns:a16="http://schemas.microsoft.com/office/drawing/2014/main" id="{BC9EB342-F044-4D0C-B854-31661B546753}"/>
              </a:ext>
            </a:extLst>
          </p:cNvPr>
          <p:cNvPicPr>
            <a:picLocks noChangeAspect="1"/>
          </p:cNvPicPr>
          <p:nvPr/>
        </p:nvPicPr>
        <p:blipFill>
          <a:blip r:embed="rId3">
            <a:duotone>
              <a:prstClr val="black"/>
              <a:schemeClr val="accent6">
                <a:tint val="45000"/>
                <a:satMod val="400000"/>
              </a:schemeClr>
            </a:duotone>
          </a:blip>
          <a:stretch>
            <a:fillRect/>
          </a:stretch>
        </p:blipFill>
        <p:spPr>
          <a:xfrm>
            <a:off x="6585358" y="-93506"/>
            <a:ext cx="4085439" cy="4367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31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198"/>
            <a:ext cx="10515600" cy="1325563"/>
          </a:xfrm>
        </p:spPr>
        <p:txBody>
          <a:bodyPr/>
          <a:lstStyle/>
          <a:p>
            <a:pPr algn="ctr"/>
            <a:r>
              <a:rPr lang="en-US" b="1" dirty="0"/>
              <a:t>Different Religious Views of Angels</a:t>
            </a:r>
          </a:p>
        </p:txBody>
      </p:sp>
      <p:pic>
        <p:nvPicPr>
          <p:cNvPr id="3" name="Picture 2"/>
          <p:cNvPicPr>
            <a:picLocks noChangeAspect="1"/>
          </p:cNvPicPr>
          <p:nvPr/>
        </p:nvPicPr>
        <p:blipFill>
          <a:blip r:embed="rId2"/>
          <a:stretch>
            <a:fillRect/>
          </a:stretch>
        </p:blipFill>
        <p:spPr>
          <a:xfrm>
            <a:off x="3611918" y="1690688"/>
            <a:ext cx="5107539" cy="4903237"/>
          </a:xfrm>
          <a:prstGeom prst="rect">
            <a:avLst/>
          </a:prstGeom>
        </p:spPr>
      </p:pic>
      <p:pic>
        <p:nvPicPr>
          <p:cNvPr id="4" name="Picture 3">
            <a:extLst>
              <a:ext uri="{FF2B5EF4-FFF2-40B4-BE49-F238E27FC236}">
                <a16:creationId xmlns:a16="http://schemas.microsoft.com/office/drawing/2014/main" id="{C1F16200-26E4-4D9C-BA9C-20FB64BF50CE}"/>
              </a:ext>
            </a:extLst>
          </p:cNvPr>
          <p:cNvPicPr>
            <a:picLocks noChangeAspect="1"/>
          </p:cNvPicPr>
          <p:nvPr/>
        </p:nvPicPr>
        <p:blipFill>
          <a:blip r:embed="rId3"/>
          <a:stretch>
            <a:fillRect/>
          </a:stretch>
        </p:blipFill>
        <p:spPr>
          <a:xfrm>
            <a:off x="4552750" y="2556753"/>
            <a:ext cx="3042154" cy="3252094"/>
          </a:xfrm>
          <a:prstGeom prst="ellipse">
            <a:avLst/>
          </a:prstGeom>
          <a:ln>
            <a:noFill/>
          </a:ln>
          <a:effectLst>
            <a:softEdge rad="112500"/>
          </a:effectLst>
        </p:spPr>
      </p:pic>
    </p:spTree>
    <p:extLst>
      <p:ext uri="{BB962C8B-B14F-4D97-AF65-F5344CB8AC3E}">
        <p14:creationId xmlns:p14="http://schemas.microsoft.com/office/powerpoint/2010/main" val="91764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of a person&#10;&#10;Description generated with very high confidence"/>
          <p:cNvPicPr>
            <a:picLocks noChangeAspect="1"/>
          </p:cNvPicPr>
          <p:nvPr/>
        </p:nvPicPr>
        <p:blipFill rotWithShape="1">
          <a:blip r:embed="rId2"/>
          <a:srcRect l="18707" r="660"/>
          <a:stretch/>
        </p:blipFill>
        <p:spPr>
          <a:xfrm>
            <a:off x="4818888" y="10"/>
            <a:ext cx="7373112" cy="6857989"/>
          </a:xfrm>
          <a:prstGeom prst="rect">
            <a:avLst/>
          </a:prstGeom>
        </p:spPr>
      </p:pic>
      <p:sp>
        <p:nvSpPr>
          <p:cNvPr id="8"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4612" y="2533213"/>
            <a:ext cx="4948429" cy="2651200"/>
          </a:xfrm>
        </p:spPr>
        <p:txBody>
          <a:bodyPr anchor="t">
            <a:normAutofit/>
          </a:bodyPr>
          <a:lstStyle/>
          <a:p>
            <a:pPr algn="ctr"/>
            <a:r>
              <a:rPr lang="en-US" sz="5400" b="1" dirty="0">
                <a:latin typeface="Algerian" panose="04020705040A02060702" pitchFamily="82" charset="0"/>
              </a:rPr>
              <a:t>Angels in Buddhism </a:t>
            </a:r>
          </a:p>
        </p:txBody>
      </p:sp>
    </p:spTree>
    <p:extLst>
      <p:ext uri="{BB962C8B-B14F-4D97-AF65-F5344CB8AC3E}">
        <p14:creationId xmlns:p14="http://schemas.microsoft.com/office/powerpoint/2010/main" val="22597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058" y="100668"/>
            <a:ext cx="8421332" cy="6757332"/>
          </a:xfrm>
        </p:spPr>
        <p:txBody>
          <a:bodyPr>
            <a:normAutofit/>
          </a:bodyPr>
          <a:lstStyle/>
          <a:p>
            <a:r>
              <a:rPr lang="en-US" sz="3600" dirty="0"/>
              <a:t>They are celestial beings.</a:t>
            </a:r>
          </a:p>
          <a:p>
            <a:r>
              <a:rPr lang="en-US" sz="3600" dirty="0"/>
              <a:t>They are spirit beings that possess no bodily form.</a:t>
            </a:r>
          </a:p>
          <a:p>
            <a:r>
              <a:rPr lang="en-US" sz="3600" dirty="0"/>
              <a:t>Their form is that of light and energy. </a:t>
            </a:r>
          </a:p>
          <a:p>
            <a:r>
              <a:rPr lang="en-US" sz="3600" dirty="0"/>
              <a:t>They are, however, often depicted in physical form as women.</a:t>
            </a:r>
          </a:p>
          <a:p>
            <a:r>
              <a:rPr lang="en-US" sz="3600" dirty="0"/>
              <a:t>They approve of people meditating and will harass people of whose behavior they don't approve of. </a:t>
            </a:r>
          </a:p>
          <a:p>
            <a:r>
              <a:rPr lang="en-US" sz="3600" dirty="0"/>
              <a:t>They rejoice, applaud, and rain down flowers upon those who preform good deeds in the world.</a:t>
            </a:r>
          </a:p>
          <a:p>
            <a:endParaRPr lang="en-US" sz="3600" dirty="0"/>
          </a:p>
          <a:p>
            <a:endParaRPr lang="en-US" sz="3600" dirty="0"/>
          </a:p>
        </p:txBody>
      </p:sp>
      <p:pic>
        <p:nvPicPr>
          <p:cNvPr id="4" name="Picture 3"/>
          <p:cNvPicPr>
            <a:picLocks noChangeAspect="1"/>
          </p:cNvPicPr>
          <p:nvPr/>
        </p:nvPicPr>
        <p:blipFill rotWithShape="1">
          <a:blip r:embed="rId2"/>
          <a:srcRect l="238" t="734" r="10352" b="-149"/>
          <a:stretch/>
        </p:blipFill>
        <p:spPr>
          <a:xfrm>
            <a:off x="8353639" y="557868"/>
            <a:ext cx="3629815" cy="5494016"/>
          </a:xfrm>
          <a:prstGeom prst="rect">
            <a:avLst/>
          </a:prstGeom>
        </p:spPr>
      </p:pic>
    </p:spTree>
    <p:extLst>
      <p:ext uri="{BB962C8B-B14F-4D97-AF65-F5344CB8AC3E}">
        <p14:creationId xmlns:p14="http://schemas.microsoft.com/office/powerpoint/2010/main" val="106206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462" b="5000"/>
          <a:stretch/>
        </p:blipFill>
        <p:spPr>
          <a:xfrm>
            <a:off x="20" y="10"/>
            <a:ext cx="12191980" cy="6857990"/>
          </a:xfrm>
          <a:prstGeom prst="rect">
            <a:avLst/>
          </a:prstGeom>
        </p:spPr>
      </p:pic>
      <p:sp>
        <p:nvSpPr>
          <p:cNvPr id="2" name="Title 1"/>
          <p:cNvSpPr>
            <a:spLocks noGrp="1"/>
          </p:cNvSpPr>
          <p:nvPr>
            <p:ph type="title"/>
          </p:nvPr>
        </p:nvSpPr>
        <p:spPr>
          <a:xfrm>
            <a:off x="925749" y="4704515"/>
            <a:ext cx="3200400" cy="1325563"/>
          </a:xfrm>
          <a:solidFill>
            <a:schemeClr val="tx1"/>
          </a:solidFill>
          <a:ln w="257175" cap="sq" cmpd="sng" algn="ctr">
            <a:solidFill>
              <a:schemeClr val="tx1">
                <a:alpha val="60000"/>
              </a:schemeClr>
            </a:solidFill>
            <a:prstDash val="solid"/>
            <a:miter lim="800000"/>
          </a:ln>
        </p:spPr>
        <p:txBody>
          <a:bodyPr wrap="square" anchor="ctr">
            <a:normAutofit/>
          </a:bodyPr>
          <a:lstStyle/>
          <a:p>
            <a:pPr algn="ctr"/>
            <a:r>
              <a:rPr lang="en-US" sz="3600" b="1" dirty="0">
                <a:solidFill>
                  <a:schemeClr val="lt1"/>
                </a:solidFill>
                <a:latin typeface="Bradley Hand ITC" panose="03070402050302030203" pitchFamily="66" charset="0"/>
              </a:rPr>
              <a:t>Angels in the Hinduism</a:t>
            </a:r>
          </a:p>
        </p:txBody>
      </p:sp>
    </p:spTree>
    <p:extLst>
      <p:ext uri="{BB962C8B-B14F-4D97-AF65-F5344CB8AC3E}">
        <p14:creationId xmlns:p14="http://schemas.microsoft.com/office/powerpoint/2010/main" val="523083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501"/>
            <a:ext cx="12192000" cy="6858000"/>
          </a:xfrm>
        </p:spPr>
        <p:txBody>
          <a:bodyPr>
            <a:noAutofit/>
          </a:bodyPr>
          <a:lstStyle/>
          <a:p>
            <a:r>
              <a:rPr lang="en-US" sz="3000" dirty="0"/>
              <a:t>Hinduism has many different types of spirit beings. </a:t>
            </a:r>
          </a:p>
          <a:p>
            <a:r>
              <a:rPr lang="en-US" sz="3000" dirty="0"/>
              <a:t>They are considered minor gods and are worthy of worship.</a:t>
            </a:r>
          </a:p>
          <a:p>
            <a:r>
              <a:rPr lang="en-US" sz="3000" dirty="0"/>
              <a:t>They play a protective role for humans who are good. </a:t>
            </a:r>
          </a:p>
          <a:p>
            <a:r>
              <a:rPr lang="en-US" sz="3000" dirty="0"/>
              <a:t>There are also evil spirits who afflict humans who are bad. </a:t>
            </a:r>
          </a:p>
          <a:p>
            <a:r>
              <a:rPr lang="en-US" sz="3000" dirty="0"/>
              <a:t>If you are a good person in life you may be reincarnated into to a good angel (spirit-being). </a:t>
            </a:r>
          </a:p>
          <a:p>
            <a:r>
              <a:rPr lang="en-US" sz="3000" dirty="0"/>
              <a:t>They are spiritual beings, but they are often depicted in physical form. </a:t>
            </a:r>
          </a:p>
          <a:p>
            <a:r>
              <a:rPr lang="en-US" sz="3000" dirty="0"/>
              <a:t>Some are seductively beautiful and look like royalty. </a:t>
            </a:r>
          </a:p>
          <a:p>
            <a:r>
              <a:rPr lang="en-US" sz="3000" dirty="0"/>
              <a:t>Others are stately and handsome.</a:t>
            </a:r>
          </a:p>
          <a:p>
            <a:r>
              <a:rPr lang="en-US" sz="3000" dirty="0"/>
              <a:t>They can inspire or bring down, helping or hindering people through life. </a:t>
            </a:r>
          </a:p>
          <a:p>
            <a:r>
              <a:rPr lang="en-US" sz="3000" dirty="0"/>
              <a:t>If you are a bad person in life you may be reincarnated into an evil angel (spirit-being). </a:t>
            </a:r>
          </a:p>
        </p:txBody>
      </p:sp>
    </p:spTree>
    <p:extLst>
      <p:ext uri="{BB962C8B-B14F-4D97-AF65-F5344CB8AC3E}">
        <p14:creationId xmlns:p14="http://schemas.microsoft.com/office/powerpoint/2010/main" val="326951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3" name="Picture 2"/>
          <p:cNvPicPr>
            <a:picLocks noChangeAspect="1"/>
          </p:cNvPicPr>
          <p:nvPr/>
        </p:nvPicPr>
        <p:blipFill>
          <a:blip r:embed="rId3"/>
          <a:stretch>
            <a:fillRect/>
          </a:stretch>
        </p:blipFill>
        <p:spPr>
          <a:xfrm>
            <a:off x="1910966" y="291404"/>
            <a:ext cx="4431112" cy="64029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1137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699" y="-16676"/>
            <a:ext cx="10515600" cy="1325563"/>
          </a:xfrm>
        </p:spPr>
        <p:txBody>
          <a:bodyPr/>
          <a:lstStyle/>
          <a:p>
            <a:pPr algn="ctr"/>
            <a:r>
              <a:rPr lang="en-US" b="1" dirty="0"/>
              <a:t>Moslem Belief about Angels</a:t>
            </a:r>
          </a:p>
        </p:txBody>
      </p:sp>
      <p:sp>
        <p:nvSpPr>
          <p:cNvPr id="3" name="Content Placeholder 2"/>
          <p:cNvSpPr>
            <a:spLocks noGrp="1"/>
          </p:cNvSpPr>
          <p:nvPr>
            <p:ph idx="1"/>
          </p:nvPr>
        </p:nvSpPr>
        <p:spPr>
          <a:xfrm>
            <a:off x="151002" y="1325563"/>
            <a:ext cx="10503016" cy="4935902"/>
          </a:xfrm>
        </p:spPr>
        <p:txBody>
          <a:bodyPr>
            <a:noAutofit/>
          </a:bodyPr>
          <a:lstStyle/>
          <a:p>
            <a:r>
              <a:rPr lang="en-US" sz="3600" dirty="0"/>
              <a:t>According to Moslem legend, when Muhammed was transported to heaven, he saw an angel there with “70,000” heads.</a:t>
            </a:r>
          </a:p>
          <a:p>
            <a:r>
              <a:rPr lang="en-US" sz="3600" dirty="0"/>
              <a:t>Each head had 70,000 faces.</a:t>
            </a:r>
          </a:p>
          <a:p>
            <a:r>
              <a:rPr lang="en-US" sz="3600" dirty="0"/>
              <a:t>Each face had 70,000 mouths.</a:t>
            </a:r>
          </a:p>
          <a:p>
            <a:r>
              <a:rPr lang="en-US" sz="3600" dirty="0"/>
              <a:t>Each mouth had 70,000 tongues.</a:t>
            </a:r>
          </a:p>
          <a:p>
            <a:r>
              <a:rPr lang="en-US" sz="3600" dirty="0"/>
              <a:t>Each tongue spoke 70,000 languages.</a:t>
            </a:r>
          </a:p>
          <a:p>
            <a:r>
              <a:rPr lang="en-US" sz="3600" dirty="0"/>
              <a:t>This would make more than 31,000 trillion languages, and nearly five billion mouths!</a:t>
            </a:r>
          </a:p>
        </p:txBody>
      </p:sp>
      <p:pic>
        <p:nvPicPr>
          <p:cNvPr id="4" name="Picture 3"/>
          <p:cNvPicPr>
            <a:picLocks noChangeAspect="1"/>
          </p:cNvPicPr>
          <p:nvPr/>
        </p:nvPicPr>
        <p:blipFill rotWithShape="1">
          <a:blip r:embed="rId2"/>
          <a:srcRect t="170" r="13681" b="25461"/>
          <a:stretch/>
        </p:blipFill>
        <p:spPr>
          <a:xfrm>
            <a:off x="6867164" y="2603239"/>
            <a:ext cx="5215979" cy="220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41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7" y="600017"/>
            <a:ext cx="11794921" cy="1325563"/>
          </a:xfrm>
        </p:spPr>
        <p:txBody>
          <a:bodyPr>
            <a:normAutofit fontScale="90000"/>
          </a:bodyPr>
          <a:lstStyle/>
          <a:p>
            <a:pPr algn="ctr"/>
            <a:r>
              <a:rPr lang="en-US" b="1" dirty="0"/>
              <a:t>Belief in angels is found in the history of all nations.       The ancient Egyptians, Phoenicians, Greeks, and        others all expressed their belief in angels.</a:t>
            </a:r>
            <a:br>
              <a:rPr lang="en-US" b="1" dirty="0"/>
            </a:br>
            <a:endParaRPr lang="en-US" b="1" dirty="0"/>
          </a:p>
        </p:txBody>
      </p:sp>
      <p:pic>
        <p:nvPicPr>
          <p:cNvPr id="3" name="Picture 2"/>
          <p:cNvPicPr>
            <a:picLocks noChangeAspect="1"/>
          </p:cNvPicPr>
          <p:nvPr/>
        </p:nvPicPr>
        <p:blipFill>
          <a:blip r:embed="rId2"/>
          <a:stretch>
            <a:fillRect/>
          </a:stretch>
        </p:blipFill>
        <p:spPr>
          <a:xfrm>
            <a:off x="396055" y="3201472"/>
            <a:ext cx="2857500" cy="3057525"/>
          </a:xfrm>
          <a:prstGeom prst="rect">
            <a:avLst/>
          </a:prstGeom>
        </p:spPr>
      </p:pic>
      <p:pic>
        <p:nvPicPr>
          <p:cNvPr id="4" name="Picture 3"/>
          <p:cNvPicPr>
            <a:picLocks noChangeAspect="1"/>
          </p:cNvPicPr>
          <p:nvPr/>
        </p:nvPicPr>
        <p:blipFill>
          <a:blip r:embed="rId3"/>
          <a:stretch>
            <a:fillRect/>
          </a:stretch>
        </p:blipFill>
        <p:spPr>
          <a:xfrm>
            <a:off x="3696004" y="2224768"/>
            <a:ext cx="4772025" cy="2800350"/>
          </a:xfrm>
          <a:prstGeom prst="rect">
            <a:avLst/>
          </a:prstGeom>
        </p:spPr>
      </p:pic>
      <p:pic>
        <p:nvPicPr>
          <p:cNvPr id="5" name="Picture 4"/>
          <p:cNvPicPr>
            <a:picLocks noChangeAspect="1"/>
          </p:cNvPicPr>
          <p:nvPr/>
        </p:nvPicPr>
        <p:blipFill>
          <a:blip r:embed="rId4"/>
          <a:stretch>
            <a:fillRect/>
          </a:stretch>
        </p:blipFill>
        <p:spPr>
          <a:xfrm>
            <a:off x="8989017" y="2224768"/>
            <a:ext cx="2990461" cy="4340992"/>
          </a:xfrm>
          <a:prstGeom prst="rect">
            <a:avLst/>
          </a:prstGeom>
        </p:spPr>
      </p:pic>
    </p:spTree>
    <p:extLst>
      <p:ext uri="{BB962C8B-B14F-4D97-AF65-F5344CB8AC3E}">
        <p14:creationId xmlns:p14="http://schemas.microsoft.com/office/powerpoint/2010/main" val="421635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what does the bible say about angels"/>
          <p:cNvSpPr>
            <a:spLocks noChangeAspect="1" noChangeArrowheads="1"/>
          </p:cNvSpPr>
          <p:nvPr/>
        </p:nvSpPr>
        <p:spPr bwMode="auto">
          <a:xfrm>
            <a:off x="4429125" y="2476500"/>
            <a:ext cx="333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tretch>
            <a:fillRect/>
          </a:stretch>
        </p:blipFill>
        <p:spPr>
          <a:xfrm>
            <a:off x="700830" y="346046"/>
            <a:ext cx="10790339" cy="6165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1075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01A8-4F89-4C02-B403-13F3465B74C1}"/>
              </a:ext>
            </a:extLst>
          </p:cNvPr>
          <p:cNvSpPr>
            <a:spLocks noGrp="1"/>
          </p:cNvSpPr>
          <p:nvPr>
            <p:ph type="title"/>
          </p:nvPr>
        </p:nvSpPr>
        <p:spPr>
          <a:xfrm>
            <a:off x="818103" y="214400"/>
            <a:ext cx="10515600" cy="6371235"/>
          </a:xfrm>
        </p:spPr>
        <p:txBody>
          <a:bodyPr/>
          <a:lstStyle/>
          <a:p>
            <a:pPr algn="ctr"/>
            <a:r>
              <a:rPr lang="en-US" i="1" dirty="0"/>
              <a:t>“Bless the LORD, ye his angels, that excel in strength, that do his commandments, hearkening unto the voice of his word.” (Psalms 103:20)</a:t>
            </a:r>
          </a:p>
        </p:txBody>
      </p:sp>
    </p:spTree>
    <p:extLst>
      <p:ext uri="{BB962C8B-B14F-4D97-AF65-F5344CB8AC3E}">
        <p14:creationId xmlns:p14="http://schemas.microsoft.com/office/powerpoint/2010/main" val="399212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44"/>
            <a:ext cx="10515600" cy="1325563"/>
          </a:xfrm>
        </p:spPr>
        <p:txBody>
          <a:bodyPr/>
          <a:lstStyle/>
          <a:p>
            <a:pPr algn="ctr"/>
            <a:r>
              <a:rPr lang="en-US" b="1" dirty="0"/>
              <a:t>Existence of Angels is Declared </a:t>
            </a:r>
            <a:br>
              <a:rPr lang="en-US" b="1" dirty="0"/>
            </a:br>
            <a:r>
              <a:rPr lang="en-US" b="1" dirty="0"/>
              <a:t>throughout the Scriptures</a:t>
            </a:r>
          </a:p>
        </p:txBody>
      </p:sp>
      <p:sp>
        <p:nvSpPr>
          <p:cNvPr id="3" name="Content Placeholder 2"/>
          <p:cNvSpPr>
            <a:spLocks noGrp="1"/>
          </p:cNvSpPr>
          <p:nvPr>
            <p:ph idx="1"/>
          </p:nvPr>
        </p:nvSpPr>
        <p:spPr>
          <a:xfrm>
            <a:off x="0" y="1469307"/>
            <a:ext cx="12192000" cy="5221705"/>
          </a:xfrm>
        </p:spPr>
        <p:txBody>
          <a:bodyPr>
            <a:noAutofit/>
          </a:bodyPr>
          <a:lstStyle/>
          <a:p>
            <a:r>
              <a:rPr lang="en-US" sz="3600" dirty="0"/>
              <a:t>Angels are mentioned in thirty-four books of the Bible for a total of 281 times (106 times in the Old Testament and 174 in the New Testament). </a:t>
            </a:r>
          </a:p>
          <a:p>
            <a:r>
              <a:rPr lang="en-US" sz="3600" i="1" dirty="0"/>
              <a:t>"The chariots of God are twenty thousand, even thousands of angels" (Ps. 68:17).</a:t>
            </a:r>
          </a:p>
          <a:p>
            <a:r>
              <a:rPr lang="en-US" sz="3600" i="1" dirty="0"/>
              <a:t>"But ye are come unto Mount Zion, and unto the city of the living God, the heavenly Jerusalem, and to an innumerable company of angels" (Heb. 12:22).</a:t>
            </a:r>
          </a:p>
          <a:p>
            <a:r>
              <a:rPr lang="en-US" sz="3600" i="1" dirty="0"/>
              <a:t>"Praise ye him, all his angels, praise ye him, all his hosts" (Ps. 148:2).</a:t>
            </a:r>
          </a:p>
        </p:txBody>
      </p:sp>
    </p:spTree>
    <p:extLst>
      <p:ext uri="{BB962C8B-B14F-4D97-AF65-F5344CB8AC3E}">
        <p14:creationId xmlns:p14="http://schemas.microsoft.com/office/powerpoint/2010/main" val="156980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170533"/>
            <a:ext cx="10515600" cy="1325563"/>
          </a:xfrm>
        </p:spPr>
        <p:txBody>
          <a:bodyPr/>
          <a:lstStyle/>
          <a:p>
            <a:pPr algn="ctr"/>
            <a:r>
              <a:rPr lang="en-US" b="1" dirty="0"/>
              <a:t>Their Origin</a:t>
            </a:r>
          </a:p>
        </p:txBody>
      </p:sp>
      <p:sp>
        <p:nvSpPr>
          <p:cNvPr id="3" name="Content Placeholder 2"/>
          <p:cNvSpPr>
            <a:spLocks noGrp="1"/>
          </p:cNvSpPr>
          <p:nvPr>
            <p:ph idx="1"/>
          </p:nvPr>
        </p:nvSpPr>
        <p:spPr>
          <a:xfrm>
            <a:off x="0" y="971312"/>
            <a:ext cx="12192000" cy="5794409"/>
          </a:xfrm>
        </p:spPr>
        <p:txBody>
          <a:bodyPr>
            <a:normAutofit fontScale="92500"/>
          </a:bodyPr>
          <a:lstStyle/>
          <a:p>
            <a:r>
              <a:rPr lang="en-US" sz="3200" dirty="0"/>
              <a:t>Angels, like everything else in this universe, were created by God the Father through Jesus Christ in the power of the Holy Spirit. </a:t>
            </a:r>
            <a:r>
              <a:rPr lang="en-US" sz="3200" i="1" dirty="0"/>
              <a:t>See Genesis 1:1, 2; 2:1; Nehemiah 9:6; John 1:1-3; Ephesians 3:9; Colossians 1:16.</a:t>
            </a:r>
          </a:p>
          <a:p>
            <a:r>
              <a:rPr lang="en-US" sz="3200" dirty="0"/>
              <a:t>The method of their origin - Angels, like man, were created by a special act of God. </a:t>
            </a:r>
          </a:p>
          <a:p>
            <a:r>
              <a:rPr lang="en-US" sz="3200" i="1" dirty="0">
                <a:solidFill>
                  <a:srgbClr val="FFFF00"/>
                </a:solidFill>
              </a:rPr>
              <a:t>"Praise ye him, all his angels: praise ye him, all his hosts. Let them praise the name of the Lord: for he commanded, and they were created" (Psalm 148:2, 5).</a:t>
            </a:r>
          </a:p>
          <a:p>
            <a:r>
              <a:rPr lang="en-US" sz="3200" dirty="0"/>
              <a:t>Each angel is therefore a direct creation from God. </a:t>
            </a:r>
          </a:p>
          <a:p>
            <a:r>
              <a:rPr lang="en-US" sz="3200" dirty="0"/>
              <a:t>This is perhaps why they are referred to as sons of God </a:t>
            </a:r>
            <a:r>
              <a:rPr lang="en-US" sz="3200" i="1" dirty="0"/>
              <a:t>(Gen. 6:2, 4; Job 1:6) </a:t>
            </a:r>
          </a:p>
          <a:p>
            <a:r>
              <a:rPr lang="en-US" sz="3200" dirty="0"/>
              <a:t>The word </a:t>
            </a:r>
            <a:r>
              <a:rPr lang="en-US" sz="3200" i="1" dirty="0"/>
              <a:t>"son" </a:t>
            </a:r>
            <a:r>
              <a:rPr lang="en-US" sz="3200" dirty="0"/>
              <a:t>seems to indicate a direct creation of God, as Adam is called the </a:t>
            </a:r>
            <a:r>
              <a:rPr lang="en-US" sz="3200" i="1" dirty="0"/>
              <a:t>"son of God" (see Luke 3:38). </a:t>
            </a:r>
          </a:p>
        </p:txBody>
      </p:sp>
    </p:spTree>
    <p:extLst>
      <p:ext uri="{BB962C8B-B14F-4D97-AF65-F5344CB8AC3E}">
        <p14:creationId xmlns:p14="http://schemas.microsoft.com/office/powerpoint/2010/main" val="317560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561120" cy="6858000"/>
          </a:xfrm>
        </p:spPr>
        <p:txBody>
          <a:bodyPr>
            <a:normAutofit fontScale="92500" lnSpcReduction="20000"/>
          </a:bodyPr>
          <a:lstStyle/>
          <a:p>
            <a:r>
              <a:rPr lang="en-US" sz="3200" dirty="0"/>
              <a:t>Believers are also called the </a:t>
            </a:r>
            <a:r>
              <a:rPr lang="en-US" sz="3200" i="1" dirty="0"/>
              <a:t>“Sons of God” </a:t>
            </a:r>
            <a:r>
              <a:rPr lang="en-US" sz="3200" dirty="0"/>
              <a:t>when they are redeemed by faith in Christ </a:t>
            </a:r>
            <a:r>
              <a:rPr lang="en-US" sz="3200" i="1" dirty="0"/>
              <a:t> (John 3:3;                Gal. 3:26; Eph. 2:8-10; 4:24; 1 John 3:1-2).</a:t>
            </a:r>
          </a:p>
          <a:p>
            <a:r>
              <a:rPr lang="en-US" sz="3200" dirty="0"/>
              <a:t>Angels are Spirit beings which are invisible</a:t>
            </a:r>
            <a:r>
              <a:rPr lang="en-US" sz="3200" i="1" dirty="0"/>
              <a:t> (Colossians 2:18) </a:t>
            </a:r>
            <a:endParaRPr lang="en-US" sz="3200" dirty="0"/>
          </a:p>
          <a:p>
            <a:r>
              <a:rPr lang="en-US" sz="3200" dirty="0"/>
              <a:t>Angels can also be visible </a:t>
            </a:r>
            <a:r>
              <a:rPr lang="en-US" sz="3200" i="1" dirty="0"/>
              <a:t>(Hebrews 13:2)</a:t>
            </a:r>
          </a:p>
          <a:p>
            <a:r>
              <a:rPr lang="en-US" sz="3200" dirty="0"/>
              <a:t>Their number, once completed at creation, was forever fixed. </a:t>
            </a:r>
          </a:p>
          <a:p>
            <a:r>
              <a:rPr lang="en-US" sz="3200" dirty="0"/>
              <a:t>This is assumed because we never read of God creating more of them.</a:t>
            </a:r>
          </a:p>
          <a:p>
            <a:r>
              <a:rPr lang="en-US" sz="3200" dirty="0"/>
              <a:t>Jesus said they do not reproduce themselves             </a:t>
            </a:r>
            <a:r>
              <a:rPr lang="en-US" sz="3200" i="1" dirty="0"/>
              <a:t>(Matt. 22:30).</a:t>
            </a:r>
          </a:p>
          <a:p>
            <a:r>
              <a:rPr lang="en-US" sz="3200" dirty="0"/>
              <a:t>Furthermore, since we are told they cannot die </a:t>
            </a:r>
            <a:r>
              <a:rPr lang="en-US" sz="3200" i="1" dirty="0"/>
              <a:t>(Luke 20:36) </a:t>
            </a:r>
            <a:r>
              <a:rPr lang="en-US" sz="3200" dirty="0"/>
              <a:t>we conclude the original number of angels will never increase or decrease in size. </a:t>
            </a:r>
          </a:p>
          <a:p>
            <a:r>
              <a:rPr lang="en-US" sz="3200" dirty="0"/>
              <a:t>For these reasons they must be considered a company of beings, and not a race that can reproduce themselves. </a:t>
            </a:r>
          </a:p>
          <a:p>
            <a:endParaRPr lang="en-US" sz="3200" dirty="0"/>
          </a:p>
        </p:txBody>
      </p:sp>
      <p:pic>
        <p:nvPicPr>
          <p:cNvPr id="4" name="Picture 3"/>
          <p:cNvPicPr>
            <a:picLocks noChangeAspect="1"/>
          </p:cNvPicPr>
          <p:nvPr/>
        </p:nvPicPr>
        <p:blipFill>
          <a:blip r:embed="rId2"/>
          <a:stretch>
            <a:fillRect/>
          </a:stretch>
        </p:blipFill>
        <p:spPr>
          <a:xfrm>
            <a:off x="8561120" y="84511"/>
            <a:ext cx="3630880" cy="4335379"/>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209355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descr="A picture containing photo, nature&#10;&#10;Description generated with high confidence"/>
          <p:cNvPicPr>
            <a:picLocks noChangeAspect="1"/>
          </p:cNvPicPr>
          <p:nvPr/>
        </p:nvPicPr>
        <p:blipFill rotWithShape="1">
          <a:blip r:embed="rId2"/>
          <a:srcRect t="30600" r="9091" b="2388"/>
          <a:stretch/>
        </p:blipFill>
        <p:spPr>
          <a:xfrm>
            <a:off x="4818888" y="10"/>
            <a:ext cx="7373112" cy="6857989"/>
          </a:xfrm>
          <a:prstGeom prst="rect">
            <a:avLst/>
          </a:prstGeom>
        </p:spPr>
      </p:pic>
      <p:sp>
        <p:nvSpPr>
          <p:cNvPr id="11"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4672" y="2600325"/>
            <a:ext cx="4948428" cy="2651200"/>
          </a:xfrm>
        </p:spPr>
        <p:txBody>
          <a:bodyPr vert="horz" lIns="91440" tIns="45720" rIns="91440" bIns="45720" rtlCol="0" anchor="t">
            <a:normAutofit/>
          </a:bodyPr>
          <a:lstStyle/>
          <a:p>
            <a:pPr algn="ctr"/>
            <a:r>
              <a:rPr lang="en-US" sz="5400" b="1" i="1" dirty="0">
                <a:solidFill>
                  <a:schemeClr val="bg1"/>
                </a:solidFill>
                <a:effectLst>
                  <a:glow rad="101600">
                    <a:schemeClr val="tx1">
                      <a:alpha val="60000"/>
                    </a:schemeClr>
                  </a:glow>
                </a:effectLst>
              </a:rPr>
              <a:t>Evil Angels (Demons)</a:t>
            </a:r>
          </a:p>
        </p:txBody>
      </p:sp>
    </p:spTree>
    <p:extLst>
      <p:ext uri="{BB962C8B-B14F-4D97-AF65-F5344CB8AC3E}">
        <p14:creationId xmlns:p14="http://schemas.microsoft.com/office/powerpoint/2010/main" val="4539981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Bible pictures\Satan-Devil and demons\dore_satan_falls.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453006" y="1752600"/>
            <a:ext cx="3952875" cy="4953000"/>
          </a:xfrm>
          <a:prstGeom prst="rect">
            <a:avLst/>
          </a:prstGeom>
          <a:noFill/>
        </p:spPr>
      </p:pic>
      <p:sp>
        <p:nvSpPr>
          <p:cNvPr id="2" name="Title 1"/>
          <p:cNvSpPr>
            <a:spLocks noGrp="1"/>
          </p:cNvSpPr>
          <p:nvPr>
            <p:ph type="title"/>
          </p:nvPr>
        </p:nvSpPr>
        <p:spPr>
          <a:xfrm>
            <a:off x="1540778" y="777381"/>
            <a:ext cx="9144000" cy="1143000"/>
          </a:xfrm>
        </p:spPr>
        <p:txBody>
          <a:bodyPr>
            <a:noAutofit/>
          </a:bodyPr>
          <a:lstStyle/>
          <a:p>
            <a:pPr algn="ctr"/>
            <a:r>
              <a:rPr lang="en-US" sz="3600" b="1" dirty="0"/>
              <a:t>Satan a Fallen Star (angel)</a:t>
            </a:r>
            <a:r>
              <a:rPr lang="en-US" sz="3600" b="1" dirty="0">
                <a:solidFill>
                  <a:srgbClr val="FFFF00"/>
                </a:solidFill>
              </a:rPr>
              <a:t> </a:t>
            </a:r>
            <a:br>
              <a:rPr lang="en-US" sz="3600" dirty="0">
                <a:solidFill>
                  <a:srgbClr val="FFFF00"/>
                </a:solidFill>
              </a:rPr>
            </a:br>
            <a:r>
              <a:rPr lang="en-US" sz="3600" dirty="0">
                <a:solidFill>
                  <a:srgbClr val="FFFF00"/>
                </a:solidFill>
              </a:rPr>
              <a:t>Five foolish and fatal </a:t>
            </a:r>
            <a:r>
              <a:rPr lang="en-US" sz="3600" i="1" dirty="0">
                <a:solidFill>
                  <a:srgbClr val="FFFF00"/>
                </a:solidFill>
              </a:rPr>
              <a:t>“I will’s” </a:t>
            </a:r>
            <a:r>
              <a:rPr lang="en-US" sz="3600" dirty="0">
                <a:solidFill>
                  <a:srgbClr val="FFFF00"/>
                </a:solidFill>
              </a:rPr>
              <a:t>of the devil</a:t>
            </a:r>
            <a:br>
              <a:rPr lang="en-US" sz="3600" dirty="0">
                <a:solidFill>
                  <a:srgbClr val="FFFF00"/>
                </a:solidFill>
              </a:rPr>
            </a:br>
            <a:r>
              <a:rPr lang="en-US" sz="3600" i="1" dirty="0">
                <a:solidFill>
                  <a:srgbClr val="FFFF00"/>
                </a:solidFill>
              </a:rPr>
              <a:t>(Isaiah 14:12-14)</a:t>
            </a:r>
            <a:br>
              <a:rPr lang="en-US" sz="3600" dirty="0">
                <a:solidFill>
                  <a:srgbClr val="FFFF00"/>
                </a:solidFill>
              </a:rPr>
            </a:br>
            <a:br>
              <a:rPr lang="en-US" sz="3600" dirty="0">
                <a:solidFill>
                  <a:srgbClr val="FFFF00"/>
                </a:solidFill>
              </a:rPr>
            </a:br>
            <a:endParaRPr lang="en-US" sz="3600" i="1" dirty="0"/>
          </a:p>
        </p:txBody>
      </p:sp>
      <p:sp>
        <p:nvSpPr>
          <p:cNvPr id="3" name="Content Placeholder 2"/>
          <p:cNvSpPr>
            <a:spLocks noGrp="1"/>
          </p:cNvSpPr>
          <p:nvPr>
            <p:ph idx="1"/>
          </p:nvPr>
        </p:nvSpPr>
        <p:spPr>
          <a:xfrm>
            <a:off x="4669727" y="1920381"/>
            <a:ext cx="7443976" cy="5257800"/>
          </a:xfrm>
        </p:spPr>
        <p:txBody>
          <a:bodyPr>
            <a:normAutofit/>
          </a:bodyPr>
          <a:lstStyle/>
          <a:p>
            <a:pPr>
              <a:buFont typeface="Arial" charset="0"/>
              <a:buChar char="•"/>
            </a:pPr>
            <a:r>
              <a:rPr lang="en-US" sz="3600" i="1" dirty="0">
                <a:solidFill>
                  <a:srgbClr val="FFFF00"/>
                </a:solidFill>
              </a:rPr>
              <a:t>I will ascend into heaven</a:t>
            </a:r>
          </a:p>
          <a:p>
            <a:pPr>
              <a:buFont typeface="Arial" charset="0"/>
              <a:buChar char="•"/>
            </a:pPr>
            <a:r>
              <a:rPr lang="en-US" sz="3600" i="1" dirty="0">
                <a:solidFill>
                  <a:srgbClr val="FFFF00"/>
                </a:solidFill>
              </a:rPr>
              <a:t>I will exalt my throne above the stars of God</a:t>
            </a:r>
          </a:p>
          <a:p>
            <a:pPr>
              <a:buFont typeface="Arial" charset="0"/>
              <a:buChar char="•"/>
            </a:pPr>
            <a:r>
              <a:rPr lang="en-US" sz="3600" i="1" dirty="0">
                <a:solidFill>
                  <a:srgbClr val="FFFF00"/>
                </a:solidFill>
              </a:rPr>
              <a:t>I will sit also upon the mount of the congregation, in the sides of the north</a:t>
            </a:r>
          </a:p>
          <a:p>
            <a:pPr>
              <a:buFont typeface="Arial" charset="0"/>
              <a:buChar char="•"/>
            </a:pPr>
            <a:r>
              <a:rPr lang="en-US" sz="3600" i="1" dirty="0">
                <a:solidFill>
                  <a:srgbClr val="FFFF00"/>
                </a:solidFill>
              </a:rPr>
              <a:t>I will ascend  above the heights of the clouds</a:t>
            </a:r>
          </a:p>
          <a:p>
            <a:pPr>
              <a:buFont typeface="Arial" charset="0"/>
              <a:buChar char="•"/>
            </a:pPr>
            <a:r>
              <a:rPr lang="en-US" sz="3600" i="1" dirty="0">
                <a:solidFill>
                  <a:srgbClr val="FFFF00"/>
                </a:solidFill>
              </a:rPr>
              <a:t>I will be like the most High</a:t>
            </a:r>
          </a:p>
        </p:txBody>
      </p:sp>
      <p:pic>
        <p:nvPicPr>
          <p:cNvPr id="20483" name="Picture 3" descr="C:\Users\Ptr. Daniel White\Desktop\Bible pictures\Satan-Devil and demons\1111_275px-GustaveDoreParadiseLostSatanProfile.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716852" y="2236365"/>
            <a:ext cx="3223846" cy="3657600"/>
          </a:xfrm>
          <a:prstGeom prst="ellipse">
            <a:avLst/>
          </a:prstGeom>
          <a:ln>
            <a:noFill/>
          </a:ln>
          <a:effectLst>
            <a:softEdge rad="112500"/>
          </a:effectLst>
        </p:spPr>
      </p:pic>
    </p:spTree>
    <p:extLst>
      <p:ext uri="{BB962C8B-B14F-4D97-AF65-F5344CB8AC3E}">
        <p14:creationId xmlns:p14="http://schemas.microsoft.com/office/powerpoint/2010/main" val="120106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3"/>
                                        </p:tgtEl>
                                        <p:attrNameLst>
                                          <p:attrName>style.visibility</p:attrName>
                                        </p:attrNameLst>
                                      </p:cBhvr>
                                      <p:to>
                                        <p:strVal val="visible"/>
                                      </p:to>
                                    </p:set>
                                    <p:animEffect transition="in" filter="fade">
                                      <p:cBhvr>
                                        <p:cTn id="32"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058" y="371213"/>
            <a:ext cx="11761365" cy="1189038"/>
          </a:xfrm>
        </p:spPr>
        <p:txBody>
          <a:bodyPr>
            <a:normAutofit fontScale="90000"/>
          </a:bodyPr>
          <a:lstStyle/>
          <a:p>
            <a:pPr algn="ctr"/>
            <a:r>
              <a:rPr lang="en-US" i="1" dirty="0"/>
              <a:t>“His (Satan’s) tail drew a third part of the stars of heaven, and did cast them to the earth…”                  (Revelation 12:4)</a:t>
            </a:r>
          </a:p>
        </p:txBody>
      </p:sp>
      <p:sp>
        <p:nvSpPr>
          <p:cNvPr id="5" name="Content Placeholder 4"/>
          <p:cNvSpPr>
            <a:spLocks noGrp="1"/>
          </p:cNvSpPr>
          <p:nvPr>
            <p:ph idx="1"/>
          </p:nvPr>
        </p:nvSpPr>
        <p:spPr>
          <a:xfrm>
            <a:off x="352337" y="2648824"/>
            <a:ext cx="5645791" cy="2906785"/>
          </a:xfrm>
        </p:spPr>
        <p:txBody>
          <a:bodyPr>
            <a:noAutofit/>
          </a:bodyPr>
          <a:lstStyle/>
          <a:p>
            <a:r>
              <a:rPr lang="en-US" sz="3600" dirty="0"/>
              <a:t>Stars of heaven = Fallen angels</a:t>
            </a:r>
          </a:p>
          <a:p>
            <a:r>
              <a:rPr lang="en-US" sz="3600" dirty="0"/>
              <a:t>1/3 followed Satan in his rebellion</a:t>
            </a:r>
          </a:p>
          <a:p>
            <a:r>
              <a:rPr lang="en-US" sz="3600" i="1" dirty="0">
                <a:solidFill>
                  <a:srgbClr val="FFFF00"/>
                </a:solidFill>
              </a:rPr>
              <a:t>Isaiah 14:12-15; Ezekiel 28:12-16; 2 Peter 2:4;      Jude 6</a:t>
            </a:r>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3665" t="2317"/>
          <a:stretch/>
        </p:blipFill>
        <p:spPr>
          <a:xfrm>
            <a:off x="6451134" y="2332139"/>
            <a:ext cx="4573267" cy="39435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5151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Bible pictures\Satan-Devil and demons\Dragon cst to Earth (2).jpg"/>
          <p:cNvPicPr>
            <a:picLocks noChangeAspect="1" noChangeArrowheads="1"/>
          </p:cNvPicPr>
          <p:nvPr/>
        </p:nvPicPr>
        <p:blipFill>
          <a:blip r:embed="rId3" cstate="print"/>
          <a:srcRect/>
          <a:stretch>
            <a:fillRect/>
          </a:stretch>
        </p:blipFill>
        <p:spPr bwMode="auto">
          <a:xfrm>
            <a:off x="3886201" y="0"/>
            <a:ext cx="4973005" cy="6858000"/>
          </a:xfrm>
          <a:prstGeom prst="rect">
            <a:avLst/>
          </a:prstGeom>
          <a:noFill/>
        </p:spPr>
      </p:pic>
      <p:sp>
        <p:nvSpPr>
          <p:cNvPr id="3" name="Title 2"/>
          <p:cNvSpPr>
            <a:spLocks noGrp="1"/>
          </p:cNvSpPr>
          <p:nvPr>
            <p:ph type="title"/>
          </p:nvPr>
        </p:nvSpPr>
        <p:spPr>
          <a:xfrm>
            <a:off x="6248400" y="685800"/>
            <a:ext cx="2590800" cy="3352800"/>
          </a:xfrm>
        </p:spPr>
        <p:txBody>
          <a:bodyPr>
            <a:normAutofit/>
          </a:bodyPr>
          <a:lstStyle/>
          <a:p>
            <a:pPr algn="ctr"/>
            <a:r>
              <a:rPr lang="en-US" b="1" i="1" dirty="0">
                <a:solidFill>
                  <a:schemeClr val="bg1"/>
                </a:solidFill>
              </a:rPr>
              <a:t>“And did cast them to the earth…”</a:t>
            </a:r>
          </a:p>
        </p:txBody>
      </p:sp>
    </p:spTree>
    <p:extLst>
      <p:ext uri="{BB962C8B-B14F-4D97-AF65-F5344CB8AC3E}">
        <p14:creationId xmlns:p14="http://schemas.microsoft.com/office/powerpoint/2010/main" val="13599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evelation\war in heaven2.jpg"/>
          <p:cNvPicPr>
            <a:picLocks noChangeAspect="1" noChangeArrowheads="1"/>
          </p:cNvPicPr>
          <p:nvPr/>
        </p:nvPicPr>
        <p:blipFill>
          <a:blip r:embed="rId3" cstate="print"/>
          <a:srcRect/>
          <a:stretch>
            <a:fillRect/>
          </a:stretch>
        </p:blipFill>
        <p:spPr bwMode="auto">
          <a:xfrm>
            <a:off x="1524000" y="1482"/>
            <a:ext cx="9144000" cy="6856518"/>
          </a:xfrm>
          <a:prstGeom prst="rect">
            <a:avLst/>
          </a:prstGeom>
          <a:noFill/>
        </p:spPr>
      </p:pic>
      <p:sp>
        <p:nvSpPr>
          <p:cNvPr id="3" name="Title 2"/>
          <p:cNvSpPr>
            <a:spLocks noGrp="1"/>
          </p:cNvSpPr>
          <p:nvPr>
            <p:ph type="title"/>
          </p:nvPr>
        </p:nvSpPr>
        <p:spPr>
          <a:xfrm>
            <a:off x="1736521" y="152400"/>
            <a:ext cx="8550479" cy="6705600"/>
          </a:xfrm>
        </p:spPr>
        <p:txBody>
          <a:bodyPr>
            <a:noAutofit/>
          </a:bodyPr>
          <a:lstStyle/>
          <a:p>
            <a:pPr algn="ctr"/>
            <a:r>
              <a:rPr lang="en-US" sz="3600" i="1" dirty="0">
                <a:effectLst>
                  <a:glow rad="101600">
                    <a:schemeClr val="bg1">
                      <a:alpha val="60000"/>
                    </a:schemeClr>
                  </a:glow>
                </a:effectLst>
              </a:rPr>
              <a:t>“And there was war in heaven: Michael and his angels fought against the dragon; and          the dragon fought and his angels,</a:t>
            </a:r>
            <a:br>
              <a:rPr lang="en-US" sz="3600" i="1" dirty="0">
                <a:effectLst>
                  <a:glow rad="101600">
                    <a:schemeClr val="bg1">
                      <a:alpha val="60000"/>
                    </a:schemeClr>
                  </a:glow>
                </a:effectLst>
              </a:rPr>
            </a:br>
            <a:r>
              <a:rPr lang="en-US" sz="3600" i="1" dirty="0">
                <a:effectLst>
                  <a:glow rad="101600">
                    <a:schemeClr val="bg1">
                      <a:alpha val="60000"/>
                    </a:schemeClr>
                  </a:glow>
                </a:effectLst>
              </a:rPr>
              <a:t>  And prevailed not; neither was their place found any more in heaven. And the great dragon was cast out, that old serpent, called the Devil, and Satan, which deceiveth the whole world: he was cast out into the earth, and his angels were cast out with him.” (Revelation 12:7-9)</a:t>
            </a:r>
          </a:p>
        </p:txBody>
      </p:sp>
    </p:spTree>
    <p:extLst>
      <p:ext uri="{BB962C8B-B14F-4D97-AF65-F5344CB8AC3E}">
        <p14:creationId xmlns:p14="http://schemas.microsoft.com/office/powerpoint/2010/main" val="79055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Satan-Devil and demons\Satan&amp;Demons\Satan in council 1194-4.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0" y="0"/>
            <a:ext cx="5368925" cy="6858000"/>
          </a:xfrm>
          <a:prstGeom prst="rect">
            <a:avLst/>
          </a:prstGeom>
          <a:noFill/>
        </p:spPr>
      </p:pic>
      <p:sp>
        <p:nvSpPr>
          <p:cNvPr id="3" name="Rectangle 2"/>
          <p:cNvSpPr/>
          <p:nvPr/>
        </p:nvSpPr>
        <p:spPr>
          <a:xfrm>
            <a:off x="5715699" y="132913"/>
            <a:ext cx="6096000" cy="1569660"/>
          </a:xfrm>
          <a:prstGeom prst="rect">
            <a:avLst/>
          </a:prstGeom>
        </p:spPr>
        <p:txBody>
          <a:bodyPr>
            <a:spAutoFit/>
          </a:bodyPr>
          <a:lstStyle/>
          <a:p>
            <a:pPr algn="ctr"/>
            <a:r>
              <a:rPr lang="en-US" sz="3200" i="1" dirty="0"/>
              <a:t>Jude 1:6 “And the angels which kept not their first estate, but left their own habitation.”</a:t>
            </a:r>
          </a:p>
        </p:txBody>
      </p:sp>
      <p:sp>
        <p:nvSpPr>
          <p:cNvPr id="4" name="Rectangle 3"/>
          <p:cNvSpPr/>
          <p:nvPr/>
        </p:nvSpPr>
        <p:spPr>
          <a:xfrm>
            <a:off x="6096000" y="1553765"/>
            <a:ext cx="6096000" cy="2062103"/>
          </a:xfrm>
          <a:prstGeom prst="rect">
            <a:avLst/>
          </a:prstGeom>
        </p:spPr>
        <p:txBody>
          <a:bodyPr>
            <a:spAutoFit/>
          </a:bodyPr>
          <a:lstStyle/>
          <a:p>
            <a:pPr algn="ctr"/>
            <a:endParaRPr lang="en-US" sz="3200" i="1" dirty="0"/>
          </a:p>
          <a:p>
            <a:pPr algn="ctr"/>
            <a:r>
              <a:rPr lang="en-US" sz="3200" i="1" dirty="0"/>
              <a:t>2 Peter 2:4 “For if God spared not the angels that sinned, but cast [them] down to hell.”</a:t>
            </a:r>
          </a:p>
        </p:txBody>
      </p:sp>
      <p:sp>
        <p:nvSpPr>
          <p:cNvPr id="5" name="Rectangle 4"/>
          <p:cNvSpPr/>
          <p:nvPr/>
        </p:nvSpPr>
        <p:spPr>
          <a:xfrm>
            <a:off x="5578649" y="3318570"/>
            <a:ext cx="6096000" cy="3539430"/>
          </a:xfrm>
          <a:prstGeom prst="rect">
            <a:avLst/>
          </a:prstGeom>
        </p:spPr>
        <p:txBody>
          <a:bodyPr>
            <a:spAutoFit/>
          </a:bodyPr>
          <a:lstStyle/>
          <a:p>
            <a:pPr algn="ctr"/>
            <a:endParaRPr lang="en-US" sz="3200" i="1" dirty="0"/>
          </a:p>
          <a:p>
            <a:pPr algn="ctr"/>
            <a:r>
              <a:rPr lang="en-US" sz="3200" i="1" dirty="0"/>
              <a:t>Ephesians 6:12 “For we wrestle not against flesh and blood, but against principalities, against powers, against the rulers of the darkness of this world, against spiritual wickedness in high places.”</a:t>
            </a:r>
          </a:p>
        </p:txBody>
      </p:sp>
    </p:spTree>
    <p:extLst>
      <p:ext uri="{BB962C8B-B14F-4D97-AF65-F5344CB8AC3E}">
        <p14:creationId xmlns:p14="http://schemas.microsoft.com/office/powerpoint/2010/main" val="16669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67C9-D2A2-460D-8B9E-31CE6B0E3C46}"/>
              </a:ext>
            </a:extLst>
          </p:cNvPr>
          <p:cNvSpPr>
            <a:spLocks noGrp="1"/>
          </p:cNvSpPr>
          <p:nvPr>
            <p:ph type="title"/>
          </p:nvPr>
        </p:nvSpPr>
        <p:spPr>
          <a:xfrm>
            <a:off x="838200" y="90844"/>
            <a:ext cx="10515600" cy="1325563"/>
          </a:xfrm>
        </p:spPr>
        <p:txBody>
          <a:bodyPr/>
          <a:lstStyle/>
          <a:p>
            <a:pPr algn="ctr"/>
            <a:r>
              <a:rPr lang="en-US" dirty="0"/>
              <a:t>Can fallen angels repent and be forgiven?</a:t>
            </a:r>
            <a:br>
              <a:rPr lang="en-US" dirty="0"/>
            </a:br>
            <a:endParaRPr lang="en-US" dirty="0"/>
          </a:p>
        </p:txBody>
      </p:sp>
      <p:sp>
        <p:nvSpPr>
          <p:cNvPr id="3" name="Content Placeholder 2">
            <a:extLst>
              <a:ext uri="{FF2B5EF4-FFF2-40B4-BE49-F238E27FC236}">
                <a16:creationId xmlns:a16="http://schemas.microsoft.com/office/drawing/2014/main" id="{438C4AAC-C9AF-4072-B686-B2E536AC42C7}"/>
              </a:ext>
            </a:extLst>
          </p:cNvPr>
          <p:cNvSpPr>
            <a:spLocks noGrp="1"/>
          </p:cNvSpPr>
          <p:nvPr>
            <p:ph idx="1"/>
          </p:nvPr>
        </p:nvSpPr>
        <p:spPr>
          <a:xfrm>
            <a:off x="70339" y="460010"/>
            <a:ext cx="12192000" cy="5918479"/>
          </a:xfrm>
        </p:spPr>
        <p:txBody>
          <a:bodyPr>
            <a:noAutofit/>
          </a:bodyPr>
          <a:lstStyle/>
          <a:p>
            <a:endParaRPr lang="en-US" dirty="0"/>
          </a:p>
          <a:p>
            <a:r>
              <a:rPr lang="en-US" dirty="0"/>
              <a:t>No, fallen angels cannot repent.  </a:t>
            </a:r>
          </a:p>
          <a:p>
            <a:r>
              <a:rPr lang="en-US" dirty="0"/>
              <a:t>They have been given over to their sinful rebellion – </a:t>
            </a:r>
            <a:r>
              <a:rPr lang="en-US" i="1" dirty="0"/>
              <a:t>Psalms 78:49  </a:t>
            </a:r>
          </a:p>
          <a:p>
            <a:r>
              <a:rPr lang="en-US" dirty="0"/>
              <a:t>Repentance is something granted by God to people </a:t>
            </a:r>
            <a:r>
              <a:rPr lang="en-US" i="1" dirty="0"/>
              <a:t>(2 Timothy 2:25) </a:t>
            </a:r>
            <a:r>
              <a:rPr lang="en-US" dirty="0"/>
              <a:t>and is part of the work of salvation.</a:t>
            </a:r>
          </a:p>
          <a:p>
            <a:r>
              <a:rPr lang="en-US" dirty="0"/>
              <a:t>No where are we told that God grants to fallen angels </a:t>
            </a:r>
            <a:r>
              <a:rPr lang="en-US" i="1" dirty="0"/>
              <a:t>“repentance unto salvation.” </a:t>
            </a:r>
          </a:p>
          <a:p>
            <a:r>
              <a:rPr lang="en-US" dirty="0"/>
              <a:t>Angels cannot comprehend, understand or experience “salvation” –                   </a:t>
            </a:r>
            <a:r>
              <a:rPr lang="en-US" i="1" dirty="0"/>
              <a:t>(see 1 Peter 1:12) </a:t>
            </a:r>
          </a:p>
          <a:p>
            <a:r>
              <a:rPr lang="en-US" dirty="0"/>
              <a:t>Fallen angels cannot repent, be saved, and spend eternity with God - </a:t>
            </a:r>
            <a:r>
              <a:rPr lang="en-US" i="1" dirty="0"/>
              <a:t>"For if God spared not the angels that sinned, but cast them down to hell…” 2 Peter 2:4</a:t>
            </a:r>
          </a:p>
          <a:p>
            <a:r>
              <a:rPr lang="en-US" dirty="0"/>
              <a:t>They knew God in the spiritual realm, rejected him, and will face their just punishment - </a:t>
            </a:r>
            <a:r>
              <a:rPr lang="en-US" i="1" dirty="0"/>
              <a:t>Matt. 25:41 “Then shall he say also unto them on the left hand, Depart from me, ye cursed, into everlasting fire, prepared for the devil and his angels.”</a:t>
            </a:r>
          </a:p>
        </p:txBody>
      </p:sp>
    </p:spTree>
    <p:extLst>
      <p:ext uri="{BB962C8B-B14F-4D97-AF65-F5344CB8AC3E}">
        <p14:creationId xmlns:p14="http://schemas.microsoft.com/office/powerpoint/2010/main" val="422669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2A066-4F30-4E4A-93E1-7F524ECC141B}"/>
              </a:ext>
            </a:extLst>
          </p:cNvPr>
          <p:cNvSpPr>
            <a:spLocks noGrp="1"/>
          </p:cNvSpPr>
          <p:nvPr>
            <p:ph type="title"/>
          </p:nvPr>
        </p:nvSpPr>
        <p:spPr>
          <a:xfrm>
            <a:off x="5765532" y="71510"/>
            <a:ext cx="6314173" cy="1325563"/>
          </a:xfrm>
        </p:spPr>
        <p:txBody>
          <a:bodyPr/>
          <a:lstStyle/>
          <a:p>
            <a:pPr algn="ctr"/>
            <a:r>
              <a:rPr lang="en-US" b="1" dirty="0"/>
              <a:t>Angels in the Word of God</a:t>
            </a:r>
          </a:p>
        </p:txBody>
      </p:sp>
      <p:sp>
        <p:nvSpPr>
          <p:cNvPr id="3" name="Content Placeholder 2">
            <a:extLst>
              <a:ext uri="{FF2B5EF4-FFF2-40B4-BE49-F238E27FC236}">
                <a16:creationId xmlns:a16="http://schemas.microsoft.com/office/drawing/2014/main" id="{838C16A7-F39B-4A56-B7A3-EDF3359D9939}"/>
              </a:ext>
            </a:extLst>
          </p:cNvPr>
          <p:cNvSpPr>
            <a:spLocks noGrp="1"/>
          </p:cNvSpPr>
          <p:nvPr>
            <p:ph idx="1"/>
          </p:nvPr>
        </p:nvSpPr>
        <p:spPr>
          <a:xfrm>
            <a:off x="5515276" y="2010183"/>
            <a:ext cx="6564429" cy="4351338"/>
          </a:xfrm>
        </p:spPr>
        <p:txBody>
          <a:bodyPr>
            <a:normAutofit/>
          </a:bodyPr>
          <a:lstStyle/>
          <a:p>
            <a:r>
              <a:rPr lang="en-US" sz="3600" dirty="0"/>
              <a:t>188 times we find the word – Angel</a:t>
            </a:r>
          </a:p>
          <a:p>
            <a:pPr marL="0" indent="0">
              <a:buNone/>
            </a:pPr>
            <a:endParaRPr lang="en-US" sz="3600" dirty="0"/>
          </a:p>
          <a:p>
            <a:r>
              <a:rPr lang="en-US" sz="3600" dirty="0"/>
              <a:t>93 times we find the word - Angels</a:t>
            </a:r>
          </a:p>
        </p:txBody>
      </p:sp>
      <p:pic>
        <p:nvPicPr>
          <p:cNvPr id="4" name="Picture 3">
            <a:extLst>
              <a:ext uri="{FF2B5EF4-FFF2-40B4-BE49-F238E27FC236}">
                <a16:creationId xmlns:a16="http://schemas.microsoft.com/office/drawing/2014/main" id="{37413F23-23B9-4E8C-BEC3-443A123B6745}"/>
              </a:ext>
            </a:extLst>
          </p:cNvPr>
          <p:cNvPicPr>
            <a:picLocks noChangeAspect="1"/>
          </p:cNvPicPr>
          <p:nvPr/>
        </p:nvPicPr>
        <p:blipFill>
          <a:blip r:embed="rId2"/>
          <a:stretch>
            <a:fillRect/>
          </a:stretch>
        </p:blipFill>
        <p:spPr>
          <a:xfrm>
            <a:off x="-1" y="0"/>
            <a:ext cx="5443169" cy="6858000"/>
          </a:xfrm>
          <a:prstGeom prst="rect">
            <a:avLst/>
          </a:prstGeom>
        </p:spPr>
      </p:pic>
    </p:spTree>
    <p:extLst>
      <p:ext uri="{BB962C8B-B14F-4D97-AF65-F5344CB8AC3E}">
        <p14:creationId xmlns:p14="http://schemas.microsoft.com/office/powerpoint/2010/main" val="362639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F1478-707D-491F-87FF-75F21976C1C5}"/>
              </a:ext>
            </a:extLst>
          </p:cNvPr>
          <p:cNvSpPr>
            <a:spLocks noGrp="1"/>
          </p:cNvSpPr>
          <p:nvPr>
            <p:ph type="title"/>
          </p:nvPr>
        </p:nvSpPr>
        <p:spPr>
          <a:xfrm>
            <a:off x="1" y="-117196"/>
            <a:ext cx="12191999" cy="1325563"/>
          </a:xfrm>
        </p:spPr>
        <p:txBody>
          <a:bodyPr>
            <a:normAutofit/>
          </a:bodyPr>
          <a:lstStyle/>
          <a:p>
            <a:pPr algn="ctr"/>
            <a:r>
              <a:rPr lang="en-US" dirty="0"/>
              <a:t>Are angels in heaven still able to commit sin today?</a:t>
            </a:r>
          </a:p>
        </p:txBody>
      </p:sp>
      <p:sp>
        <p:nvSpPr>
          <p:cNvPr id="3" name="Content Placeholder 2">
            <a:extLst>
              <a:ext uri="{FF2B5EF4-FFF2-40B4-BE49-F238E27FC236}">
                <a16:creationId xmlns:a16="http://schemas.microsoft.com/office/drawing/2014/main" id="{30716487-21A3-4B04-A19D-6FAC8F698A2E}"/>
              </a:ext>
            </a:extLst>
          </p:cNvPr>
          <p:cNvSpPr>
            <a:spLocks noGrp="1"/>
          </p:cNvSpPr>
          <p:nvPr>
            <p:ph idx="1"/>
          </p:nvPr>
        </p:nvSpPr>
        <p:spPr>
          <a:xfrm>
            <a:off x="0" y="1107884"/>
            <a:ext cx="12262338" cy="5649633"/>
          </a:xfrm>
        </p:spPr>
        <p:txBody>
          <a:bodyPr>
            <a:normAutofit/>
          </a:bodyPr>
          <a:lstStyle/>
          <a:p>
            <a:r>
              <a:rPr lang="en-US" sz="3000" i="1" dirty="0"/>
              <a:t>Matt. 25:31 “When the Son of man shall come in his glory, and all the </a:t>
            </a:r>
            <a:r>
              <a:rPr lang="en-US" sz="3000" i="1" dirty="0">
                <a:solidFill>
                  <a:srgbClr val="FFFF00"/>
                </a:solidFill>
              </a:rPr>
              <a:t>holy angels </a:t>
            </a:r>
            <a:r>
              <a:rPr lang="en-US" sz="3000" i="1" dirty="0"/>
              <a:t>with him, then shall he sit upon the throne of his glory.”</a:t>
            </a:r>
          </a:p>
          <a:p>
            <a:r>
              <a:rPr lang="en-US" sz="3000" i="1" dirty="0"/>
              <a:t>Mark 8:38 “Whosoever therefore shall be ashamed of me and of my words in this adulterous and sinful generation; of him also shall the Son of man be ashamed, when he cometh in the glory of his Father with the </a:t>
            </a:r>
            <a:r>
              <a:rPr lang="en-US" sz="3000" i="1" dirty="0">
                <a:solidFill>
                  <a:srgbClr val="FFFF00"/>
                </a:solidFill>
              </a:rPr>
              <a:t>holy angels</a:t>
            </a:r>
            <a:r>
              <a:rPr lang="en-US" sz="3000" i="1" dirty="0"/>
              <a:t>.”</a:t>
            </a:r>
          </a:p>
          <a:p>
            <a:r>
              <a:rPr lang="en-US" sz="3000" i="1" dirty="0"/>
              <a:t>Luke 9:26 “For whosoever shall be ashamed of me and of my words, of him shall the Son of man be ashamed, when he shall come in his own glory, and in his Father's, and of the </a:t>
            </a:r>
            <a:r>
              <a:rPr lang="en-US" sz="3000" i="1" dirty="0">
                <a:solidFill>
                  <a:srgbClr val="FFFF00"/>
                </a:solidFill>
              </a:rPr>
              <a:t>holy angels</a:t>
            </a:r>
            <a:r>
              <a:rPr lang="en-US" sz="3000" i="1" dirty="0"/>
              <a:t>.”</a:t>
            </a:r>
          </a:p>
          <a:p>
            <a:r>
              <a:rPr lang="en-US" sz="3000" i="1" dirty="0"/>
              <a:t>Rev. 14:10 “The same shall drink of the wine of the wrath of God, which is poured out without mixture into the cup of his indignation; and he shall be tormented with fire and brimstone in the presence of the </a:t>
            </a:r>
            <a:r>
              <a:rPr lang="en-US" sz="3000" i="1" dirty="0">
                <a:solidFill>
                  <a:srgbClr val="FFFF00"/>
                </a:solidFill>
              </a:rPr>
              <a:t>holy angels</a:t>
            </a:r>
            <a:r>
              <a:rPr lang="en-US" sz="3000" i="1" dirty="0"/>
              <a:t>, and in the presence of the Lamb.”</a:t>
            </a:r>
          </a:p>
        </p:txBody>
      </p:sp>
    </p:spTree>
    <p:extLst>
      <p:ext uri="{BB962C8B-B14F-4D97-AF65-F5344CB8AC3E}">
        <p14:creationId xmlns:p14="http://schemas.microsoft.com/office/powerpoint/2010/main" val="170658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7197B7-230B-4E9B-8244-EAC810622C8F}"/>
              </a:ext>
            </a:extLst>
          </p:cNvPr>
          <p:cNvPicPr>
            <a:picLocks noChangeAspect="1"/>
          </p:cNvPicPr>
          <p:nvPr/>
        </p:nvPicPr>
        <p:blipFill>
          <a:blip r:embed="rId2">
            <a:duotone>
              <a:prstClr val="black"/>
              <a:schemeClr val="accent6">
                <a:tint val="45000"/>
                <a:satMod val="400000"/>
              </a:schemeClr>
            </a:duotone>
          </a:blip>
          <a:stretch>
            <a:fillRect/>
          </a:stretch>
        </p:blipFill>
        <p:spPr>
          <a:xfrm>
            <a:off x="1491812" y="59969"/>
            <a:ext cx="9295002" cy="3823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1593908" y="1140903"/>
            <a:ext cx="9192906" cy="1325563"/>
          </a:xfrm>
        </p:spPr>
        <p:txBody>
          <a:bodyPr/>
          <a:lstStyle/>
          <a:p>
            <a:pPr algn="ctr"/>
            <a:r>
              <a:rPr lang="en-US" b="1" dirty="0">
                <a:effectLst>
                  <a:glow rad="101600">
                    <a:schemeClr val="bg1">
                      <a:alpha val="60000"/>
                    </a:schemeClr>
                  </a:glow>
                </a:effectLst>
              </a:rPr>
              <a:t>The time of their origin</a:t>
            </a:r>
          </a:p>
        </p:txBody>
      </p:sp>
      <p:sp>
        <p:nvSpPr>
          <p:cNvPr id="3" name="Content Placeholder 2"/>
          <p:cNvSpPr>
            <a:spLocks noGrp="1"/>
          </p:cNvSpPr>
          <p:nvPr>
            <p:ph idx="1"/>
          </p:nvPr>
        </p:nvSpPr>
        <p:spPr>
          <a:xfrm>
            <a:off x="86626" y="3375083"/>
            <a:ext cx="12105374" cy="1230930"/>
          </a:xfrm>
        </p:spPr>
        <p:txBody>
          <a:bodyPr>
            <a:noAutofit/>
          </a:bodyPr>
          <a:lstStyle/>
          <a:p>
            <a:pPr marL="0" indent="0" algn="ctr">
              <a:buNone/>
            </a:pPr>
            <a:endParaRPr lang="en-US" sz="3200" dirty="0">
              <a:effectLst>
                <a:glow rad="101600">
                  <a:schemeClr val="bg1">
                    <a:alpha val="60000"/>
                  </a:schemeClr>
                </a:glow>
              </a:effectLst>
            </a:endParaRPr>
          </a:p>
          <a:p>
            <a:pPr marL="0" indent="0" algn="ctr">
              <a:buNone/>
            </a:pPr>
            <a:r>
              <a:rPr lang="en-US" sz="3200" i="1" dirty="0">
                <a:effectLst>
                  <a:glow rad="101600">
                    <a:schemeClr val="bg1">
                      <a:alpha val="60000"/>
                    </a:schemeClr>
                  </a:glow>
                </a:effectLst>
              </a:rPr>
              <a:t>"Then the Lord answered Job out of the whirlwind, and said...Where </a:t>
            </a:r>
            <a:r>
              <a:rPr lang="en-US" sz="3200" i="1" dirty="0" err="1">
                <a:effectLst>
                  <a:glow rad="101600">
                    <a:schemeClr val="bg1">
                      <a:alpha val="60000"/>
                    </a:schemeClr>
                  </a:glow>
                </a:effectLst>
              </a:rPr>
              <a:t>wast</a:t>
            </a:r>
            <a:r>
              <a:rPr lang="en-US" sz="3200" i="1" dirty="0">
                <a:effectLst>
                  <a:glow rad="101600">
                    <a:schemeClr val="bg1">
                      <a:alpha val="60000"/>
                    </a:schemeClr>
                  </a:glow>
                </a:effectLst>
              </a:rPr>
              <a:t> thou when I laid the foundations of the earth? Declare, if thou hast understanding when the morning stars sang together, and all the sons of God shouted for joy?" (Job 38:1, 4, 7).</a:t>
            </a:r>
          </a:p>
          <a:p>
            <a:pPr marL="0" indent="0" algn="ctr">
              <a:buNone/>
            </a:pPr>
            <a:r>
              <a:rPr lang="en-US" sz="3200" dirty="0">
                <a:solidFill>
                  <a:srgbClr val="FFFF00"/>
                </a:solidFill>
                <a:effectLst>
                  <a:glow rad="101600">
                    <a:schemeClr val="bg1">
                      <a:alpha val="60000"/>
                    </a:schemeClr>
                  </a:glow>
                </a:effectLst>
              </a:rPr>
              <a:t>In these verses God declares that creation of angels                                           took place prior to the creation of the earth.</a:t>
            </a:r>
          </a:p>
        </p:txBody>
      </p:sp>
    </p:spTree>
    <p:extLst>
      <p:ext uri="{BB962C8B-B14F-4D97-AF65-F5344CB8AC3E}">
        <p14:creationId xmlns:p14="http://schemas.microsoft.com/office/powerpoint/2010/main" val="234485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882"/>
            <a:ext cx="10515600" cy="1325563"/>
          </a:xfrm>
        </p:spPr>
        <p:txBody>
          <a:bodyPr/>
          <a:lstStyle/>
          <a:p>
            <a:pPr algn="ctr"/>
            <a:r>
              <a:rPr lang="en-US" b="1"/>
              <a:t>The Purpose of their Creation</a:t>
            </a:r>
            <a:endParaRPr lang="en-US" b="1" dirty="0"/>
          </a:p>
        </p:txBody>
      </p:sp>
      <p:sp>
        <p:nvSpPr>
          <p:cNvPr id="3" name="Content Placeholder 2"/>
          <p:cNvSpPr>
            <a:spLocks noGrp="1"/>
          </p:cNvSpPr>
          <p:nvPr>
            <p:ph idx="1"/>
          </p:nvPr>
        </p:nvSpPr>
        <p:spPr>
          <a:xfrm>
            <a:off x="0" y="1065681"/>
            <a:ext cx="9288379" cy="5032375"/>
          </a:xfrm>
        </p:spPr>
        <p:txBody>
          <a:bodyPr>
            <a:noAutofit/>
          </a:bodyPr>
          <a:lstStyle/>
          <a:p>
            <a:r>
              <a:rPr lang="en-US" sz="3200" dirty="0"/>
              <a:t>Angels were created to glorify and worship God – </a:t>
            </a:r>
          </a:p>
          <a:p>
            <a:r>
              <a:rPr lang="en-US" sz="3200" i="1" dirty="0"/>
              <a:t>"For by him were all things created, that are in heaven, and that are in earth, visible and invisible, whether they be thrones, or dominions, or principalities, or powers: all things were created by him, and for him" (Col. 1:16).</a:t>
            </a:r>
          </a:p>
          <a:p>
            <a:r>
              <a:rPr lang="en-US" sz="3200" i="1" dirty="0"/>
              <a:t>"And again, when he </a:t>
            </a:r>
            <a:r>
              <a:rPr lang="en-US" sz="3200" i="1" dirty="0" err="1"/>
              <a:t>bringeth</a:t>
            </a:r>
            <a:r>
              <a:rPr lang="en-US" sz="3200" i="1" dirty="0"/>
              <a:t> in the first begotten into the world, he </a:t>
            </a:r>
            <a:r>
              <a:rPr lang="en-US" sz="3200" i="1" dirty="0" err="1"/>
              <a:t>saith</a:t>
            </a:r>
            <a:r>
              <a:rPr lang="en-US" sz="3200" i="1" dirty="0"/>
              <a:t>, And let all the angels of God worship him" (Heb. 1:6).</a:t>
            </a:r>
          </a:p>
          <a:p>
            <a:r>
              <a:rPr lang="en-US" sz="3200" i="1" dirty="0"/>
              <a:t>"Thou art worthy, O Lord, to receive glory and </a:t>
            </a:r>
            <a:r>
              <a:rPr lang="en-US" sz="3200" i="1" dirty="0" err="1"/>
              <a:t>honour</a:t>
            </a:r>
            <a:r>
              <a:rPr lang="en-US" sz="3200" i="1" dirty="0"/>
              <a:t> and power: for thou hast created all things, and for thy pleasure they are and were created" (Rev. 4:11).</a:t>
            </a:r>
          </a:p>
        </p:txBody>
      </p:sp>
      <p:pic>
        <p:nvPicPr>
          <p:cNvPr id="4" name="Picture 3"/>
          <p:cNvPicPr>
            <a:picLocks noChangeAspect="1"/>
          </p:cNvPicPr>
          <p:nvPr/>
        </p:nvPicPr>
        <p:blipFill>
          <a:blip r:embed="rId2"/>
          <a:stretch>
            <a:fillRect/>
          </a:stretch>
        </p:blipFill>
        <p:spPr>
          <a:xfrm>
            <a:off x="8814333" y="1065680"/>
            <a:ext cx="3353223" cy="2514917"/>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40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215F1-7330-4F9A-AFED-731937746BF2}"/>
              </a:ext>
            </a:extLst>
          </p:cNvPr>
          <p:cNvPicPr>
            <a:picLocks noChangeAspect="1"/>
          </p:cNvPicPr>
          <p:nvPr/>
        </p:nvPicPr>
        <p:blipFill>
          <a:blip r:embed="rId2"/>
          <a:stretch>
            <a:fillRect/>
          </a:stretch>
        </p:blipFill>
        <p:spPr>
          <a:xfrm>
            <a:off x="0" y="0"/>
            <a:ext cx="6087894" cy="6867144"/>
          </a:xfrm>
          <a:prstGeom prst="rect">
            <a:avLst/>
          </a:prstGeom>
        </p:spPr>
      </p:pic>
      <p:sp>
        <p:nvSpPr>
          <p:cNvPr id="3" name="Rectangle 2">
            <a:extLst>
              <a:ext uri="{FF2B5EF4-FFF2-40B4-BE49-F238E27FC236}">
                <a16:creationId xmlns:a16="http://schemas.microsoft.com/office/drawing/2014/main" id="{5BF31C83-36CC-4255-BBB7-BE6BEC738956}"/>
              </a:ext>
            </a:extLst>
          </p:cNvPr>
          <p:cNvSpPr/>
          <p:nvPr/>
        </p:nvSpPr>
        <p:spPr>
          <a:xfrm>
            <a:off x="6282697" y="2040709"/>
            <a:ext cx="5674290" cy="1938992"/>
          </a:xfrm>
          <a:prstGeom prst="rect">
            <a:avLst/>
          </a:prstGeom>
        </p:spPr>
        <p:txBody>
          <a:bodyPr wrap="square">
            <a:spAutoFit/>
          </a:bodyPr>
          <a:lstStyle/>
          <a:p>
            <a:pPr algn="ctr"/>
            <a:r>
              <a:rPr lang="en-US" sz="4000" i="1" dirty="0"/>
              <a:t>“And let all the angels of God worship him.”                (Heb. 1:6) </a:t>
            </a:r>
          </a:p>
        </p:txBody>
      </p:sp>
    </p:spTree>
    <p:extLst>
      <p:ext uri="{BB962C8B-B14F-4D97-AF65-F5344CB8AC3E}">
        <p14:creationId xmlns:p14="http://schemas.microsoft.com/office/powerpoint/2010/main" val="14583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6471" y="861146"/>
            <a:ext cx="5011041" cy="5574451"/>
          </a:xfrm>
        </p:spPr>
        <p:txBody>
          <a:bodyPr>
            <a:noAutofit/>
          </a:bodyPr>
          <a:lstStyle/>
          <a:p>
            <a:pPr algn="ctr">
              <a:lnSpc>
                <a:spcPct val="70000"/>
              </a:lnSpc>
            </a:pPr>
            <a:r>
              <a:rPr lang="en-US" sz="4000" i="1" dirty="0"/>
              <a:t>“Praise ye him, all his angels: praise ye him, all his hosts. Praise ye him, sun and moon: praise him, all ye stars of light. Praise him, ye heavens of heavens, and ye waters that be above the heavens. Let them praise the name of the LORD: for he commanded, and they were created.”</a:t>
            </a:r>
            <a:br>
              <a:rPr lang="en-US" sz="4000" i="1" dirty="0"/>
            </a:br>
            <a:r>
              <a:rPr lang="en-US" sz="4000" i="1" dirty="0"/>
              <a:t> (Psalms 148:2-5)</a:t>
            </a:r>
            <a:br>
              <a:rPr lang="en-US" sz="4000" i="1" dirty="0"/>
            </a:br>
            <a:endParaRPr lang="en-US" sz="4000" i="1" dirty="0"/>
          </a:p>
        </p:txBody>
      </p:sp>
      <p:pic>
        <p:nvPicPr>
          <p:cNvPr id="4" name="Picture 3"/>
          <p:cNvPicPr>
            <a:picLocks noChangeAspect="1"/>
          </p:cNvPicPr>
          <p:nvPr/>
        </p:nvPicPr>
        <p:blipFill>
          <a:blip r:embed="rId2"/>
          <a:stretch>
            <a:fillRect/>
          </a:stretch>
        </p:blipFill>
        <p:spPr>
          <a:xfrm>
            <a:off x="0" y="1"/>
            <a:ext cx="6858000" cy="6858000"/>
          </a:xfrm>
          <a:prstGeom prst="rect">
            <a:avLst/>
          </a:prstGeom>
        </p:spPr>
      </p:pic>
      <p:sp>
        <p:nvSpPr>
          <p:cNvPr id="3" name="Rectangle 2">
            <a:extLst>
              <a:ext uri="{FF2B5EF4-FFF2-40B4-BE49-F238E27FC236}">
                <a16:creationId xmlns:a16="http://schemas.microsoft.com/office/drawing/2014/main" id="{9129F246-DF69-40E7-94CD-7D2DE3142807}"/>
              </a:ext>
            </a:extLst>
          </p:cNvPr>
          <p:cNvSpPr/>
          <p:nvPr/>
        </p:nvSpPr>
        <p:spPr>
          <a:xfrm>
            <a:off x="163980" y="132382"/>
            <a:ext cx="6588511" cy="1323439"/>
          </a:xfrm>
          <a:prstGeom prst="rect">
            <a:avLst/>
          </a:prstGeom>
          <a:effectLst>
            <a:glow rad="101600">
              <a:schemeClr val="bg1">
                <a:alpha val="60000"/>
              </a:schemeClr>
            </a:glow>
          </a:effectLst>
        </p:spPr>
        <p:txBody>
          <a:bodyPr wrap="square">
            <a:spAutoFit/>
          </a:bodyPr>
          <a:lstStyle/>
          <a:p>
            <a:pPr algn="ctr"/>
            <a:r>
              <a:rPr lang="en-US" sz="4000" i="1" dirty="0">
                <a:solidFill>
                  <a:schemeClr val="bg1"/>
                </a:solidFill>
                <a:effectLst>
                  <a:glow rad="101600">
                    <a:schemeClr val="tx1">
                      <a:alpha val="60000"/>
                    </a:schemeClr>
                  </a:glow>
                </a:effectLst>
              </a:rPr>
              <a:t>Angels were Created to Serve and Obey God </a:t>
            </a:r>
          </a:p>
        </p:txBody>
      </p:sp>
    </p:spTree>
    <p:extLst>
      <p:ext uri="{BB962C8B-B14F-4D97-AF65-F5344CB8AC3E}">
        <p14:creationId xmlns:p14="http://schemas.microsoft.com/office/powerpoint/2010/main" val="340894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5" name="Picture 4" descr="A picture containing nature&#10;&#10;Description generated with very high confidence">
            <a:extLst>
              <a:ext uri="{FF2B5EF4-FFF2-40B4-BE49-F238E27FC236}">
                <a16:creationId xmlns:a16="http://schemas.microsoft.com/office/drawing/2014/main" id="{8F9A46C8-DDD0-4F9F-BE0F-9D583D8E9593}"/>
              </a:ext>
            </a:extLst>
          </p:cNvPr>
          <p:cNvPicPr>
            <a:picLocks noChangeAspect="1"/>
          </p:cNvPicPr>
          <p:nvPr/>
        </p:nvPicPr>
        <p:blipFill rotWithShape="1">
          <a:blip r:embed="rId2"/>
          <a:srcRect t="18705" r="-2" b="13029"/>
          <a:stretch/>
        </p:blipFill>
        <p:spPr>
          <a:xfrm>
            <a:off x="20" y="10"/>
            <a:ext cx="7534636" cy="6857990"/>
          </a:xfrm>
          <a:prstGeom prst="rect">
            <a:avLst/>
          </a:prstGeom>
        </p:spPr>
      </p:pic>
      <p:sp>
        <p:nvSpPr>
          <p:cNvPr id="2" name="Title 1"/>
          <p:cNvSpPr>
            <a:spLocks noGrp="1"/>
          </p:cNvSpPr>
          <p:nvPr>
            <p:ph type="title"/>
          </p:nvPr>
        </p:nvSpPr>
        <p:spPr>
          <a:xfrm>
            <a:off x="7955984" y="1464045"/>
            <a:ext cx="3814688" cy="3352473"/>
          </a:xfrm>
          <a:noFill/>
        </p:spPr>
        <p:txBody>
          <a:bodyPr vert="horz" lIns="91440" tIns="45720" rIns="91440" bIns="45720" rtlCol="0" anchor="b">
            <a:noAutofit/>
          </a:bodyPr>
          <a:lstStyle/>
          <a:p>
            <a:pPr algn="ctr">
              <a:lnSpc>
                <a:spcPct val="70000"/>
              </a:lnSpc>
            </a:pPr>
            <a:r>
              <a:rPr lang="en-US" sz="4800" i="1" dirty="0"/>
              <a:t>“Who </a:t>
            </a:r>
            <a:r>
              <a:rPr lang="en-US" sz="4800" i="1" dirty="0" err="1"/>
              <a:t>maketh</a:t>
            </a:r>
            <a:r>
              <a:rPr lang="en-US" sz="4800" i="1" dirty="0"/>
              <a:t> his angels spirits; his ministers </a:t>
            </a:r>
            <a:br>
              <a:rPr lang="en-US" sz="4800" i="1" dirty="0"/>
            </a:br>
            <a:r>
              <a:rPr lang="en-US" sz="4800" i="1" dirty="0"/>
              <a:t>a flaming fire” </a:t>
            </a:r>
            <a:br>
              <a:rPr lang="en-US" sz="4800" i="1" dirty="0"/>
            </a:br>
            <a:r>
              <a:rPr lang="en-US" sz="4800" i="1" dirty="0"/>
              <a:t>(Psalm 104:4) </a:t>
            </a:r>
          </a:p>
        </p:txBody>
      </p:sp>
    </p:spTree>
    <p:extLst>
      <p:ext uri="{BB962C8B-B14F-4D97-AF65-F5344CB8AC3E}">
        <p14:creationId xmlns:p14="http://schemas.microsoft.com/office/powerpoint/2010/main" val="356516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503" y="77002"/>
            <a:ext cx="12076497" cy="6684745"/>
          </a:xfrm>
        </p:spPr>
        <p:txBody>
          <a:bodyPr>
            <a:normAutofit/>
          </a:bodyPr>
          <a:lstStyle/>
          <a:p>
            <a:pPr marL="0" indent="0" algn="ctr">
              <a:buNone/>
            </a:pPr>
            <a:r>
              <a:rPr lang="en-US" sz="4400" dirty="0">
                <a:solidFill>
                  <a:srgbClr val="FFFF00"/>
                </a:solidFill>
              </a:rPr>
              <a:t>Angels were Created to Minister to Man  </a:t>
            </a:r>
          </a:p>
          <a:p>
            <a:pPr marL="0" indent="0" algn="ctr">
              <a:buNone/>
            </a:pPr>
            <a:endParaRPr lang="en-US" sz="4400" dirty="0">
              <a:solidFill>
                <a:srgbClr val="FFFF00"/>
              </a:solidFill>
            </a:endParaRPr>
          </a:p>
          <a:p>
            <a:r>
              <a:rPr lang="en-US" sz="3600" i="1" dirty="0"/>
              <a:t>Psalms 34:7 “The angel of the LORD </a:t>
            </a:r>
            <a:r>
              <a:rPr lang="en-US" sz="3600" i="1" dirty="0" err="1"/>
              <a:t>encampeth</a:t>
            </a:r>
            <a:r>
              <a:rPr lang="en-US" sz="3600" i="1" dirty="0"/>
              <a:t> round about them that fear him, and </a:t>
            </a:r>
            <a:r>
              <a:rPr lang="en-US" sz="3600" i="1" dirty="0" err="1"/>
              <a:t>delivereth</a:t>
            </a:r>
            <a:r>
              <a:rPr lang="en-US" sz="3600" i="1" dirty="0"/>
              <a:t> them.”</a:t>
            </a:r>
          </a:p>
          <a:p>
            <a:r>
              <a:rPr lang="en-US" sz="3600" i="1" dirty="0"/>
              <a:t>Hebrews 13:2 “Be not forgetful to entertain strangers: for thereby some have entertained angels unawares.”</a:t>
            </a:r>
          </a:p>
          <a:p>
            <a:r>
              <a:rPr lang="en-US" sz="3600" i="1" dirty="0"/>
              <a:t> Psalm 91:11 “For he shall give his angels charge over thee, to keep thee in all thy ways.”</a:t>
            </a:r>
          </a:p>
        </p:txBody>
      </p:sp>
      <p:pic>
        <p:nvPicPr>
          <p:cNvPr id="2" name="Picture 1"/>
          <p:cNvPicPr>
            <a:picLocks noChangeAspect="1"/>
          </p:cNvPicPr>
          <p:nvPr/>
        </p:nvPicPr>
        <p:blipFill>
          <a:blip r:embed="rId2"/>
          <a:stretch>
            <a:fillRect/>
          </a:stretch>
        </p:blipFill>
        <p:spPr>
          <a:xfrm>
            <a:off x="6518246" y="4381774"/>
            <a:ext cx="4538212" cy="2476225"/>
          </a:xfrm>
          <a:prstGeom prst="rect">
            <a:avLst/>
          </a:prstGeom>
        </p:spPr>
      </p:pic>
    </p:spTree>
    <p:extLst>
      <p:ext uri="{BB962C8B-B14F-4D97-AF65-F5344CB8AC3E}">
        <p14:creationId xmlns:p14="http://schemas.microsoft.com/office/powerpoint/2010/main" val="194096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7917" y="365125"/>
            <a:ext cx="4954555" cy="6147642"/>
          </a:xfrm>
        </p:spPr>
        <p:txBody>
          <a:bodyPr>
            <a:normAutofit fontScale="90000"/>
          </a:bodyPr>
          <a:lstStyle/>
          <a:p>
            <a:pPr algn="ctr"/>
            <a:r>
              <a:rPr lang="en-US" i="1" dirty="0"/>
              <a:t>“My God hath sent his angel, and hath shut the lions' mouths, that they have not hurt me: forasmuch as before him </a:t>
            </a:r>
            <a:r>
              <a:rPr lang="en-US" i="1" dirty="0" err="1"/>
              <a:t>innocency</a:t>
            </a:r>
            <a:r>
              <a:rPr lang="en-US" i="1" dirty="0"/>
              <a:t> was found in me; and also before thee, O king, have I done no hurt.” (Daniel 6:22) </a:t>
            </a:r>
          </a:p>
        </p:txBody>
      </p:sp>
      <p:pic>
        <p:nvPicPr>
          <p:cNvPr id="3" name="Picture 2"/>
          <p:cNvPicPr>
            <a:picLocks noChangeAspect="1"/>
          </p:cNvPicPr>
          <p:nvPr/>
        </p:nvPicPr>
        <p:blipFill>
          <a:blip r:embed="rId2"/>
          <a:stretch>
            <a:fillRect/>
          </a:stretch>
        </p:blipFill>
        <p:spPr>
          <a:xfrm>
            <a:off x="0" y="0"/>
            <a:ext cx="6858000" cy="6858000"/>
          </a:xfrm>
          <a:prstGeom prst="rect">
            <a:avLst/>
          </a:prstGeom>
        </p:spPr>
      </p:pic>
    </p:spTree>
    <p:extLst>
      <p:ext uri="{BB962C8B-B14F-4D97-AF65-F5344CB8AC3E}">
        <p14:creationId xmlns:p14="http://schemas.microsoft.com/office/powerpoint/2010/main" val="427032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Picture 3"/>
          <p:cNvPicPr>
            <a:picLocks noChangeAspect="1"/>
          </p:cNvPicPr>
          <p:nvPr/>
        </p:nvPicPr>
        <p:blipFill rotWithShape="1">
          <a:blip r:embed="rId2"/>
          <a:srcRect t="9750" r="-1" b="-1"/>
          <a:stretch/>
        </p:blipFill>
        <p:spPr>
          <a:xfrm>
            <a:off x="1" y="10"/>
            <a:ext cx="4654296" cy="6857990"/>
          </a:xfrm>
          <a:prstGeom prst="rect">
            <a:avLst/>
          </a:prstGeom>
        </p:spPr>
      </p:pic>
      <p:sp>
        <p:nvSpPr>
          <p:cNvPr id="2" name="Title 1"/>
          <p:cNvSpPr>
            <a:spLocks noGrp="1"/>
          </p:cNvSpPr>
          <p:nvPr>
            <p:ph type="title"/>
          </p:nvPr>
        </p:nvSpPr>
        <p:spPr>
          <a:xfrm>
            <a:off x="4773336" y="-478172"/>
            <a:ext cx="6753416" cy="6740554"/>
          </a:xfrm>
          <a:noFill/>
        </p:spPr>
        <p:txBody>
          <a:bodyPr vert="horz" lIns="91440" tIns="45720" rIns="91440" bIns="45720" rtlCol="0" anchor="b">
            <a:normAutofit/>
          </a:bodyPr>
          <a:lstStyle/>
          <a:p>
            <a:pPr algn="ctr"/>
            <a:r>
              <a:rPr lang="en-US" sz="4000" i="1" dirty="0"/>
              <a:t>“This day will the LORD deliver thee into mine hand; and I will smite thee, and take thine head from thee; and I will give the </a:t>
            </a:r>
            <a:r>
              <a:rPr lang="en-US" sz="4000" i="1" dirty="0" err="1"/>
              <a:t>carcases</a:t>
            </a:r>
            <a:r>
              <a:rPr lang="en-US" sz="4000" i="1" dirty="0"/>
              <a:t> of the host of the Philistines this day unto the fowls of the air, and to the wild beasts of the earth; that all the earth may know that there is a God in Israel.” (1 Sam. 17:46)</a:t>
            </a:r>
          </a:p>
        </p:txBody>
      </p:sp>
    </p:spTree>
    <p:extLst>
      <p:ext uri="{BB962C8B-B14F-4D97-AF65-F5344CB8AC3E}">
        <p14:creationId xmlns:p14="http://schemas.microsoft.com/office/powerpoint/2010/main" val="139120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79514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7606" y="763398"/>
            <a:ext cx="7104393" cy="4879381"/>
          </a:xfrm>
          <a:prstGeom prst="rect">
            <a:avLst/>
          </a:prstGeom>
        </p:spPr>
      </p:pic>
      <p:pic>
        <p:nvPicPr>
          <p:cNvPr id="4" name="Picture 3"/>
          <p:cNvPicPr>
            <a:picLocks noChangeAspect="1"/>
          </p:cNvPicPr>
          <p:nvPr/>
        </p:nvPicPr>
        <p:blipFill>
          <a:blip r:embed="rId3"/>
          <a:stretch>
            <a:fillRect/>
          </a:stretch>
        </p:blipFill>
        <p:spPr>
          <a:xfrm>
            <a:off x="0" y="67111"/>
            <a:ext cx="4845409" cy="6858000"/>
          </a:xfrm>
          <a:prstGeom prst="rect">
            <a:avLst/>
          </a:prstGeom>
        </p:spPr>
      </p:pic>
    </p:spTree>
    <p:extLst>
      <p:ext uri="{BB962C8B-B14F-4D97-AF65-F5344CB8AC3E}">
        <p14:creationId xmlns:p14="http://schemas.microsoft.com/office/powerpoint/2010/main" val="400121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01216"/>
            <a:ext cx="12192000" cy="7259216"/>
          </a:xfrm>
          <a:prstGeom prst="rect">
            <a:avLst/>
          </a:prstGeom>
        </p:spPr>
      </p:pic>
    </p:spTree>
    <p:extLst>
      <p:ext uri="{BB962C8B-B14F-4D97-AF65-F5344CB8AC3E}">
        <p14:creationId xmlns:p14="http://schemas.microsoft.com/office/powerpoint/2010/main" val="92752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8990" cy="6858000"/>
          </a:xfrm>
          <a:prstGeom prst="rect">
            <a:avLst/>
          </a:prstGeom>
        </p:spPr>
      </p:pic>
      <p:sp>
        <p:nvSpPr>
          <p:cNvPr id="3" name="Rectangle 2"/>
          <p:cNvSpPr/>
          <p:nvPr/>
        </p:nvSpPr>
        <p:spPr>
          <a:xfrm>
            <a:off x="5867254" y="2568387"/>
            <a:ext cx="6096000" cy="4154984"/>
          </a:xfrm>
          <a:prstGeom prst="rect">
            <a:avLst/>
          </a:prstGeom>
        </p:spPr>
        <p:txBody>
          <a:bodyPr>
            <a:spAutoFit/>
          </a:bodyPr>
          <a:lstStyle/>
          <a:p>
            <a:pPr algn="ctr"/>
            <a:r>
              <a:rPr lang="en-US" sz="4400" b="1" i="1" dirty="0">
                <a:solidFill>
                  <a:schemeClr val="bg1"/>
                </a:solidFill>
                <a:effectLst>
                  <a:glow rad="101600">
                    <a:schemeClr val="tx1">
                      <a:alpha val="60000"/>
                    </a:schemeClr>
                  </a:glow>
                </a:effectLst>
              </a:rPr>
              <a:t>“Are they not all ministering spirits, sent forth to minister for them who shall be heirs of salvation?” </a:t>
            </a:r>
          </a:p>
          <a:p>
            <a:pPr algn="ctr"/>
            <a:r>
              <a:rPr lang="en-US" sz="4400" b="1" i="1" dirty="0">
                <a:solidFill>
                  <a:schemeClr val="bg1"/>
                </a:solidFill>
                <a:effectLst>
                  <a:glow rad="101600">
                    <a:schemeClr val="tx1">
                      <a:alpha val="60000"/>
                    </a:schemeClr>
                  </a:glow>
                </a:effectLst>
              </a:rPr>
              <a:t>(Hebrews 1:14)</a:t>
            </a:r>
          </a:p>
        </p:txBody>
      </p:sp>
    </p:spTree>
    <p:extLst>
      <p:ext uri="{BB962C8B-B14F-4D97-AF65-F5344CB8AC3E}">
        <p14:creationId xmlns:p14="http://schemas.microsoft.com/office/powerpoint/2010/main" val="42376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r>
              <a:rPr lang="en-US" sz="4000" b="1" dirty="0">
                <a:solidFill>
                  <a:srgbClr val="FFFF00"/>
                </a:solidFill>
              </a:rPr>
              <a:t>Different Types of Angels</a:t>
            </a:r>
          </a:p>
          <a:p>
            <a:pPr marL="0" indent="0" algn="ctr">
              <a:buNone/>
            </a:pPr>
            <a:endParaRPr lang="en-US" sz="4000" i="1" dirty="0">
              <a:solidFill>
                <a:srgbClr val="FFFF00"/>
              </a:solidFill>
            </a:endParaRPr>
          </a:p>
          <a:p>
            <a:r>
              <a:rPr lang="en-US" sz="4000" i="1" dirty="0"/>
              <a:t>Archangels – Michael and Gabriel</a:t>
            </a:r>
          </a:p>
          <a:p>
            <a:r>
              <a:rPr lang="en-US" sz="4000" i="1" dirty="0"/>
              <a:t>Cherubim's – Ezekiel 1:4-28</a:t>
            </a:r>
          </a:p>
          <a:p>
            <a:r>
              <a:rPr lang="en-US" sz="4000" i="1" dirty="0"/>
              <a:t>Seraphim’s – Isaiah 6:1-7</a:t>
            </a:r>
          </a:p>
          <a:p>
            <a:r>
              <a:rPr lang="en-US" sz="4000" i="1" dirty="0"/>
              <a:t>Ruling angels – I Peter 3:22</a:t>
            </a:r>
          </a:p>
          <a:p>
            <a:r>
              <a:rPr lang="en-US" sz="4000" i="1" dirty="0"/>
              <a:t>Guarding angels – Hebrews 1:14</a:t>
            </a:r>
          </a:p>
          <a:p>
            <a:r>
              <a:rPr lang="en-US" sz="4000" i="1" dirty="0"/>
              <a:t>Angel of the Lord –                      Zechariah  3:1-10 </a:t>
            </a: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8057950" y="17791"/>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8019850" y="742123"/>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8019850" y="140927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8019850" y="2124874"/>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8019850" y="2879729"/>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8019850" y="3607991"/>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9087854" y="3508845"/>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8038900" y="4380707"/>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6"/>
                                        </p:tgtEl>
                                        <p:attrNameLst>
                                          <p:attrName>style.visibility</p:attrName>
                                        </p:attrNameLst>
                                      </p:cBhvr>
                                      <p:to>
                                        <p:strVal val="visible"/>
                                      </p:to>
                                    </p:set>
                                    <p:anim to="" calcmode="lin" valueType="num">
                                      <p:cBhvr>
                                        <p:cTn id="17" dur="1" fill="hold"/>
                                        <p:tgtEl>
                                          <p:spTgt spid="1638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6388"/>
                                        </p:tgtEl>
                                        <p:attrNameLst>
                                          <p:attrName>style.visibility</p:attrName>
                                        </p:attrNameLst>
                                      </p:cBhvr>
                                      <p:to>
                                        <p:strVal val="visible"/>
                                      </p:to>
                                    </p:set>
                                    <p:anim to="" calcmode="lin" valueType="num">
                                      <p:cBhvr>
                                        <p:cTn id="22" dur="1" fill="hold"/>
                                        <p:tgtEl>
                                          <p:spTgt spid="1638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to="" calcmode="lin" valueType="num">
                                      <p:cBhvr>
                                        <p:cTn id="32" dur="1" fill="hold"/>
                                        <p:tgtEl>
                                          <p:spTgt spid="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to="" calcmode="lin" valueType="num">
                                      <p:cBhvr>
                                        <p:cTn id="37" dur="1" fill="hold"/>
                                        <p:tgtEl>
                                          <p:spTgt spid="3">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16390"/>
                                        </p:tgtEl>
                                        <p:attrNameLst>
                                          <p:attrName>style.visibility</p:attrName>
                                        </p:attrNameLst>
                                      </p:cBhvr>
                                      <p:to>
                                        <p:strVal val="visible"/>
                                      </p:to>
                                    </p:set>
                                    <p:anim to="" calcmode="lin" valueType="num">
                                      <p:cBhvr>
                                        <p:cTn id="42" dur="1" fill="hold"/>
                                        <p:tgtEl>
                                          <p:spTgt spid="16390"/>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to="" calcmode="lin" valueType="num">
                                      <p:cBhvr>
                                        <p:cTn id="47" dur="1" fill="hold"/>
                                        <p:tgtEl>
                                          <p:spTgt spid="3">
                                            <p:txEl>
                                              <p:pRg st="5" end="5"/>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16391"/>
                                        </p:tgtEl>
                                        <p:attrNameLst>
                                          <p:attrName>style.visibility</p:attrName>
                                        </p:attrNameLst>
                                      </p:cBhvr>
                                      <p:to>
                                        <p:strVal val="visible"/>
                                      </p:to>
                                    </p:set>
                                    <p:anim to="" calcmode="lin" valueType="num">
                                      <p:cBhvr>
                                        <p:cTn id="52" dur="1" fill="hold"/>
                                        <p:tgtEl>
                                          <p:spTgt spid="16391"/>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to="" calcmode="lin" valueType="num">
                                      <p:cBhvr>
                                        <p:cTn id="57" dur="1" fill="hold"/>
                                        <p:tgtEl>
                                          <p:spTgt spid="3">
                                            <p:txEl>
                                              <p:pRg st="6" end="6"/>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16387"/>
                                        </p:tgtEl>
                                        <p:attrNameLst>
                                          <p:attrName>style.visibility</p:attrName>
                                        </p:attrNameLst>
                                      </p:cBhvr>
                                      <p:to>
                                        <p:strVal val="visible"/>
                                      </p:to>
                                    </p:set>
                                    <p:anim to="" calcmode="lin" valueType="num">
                                      <p:cBhvr>
                                        <p:cTn id="62" dur="1" fill="hold"/>
                                        <p:tgtEl>
                                          <p:spTgt spid="16387"/>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6146"/>
                                        </p:tgtEl>
                                        <p:attrNameLst>
                                          <p:attrName>style.visibility</p:attrName>
                                        </p:attrNameLst>
                                      </p:cBhvr>
                                      <p:to>
                                        <p:strVal val="visible"/>
                                      </p:to>
                                    </p:set>
                                    <p:anim to="" calcmode="lin" valueType="num">
                                      <p:cBhvr>
                                        <p:cTn id="67" dur="1" fill="hold"/>
                                        <p:tgtEl>
                                          <p:spTgt spid="6146"/>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3">
                                            <p:txEl>
                                              <p:pRg st="7" end="7"/>
                                            </p:txEl>
                                          </p:spTgt>
                                        </p:tgtEl>
                                        <p:attrNameLst>
                                          <p:attrName>style.visibility</p:attrName>
                                        </p:attrNameLst>
                                      </p:cBhvr>
                                      <p:to>
                                        <p:strVal val="visible"/>
                                      </p:to>
                                    </p:set>
                                    <p:anim to="" calcmode="lin" valueType="num">
                                      <p:cBhvr>
                                        <p:cTn id="72" dur="1" fill="hold"/>
                                        <p:tgtEl>
                                          <p:spTgt spid="3">
                                            <p:txEl>
                                              <p:pRg st="7" end="7"/>
                                            </p:txEl>
                                          </p:spTgt>
                                        </p:tgtEl>
                                        <p:attrNameLst>
                                          <p:attrName/>
                                        </p:attrNameLst>
                                      </p:cBhvr>
                                    </p:anim>
                                  </p:childTnLst>
                                </p:cTn>
                              </p:par>
                            </p:childTnLst>
                          </p:cTn>
                        </p:par>
                      </p:childTnLst>
                    </p:cTn>
                  </p:par>
                  <p:par>
                    <p:cTn id="73" fill="hold">
                      <p:stCondLst>
                        <p:cond delay="indefinite"/>
                      </p:stCondLst>
                      <p:childTnLst>
                        <p:par>
                          <p:cTn id="74" fill="hold">
                            <p:stCondLst>
                              <p:cond delay="0"/>
                            </p:stCondLst>
                            <p:childTnLst>
                              <p:par>
                                <p:cTn id="75" presetID="24" presetClass="entr" presetSubtype="0" fill="hold" nodeType="clickEffect">
                                  <p:stCondLst>
                                    <p:cond delay="0"/>
                                  </p:stCondLst>
                                  <p:childTnLst>
                                    <p:set>
                                      <p:cBhvr>
                                        <p:cTn id="76" dur="1" fill="hold">
                                          <p:stCondLst>
                                            <p:cond delay="0"/>
                                          </p:stCondLst>
                                        </p:cTn>
                                        <p:tgtEl>
                                          <p:spTgt spid="16392"/>
                                        </p:tgtEl>
                                        <p:attrNameLst>
                                          <p:attrName>style.visibility</p:attrName>
                                        </p:attrNameLst>
                                      </p:cBhvr>
                                      <p:to>
                                        <p:strVal val="visible"/>
                                      </p:to>
                                    </p:set>
                                    <p:anim to="" calcmode="lin" valueType="num">
                                      <p:cBhvr>
                                        <p:cTn id="77"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56" y="293291"/>
            <a:ext cx="7432878" cy="6629400"/>
          </a:xfrm>
        </p:spPr>
        <p:txBody>
          <a:bodyPr>
            <a:normAutofit/>
          </a:bodyPr>
          <a:lstStyle/>
          <a:p>
            <a:pPr marL="0" indent="0" algn="ctr">
              <a:buNone/>
            </a:pPr>
            <a:r>
              <a:rPr lang="en-US" sz="4000" i="1" dirty="0"/>
              <a:t>   </a:t>
            </a:r>
            <a:endParaRPr lang="en-US" sz="4000" b="1" dirty="0">
              <a:solidFill>
                <a:srgbClr val="FFFF00"/>
              </a:solidFill>
            </a:endParaRPr>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rot="21272885">
            <a:off x="9441426" y="1249504"/>
            <a:ext cx="2818597" cy="2762225"/>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rot="272109">
            <a:off x="6574722" y="2172468"/>
            <a:ext cx="2978118" cy="2627751"/>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rot="20861025">
            <a:off x="8653136" y="4501584"/>
            <a:ext cx="2946182" cy="2268561"/>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rot="584475">
            <a:off x="4331523" y="4214544"/>
            <a:ext cx="2950256" cy="2565439"/>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3609276" y="1678851"/>
            <a:ext cx="2784435" cy="2421880"/>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rot="21330354">
            <a:off x="598577" y="4209065"/>
            <a:ext cx="3051302" cy="2488782"/>
          </a:xfrm>
          <a:prstGeom prst="rect">
            <a:avLst/>
          </a:prstGeom>
          <a:noFill/>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9" cstate="print"/>
          <a:srcRect t="5715" r="166"/>
          <a:stretch>
            <a:fillRect/>
          </a:stretch>
        </p:blipFill>
        <p:spPr bwMode="auto">
          <a:xfrm rot="291620">
            <a:off x="87343" y="1840697"/>
            <a:ext cx="3269569" cy="2354089"/>
          </a:xfrm>
          <a:prstGeom prst="rect">
            <a:avLst/>
          </a:prstGeom>
          <a:noFill/>
        </p:spPr>
      </p:pic>
      <p:pic>
        <p:nvPicPr>
          <p:cNvPr id="2" name="Picture 1"/>
          <p:cNvPicPr>
            <a:picLocks noChangeAspect="1"/>
          </p:cNvPicPr>
          <p:nvPr/>
        </p:nvPicPr>
        <p:blipFill>
          <a:blip r:embed="rId10"/>
          <a:stretch>
            <a:fillRect/>
          </a:stretch>
        </p:blipFill>
        <p:spPr>
          <a:xfrm>
            <a:off x="1" y="-79865"/>
            <a:ext cx="12397338" cy="1786283"/>
          </a:xfrm>
          <a:prstGeom prst="rect">
            <a:avLst/>
          </a:prstGeom>
        </p:spPr>
      </p:pic>
    </p:spTree>
    <p:extLst>
      <p:ext uri="{BB962C8B-B14F-4D97-AF65-F5344CB8AC3E}">
        <p14:creationId xmlns:p14="http://schemas.microsoft.com/office/powerpoint/2010/main" val="193390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724" y="-217399"/>
            <a:ext cx="10515600" cy="1325563"/>
          </a:xfrm>
        </p:spPr>
        <p:txBody>
          <a:bodyPr>
            <a:normAutofit/>
          </a:bodyPr>
          <a:lstStyle/>
          <a:p>
            <a:pPr algn="ctr"/>
            <a:r>
              <a:rPr lang="en-US" b="1" i="1" dirty="0">
                <a:solidFill>
                  <a:srgbClr val="FFFF00"/>
                </a:solidFill>
              </a:rPr>
              <a:t>Review</a:t>
            </a:r>
          </a:p>
        </p:txBody>
      </p:sp>
      <p:sp>
        <p:nvSpPr>
          <p:cNvPr id="3" name="Content Placeholder 2"/>
          <p:cNvSpPr>
            <a:spLocks noGrp="1"/>
          </p:cNvSpPr>
          <p:nvPr>
            <p:ph idx="1"/>
          </p:nvPr>
        </p:nvSpPr>
        <p:spPr>
          <a:xfrm>
            <a:off x="0" y="1038138"/>
            <a:ext cx="12192000" cy="5257800"/>
          </a:xfrm>
        </p:spPr>
        <p:txBody>
          <a:bodyPr>
            <a:normAutofit fontScale="92500" lnSpcReduction="10000"/>
          </a:bodyPr>
          <a:lstStyle/>
          <a:p>
            <a:r>
              <a:rPr lang="en-US" sz="3600" i="1" dirty="0"/>
              <a:t>281 reference to angels in the Word of God</a:t>
            </a:r>
          </a:p>
          <a:p>
            <a:r>
              <a:rPr lang="en-US" sz="3600" i="1" dirty="0"/>
              <a:t>Created by Jesus Christ – John 1:1-3</a:t>
            </a:r>
          </a:p>
          <a:p>
            <a:r>
              <a:rPr lang="en-US" sz="3600" i="1" dirty="0"/>
              <a:t>Glorify God – Colossians 1:16</a:t>
            </a:r>
          </a:p>
          <a:p>
            <a:r>
              <a:rPr lang="en-US" sz="3600" i="1" dirty="0"/>
              <a:t>They are Spirit beings which are invisible (Colossians 2:18) and visible (Hebrews 13:2)</a:t>
            </a:r>
          </a:p>
          <a:p>
            <a:r>
              <a:rPr lang="en-US" sz="3600" i="1" dirty="0"/>
              <a:t>They are innumerable – Hebrews 12:22</a:t>
            </a:r>
          </a:p>
          <a:p>
            <a:r>
              <a:rPr lang="en-US" sz="3600" i="1" dirty="0"/>
              <a:t>They are ministers of God – Psalms 148:2</a:t>
            </a:r>
          </a:p>
          <a:p>
            <a:r>
              <a:rPr lang="en-US" sz="3600" i="1" dirty="0"/>
              <a:t>They minister to man – Hebrews 1:14</a:t>
            </a:r>
          </a:p>
          <a:p>
            <a:r>
              <a:rPr lang="en-US" sz="3600" i="1" dirty="0"/>
              <a:t>They obey God’s commandments – Psalms 103:20</a:t>
            </a:r>
          </a:p>
          <a:p>
            <a:r>
              <a:rPr lang="en-US" sz="3600" i="1" dirty="0"/>
              <a:t>There are good and evil angels – 1 Peter 3:22; Matthew 25:41</a:t>
            </a:r>
          </a:p>
        </p:txBody>
      </p:sp>
    </p:spTree>
    <p:extLst>
      <p:ext uri="{BB962C8B-B14F-4D97-AF65-F5344CB8AC3E}">
        <p14:creationId xmlns:p14="http://schemas.microsoft.com/office/powerpoint/2010/main" val="375361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to="" calcmode="lin" valueType="num">
                                      <p:cBhvr>
                                        <p:cTn id="47"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2858" y="109058"/>
            <a:ext cx="12541149" cy="6920916"/>
          </a:xfrm>
          <a:prstGeom prst="rect">
            <a:avLst/>
          </a:prstGeom>
        </p:spPr>
      </p:pic>
    </p:spTree>
    <p:extLst>
      <p:ext uri="{BB962C8B-B14F-4D97-AF65-F5344CB8AC3E}">
        <p14:creationId xmlns:p14="http://schemas.microsoft.com/office/powerpoint/2010/main" val="45647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9"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3"/>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2"/>
          <a:srcRect l="13624" r="49387"/>
          <a:stretch/>
        </p:blipFill>
        <p:spPr>
          <a:xfrm>
            <a:off x="317635" y="321733"/>
            <a:ext cx="4160452" cy="6214534"/>
          </a:xfrm>
          <a:prstGeom prst="rect">
            <a:avLst/>
          </a:prstGeom>
        </p:spPr>
      </p:pic>
      <p:pic>
        <p:nvPicPr>
          <p:cNvPr id="4" name="Picture 3"/>
          <p:cNvPicPr>
            <a:picLocks noChangeAspect="1"/>
          </p:cNvPicPr>
          <p:nvPr/>
        </p:nvPicPr>
        <p:blipFill rotWithShape="1">
          <a:blip r:embed="rId3"/>
          <a:srcRect t="20610" r="2" b="16947"/>
          <a:stretch/>
        </p:blipFill>
        <p:spPr>
          <a:xfrm>
            <a:off x="4654296" y="299363"/>
            <a:ext cx="7217085" cy="3008188"/>
          </a:xfrm>
          <a:prstGeom prst="rect">
            <a:avLst/>
          </a:prstGeom>
        </p:spPr>
      </p:pic>
      <p:sp>
        <p:nvSpPr>
          <p:cNvPr id="2" name="Title 1"/>
          <p:cNvSpPr>
            <a:spLocks noGrp="1"/>
          </p:cNvSpPr>
          <p:nvPr>
            <p:ph type="title"/>
          </p:nvPr>
        </p:nvSpPr>
        <p:spPr>
          <a:xfrm>
            <a:off x="5106043" y="3726855"/>
            <a:ext cx="6465287" cy="1516014"/>
          </a:xfrm>
          <a:prstGeom prst="rect">
            <a:avLst/>
          </a:prstGeom>
        </p:spPr>
        <p:txBody>
          <a:bodyPr vert="horz" lIns="91440" tIns="45720" rIns="91440" bIns="45720" rtlCol="0" anchor="b">
            <a:normAutofit/>
          </a:bodyPr>
          <a:lstStyle/>
          <a:p>
            <a:pPr algn="ctr">
              <a:lnSpc>
                <a:spcPct val="70000"/>
              </a:lnSpc>
            </a:pPr>
            <a:r>
              <a:rPr lang="en-US" dirty="0"/>
              <a:t>Billions of dollars has been spent on the search for extraterrestrial life.</a:t>
            </a:r>
          </a:p>
        </p:txBody>
      </p:sp>
    </p:spTree>
    <p:extLst>
      <p:ext uri="{BB962C8B-B14F-4D97-AF65-F5344CB8AC3E}">
        <p14:creationId xmlns:p14="http://schemas.microsoft.com/office/powerpoint/2010/main" val="54447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19226"/>
          <a:stretch/>
        </p:blipFill>
        <p:spPr>
          <a:xfrm>
            <a:off x="8843744" y="1"/>
            <a:ext cx="3348256" cy="2852256"/>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0" y="30541"/>
            <a:ext cx="5356596" cy="3652225"/>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109646" y="3464654"/>
            <a:ext cx="5575887" cy="3490990"/>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5168615" y="2642534"/>
            <a:ext cx="7023385" cy="4313110"/>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5168615" y="-31418"/>
            <a:ext cx="4050138" cy="3037604"/>
          </a:xfrm>
          <a:prstGeom prst="rect">
            <a:avLst/>
          </a:prstGeom>
          <a:ln>
            <a:noFill/>
          </a:ln>
          <a:effectLst>
            <a:softEdge rad="112500"/>
          </a:effectLst>
        </p:spPr>
      </p:pic>
      <p:pic>
        <p:nvPicPr>
          <p:cNvPr id="13" name="Picture 12"/>
          <p:cNvPicPr>
            <a:picLocks noChangeAspect="1"/>
          </p:cNvPicPr>
          <p:nvPr/>
        </p:nvPicPr>
        <p:blipFill>
          <a:blip r:embed="rId7"/>
          <a:stretch>
            <a:fillRect/>
          </a:stretch>
        </p:blipFill>
        <p:spPr>
          <a:xfrm>
            <a:off x="2124305" y="1210112"/>
            <a:ext cx="8216815" cy="47041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9255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52989"/>
            <a:ext cx="12278162" cy="8185441"/>
          </a:xfrm>
          <a:prstGeom prst="rect">
            <a:avLst/>
          </a:prstGeom>
        </p:spPr>
      </p:pic>
      <p:sp>
        <p:nvSpPr>
          <p:cNvPr id="3" name="Content Placeholder 2"/>
          <p:cNvSpPr>
            <a:spLocks noGrp="1"/>
          </p:cNvSpPr>
          <p:nvPr>
            <p:ph idx="1"/>
          </p:nvPr>
        </p:nvSpPr>
        <p:spPr>
          <a:xfrm>
            <a:off x="1" y="0"/>
            <a:ext cx="12192000" cy="6176963"/>
          </a:xfrm>
        </p:spPr>
        <p:txBody>
          <a:bodyPr>
            <a:noAutofit/>
          </a:bodyPr>
          <a:lstStyle/>
          <a:p>
            <a:r>
              <a:rPr lang="en-US" sz="3600" dirty="0">
                <a:effectLst>
                  <a:glow rad="101600">
                    <a:schemeClr val="bg1">
                      <a:alpha val="60000"/>
                    </a:schemeClr>
                  </a:glow>
                </a:effectLst>
              </a:rPr>
              <a:t>In light of all this research, it seems tragic that man does not turn to the Word of God in his search.</a:t>
            </a:r>
          </a:p>
          <a:p>
            <a:r>
              <a:rPr lang="en-US" sz="3600" dirty="0">
                <a:effectLst>
                  <a:glow rad="101600">
                    <a:schemeClr val="bg1">
                      <a:alpha val="60000"/>
                    </a:schemeClr>
                  </a:glow>
                </a:effectLst>
              </a:rPr>
              <a:t>The Bible clearly answers this question, as it does all other questions which confront humanity.</a:t>
            </a:r>
          </a:p>
          <a:p>
            <a:r>
              <a:rPr lang="en-US" sz="3600" dirty="0">
                <a:effectLst>
                  <a:glow rad="101600">
                    <a:schemeClr val="bg1">
                      <a:alpha val="60000"/>
                    </a:schemeClr>
                  </a:glow>
                </a:effectLst>
              </a:rPr>
              <a:t>Is there intelligent life in the universe?</a:t>
            </a:r>
          </a:p>
          <a:p>
            <a:r>
              <a:rPr lang="en-US" sz="3600" dirty="0">
                <a:effectLst>
                  <a:glow rad="101600">
                    <a:schemeClr val="bg1">
                      <a:alpha val="60000"/>
                    </a:schemeClr>
                  </a:glow>
                </a:effectLst>
              </a:rPr>
              <a:t>Are there other living and rational creatures "out there" besides man? </a:t>
            </a:r>
          </a:p>
          <a:p>
            <a:r>
              <a:rPr lang="en-US" sz="3600" dirty="0">
                <a:effectLst>
                  <a:glow rad="101600">
                    <a:schemeClr val="bg1">
                      <a:alpha val="60000"/>
                    </a:schemeClr>
                  </a:glow>
                </a:effectLst>
              </a:rPr>
              <a:t>Are they friend or foe?  </a:t>
            </a:r>
          </a:p>
          <a:p>
            <a:r>
              <a:rPr lang="en-US" sz="3600" dirty="0">
                <a:effectLst>
                  <a:glow rad="101600">
                    <a:schemeClr val="bg1">
                      <a:alpha val="60000"/>
                    </a:schemeClr>
                  </a:glow>
                </a:effectLst>
              </a:rPr>
              <a:t>Is their "civilization" older than ours? </a:t>
            </a:r>
          </a:p>
          <a:p>
            <a:r>
              <a:rPr lang="en-US" sz="3600" dirty="0">
                <a:effectLst>
                  <a:glow rad="101600">
                    <a:schemeClr val="bg1">
                      <a:alpha val="60000"/>
                    </a:schemeClr>
                  </a:glow>
                </a:effectLst>
              </a:rPr>
              <a:t>Will we ever learn to communicate with them? </a:t>
            </a:r>
          </a:p>
          <a:p>
            <a:r>
              <a:rPr lang="en-US" sz="3600" dirty="0">
                <a:effectLst>
                  <a:glow rad="101600">
                    <a:schemeClr val="bg1">
                      <a:alpha val="60000"/>
                    </a:schemeClr>
                  </a:glow>
                </a:effectLst>
              </a:rPr>
              <a:t>We not only will, but a number of human beings have already met and talked with them.</a:t>
            </a:r>
          </a:p>
        </p:txBody>
      </p:sp>
    </p:spTree>
    <p:extLst>
      <p:ext uri="{BB962C8B-B14F-4D97-AF65-F5344CB8AC3E}">
        <p14:creationId xmlns:p14="http://schemas.microsoft.com/office/powerpoint/2010/main" val="60509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2018"/>
            <a:ext cx="12192000" cy="8130018"/>
          </a:xfrm>
          <a:prstGeom prst="rect">
            <a:avLst/>
          </a:prstGeom>
        </p:spPr>
      </p:pic>
      <p:sp>
        <p:nvSpPr>
          <p:cNvPr id="2" name="Rectangle 1"/>
          <p:cNvSpPr/>
          <p:nvPr/>
        </p:nvSpPr>
        <p:spPr>
          <a:xfrm>
            <a:off x="0" y="142614"/>
            <a:ext cx="12192000" cy="6001643"/>
          </a:xfrm>
          <a:prstGeom prst="rect">
            <a:avLst/>
          </a:prstGeom>
        </p:spPr>
        <p:txBody>
          <a:bodyPr wrap="square">
            <a:spAutoFit/>
          </a:bodyPr>
          <a:lstStyle/>
          <a:p>
            <a:pPr algn="ctr"/>
            <a:r>
              <a:rPr lang="en-US" sz="3200" i="1" dirty="0">
                <a:effectLst>
                  <a:glow rad="101600">
                    <a:schemeClr val="bg1">
                      <a:alpha val="60000"/>
                    </a:schemeClr>
                  </a:glow>
                </a:effectLst>
              </a:rPr>
              <a:t>“But God giveth it a body as it hath pleased him, and to every seed his own body. All flesh is not the same flesh: but there is one kind of flesh of men, another flesh of beasts, another of fishes, and another of birds. There are also </a:t>
            </a:r>
            <a:r>
              <a:rPr lang="en-US" sz="3200" i="1" u="sng" dirty="0">
                <a:effectLst>
                  <a:glow rad="101600">
                    <a:schemeClr val="bg1">
                      <a:alpha val="60000"/>
                    </a:schemeClr>
                  </a:glow>
                </a:effectLst>
              </a:rPr>
              <a:t>celestial</a:t>
            </a:r>
            <a:r>
              <a:rPr lang="en-US" sz="3200" i="1" dirty="0">
                <a:effectLst>
                  <a:glow rad="101600">
                    <a:schemeClr val="bg1">
                      <a:alpha val="60000"/>
                    </a:schemeClr>
                  </a:glow>
                </a:effectLst>
              </a:rPr>
              <a:t> bodies, and bodies </a:t>
            </a:r>
            <a:r>
              <a:rPr lang="en-US" sz="3200" i="1" u="sng" dirty="0">
                <a:effectLst>
                  <a:glow rad="101600">
                    <a:schemeClr val="bg1">
                      <a:alpha val="60000"/>
                    </a:schemeClr>
                  </a:glow>
                </a:effectLst>
              </a:rPr>
              <a:t>terrestrial</a:t>
            </a:r>
            <a:r>
              <a:rPr lang="en-US" sz="3200" i="1" dirty="0">
                <a:effectLst>
                  <a:glow rad="101600">
                    <a:schemeClr val="bg1">
                      <a:alpha val="60000"/>
                    </a:schemeClr>
                  </a:glow>
                </a:effectLst>
              </a:rPr>
              <a:t>: but the glory of the </a:t>
            </a:r>
            <a:r>
              <a:rPr lang="en-US" sz="3200" i="1" u="sng" dirty="0">
                <a:effectLst>
                  <a:glow rad="101600">
                    <a:schemeClr val="bg1">
                      <a:alpha val="60000"/>
                    </a:schemeClr>
                  </a:glow>
                </a:effectLst>
              </a:rPr>
              <a:t>celestial</a:t>
            </a:r>
            <a:r>
              <a:rPr lang="en-US" sz="3200" i="1" dirty="0">
                <a:effectLst>
                  <a:glow rad="101600">
                    <a:schemeClr val="bg1">
                      <a:alpha val="60000"/>
                    </a:schemeClr>
                  </a:glow>
                </a:effectLst>
              </a:rPr>
              <a:t> is one, and the glory of the </a:t>
            </a:r>
            <a:r>
              <a:rPr lang="en-US" sz="3200" i="1" u="sng" dirty="0">
                <a:effectLst>
                  <a:glow rad="101600">
                    <a:schemeClr val="bg1">
                      <a:alpha val="60000"/>
                    </a:schemeClr>
                  </a:glow>
                </a:effectLst>
              </a:rPr>
              <a:t>terrestrial</a:t>
            </a:r>
            <a:r>
              <a:rPr lang="en-US" sz="3200" i="1" dirty="0">
                <a:effectLst>
                  <a:glow rad="101600">
                    <a:schemeClr val="bg1">
                      <a:alpha val="60000"/>
                    </a:schemeClr>
                  </a:glow>
                </a:effectLst>
              </a:rPr>
              <a:t> is another. There is one glory of the sun, and another glory of the moon, and another glory of the stars: for one star </a:t>
            </a:r>
            <a:r>
              <a:rPr lang="en-US" sz="3200" i="1" dirty="0" err="1">
                <a:effectLst>
                  <a:glow rad="101600">
                    <a:schemeClr val="bg1">
                      <a:alpha val="60000"/>
                    </a:schemeClr>
                  </a:glow>
                </a:effectLst>
              </a:rPr>
              <a:t>differeth</a:t>
            </a:r>
            <a:r>
              <a:rPr lang="en-US" sz="3200" i="1" dirty="0">
                <a:effectLst>
                  <a:glow rad="101600">
                    <a:schemeClr val="bg1">
                      <a:alpha val="60000"/>
                    </a:schemeClr>
                  </a:glow>
                </a:effectLst>
              </a:rPr>
              <a:t> from another star in glory. So also is the resurrection of the dead. It is sown in corruption; it is raised in incorruption: It is sown in </a:t>
            </a:r>
            <a:r>
              <a:rPr lang="en-US" sz="3200" i="1" dirty="0" err="1">
                <a:effectLst>
                  <a:glow rad="101600">
                    <a:schemeClr val="bg1">
                      <a:alpha val="60000"/>
                    </a:schemeClr>
                  </a:glow>
                </a:effectLst>
              </a:rPr>
              <a:t>dishonour</a:t>
            </a:r>
            <a:r>
              <a:rPr lang="en-US" sz="3200" i="1" dirty="0">
                <a:effectLst>
                  <a:glow rad="101600">
                    <a:schemeClr val="bg1">
                      <a:alpha val="60000"/>
                    </a:schemeClr>
                  </a:glow>
                </a:effectLst>
              </a:rPr>
              <a:t>; it is raised in glory: it is sown in weakness; it is raised in power: It is sown a natural body; it is raised a spiritual body. There is a natural body, and there is a spiritual body.”        (1 Corinthians 15:38-44) </a:t>
            </a:r>
          </a:p>
        </p:txBody>
      </p:sp>
    </p:spTree>
    <p:extLst>
      <p:ext uri="{BB962C8B-B14F-4D97-AF65-F5344CB8AC3E}">
        <p14:creationId xmlns:p14="http://schemas.microsoft.com/office/powerpoint/2010/main" val="45554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4786</TotalTime>
  <Words>2374</Words>
  <Application>Microsoft Office PowerPoint</Application>
  <PresentationFormat>Widescreen</PresentationFormat>
  <Paragraphs>145</Paragraphs>
  <Slides>44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Algerian</vt:lpstr>
      <vt:lpstr>Arial</vt:lpstr>
      <vt:lpstr>Bradley Hand ITC</vt:lpstr>
      <vt:lpstr>Calibri</vt:lpstr>
      <vt:lpstr>Calibri Light</vt:lpstr>
      <vt:lpstr>Office Theme</vt:lpstr>
      <vt:lpstr>PowerPoint Presentation</vt:lpstr>
      <vt:lpstr>“Bless the LORD, ye his angels, that excel in strength, that do his commandments, hearkening unto the voice of his word.” (Psalms 103:20)</vt:lpstr>
      <vt:lpstr>Angels in the Word of God</vt:lpstr>
      <vt:lpstr>PowerPoint Presentation</vt:lpstr>
      <vt:lpstr>PowerPoint Presentation</vt:lpstr>
      <vt:lpstr>Billions of dollars has been spent on the search for extraterrestrial life.</vt:lpstr>
      <vt:lpstr>PowerPoint Presentation</vt:lpstr>
      <vt:lpstr>PowerPoint Presentation</vt:lpstr>
      <vt:lpstr>PowerPoint Presentation</vt:lpstr>
      <vt:lpstr>PowerPoint Presentation</vt:lpstr>
      <vt:lpstr>Different Religious Views of Angels</vt:lpstr>
      <vt:lpstr>Angels in Buddhism </vt:lpstr>
      <vt:lpstr>PowerPoint Presentation</vt:lpstr>
      <vt:lpstr>Angels in the Hinduism</vt:lpstr>
      <vt:lpstr>PowerPoint Presentation</vt:lpstr>
      <vt:lpstr>PowerPoint Presentation</vt:lpstr>
      <vt:lpstr>Moslem Belief about Angels</vt:lpstr>
      <vt:lpstr>Belief in angels is found in the history of all nations.       The ancient Egyptians, Phoenicians, Greeks, and        others all expressed their belief in angels. </vt:lpstr>
      <vt:lpstr>PowerPoint Presentation</vt:lpstr>
      <vt:lpstr>Existence of Angels is Declared  throughout the Scriptures</vt:lpstr>
      <vt:lpstr>Their Origin</vt:lpstr>
      <vt:lpstr>PowerPoint Presentation</vt:lpstr>
      <vt:lpstr>Evil Angels (Demons)</vt:lpstr>
      <vt:lpstr>Satan a Fallen Star (angel)  Five foolish and fatal “I will’s” of the devil (Isaiah 14:12-14)  </vt:lpstr>
      <vt:lpstr>“His (Satan’s) tail drew a third part of the stars of heaven, and did cast them to the earth…”                  (Revelation 12:4)</vt:lpstr>
      <vt:lpstr>“And did cast them to the earth…”</vt:lpstr>
      <vt:lpstr>“And there was war in heaven: Michael and his angels fought against the dragon; and          the dragon fought and his angels,   And prevailed not; neither was their place found any more in heaven. And the great dragon was cast out, that old serpent, called the Devil, and Satan, which deceiveth the whole world: he was cast out into the earth, and his angels were cast out with him.” (Revelation 12:7-9)</vt:lpstr>
      <vt:lpstr>PowerPoint Presentation</vt:lpstr>
      <vt:lpstr>Can fallen angels repent and be forgiven? </vt:lpstr>
      <vt:lpstr>Are angels in heaven still able to commit sin today?</vt:lpstr>
      <vt:lpstr>The time of their origin</vt:lpstr>
      <vt:lpstr>The Purpose of their Creation</vt:lpstr>
      <vt:lpstr>PowerPoint Presentation</vt:lpstr>
      <vt:lpstr>“Praise ye him, all his angels: praise ye him, all his hosts. Praise ye him, sun and moon: praise him, all ye stars of light. Praise him, ye heavens of heavens, and ye waters that be above the heavens. Let them praise the name of the LORD: for he commanded, and they were created.”  (Psalms 148:2-5) </vt:lpstr>
      <vt:lpstr>“Who maketh his angels spirits; his ministers  a flaming fire”  (Psalm 104:4) </vt:lpstr>
      <vt:lpstr>PowerPoint Presentation</vt:lpstr>
      <vt:lpstr>“My God hath sent his angel, and hath shut the lions' mouths, that they have not hurt me: forasmuch as before him innocency was found in me; and also before thee, O king, have I done no hurt.” (Daniel 6:22) </vt:lpstr>
      <vt:lpstr>“This day will the LORD deliver thee into mine hand; and I will smite thee, and take thine head from thee; and I will give the carcases of the host of the Philistines this day unto the fowls of the air, and to the wild beasts of the earth; that all the earth may know that there is a God in Israel.” (1 Sam. 17:46)</vt:lpstr>
      <vt:lpstr>PowerPoint Presentation</vt:lpstr>
      <vt:lpstr>PowerPoint Presentation</vt:lpstr>
      <vt:lpstr>PowerPoint Presentation</vt:lpstr>
      <vt:lpstr>PowerPoint Presentation</vt:lpstr>
      <vt:lpstr>PowerPoint Presentation</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82</cp:revision>
  <dcterms:created xsi:type="dcterms:W3CDTF">2017-06-12T12:20:12Z</dcterms:created>
  <dcterms:modified xsi:type="dcterms:W3CDTF">2017-07-22T13:19:48Z</dcterms:modified>
</cp:coreProperties>
</file>