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324" r:id="rId2"/>
    <p:sldId id="358" r:id="rId3"/>
    <p:sldId id="355" r:id="rId4"/>
    <p:sldId id="364" r:id="rId5"/>
    <p:sldId id="363" r:id="rId6"/>
    <p:sldId id="356" r:id="rId7"/>
    <p:sldId id="357" r:id="rId8"/>
    <p:sldId id="360" r:id="rId9"/>
    <p:sldId id="362" r:id="rId10"/>
    <p:sldId id="361" r:id="rId11"/>
    <p:sldId id="365" r:id="rId12"/>
    <p:sldId id="366" r:id="rId13"/>
    <p:sldId id="367" r:id="rId14"/>
    <p:sldId id="394" r:id="rId15"/>
    <p:sldId id="320" r:id="rId16"/>
    <p:sldId id="321" r:id="rId17"/>
    <p:sldId id="322" r:id="rId18"/>
    <p:sldId id="323" r:id="rId19"/>
    <p:sldId id="288" r:id="rId20"/>
    <p:sldId id="289" r:id="rId21"/>
    <p:sldId id="290"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68" r:id="rId42"/>
    <p:sldId id="369" r:id="rId43"/>
    <p:sldId id="370" r:id="rId44"/>
    <p:sldId id="371" r:id="rId45"/>
    <p:sldId id="372" r:id="rId46"/>
    <p:sldId id="373" r:id="rId47"/>
    <p:sldId id="374" r:id="rId48"/>
    <p:sldId id="375" r:id="rId49"/>
    <p:sldId id="376" r:id="rId50"/>
    <p:sldId id="377" r:id="rId51"/>
    <p:sldId id="378" r:id="rId52"/>
    <p:sldId id="379" r:id="rId53"/>
    <p:sldId id="380" r:id="rId54"/>
    <p:sldId id="381" r:id="rId55"/>
    <p:sldId id="382" r:id="rId56"/>
    <p:sldId id="384" r:id="rId57"/>
    <p:sldId id="385" r:id="rId58"/>
    <p:sldId id="386" r:id="rId59"/>
    <p:sldId id="387" r:id="rId60"/>
    <p:sldId id="314" r:id="rId61"/>
    <p:sldId id="315" r:id="rId62"/>
    <p:sldId id="316" r:id="rId63"/>
    <p:sldId id="317" r:id="rId64"/>
    <p:sldId id="389" r:id="rId65"/>
    <p:sldId id="318" r:id="rId66"/>
    <p:sldId id="390" r:id="rId67"/>
    <p:sldId id="391" r:id="rId68"/>
    <p:sldId id="393" r:id="rId69"/>
    <p:sldId id="325" r:id="rId70"/>
    <p:sldId id="326" r:id="rId71"/>
    <p:sldId id="343"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53" r:id="rId87"/>
    <p:sldId id="348" r:id="rId88"/>
    <p:sldId id="349" r:id="rId89"/>
    <p:sldId id="350" r:id="rId90"/>
    <p:sldId id="351" r:id="rId91"/>
    <p:sldId id="352" r:id="rId92"/>
    <p:sldId id="341"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88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E4F25A-F8D6-464C-AB56-D6783C6CB51A}" type="datetimeFigureOut">
              <a:rPr lang="en-US" smtClean="0"/>
              <a:t>3/3/2014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5F5B7C-5AED-4C9F-A230-55B259A98A3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8</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BE92B1-4690-4656-BEBA-DAE37EF9A450}" type="slidenum">
              <a:rPr lang="en-US" smtClean="0"/>
              <a:pPr/>
              <a:t>58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BE92B1-4690-4656-BEBA-DAE37EF9A450}" type="slidenum">
              <a:rPr lang="en-US" smtClean="0"/>
              <a:pPr/>
              <a:t>59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69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70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72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73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74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75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76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77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9</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78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D9E98C-CF25-421F-80A1-F6D9E299B3D2}" type="slidenum">
              <a:rPr lang="en-US" smtClean="0"/>
              <a:pPr/>
              <a:t>79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80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81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82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83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84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85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92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10</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12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7AE546-4484-4C51-A4EC-D8C4A4B1059A}" type="slidenum">
              <a:rPr lang="en-US" smtClean="0"/>
              <a:pPr/>
              <a:t>55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7AE546-4484-4C51-A4EC-D8C4A4B1059A}" type="slidenum">
              <a:rPr lang="en-US" smtClean="0"/>
              <a:pPr/>
              <a:t>56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7AE546-4484-4C51-A4EC-D8C4A4B1059A}" type="slidenum">
              <a:rPr lang="en-US" smtClean="0"/>
              <a:pPr/>
              <a:t>57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D237E0-5D8D-47FD-8A69-34D789E98718}"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F83C2-860D-41F7-B34B-F09FC62122E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D237E0-5D8D-47FD-8A69-34D789E98718}"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F83C2-860D-41F7-B34B-F09FC62122E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D237E0-5D8D-47FD-8A69-34D789E98718}"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F83C2-860D-41F7-B34B-F09FC62122E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D237E0-5D8D-47FD-8A69-34D789E98718}"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F83C2-860D-41F7-B34B-F09FC62122E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D237E0-5D8D-47FD-8A69-34D789E98718}"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F83C2-860D-41F7-B34B-F09FC62122E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D237E0-5D8D-47FD-8A69-34D789E98718}" type="datetimeFigureOut">
              <a:rPr lang="en-US" smtClean="0"/>
              <a:pPr/>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F83C2-860D-41F7-B34B-F09FC62122E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D237E0-5D8D-47FD-8A69-34D789E98718}" type="datetimeFigureOut">
              <a:rPr lang="en-US" smtClean="0"/>
              <a:pPr/>
              <a:t>3/3/2014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F83C2-860D-41F7-B34B-F09FC62122E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D237E0-5D8D-47FD-8A69-34D789E98718}" type="datetimeFigureOut">
              <a:rPr lang="en-US" smtClean="0"/>
              <a:pPr/>
              <a:t>3/3/2014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F83C2-860D-41F7-B34B-F09FC62122E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D237E0-5D8D-47FD-8A69-34D789E98718}" type="datetimeFigureOut">
              <a:rPr lang="en-US" smtClean="0"/>
              <a:pPr/>
              <a:t>3/3/2014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F83C2-860D-41F7-B34B-F09FC62122E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D237E0-5D8D-47FD-8A69-34D789E98718}" type="datetimeFigureOut">
              <a:rPr lang="en-US" smtClean="0"/>
              <a:pPr/>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F83C2-860D-41F7-B34B-F09FC62122E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D237E0-5D8D-47FD-8A69-34D789E98718}" type="datetimeFigureOut">
              <a:rPr lang="en-US" smtClean="0"/>
              <a:pPr/>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F83C2-860D-41F7-B34B-F09FC62122E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237E0-5D8D-47FD-8A69-34D789E98718}" type="datetimeFigureOut">
              <a:rPr lang="en-US" smtClean="0"/>
              <a:pPr/>
              <a:t>3/3/2014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F83C2-860D-41F7-B34B-F09FC62122E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8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endParaRPr lang="en-US" i="1" dirty="0"/>
          </a:p>
        </p:txBody>
      </p:sp>
      <p:sp>
        <p:nvSpPr>
          <p:cNvPr id="8" name="Subtitle 7"/>
          <p:cNvSpPr>
            <a:spLocks noGrp="1"/>
          </p:cNvSpPr>
          <p:nvPr>
            <p:ph type="subTitle" idx="1"/>
          </p:nvPr>
        </p:nvSpPr>
        <p:spPr>
          <a:xfrm>
            <a:off x="0" y="5334000"/>
            <a:ext cx="9144000" cy="1295400"/>
          </a:xfrm>
        </p:spPr>
        <p:txBody>
          <a:bodyPr>
            <a:noAutofit/>
            <a:scene3d>
              <a:camera prst="orthographicFront"/>
              <a:lightRig rig="threePt" dir="t"/>
            </a:scene3d>
            <a:sp3d extrusionH="57150">
              <a:bevelT w="38100" h="38100" prst="convex"/>
            </a:sp3d>
          </a:bodyPr>
          <a:lstStyle/>
          <a:p>
            <a:r>
              <a:rPr lang="en-US" sz="3600" b="1" dirty="0" smtClean="0">
                <a:effectLst>
                  <a:reflection blurRad="6350" stA="50000" endA="300" endPos="50000" dist="29997" dir="5400000" sy="-100000" algn="bl" rotWithShape="0"/>
                </a:effectLst>
                <a:latin typeface="Adobe Caslon Pro Bold" pitchFamily="18" charset="0"/>
              </a:rPr>
              <a:t>The Power of the Church</a:t>
            </a:r>
          </a:p>
          <a:p>
            <a:r>
              <a:rPr lang="en-US" sz="3600" b="1" dirty="0" smtClean="0">
                <a:effectLst>
                  <a:reflection blurRad="6350" stA="50000" endA="300" endPos="50000" dist="29997" dir="5400000" sy="-100000" algn="bl" rotWithShape="0"/>
                </a:effectLst>
                <a:latin typeface="Adobe Caslon Pro Bold" pitchFamily="18" charset="0"/>
              </a:rPr>
              <a:t>“The Filling of  the Holy Spirit”</a:t>
            </a:r>
          </a:p>
          <a:p>
            <a:endParaRPr lang="en-US" sz="3600" b="1" dirty="0" smtClean="0">
              <a:effectLst>
                <a:reflection blurRad="6350" stA="50000" endA="300" endPos="50000" dist="29997" dir="5400000" sy="-100000" algn="bl" rotWithShape="0"/>
              </a:effectLst>
              <a:latin typeface="Adobe Caslon Pro Bold" pitchFamily="18" charset="0"/>
            </a:endParaRP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2" cstate="print">
            <a:lum bright="-10000" contrast="20000"/>
          </a:blip>
          <a:srcRect/>
          <a:stretch>
            <a:fillRect/>
          </a:stretch>
        </p:blipFill>
        <p:spPr bwMode="auto">
          <a:xfrm>
            <a:off x="2133600" y="16002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i="1" dirty="0" smtClean="0">
                <a:solidFill>
                  <a:srgbClr val="FFFF00"/>
                </a:solidFill>
              </a:rPr>
              <a:t>The Importance of the Local Church</a:t>
            </a:r>
            <a:endParaRPr lang="en-US" b="1" i="1" dirty="0">
              <a:solidFill>
                <a:srgbClr val="FFFF00"/>
              </a:solidFill>
            </a:endParaRPr>
          </a:p>
        </p:txBody>
      </p:sp>
      <p:sp>
        <p:nvSpPr>
          <p:cNvPr id="3" name="Content Placeholder 2"/>
          <p:cNvSpPr>
            <a:spLocks noGrp="1"/>
          </p:cNvSpPr>
          <p:nvPr>
            <p:ph idx="1"/>
          </p:nvPr>
        </p:nvSpPr>
        <p:spPr>
          <a:xfrm>
            <a:off x="0" y="685800"/>
            <a:ext cx="9144000" cy="6172200"/>
          </a:xfrm>
        </p:spPr>
        <p:txBody>
          <a:bodyPr>
            <a:noAutofit/>
          </a:bodyPr>
          <a:lstStyle/>
          <a:p>
            <a:r>
              <a:rPr lang="en-US" sz="3600" dirty="0" smtClean="0"/>
              <a:t>The word </a:t>
            </a:r>
            <a:r>
              <a:rPr lang="en-US" sz="3600" b="1" i="1" dirty="0" smtClean="0"/>
              <a:t>“Church” </a:t>
            </a:r>
            <a:r>
              <a:rPr lang="en-US" sz="3600" dirty="0" smtClean="0"/>
              <a:t>appears 114 times in the New Testament</a:t>
            </a:r>
          </a:p>
          <a:p>
            <a:r>
              <a:rPr lang="en-US" sz="3600" dirty="0" smtClean="0"/>
              <a:t>Greek </a:t>
            </a:r>
            <a:r>
              <a:rPr lang="en-US" sz="3600" i="1" dirty="0" smtClean="0"/>
              <a:t>(ekklesia) = “An assembly of people called out”</a:t>
            </a:r>
          </a:p>
          <a:p>
            <a:r>
              <a:rPr lang="en-US" sz="3600" dirty="0" smtClean="0"/>
              <a:t>99 times the word </a:t>
            </a:r>
            <a:r>
              <a:rPr lang="en-US" sz="3600" b="1" i="1" dirty="0" smtClean="0"/>
              <a:t>“Church” </a:t>
            </a:r>
            <a:r>
              <a:rPr lang="en-US" sz="3600" dirty="0" smtClean="0"/>
              <a:t>is used in reference to particular local churches</a:t>
            </a:r>
          </a:p>
          <a:p>
            <a:r>
              <a:rPr lang="en-US" sz="3600" dirty="0" smtClean="0"/>
              <a:t>7 times in reference to the </a:t>
            </a:r>
            <a:r>
              <a:rPr lang="en-US" sz="3600" b="1" i="1" dirty="0" smtClean="0"/>
              <a:t>“Universal Church”</a:t>
            </a:r>
          </a:p>
          <a:p>
            <a:r>
              <a:rPr lang="en-US" sz="3600" i="1" dirty="0" smtClean="0"/>
              <a:t>8 times in reference to the </a:t>
            </a:r>
            <a:r>
              <a:rPr lang="en-US" sz="3600" b="1" i="1" dirty="0" smtClean="0"/>
              <a:t>“Local Church” </a:t>
            </a:r>
            <a:r>
              <a:rPr lang="en-US" sz="3600" i="1" dirty="0" smtClean="0"/>
              <a:t>in</a:t>
            </a:r>
            <a:r>
              <a:rPr lang="en-US" sz="3600" b="1" i="1" dirty="0" smtClean="0"/>
              <a:t> </a:t>
            </a:r>
            <a:r>
              <a:rPr lang="en-US" sz="3600" i="1" dirty="0" smtClean="0"/>
              <a:t>general not a particular church</a:t>
            </a:r>
          </a:p>
          <a:p>
            <a:r>
              <a:rPr lang="en-US" sz="3600" i="1" dirty="0" smtClean="0"/>
              <a:t>108 Local / 7 Universal</a:t>
            </a:r>
          </a:p>
          <a:p>
            <a:pPr>
              <a:buNone/>
            </a:pPr>
            <a:endParaRPr lang="en-US" sz="3600" i="1"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38199"/>
            <a:ext cx="4191000" cy="5016758"/>
          </a:xfrm>
          <a:prstGeom prst="rect">
            <a:avLst/>
          </a:prstGeom>
        </p:spPr>
        <p:txBody>
          <a:bodyPr wrap="square">
            <a:spAutoFit/>
          </a:bodyPr>
          <a:lstStyle/>
          <a:p>
            <a:pPr algn="ctr"/>
            <a:r>
              <a:rPr lang="en-US" sz="4000" i="1" dirty="0" smtClean="0"/>
              <a:t>“Not forsaking the </a:t>
            </a:r>
            <a:r>
              <a:rPr lang="en-US" sz="4000" i="1" u="sng" dirty="0" smtClean="0"/>
              <a:t>assembling</a:t>
            </a:r>
            <a:r>
              <a:rPr lang="en-US" sz="4000" i="1" dirty="0" smtClean="0"/>
              <a:t> of </a:t>
            </a:r>
          </a:p>
          <a:p>
            <a:pPr algn="ctr"/>
            <a:r>
              <a:rPr lang="en-US" sz="4000" i="1" dirty="0" smtClean="0"/>
              <a:t>our selves together…and so much the more as ye see the day approaching.”       (Hebrews 10:25)</a:t>
            </a:r>
          </a:p>
        </p:txBody>
      </p:sp>
      <p:pic>
        <p:nvPicPr>
          <p:cNvPr id="48130" name="Picture 2" descr="http://www.testimoniesofheavenandhell.com/Pictures-Of-Jesus/wp-content/uploads/2013/04/Jesus-Picture-The-Glorious-Return-Of-Christ-On-A-White-Horse.jpg"/>
          <p:cNvPicPr>
            <a:picLocks noChangeAspect="1" noChangeArrowheads="1"/>
          </p:cNvPicPr>
          <p:nvPr/>
        </p:nvPicPr>
        <p:blipFill>
          <a:blip r:embed="rId3" cstate="print"/>
          <a:srcRect/>
          <a:stretch>
            <a:fillRect/>
          </a:stretch>
        </p:blipFill>
        <p:spPr bwMode="auto">
          <a:xfrm>
            <a:off x="4876800" y="381000"/>
            <a:ext cx="4095750" cy="5876925"/>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Ptr. Daniel White\Desktop\Bible pictures\backgrounds\Sky\1 Dad's Pix (70).jpg"/>
          <p:cNvPicPr>
            <a:picLocks noChangeAspect="1" noChangeArrowheads="1"/>
          </p:cNvPicPr>
          <p:nvPr/>
        </p:nvPicPr>
        <p:blipFill>
          <a:blip r:embed="rId3" cstate="print"/>
          <a:srcRect/>
          <a:stretch>
            <a:fillRect/>
          </a:stretch>
        </p:blipFill>
        <p:spPr bwMode="auto">
          <a:xfrm>
            <a:off x="19983" y="0"/>
            <a:ext cx="9124017" cy="7086599"/>
          </a:xfrm>
          <a:prstGeom prst="rect">
            <a:avLst/>
          </a:prstGeom>
          <a:noFill/>
        </p:spPr>
      </p:pic>
      <p:pic>
        <p:nvPicPr>
          <p:cNvPr id="1026" name="Picture 2" descr="C:\Users\Ptr. Daniel White\Desktop\Bible pictures\Jesus\scan0022.jpg"/>
          <p:cNvPicPr>
            <a:picLocks noChangeAspect="1" noChangeArrowheads="1"/>
          </p:cNvPicPr>
          <p:nvPr/>
        </p:nvPicPr>
        <p:blipFill>
          <a:blip r:embed="rId4" cstate="print">
            <a:lum bright="-10000"/>
          </a:blip>
          <a:srcRect/>
          <a:stretch>
            <a:fillRect/>
          </a:stretch>
        </p:blipFill>
        <p:spPr bwMode="auto">
          <a:xfrm>
            <a:off x="228600" y="228600"/>
            <a:ext cx="2573338" cy="3761293"/>
          </a:xfrm>
          <a:prstGeom prst="rect">
            <a:avLst/>
          </a:prstGeom>
          <a:noFill/>
          <a:effectLst>
            <a:glow rad="228600">
              <a:schemeClr val="accent4">
                <a:satMod val="175000"/>
                <a:alpha val="40000"/>
              </a:schemeClr>
            </a:glow>
          </a:effectLst>
        </p:spPr>
      </p:pic>
      <p:pic>
        <p:nvPicPr>
          <p:cNvPr id="1028" name="Picture 4" descr="C:\Users\Ptr. Daniel White\Desktop\Bible pictures\Bible mis\Houses\Door_.jpg"/>
          <p:cNvPicPr>
            <a:picLocks noChangeAspect="1" noChangeArrowheads="1"/>
          </p:cNvPicPr>
          <p:nvPr/>
        </p:nvPicPr>
        <p:blipFill>
          <a:blip r:embed="rId5" cstate="print"/>
          <a:srcRect/>
          <a:stretch>
            <a:fillRect/>
          </a:stretch>
        </p:blipFill>
        <p:spPr bwMode="auto">
          <a:xfrm>
            <a:off x="6019800" y="228600"/>
            <a:ext cx="2977990" cy="2819400"/>
          </a:xfrm>
          <a:prstGeom prst="rect">
            <a:avLst/>
          </a:prstGeom>
          <a:noFill/>
          <a:effectLst>
            <a:reflection blurRad="6350" stA="50000" endA="295" endPos="92000" dist="101600" dir="5400000" sy="-100000" algn="bl" rotWithShape="0"/>
          </a:effectLst>
        </p:spPr>
      </p:pic>
      <p:sp>
        <p:nvSpPr>
          <p:cNvPr id="6" name="Title 5"/>
          <p:cNvSpPr>
            <a:spLocks noGrp="1"/>
          </p:cNvSpPr>
          <p:nvPr>
            <p:ph type="title"/>
          </p:nvPr>
        </p:nvSpPr>
        <p:spPr>
          <a:xfrm>
            <a:off x="2895600" y="274638"/>
            <a:ext cx="2971800" cy="6202362"/>
          </a:xfrm>
        </p:spPr>
        <p:txBody>
          <a:bodyPr>
            <a:noAutofit/>
          </a:bodyPr>
          <a:lstStyle/>
          <a:p>
            <a:r>
              <a:rPr lang="en-US" i="1" dirty="0" smtClean="0">
                <a:ln>
                  <a:solidFill>
                    <a:schemeClr val="tx1"/>
                  </a:solidFill>
                </a:ln>
                <a:solidFill>
                  <a:srgbClr val="FFC000"/>
                </a:solidFill>
                <a:effectLst>
                  <a:glow rad="101600">
                    <a:schemeClr val="bg1">
                      <a:alpha val="60000"/>
                    </a:schemeClr>
                  </a:glow>
                </a:effectLst>
              </a:rPr>
              <a:t>“So likewise ye, when ye shall see all these things, know that it is near, even at the door.”</a:t>
            </a:r>
            <a:endParaRPr lang="en-US" i="1" dirty="0">
              <a:ln>
                <a:solidFill>
                  <a:schemeClr val="tx1"/>
                </a:solidFill>
              </a:ln>
              <a:solidFill>
                <a:srgbClr val="FFC000"/>
              </a:solidFill>
              <a:effectLst>
                <a:glow rad="101600">
                  <a:schemeClr val="bg1">
                    <a:alpha val="60000"/>
                  </a:schemeClr>
                </a:glow>
              </a:effectLst>
            </a:endParaRPr>
          </a:p>
        </p:txBody>
      </p:sp>
      <p:pic>
        <p:nvPicPr>
          <p:cNvPr id="1030" name="Picture 6" descr="C:\Users\Ptr. Daniel White\Desktop\Bible pictures\Prophecy pictures\prophecy pictures\rapture and second coming\834264.jpg"/>
          <p:cNvPicPr>
            <a:picLocks noChangeAspect="1" noChangeArrowheads="1"/>
          </p:cNvPicPr>
          <p:nvPr/>
        </p:nvPicPr>
        <p:blipFill>
          <a:blip r:embed="rId6" cstate="print"/>
          <a:srcRect/>
          <a:stretch>
            <a:fillRect/>
          </a:stretch>
        </p:blipFill>
        <p:spPr bwMode="auto">
          <a:xfrm>
            <a:off x="7010400" y="609600"/>
            <a:ext cx="1752600" cy="25146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p:cTn id="19" dur="1000" fill="hold"/>
                                        <p:tgtEl>
                                          <p:spTgt spid="1030"/>
                                        </p:tgtEl>
                                        <p:attrNameLst>
                                          <p:attrName>ppt_w</p:attrName>
                                        </p:attrNameLst>
                                      </p:cBhvr>
                                      <p:tavLst>
                                        <p:tav tm="0">
                                          <p:val>
                                            <p:fltVal val="0"/>
                                          </p:val>
                                        </p:tav>
                                        <p:tav tm="100000">
                                          <p:val>
                                            <p:strVal val="#ppt_w"/>
                                          </p:val>
                                        </p:tav>
                                      </p:tavLst>
                                    </p:anim>
                                    <p:anim calcmode="lin" valueType="num">
                                      <p:cBhvr>
                                        <p:cTn id="20" dur="1000" fill="hold"/>
                                        <p:tgtEl>
                                          <p:spTgt spid="1030"/>
                                        </p:tgtEl>
                                        <p:attrNameLst>
                                          <p:attrName>ppt_h</p:attrName>
                                        </p:attrNameLst>
                                      </p:cBhvr>
                                      <p:tavLst>
                                        <p:tav tm="0">
                                          <p:val>
                                            <p:fltVal val="0"/>
                                          </p:val>
                                        </p:tav>
                                        <p:tav tm="100000">
                                          <p:val>
                                            <p:strVal val="#ppt_h"/>
                                          </p:val>
                                        </p:tav>
                                      </p:tavLst>
                                    </p:anim>
                                    <p:animEffect transition="in" filter="fade">
                                      <p:cBhvr>
                                        <p:cTn id="21"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Ptr. Daniel White\Desktop\Bible pictures\backgrounds\Sky\1 Dad's Pix (72).jpg"/>
          <p:cNvPicPr>
            <a:picLocks noChangeAspect="1" noChangeArrowheads="1"/>
          </p:cNvPicPr>
          <p:nvPr/>
        </p:nvPicPr>
        <p:blipFill>
          <a:blip r:embed="rId3" cstate="print">
            <a:lum bright="-10000"/>
          </a:blip>
          <a:srcRect/>
          <a:stretch>
            <a:fillRect/>
          </a:stretch>
        </p:blipFill>
        <p:spPr bwMode="auto">
          <a:xfrm>
            <a:off x="0" y="0"/>
            <a:ext cx="9148572" cy="6858000"/>
          </a:xfrm>
          <a:prstGeom prst="rect">
            <a:avLst/>
          </a:prstGeom>
          <a:noFill/>
        </p:spPr>
      </p:pic>
      <p:pic>
        <p:nvPicPr>
          <p:cNvPr id="2" name="Picture 2" descr="C:\Users\Ptr. Daniel White\Desktop\Bible pictures\Jesus\scan0022.jpg"/>
          <p:cNvPicPr>
            <a:picLocks noChangeAspect="1" noChangeArrowheads="1"/>
          </p:cNvPicPr>
          <p:nvPr/>
        </p:nvPicPr>
        <p:blipFill>
          <a:blip r:embed="rId4" cstate="print"/>
          <a:srcRect/>
          <a:stretch>
            <a:fillRect/>
          </a:stretch>
        </p:blipFill>
        <p:spPr bwMode="auto">
          <a:xfrm flipH="1">
            <a:off x="6096000" y="228600"/>
            <a:ext cx="2760662" cy="3761293"/>
          </a:xfrm>
          <a:prstGeom prst="rect">
            <a:avLst/>
          </a:prstGeom>
          <a:noFill/>
          <a:effectLst>
            <a:glow rad="228600">
              <a:schemeClr val="accent4">
                <a:satMod val="175000"/>
                <a:alpha val="40000"/>
              </a:schemeClr>
            </a:glow>
          </a:effectLst>
        </p:spPr>
      </p:pic>
      <p:pic>
        <p:nvPicPr>
          <p:cNvPr id="2051" name="Picture 3" descr="C:\Users\Ptr. Daniel White\Desktop\Bible pictures\Prophecy pictures\prophecy pictures\rapture and second coming\Jesus_113.jpg"/>
          <p:cNvPicPr>
            <a:picLocks noChangeAspect="1" noChangeArrowheads="1"/>
          </p:cNvPicPr>
          <p:nvPr/>
        </p:nvPicPr>
        <p:blipFill>
          <a:blip r:embed="rId5" cstate="print"/>
          <a:srcRect/>
          <a:stretch>
            <a:fillRect/>
          </a:stretch>
        </p:blipFill>
        <p:spPr bwMode="auto">
          <a:xfrm>
            <a:off x="0" y="228600"/>
            <a:ext cx="3124200" cy="4439632"/>
          </a:xfrm>
          <a:prstGeom prst="ellipse">
            <a:avLst/>
          </a:prstGeom>
          <a:ln>
            <a:noFill/>
          </a:ln>
          <a:effectLst>
            <a:softEdge rad="112500"/>
          </a:effectLst>
        </p:spPr>
      </p:pic>
      <p:pic>
        <p:nvPicPr>
          <p:cNvPr id="2052" name="Picture 4" descr="C:\Users\Ptr. Daniel White\Desktop\Bible pictures\Prophecy pictures\prophecy pictures\rapture and second coming\scan0012.jpg"/>
          <p:cNvPicPr>
            <a:picLocks noChangeAspect="1" noChangeArrowheads="1"/>
          </p:cNvPicPr>
          <p:nvPr/>
        </p:nvPicPr>
        <p:blipFill>
          <a:blip r:embed="rId6" cstate="print">
            <a:lum bright="-10000"/>
          </a:blip>
          <a:srcRect/>
          <a:stretch>
            <a:fillRect/>
          </a:stretch>
        </p:blipFill>
        <p:spPr bwMode="auto">
          <a:xfrm>
            <a:off x="2819400" y="4038600"/>
            <a:ext cx="3124200" cy="2667000"/>
          </a:xfrm>
          <a:prstGeom prst="rect">
            <a:avLst/>
          </a:prstGeom>
          <a:ln>
            <a:noFill/>
          </a:ln>
          <a:effectLst>
            <a:softEdge rad="112500"/>
          </a:effectLst>
        </p:spPr>
      </p:pic>
      <p:sp>
        <p:nvSpPr>
          <p:cNvPr id="7" name="Title 6"/>
          <p:cNvSpPr>
            <a:spLocks noGrp="1"/>
          </p:cNvSpPr>
          <p:nvPr>
            <p:ph type="title"/>
          </p:nvPr>
        </p:nvSpPr>
        <p:spPr>
          <a:xfrm>
            <a:off x="2971800" y="274638"/>
            <a:ext cx="3048000" cy="3840162"/>
          </a:xfrm>
        </p:spPr>
        <p:txBody>
          <a:bodyPr>
            <a:noAutofit/>
          </a:bodyPr>
          <a:lstStyle/>
          <a:p>
            <a:r>
              <a:rPr lang="en-US" sz="3600" i="1" dirty="0" smtClean="0">
                <a:effectLst>
                  <a:glow rad="101600">
                    <a:schemeClr val="bg1">
                      <a:alpha val="60000"/>
                    </a:schemeClr>
                  </a:glow>
                </a:effectLst>
              </a:rPr>
              <a:t>“When these things begin to come to pass, then look up… for your redemption </a:t>
            </a:r>
            <a:r>
              <a:rPr lang="en-US" sz="3600" i="1" dirty="0" err="1" smtClean="0">
                <a:effectLst>
                  <a:glow rad="101600">
                    <a:schemeClr val="bg1">
                      <a:alpha val="60000"/>
                    </a:schemeClr>
                  </a:glow>
                </a:effectLst>
              </a:rPr>
              <a:t>draweth</a:t>
            </a:r>
            <a:r>
              <a:rPr lang="en-US" sz="3600" i="1" dirty="0" smtClean="0">
                <a:effectLst>
                  <a:glow rad="101600">
                    <a:schemeClr val="bg1">
                      <a:alpha val="60000"/>
                    </a:schemeClr>
                  </a:glow>
                </a:effectLst>
              </a:rPr>
              <a:t> nigh.”</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524000"/>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endParaRPr lang="en-US" i="1" dirty="0"/>
          </a:p>
        </p:txBody>
      </p:sp>
      <p:sp>
        <p:nvSpPr>
          <p:cNvPr id="8" name="Subtitle 7"/>
          <p:cNvSpPr>
            <a:spLocks noGrp="1"/>
          </p:cNvSpPr>
          <p:nvPr>
            <p:ph type="subTitle" idx="1"/>
          </p:nvPr>
        </p:nvSpPr>
        <p:spPr>
          <a:xfrm>
            <a:off x="152400" y="5334000"/>
            <a:ext cx="8839200" cy="1295400"/>
          </a:xfrm>
        </p:spPr>
        <p:txBody>
          <a:bodyPr>
            <a:noAutofit/>
            <a:scene3d>
              <a:camera prst="orthographicFront"/>
              <a:lightRig rig="threePt" dir="t"/>
            </a:scene3d>
            <a:sp3d extrusionH="57150">
              <a:bevelT w="38100" h="38100" prst="convex"/>
            </a:sp3d>
          </a:bodyPr>
          <a:lstStyle/>
          <a:p>
            <a:r>
              <a:rPr lang="en-US" sz="3600" b="1" dirty="0" smtClean="0">
                <a:effectLst>
                  <a:reflection blurRad="6350" stA="50000" endA="300" endPos="50000" dist="29997" dir="5400000" sy="-100000" algn="bl" rotWithShape="0"/>
                </a:effectLst>
                <a:latin typeface="Adobe Caslon Pro Bold" pitchFamily="18" charset="0"/>
              </a:rPr>
              <a:t>The Origin of the Church</a:t>
            </a:r>
          </a:p>
          <a:p>
            <a:r>
              <a:rPr lang="en-US" b="1" i="1" dirty="0" smtClean="0"/>
              <a:t>“When and where did the church actually begin?” </a:t>
            </a:r>
            <a:endParaRPr lang="en-US" b="1" i="1" dirty="0" smtClean="0">
              <a:effectLst>
                <a:reflection blurRad="6350" stA="50000" endA="300" endPos="50000" dist="29997" dir="5400000" sy="-100000" algn="bl" rotWithShape="0"/>
              </a:effectLst>
              <a:latin typeface="Adobe Caslon Pro Bold" pitchFamily="18" charset="0"/>
            </a:endParaRPr>
          </a:p>
          <a:p>
            <a:endParaRPr lang="en-US" sz="3600" b="1" dirty="0" smtClean="0">
              <a:effectLst>
                <a:reflection blurRad="6350" stA="50000" endA="300" endPos="50000" dist="29997" dir="5400000" sy="-100000" algn="bl" rotWithShape="0"/>
              </a:effectLst>
              <a:latin typeface="Adobe Caslon Pro Bold" pitchFamily="18" charset="0"/>
            </a:endParaRP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2" cstate="print">
            <a:lum bright="-10000" contrast="20000"/>
          </a:blip>
          <a:srcRect/>
          <a:stretch>
            <a:fillRect/>
          </a:stretch>
        </p:blipFill>
        <p:spPr bwMode="auto">
          <a:xfrm>
            <a:off x="2133600" y="19050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a:bodyPr>
          <a:lstStyle/>
          <a:p>
            <a:r>
              <a:rPr lang="en-US" b="1" i="1" dirty="0" smtClean="0">
                <a:effectLst>
                  <a:reflection blurRad="6350" stA="50000" endA="300" endPos="50000" dist="29997" dir="5400000" sy="-100000" algn="bl" rotWithShape="0"/>
                </a:effectLst>
                <a:latin typeface="Adobe Caslon Pro Bold" pitchFamily="18" charset="0"/>
              </a:rPr>
              <a:t/>
            </a:r>
            <a:br>
              <a:rPr lang="en-US" b="1" i="1" dirty="0" smtClean="0">
                <a:effectLst>
                  <a:reflection blurRad="6350" stA="50000" endA="300" endPos="50000" dist="29997" dir="5400000" sy="-100000" algn="bl" rotWithShape="0"/>
                </a:effectLst>
                <a:latin typeface="Adobe Caslon Pro Bold" pitchFamily="18" charset="0"/>
              </a:rPr>
            </a:br>
            <a:endParaRPr lang="en-US" dirty="0"/>
          </a:p>
        </p:txBody>
      </p:sp>
      <p:pic>
        <p:nvPicPr>
          <p:cNvPr id="78850" name="Picture 2" descr="http://www.evangelismhelp.com/wp-content/uploads/2013/09/I-Will-Build-My-Church.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convex"/>
            </a:sp3d>
          </a:bodyPr>
          <a:lstStyle/>
          <a:p>
            <a:r>
              <a:rPr lang="en-US" sz="4800" i="1" dirty="0" smtClean="0"/>
              <a:t>Several </a:t>
            </a:r>
            <a:r>
              <a:rPr lang="en-US" sz="4800" i="1" dirty="0"/>
              <a:t>different views</a:t>
            </a:r>
          </a:p>
        </p:txBody>
      </p:sp>
      <p:pic>
        <p:nvPicPr>
          <p:cNvPr id="79874" name="Picture 2" descr="http://www.ricardobueno.com/wp-content/uploads/2011/08/choices.jpg"/>
          <p:cNvPicPr>
            <a:picLocks noChangeAspect="1" noChangeArrowheads="1"/>
          </p:cNvPicPr>
          <p:nvPr/>
        </p:nvPicPr>
        <p:blipFill>
          <a:blip r:embed="rId2" cstate="print"/>
          <a:srcRect/>
          <a:stretch>
            <a:fillRect/>
          </a:stretch>
        </p:blipFill>
        <p:spPr bwMode="auto">
          <a:xfrm>
            <a:off x="2362200" y="1905000"/>
            <a:ext cx="4206962" cy="44958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FFFF00"/>
                </a:solidFill>
              </a:rPr>
              <a:t>The Church begin with </a:t>
            </a:r>
            <a:r>
              <a:rPr lang="en-US" dirty="0">
                <a:solidFill>
                  <a:srgbClr val="FFFF00"/>
                </a:solidFill>
              </a:rPr>
              <a:t>Adam </a:t>
            </a:r>
            <a:br>
              <a:rPr lang="en-US" dirty="0">
                <a:solidFill>
                  <a:srgbClr val="FFFF00"/>
                </a:solidFill>
              </a:rPr>
            </a:br>
            <a:r>
              <a:rPr lang="en-US" dirty="0" smtClean="0">
                <a:solidFill>
                  <a:srgbClr val="FFFF00"/>
                </a:solidFill>
              </a:rPr>
              <a:t> </a:t>
            </a:r>
            <a:r>
              <a:rPr lang="en-US" i="1" dirty="0">
                <a:solidFill>
                  <a:srgbClr val="FFFF00"/>
                </a:solidFill>
              </a:rPr>
              <a:t>Genesis </a:t>
            </a:r>
            <a:r>
              <a:rPr lang="en-US" i="1" dirty="0" smtClean="0">
                <a:solidFill>
                  <a:srgbClr val="FFFF00"/>
                </a:solidFill>
              </a:rPr>
              <a:t>3 </a:t>
            </a:r>
            <a:endParaRPr lang="en-US" i="1" dirty="0">
              <a:solidFill>
                <a:srgbClr val="FFFF00"/>
              </a:solidFill>
            </a:endParaRPr>
          </a:p>
        </p:txBody>
      </p:sp>
      <p:sp>
        <p:nvSpPr>
          <p:cNvPr id="5" name="Content Placeholder 4"/>
          <p:cNvSpPr>
            <a:spLocks noGrp="1"/>
          </p:cNvSpPr>
          <p:nvPr>
            <p:ph idx="1"/>
          </p:nvPr>
        </p:nvSpPr>
        <p:spPr>
          <a:xfrm>
            <a:off x="0" y="1600200"/>
            <a:ext cx="5257800" cy="5257800"/>
          </a:xfrm>
        </p:spPr>
        <p:txBody>
          <a:bodyPr>
            <a:normAutofit lnSpcReduction="10000"/>
          </a:bodyPr>
          <a:lstStyle/>
          <a:p>
            <a:pPr algn="ctr">
              <a:buNone/>
            </a:pPr>
            <a:r>
              <a:rPr lang="en-US" dirty="0" smtClean="0"/>
              <a:t>    In this view it is taught that Adam </a:t>
            </a:r>
            <a:r>
              <a:rPr lang="en-US" dirty="0"/>
              <a:t>and Eve believed the promise of God that the seed of the serpent would indeed bruise the heel of the woman, but that the woman’s seed would </a:t>
            </a:r>
            <a:r>
              <a:rPr lang="en-US" dirty="0" smtClean="0"/>
              <a:t>crush </a:t>
            </a:r>
            <a:r>
              <a:rPr lang="en-US" dirty="0"/>
              <a:t>the serpent’s head</a:t>
            </a:r>
            <a:r>
              <a:rPr lang="en-US" dirty="0" smtClean="0"/>
              <a:t>...then </a:t>
            </a:r>
            <a:r>
              <a:rPr lang="en-US" dirty="0"/>
              <a:t>it may be asserted that they constituted the first Christian church</a:t>
            </a:r>
            <a:r>
              <a:rPr lang="en-US" dirty="0" smtClean="0"/>
              <a:t>.</a:t>
            </a:r>
            <a:endParaRPr lang="en-US" dirty="0"/>
          </a:p>
        </p:txBody>
      </p:sp>
      <p:pic>
        <p:nvPicPr>
          <p:cNvPr id="6" name="Picture 2" descr="http://ubdavid.org/advanced/new-life3/graphics/22_cross-crush-satan.jpg"/>
          <p:cNvPicPr>
            <a:picLocks noChangeAspect="1" noChangeArrowheads="1"/>
          </p:cNvPicPr>
          <p:nvPr/>
        </p:nvPicPr>
        <p:blipFill>
          <a:blip r:embed="rId2" cstate="print"/>
          <a:srcRect/>
          <a:stretch>
            <a:fillRect/>
          </a:stretch>
        </p:blipFill>
        <p:spPr bwMode="auto">
          <a:xfrm>
            <a:off x="5334000" y="2362200"/>
            <a:ext cx="3657600" cy="3657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solidFill>
                  <a:srgbClr val="FFFF00"/>
                </a:solidFill>
              </a:rPr>
              <a:t>The Church began </a:t>
            </a:r>
            <a:r>
              <a:rPr lang="en-US" dirty="0">
                <a:solidFill>
                  <a:srgbClr val="FFFF00"/>
                </a:solidFill>
              </a:rPr>
              <a:t>with Abraham </a:t>
            </a:r>
            <a:r>
              <a:rPr lang="en-US" dirty="0" smtClean="0">
                <a:solidFill>
                  <a:srgbClr val="FFFF00"/>
                </a:solidFill>
              </a:rPr>
              <a:t> </a:t>
            </a:r>
            <a:r>
              <a:rPr lang="en-US" i="1" dirty="0">
                <a:solidFill>
                  <a:srgbClr val="FFFF00"/>
                </a:solidFill>
              </a:rPr>
              <a:t>Genesis 12</a:t>
            </a:r>
          </a:p>
        </p:txBody>
      </p:sp>
      <p:sp>
        <p:nvSpPr>
          <p:cNvPr id="3" name="Content Placeholder 2"/>
          <p:cNvSpPr>
            <a:spLocks noGrp="1"/>
          </p:cNvSpPr>
          <p:nvPr>
            <p:ph idx="1"/>
          </p:nvPr>
        </p:nvSpPr>
        <p:spPr>
          <a:xfrm>
            <a:off x="152400" y="1447800"/>
            <a:ext cx="8991600" cy="5410200"/>
          </a:xfrm>
        </p:spPr>
        <p:txBody>
          <a:bodyPr>
            <a:normAutofit/>
          </a:bodyPr>
          <a:lstStyle/>
          <a:p>
            <a:pPr lvl="0" algn="ctr">
              <a:buNone/>
            </a:pPr>
            <a:r>
              <a:rPr lang="en-US" dirty="0" smtClean="0"/>
              <a:t>   This </a:t>
            </a:r>
            <a:r>
              <a:rPr lang="en-US" dirty="0"/>
              <a:t>is the position </a:t>
            </a:r>
            <a:r>
              <a:rPr lang="en-US" dirty="0" smtClean="0"/>
              <a:t>is held by </a:t>
            </a:r>
            <a:r>
              <a:rPr lang="en-US" dirty="0"/>
              <a:t>covenant theologians. The logic behind this view is the belief that as Israel once functioned as God’s church in the Old Testament, so the church now functions as God’s Israel in the New Testament. </a:t>
            </a:r>
          </a:p>
          <a:p>
            <a:pPr algn="ctr"/>
            <a:endParaRPr lang="en-US" dirty="0"/>
          </a:p>
        </p:txBody>
      </p:sp>
      <p:pic>
        <p:nvPicPr>
          <p:cNvPr id="86018" name="Picture 2" descr="http://www.lds.org/bc/content/shared/content/images/gospel-library/manual/06195/06195_all_015_01-abraham.jpg"/>
          <p:cNvPicPr>
            <a:picLocks noChangeAspect="1" noChangeArrowheads="1"/>
          </p:cNvPicPr>
          <p:nvPr/>
        </p:nvPicPr>
        <p:blipFill>
          <a:blip r:embed="rId2" cstate="print"/>
          <a:srcRect/>
          <a:stretch>
            <a:fillRect/>
          </a:stretch>
        </p:blipFill>
        <p:spPr bwMode="auto">
          <a:xfrm>
            <a:off x="0" y="4267200"/>
            <a:ext cx="4572000" cy="2590800"/>
          </a:xfrm>
          <a:prstGeom prst="rect">
            <a:avLst/>
          </a:prstGeom>
          <a:noFill/>
        </p:spPr>
      </p:pic>
      <p:sp>
        <p:nvSpPr>
          <p:cNvPr id="5" name="Rectangle 4"/>
          <p:cNvSpPr/>
          <p:nvPr/>
        </p:nvSpPr>
        <p:spPr>
          <a:xfrm>
            <a:off x="4953000" y="4191000"/>
            <a:ext cx="3886200" cy="2554545"/>
          </a:xfrm>
          <a:prstGeom prst="rect">
            <a:avLst/>
          </a:prstGeom>
        </p:spPr>
        <p:txBody>
          <a:bodyPr wrap="square">
            <a:spAutoFit/>
          </a:bodyPr>
          <a:lstStyle/>
          <a:p>
            <a:pPr algn="ctr"/>
            <a:r>
              <a:rPr lang="en-US" sz="3200" dirty="0">
                <a:solidFill>
                  <a:srgbClr val="FFFF00"/>
                </a:solidFill>
              </a:rPr>
              <a:t>Covenant </a:t>
            </a:r>
            <a:r>
              <a:rPr lang="en-US" sz="3200" dirty="0" smtClean="0">
                <a:solidFill>
                  <a:srgbClr val="FFFF00"/>
                </a:solidFill>
              </a:rPr>
              <a:t>theology teaches </a:t>
            </a:r>
            <a:r>
              <a:rPr lang="en-US" sz="3200" dirty="0">
                <a:solidFill>
                  <a:srgbClr val="FFFF00"/>
                </a:solidFill>
              </a:rPr>
              <a:t>that the </a:t>
            </a:r>
            <a:r>
              <a:rPr lang="en-US" sz="3200" dirty="0" smtClean="0">
                <a:solidFill>
                  <a:srgbClr val="FFFF00"/>
                </a:solidFill>
              </a:rPr>
              <a:t>church </a:t>
            </a:r>
            <a:r>
              <a:rPr lang="en-US" sz="3200" dirty="0">
                <a:solidFill>
                  <a:srgbClr val="FFFF00"/>
                </a:solidFill>
              </a:rPr>
              <a:t>has become God’s elect people, as Israel once </a:t>
            </a:r>
            <a:r>
              <a:rPr lang="en-US" sz="3200" dirty="0" smtClean="0">
                <a:solidFill>
                  <a:srgbClr val="FFFF00"/>
                </a:solidFill>
              </a:rPr>
              <a:t>was.</a:t>
            </a:r>
            <a:endParaRPr lang="en-US" sz="3200" dirty="0">
              <a:solidFill>
                <a:srgbClr val="FFFF00"/>
              </a:solidFill>
            </a:endParaRPr>
          </a:p>
        </p:txBody>
      </p:sp>
      <p:pic>
        <p:nvPicPr>
          <p:cNvPr id="6" name="Picture 7" descr="C:\Users\Dan White\Documents\Fellowship Baptist\Church.jpg"/>
          <p:cNvPicPr>
            <a:picLocks noChangeAspect="1" noChangeArrowheads="1"/>
          </p:cNvPicPr>
          <p:nvPr/>
        </p:nvPicPr>
        <p:blipFill>
          <a:blip r:embed="rId3" cstate="print">
            <a:lum bright="-10000" contrast="20000"/>
          </a:blip>
          <a:srcRect t="12500"/>
          <a:stretch>
            <a:fillRect/>
          </a:stretch>
        </p:blipFill>
        <p:spPr bwMode="auto">
          <a:xfrm>
            <a:off x="0" y="4191000"/>
            <a:ext cx="46482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https://encrypted-tbn2.gstatic.com/images?q=tbn:ANd9GcTe_sFLk2KOk7IsBPvk3U00hbR-WW1HQhD2oaEdNk280QX_tKeHCmk9mp5k"/>
          <p:cNvPicPr>
            <a:picLocks noChangeAspect="1" noChangeArrowheads="1"/>
          </p:cNvPicPr>
          <p:nvPr/>
        </p:nvPicPr>
        <p:blipFill>
          <a:blip r:embed="rId2" cstate="print"/>
          <a:srcRect/>
          <a:stretch>
            <a:fillRect/>
          </a:stretch>
        </p:blipFill>
        <p:spPr bwMode="auto">
          <a:xfrm>
            <a:off x="1143000" y="3314700"/>
            <a:ext cx="7086600" cy="3543300"/>
          </a:xfrm>
          <a:prstGeom prst="rect">
            <a:avLst/>
          </a:prstGeom>
          <a:noFill/>
        </p:spPr>
      </p:pic>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Three Groups of People</a:t>
            </a:r>
            <a:endParaRPr lang="en-US" dirty="0">
              <a:solidFill>
                <a:srgbClr val="FFFF00"/>
              </a:solidFill>
            </a:endParaRPr>
          </a:p>
        </p:txBody>
      </p:sp>
      <p:sp>
        <p:nvSpPr>
          <p:cNvPr id="3" name="Content Placeholder 2"/>
          <p:cNvSpPr>
            <a:spLocks noGrp="1"/>
          </p:cNvSpPr>
          <p:nvPr>
            <p:ph idx="1"/>
          </p:nvPr>
        </p:nvSpPr>
        <p:spPr>
          <a:xfrm>
            <a:off x="228600" y="1371600"/>
            <a:ext cx="8686800" cy="2133601"/>
          </a:xfrm>
        </p:spPr>
        <p:txBody>
          <a:bodyPr/>
          <a:lstStyle/>
          <a:p>
            <a:pPr>
              <a:buNone/>
            </a:pPr>
            <a:r>
              <a:rPr lang="en-US" i="1" dirty="0" smtClean="0"/>
              <a:t>   (I Corinthians 10:32) “Give none offence, neither to the </a:t>
            </a:r>
            <a:r>
              <a:rPr lang="en-US" i="1" dirty="0" smtClean="0">
                <a:solidFill>
                  <a:srgbClr val="FFFF00"/>
                </a:solidFill>
              </a:rPr>
              <a:t>Jews</a:t>
            </a:r>
            <a:r>
              <a:rPr lang="en-US" i="1" dirty="0" smtClean="0"/>
              <a:t> (Israel), nor to the </a:t>
            </a:r>
            <a:r>
              <a:rPr lang="en-US" i="1" dirty="0" smtClean="0">
                <a:solidFill>
                  <a:srgbClr val="FFFF00"/>
                </a:solidFill>
              </a:rPr>
              <a:t>Gentiles</a:t>
            </a:r>
            <a:r>
              <a:rPr lang="en-US" i="1" dirty="0" smtClean="0"/>
              <a:t>, nor to the </a:t>
            </a:r>
            <a:r>
              <a:rPr lang="en-US" i="1" dirty="0" smtClean="0">
                <a:solidFill>
                  <a:srgbClr val="FFFF00"/>
                </a:solidFill>
              </a:rPr>
              <a:t>church of God</a:t>
            </a:r>
            <a:r>
              <a:rPr lang="en-US" i="1" dirty="0" smtClean="0"/>
              <a:t>.”</a:t>
            </a:r>
            <a:endParaRPr lang="en-US" i="1" dirty="0"/>
          </a:p>
        </p:txBody>
      </p:sp>
      <p:sp>
        <p:nvSpPr>
          <p:cNvPr id="5" name="Rectangle 4"/>
          <p:cNvSpPr/>
          <p:nvPr/>
        </p:nvSpPr>
        <p:spPr>
          <a:xfrm>
            <a:off x="6553200" y="4495800"/>
            <a:ext cx="1676400" cy="707886"/>
          </a:xfrm>
          <a:prstGeom prst="rect">
            <a:avLst/>
          </a:prstGeom>
        </p:spPr>
        <p:txBody>
          <a:bodyPr wrap="square">
            <a:spAutoFit/>
          </a:bodyPr>
          <a:lstStyle/>
          <a:p>
            <a:r>
              <a:rPr lang="en-US" sz="4000" b="1" dirty="0" smtClean="0">
                <a:solidFill>
                  <a:schemeClr val="bg1"/>
                </a:solidFill>
              </a:rPr>
              <a:t>Church</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page1solutions.com/sites/www.page1solutions.com/files/review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8991600" cy="1066800"/>
          </a:xfrm>
        </p:spPr>
        <p:txBody>
          <a:bodyPr>
            <a:noAutofit/>
          </a:bodyPr>
          <a:lstStyle/>
          <a:p>
            <a:r>
              <a:rPr lang="en-US" sz="6000" dirty="0" smtClean="0"/>
              <a:t>The Church is not Israel. </a:t>
            </a:r>
            <a:br>
              <a:rPr lang="en-US" sz="6000" dirty="0" smtClean="0"/>
            </a:br>
            <a:r>
              <a:rPr lang="en-US" sz="6000" dirty="0" smtClean="0"/>
              <a:t/>
            </a:r>
            <a:br>
              <a:rPr lang="en-US" sz="6000" dirty="0" smtClean="0"/>
            </a:br>
            <a:endParaRPr lang="en-US" sz="6000" dirty="0"/>
          </a:p>
        </p:txBody>
      </p:sp>
      <p:pic>
        <p:nvPicPr>
          <p:cNvPr id="1027" name="Picture 3" descr="C:\Users\Dan White\Pictures\Bible pictures\Prophecy pictures\prophecy pictures\revelation\woman Israel\scan0143.jpg"/>
          <p:cNvPicPr>
            <a:picLocks noChangeAspect="1" noChangeArrowheads="1"/>
          </p:cNvPicPr>
          <p:nvPr/>
        </p:nvPicPr>
        <p:blipFill>
          <a:blip r:embed="rId2" cstate="print"/>
          <a:srcRect/>
          <a:stretch>
            <a:fillRect/>
          </a:stretch>
        </p:blipFill>
        <p:spPr bwMode="auto">
          <a:xfrm>
            <a:off x="1066800" y="1447800"/>
            <a:ext cx="6871196" cy="5122164"/>
          </a:xfrm>
          <a:prstGeom prst="rect">
            <a:avLst/>
          </a:prstGeom>
          <a:noFill/>
        </p:spPr>
      </p:pic>
      <p:pic>
        <p:nvPicPr>
          <p:cNvPr id="1028" name="Picture 4" descr="C:\Users\Dan White\Pictures\Bible pictures\Prophecy pictures\prophecy pictures\rapture and second coming\03_bride (2).jpg"/>
          <p:cNvPicPr>
            <a:picLocks noChangeAspect="1" noChangeArrowheads="1"/>
          </p:cNvPicPr>
          <p:nvPr/>
        </p:nvPicPr>
        <p:blipFill>
          <a:blip r:embed="rId3" cstate="print"/>
          <a:srcRect/>
          <a:stretch>
            <a:fillRect/>
          </a:stretch>
        </p:blipFill>
        <p:spPr bwMode="auto">
          <a:xfrm>
            <a:off x="685800" y="1219200"/>
            <a:ext cx="7465249" cy="53382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The Church </a:t>
            </a:r>
            <a:r>
              <a:rPr lang="en-US" dirty="0">
                <a:solidFill>
                  <a:srgbClr val="FFFF00"/>
                </a:solidFill>
              </a:rPr>
              <a:t>began with John the Baptist </a:t>
            </a:r>
            <a:r>
              <a:rPr lang="en-US" dirty="0" smtClean="0">
                <a:solidFill>
                  <a:srgbClr val="FFFF00"/>
                </a:solidFill>
              </a:rPr>
              <a:t> </a:t>
            </a:r>
            <a:r>
              <a:rPr lang="en-US" i="1" dirty="0">
                <a:solidFill>
                  <a:srgbClr val="FFFF00"/>
                </a:solidFill>
              </a:rPr>
              <a:t>Matthew 3</a:t>
            </a:r>
          </a:p>
        </p:txBody>
      </p:sp>
      <p:pic>
        <p:nvPicPr>
          <p:cNvPr id="99330" name="Picture 2" descr="http://www.stjames-manotick.org/wp-content/uploads/2013/06/John-The-Baptist-Painting.jpg"/>
          <p:cNvPicPr>
            <a:picLocks noChangeAspect="1" noChangeArrowheads="1"/>
          </p:cNvPicPr>
          <p:nvPr/>
        </p:nvPicPr>
        <p:blipFill>
          <a:blip r:embed="rId2" cstate="print"/>
          <a:srcRect/>
          <a:stretch>
            <a:fillRect/>
          </a:stretch>
        </p:blipFill>
        <p:spPr bwMode="auto">
          <a:xfrm>
            <a:off x="2590800" y="1533336"/>
            <a:ext cx="4105275" cy="532466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The Church </a:t>
            </a:r>
            <a:r>
              <a:rPr lang="en-US" dirty="0">
                <a:solidFill>
                  <a:srgbClr val="FFFF00"/>
                </a:solidFill>
              </a:rPr>
              <a:t>began with </a:t>
            </a:r>
            <a:r>
              <a:rPr lang="en-US" dirty="0" smtClean="0">
                <a:solidFill>
                  <a:srgbClr val="FFFF00"/>
                </a:solidFill>
              </a:rPr>
              <a:t>Christ </a:t>
            </a:r>
            <a:endParaRPr lang="en-US" dirty="0">
              <a:solidFill>
                <a:srgbClr val="FFFF00"/>
              </a:solidFill>
            </a:endParaRPr>
          </a:p>
        </p:txBody>
      </p:sp>
      <p:sp>
        <p:nvSpPr>
          <p:cNvPr id="3" name="Content Placeholder 2"/>
          <p:cNvSpPr>
            <a:spLocks noGrp="1"/>
          </p:cNvSpPr>
          <p:nvPr>
            <p:ph idx="1"/>
          </p:nvPr>
        </p:nvSpPr>
        <p:spPr>
          <a:xfrm>
            <a:off x="0" y="5410200"/>
            <a:ext cx="9144000" cy="1447800"/>
          </a:xfrm>
        </p:spPr>
        <p:txBody>
          <a:bodyPr/>
          <a:lstStyle/>
          <a:p>
            <a:pPr algn="ctr">
              <a:buNone/>
            </a:pPr>
            <a:r>
              <a:rPr lang="en-US" dirty="0" smtClean="0"/>
              <a:t>There </a:t>
            </a:r>
            <a:r>
              <a:rPr lang="en-US" dirty="0"/>
              <a:t>four different time periods are advocated by those who believe it began with the Savior. </a:t>
            </a:r>
            <a:endParaRPr lang="en-US" dirty="0" smtClean="0"/>
          </a:p>
          <a:p>
            <a:pPr algn="ctr"/>
            <a:endParaRPr lang="en-US" dirty="0"/>
          </a:p>
        </p:txBody>
      </p:sp>
      <p:pic>
        <p:nvPicPr>
          <p:cNvPr id="107522" name="Picture 2" descr="http://ubdavid.org/advanced/new-life2/graphics/10_jesus-disciples.jpg"/>
          <p:cNvPicPr>
            <a:picLocks noChangeAspect="1" noChangeArrowheads="1"/>
          </p:cNvPicPr>
          <p:nvPr/>
        </p:nvPicPr>
        <p:blipFill>
          <a:blip r:embed="rId2" cstate="print"/>
          <a:srcRect/>
          <a:stretch>
            <a:fillRect/>
          </a:stretch>
        </p:blipFill>
        <p:spPr bwMode="auto">
          <a:xfrm>
            <a:off x="2133600" y="1447800"/>
            <a:ext cx="4978398" cy="37338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1143000"/>
          </a:xfrm>
        </p:spPr>
        <p:txBody>
          <a:bodyPr>
            <a:normAutofit fontScale="90000"/>
          </a:bodyPr>
          <a:lstStyle/>
          <a:p>
            <a:r>
              <a:rPr lang="en-US" dirty="0" smtClean="0">
                <a:solidFill>
                  <a:srgbClr val="FFFF00"/>
                </a:solidFill>
              </a:rPr>
              <a:t>1# At the call of the twelve apostles in </a:t>
            </a:r>
            <a:r>
              <a:rPr lang="en-US" i="1" dirty="0" smtClean="0">
                <a:solidFill>
                  <a:srgbClr val="FFFF00"/>
                </a:solidFill>
              </a:rPr>
              <a:t>Matthew 10</a:t>
            </a:r>
            <a:r>
              <a:rPr lang="en-US" dirty="0" smtClean="0">
                <a:solidFill>
                  <a:srgbClr val="FFFF00"/>
                </a:solidFill>
              </a:rPr>
              <a:t/>
            </a:r>
            <a:br>
              <a:rPr lang="en-US" dirty="0" smtClean="0">
                <a:solidFill>
                  <a:srgbClr val="FFFF00"/>
                </a:solidFill>
              </a:rPr>
            </a:br>
            <a:endParaRPr lang="en-US" dirty="0">
              <a:solidFill>
                <a:srgbClr val="FFFF00"/>
              </a:solidFill>
            </a:endParaRPr>
          </a:p>
        </p:txBody>
      </p:sp>
      <p:sp>
        <p:nvSpPr>
          <p:cNvPr id="4" name="Content Placeholder 3"/>
          <p:cNvSpPr>
            <a:spLocks noGrp="1"/>
          </p:cNvSpPr>
          <p:nvPr>
            <p:ph idx="1"/>
          </p:nvPr>
        </p:nvSpPr>
        <p:spPr>
          <a:xfrm>
            <a:off x="0" y="2057400"/>
            <a:ext cx="5562600" cy="4800599"/>
          </a:xfrm>
        </p:spPr>
        <p:txBody>
          <a:bodyPr>
            <a:normAutofit/>
          </a:bodyPr>
          <a:lstStyle/>
          <a:p>
            <a:pPr algn="ctr">
              <a:buNone/>
            </a:pPr>
            <a:r>
              <a:rPr lang="en-US" sz="3600" i="1" dirty="0" smtClean="0"/>
              <a:t>    “And are built upon the foundation of the apostles and prophets, Jesus Christ himself being the chief corner stone.” Eph. 2:20 </a:t>
            </a:r>
            <a:endParaRPr lang="en-US" sz="3600" i="1" dirty="0"/>
          </a:p>
        </p:txBody>
      </p:sp>
      <p:pic>
        <p:nvPicPr>
          <p:cNvPr id="106498" name="Picture 2" descr="http://kids.christiansunite.com/images/Bible_Stories/109.jpg"/>
          <p:cNvPicPr>
            <a:picLocks noChangeAspect="1" noChangeArrowheads="1"/>
          </p:cNvPicPr>
          <p:nvPr/>
        </p:nvPicPr>
        <p:blipFill>
          <a:blip r:embed="rId2" cstate="print"/>
          <a:srcRect/>
          <a:stretch>
            <a:fillRect/>
          </a:stretch>
        </p:blipFill>
        <p:spPr bwMode="auto">
          <a:xfrm>
            <a:off x="5715000" y="1905000"/>
            <a:ext cx="3007894" cy="36576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2# At Peter’s </a:t>
            </a:r>
            <a:r>
              <a:rPr lang="en-US" dirty="0">
                <a:solidFill>
                  <a:srgbClr val="FFFF00"/>
                </a:solidFill>
              </a:rPr>
              <a:t>confession </a:t>
            </a:r>
            <a:r>
              <a:rPr lang="en-US" dirty="0" smtClean="0">
                <a:solidFill>
                  <a:srgbClr val="FFFF00"/>
                </a:solidFill>
              </a:rPr>
              <a:t/>
            </a:r>
            <a:br>
              <a:rPr lang="en-US" dirty="0" smtClean="0">
                <a:solidFill>
                  <a:srgbClr val="FFFF00"/>
                </a:solidFill>
              </a:rPr>
            </a:br>
            <a:r>
              <a:rPr lang="en-US" i="1" dirty="0" smtClean="0">
                <a:solidFill>
                  <a:srgbClr val="FFFF00"/>
                </a:solidFill>
              </a:rPr>
              <a:t>Matthew </a:t>
            </a:r>
            <a:r>
              <a:rPr lang="en-US" i="1" dirty="0">
                <a:solidFill>
                  <a:srgbClr val="FFFF00"/>
                </a:solidFill>
              </a:rPr>
              <a:t>16</a:t>
            </a:r>
          </a:p>
        </p:txBody>
      </p:sp>
      <p:sp>
        <p:nvSpPr>
          <p:cNvPr id="3" name="Content Placeholder 2"/>
          <p:cNvSpPr>
            <a:spLocks noGrp="1"/>
          </p:cNvSpPr>
          <p:nvPr>
            <p:ph idx="1"/>
          </p:nvPr>
        </p:nvSpPr>
        <p:spPr>
          <a:xfrm>
            <a:off x="228600" y="2133600"/>
            <a:ext cx="4953000" cy="3992563"/>
          </a:xfrm>
        </p:spPr>
        <p:txBody>
          <a:bodyPr>
            <a:noAutofit/>
          </a:bodyPr>
          <a:lstStyle/>
          <a:p>
            <a:pPr algn="ctr">
              <a:buNone/>
            </a:pPr>
            <a:r>
              <a:rPr lang="en-US" sz="3600" i="1" dirty="0" smtClean="0"/>
              <a:t>    Advocates </a:t>
            </a:r>
            <a:r>
              <a:rPr lang="en-US" sz="3600" i="1" dirty="0"/>
              <a:t>of this position place the church at this point for the simple reason that it is first mentioned by Christ here. </a:t>
            </a:r>
            <a:endParaRPr lang="en-US" sz="3600" i="1" dirty="0" smtClean="0"/>
          </a:p>
          <a:p>
            <a:pPr algn="ctr">
              <a:buNone/>
            </a:pPr>
            <a:r>
              <a:rPr lang="en-US" sz="3600" i="1" dirty="0" smtClean="0"/>
              <a:t>(</a:t>
            </a:r>
            <a:r>
              <a:rPr lang="en-US" sz="3600" i="1" dirty="0"/>
              <a:t>See </a:t>
            </a:r>
            <a:r>
              <a:rPr lang="en-US" sz="3600" i="1" dirty="0" smtClean="0"/>
              <a:t>Matt</a:t>
            </a:r>
            <a:r>
              <a:rPr lang="en-US" sz="3600" i="1" dirty="0"/>
              <a:t>. </a:t>
            </a:r>
            <a:r>
              <a:rPr lang="en-US" sz="3600" i="1" dirty="0" smtClean="0"/>
              <a:t>16:18) </a:t>
            </a:r>
            <a:endParaRPr lang="en-US" sz="3600" i="1" dirty="0"/>
          </a:p>
        </p:txBody>
      </p:sp>
      <p:pic>
        <p:nvPicPr>
          <p:cNvPr id="108546" name="Picture 2" descr="http://achristianpilgrim.files.wordpress.com/2013/03/peters-confession.jpg"/>
          <p:cNvPicPr>
            <a:picLocks noChangeAspect="1" noChangeArrowheads="1"/>
          </p:cNvPicPr>
          <p:nvPr/>
        </p:nvPicPr>
        <p:blipFill>
          <a:blip r:embed="rId2" cstate="print"/>
          <a:srcRect/>
          <a:stretch>
            <a:fillRect/>
          </a:stretch>
        </p:blipFill>
        <p:spPr bwMode="auto">
          <a:xfrm>
            <a:off x="5562600" y="1981200"/>
            <a:ext cx="3266711" cy="39624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3# At </a:t>
            </a:r>
            <a:r>
              <a:rPr lang="en-US" dirty="0">
                <a:solidFill>
                  <a:srgbClr val="FFFF00"/>
                </a:solidFill>
              </a:rPr>
              <a:t>the Last Supper </a:t>
            </a:r>
            <a:br>
              <a:rPr lang="en-US" dirty="0">
                <a:solidFill>
                  <a:srgbClr val="FFFF00"/>
                </a:solidFill>
              </a:rPr>
            </a:br>
            <a:r>
              <a:rPr lang="en-US" i="1" dirty="0" smtClean="0">
                <a:solidFill>
                  <a:srgbClr val="FFFF00"/>
                </a:solidFill>
              </a:rPr>
              <a:t>Matthew </a:t>
            </a:r>
            <a:r>
              <a:rPr lang="en-US" i="1" dirty="0">
                <a:solidFill>
                  <a:srgbClr val="FFFF00"/>
                </a:solidFill>
              </a:rPr>
              <a:t>26</a:t>
            </a:r>
          </a:p>
        </p:txBody>
      </p:sp>
      <p:sp>
        <p:nvSpPr>
          <p:cNvPr id="3" name="Content Placeholder 2"/>
          <p:cNvSpPr>
            <a:spLocks noGrp="1"/>
          </p:cNvSpPr>
          <p:nvPr>
            <p:ph idx="1"/>
          </p:nvPr>
        </p:nvSpPr>
        <p:spPr>
          <a:xfrm>
            <a:off x="0" y="1752600"/>
            <a:ext cx="9144000" cy="4373563"/>
          </a:xfrm>
        </p:spPr>
        <p:txBody>
          <a:bodyPr>
            <a:noAutofit/>
          </a:bodyPr>
          <a:lstStyle/>
          <a:p>
            <a:pPr algn="ctr">
              <a:buNone/>
            </a:pPr>
            <a:r>
              <a:rPr lang="en-US" sz="3600" dirty="0" smtClean="0"/>
              <a:t>   Those </a:t>
            </a:r>
            <a:r>
              <a:rPr lang="en-US" sz="3600" dirty="0"/>
              <a:t>who defend this view point out that it was at this time that Christ instituted the ordinance of the Lord’s Supper, indicating the church now existed. </a:t>
            </a:r>
          </a:p>
        </p:txBody>
      </p:sp>
      <p:pic>
        <p:nvPicPr>
          <p:cNvPr id="109570" name="Picture 2" descr="http://jamestabor.com/wp-content/uploads/2013/03/LastSupper.jpg"/>
          <p:cNvPicPr>
            <a:picLocks noChangeAspect="1" noChangeArrowheads="1"/>
          </p:cNvPicPr>
          <p:nvPr/>
        </p:nvPicPr>
        <p:blipFill>
          <a:blip r:embed="rId2" cstate="print"/>
          <a:srcRect/>
          <a:stretch>
            <a:fillRect/>
          </a:stretch>
        </p:blipFill>
        <p:spPr bwMode="auto">
          <a:xfrm>
            <a:off x="2057400" y="4114800"/>
            <a:ext cx="4572000" cy="257420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solidFill>
                  <a:srgbClr val="FFFF00"/>
                </a:solidFill>
              </a:rPr>
              <a:t>4# At the resurrection of Jesus Christ</a:t>
            </a:r>
            <a:endParaRPr lang="en-US" dirty="0">
              <a:solidFill>
                <a:srgbClr val="FFFF00"/>
              </a:solidFill>
            </a:endParaRPr>
          </a:p>
        </p:txBody>
      </p:sp>
      <p:pic>
        <p:nvPicPr>
          <p:cNvPr id="111618" name="Picture 2" descr="http://www.ellenwhite.info/images/jesus-resurrection%28rh%29.jpg"/>
          <p:cNvPicPr>
            <a:picLocks noChangeAspect="1" noChangeArrowheads="1"/>
          </p:cNvPicPr>
          <p:nvPr/>
        </p:nvPicPr>
        <p:blipFill>
          <a:blip r:embed="rId2" cstate="print"/>
          <a:srcRect/>
          <a:stretch>
            <a:fillRect/>
          </a:stretch>
        </p:blipFill>
        <p:spPr bwMode="auto">
          <a:xfrm>
            <a:off x="2743200" y="1260475"/>
            <a:ext cx="4102003" cy="55975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228600"/>
            <a:ext cx="6019800" cy="6629400"/>
          </a:xfrm>
        </p:spPr>
        <p:txBody>
          <a:bodyPr>
            <a:normAutofit lnSpcReduction="10000"/>
          </a:bodyPr>
          <a:lstStyle/>
          <a:p>
            <a:pPr>
              <a:buNone/>
            </a:pPr>
            <a:r>
              <a:rPr lang="en-US" i="1" dirty="0" smtClean="0"/>
              <a:t>   "</a:t>
            </a:r>
            <a:r>
              <a:rPr lang="en-US" i="1" dirty="0"/>
              <a:t>Then said Jesus to them again, Peace be unto you: as my Father hath sent me, even so send I you. And when he had said this, he breathed on them, and saith unto them, Receive ye the Holy Ghost" </a:t>
            </a:r>
            <a:r>
              <a:rPr lang="en-US" i="1" dirty="0" smtClean="0"/>
              <a:t>(John 20:21-22)</a:t>
            </a:r>
          </a:p>
          <a:p>
            <a:pPr>
              <a:buNone/>
            </a:pPr>
            <a:endParaRPr lang="en-US" i="1" dirty="0"/>
          </a:p>
          <a:p>
            <a:pPr>
              <a:buNone/>
            </a:pPr>
            <a:r>
              <a:rPr lang="en-US" dirty="0" smtClean="0"/>
              <a:t>    Here </a:t>
            </a:r>
            <a:r>
              <a:rPr lang="en-US" dirty="0"/>
              <a:t>it is argued that the final element necessary for the completion of the promised church is now given, namely, the Person and power of the Holy Spirit.</a:t>
            </a:r>
          </a:p>
          <a:p>
            <a:pPr>
              <a:buNone/>
            </a:pPr>
            <a:endParaRPr lang="en-US" i="1" dirty="0"/>
          </a:p>
          <a:p>
            <a:endParaRPr lang="en-US" i="1" dirty="0"/>
          </a:p>
        </p:txBody>
      </p:sp>
      <p:pic>
        <p:nvPicPr>
          <p:cNvPr id="110594" name="Picture 2" descr="http://3.bp.blogspot.com/-Jz42Qb1FXJ8/T5IQK1TK-bI/AAAAAAAAA4U/yD6ONjaKudA/s1600/Jesus%2Bappears%2Bto%2Bthe%2Bdisciples%2B2.png"/>
          <p:cNvPicPr>
            <a:picLocks noChangeAspect="1" noChangeArrowheads="1"/>
          </p:cNvPicPr>
          <p:nvPr/>
        </p:nvPicPr>
        <p:blipFill>
          <a:blip r:embed="rId2" cstate="print"/>
          <a:srcRect/>
          <a:stretch>
            <a:fillRect/>
          </a:stretch>
        </p:blipFill>
        <p:spPr bwMode="auto">
          <a:xfrm>
            <a:off x="5934075" y="1600200"/>
            <a:ext cx="3209925" cy="37433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to="" calcmode="lin" valueType="num">
                                      <p:cBhvr>
                                        <p:cTn id="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indwelling of the Holy Spirit did not happen until the day of Pentecost</a:t>
            </a:r>
            <a:endParaRPr lang="en-US" dirty="0">
              <a:solidFill>
                <a:srgbClr val="FFFF00"/>
              </a:solidFill>
            </a:endParaRPr>
          </a:p>
        </p:txBody>
      </p:sp>
      <p:sp>
        <p:nvSpPr>
          <p:cNvPr id="3" name="Content Placeholder 2"/>
          <p:cNvSpPr>
            <a:spLocks noGrp="1"/>
          </p:cNvSpPr>
          <p:nvPr>
            <p:ph idx="1"/>
          </p:nvPr>
        </p:nvSpPr>
        <p:spPr>
          <a:xfrm>
            <a:off x="0" y="1981200"/>
            <a:ext cx="9144000" cy="4876800"/>
          </a:xfrm>
        </p:spPr>
        <p:txBody>
          <a:bodyPr>
            <a:normAutofit/>
          </a:bodyPr>
          <a:lstStyle/>
          <a:p>
            <a:pPr algn="ctr">
              <a:buNone/>
            </a:pPr>
            <a:r>
              <a:rPr lang="en-US" sz="3600" i="1" dirty="0" smtClean="0"/>
              <a:t>    (Luke 24:48-50) </a:t>
            </a:r>
          </a:p>
          <a:p>
            <a:pPr algn="ctr">
              <a:buNone/>
            </a:pPr>
            <a:r>
              <a:rPr lang="en-US" sz="3600" i="1" dirty="0" smtClean="0"/>
              <a:t>“And ye are witnesses of these things (resurrection). And, behold, I send the promise of my Father upon you: but tarry ye in the city of Jerusalem, until ye be endued with power from on high. And he led them out as far as to Bethany, and he lifted up his hands, and blessed them.”</a:t>
            </a:r>
            <a:endParaRPr lang="en-US" sz="36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i="1" dirty="0" smtClean="0">
                <a:solidFill>
                  <a:srgbClr val="FFFF00"/>
                </a:solidFill>
              </a:rPr>
              <a:t>The Promise of the Father</a:t>
            </a:r>
            <a:endParaRPr lang="en-US" i="1" dirty="0">
              <a:solidFill>
                <a:srgbClr val="FFFF00"/>
              </a:solidFill>
            </a:endParaRPr>
          </a:p>
        </p:txBody>
      </p:sp>
      <p:pic>
        <p:nvPicPr>
          <p:cNvPr id="113666" name="Picture 2" descr="http://melekmediahouse.files.wordpress.com/2013/05/pentecost1.jpg"/>
          <p:cNvPicPr>
            <a:picLocks noChangeAspect="1" noChangeArrowheads="1"/>
          </p:cNvPicPr>
          <p:nvPr/>
        </p:nvPicPr>
        <p:blipFill>
          <a:blip r:embed="rId2" cstate="print"/>
          <a:srcRect/>
          <a:stretch>
            <a:fillRect/>
          </a:stretch>
        </p:blipFill>
        <p:spPr bwMode="auto">
          <a:xfrm>
            <a:off x="1066800" y="1522248"/>
            <a:ext cx="7087182" cy="5335752"/>
          </a:xfrm>
          <a:prstGeom prst="rect">
            <a:avLst/>
          </a:prstGeom>
          <a:noFill/>
        </p:spPr>
      </p:pic>
      <p:pic>
        <p:nvPicPr>
          <p:cNvPr id="20482" name="Picture 2" descr="http://www.catholicchapterhouse.com/blog/wp-content/uploads/2013/05/Holy-Spirit-Dove-small.jpg"/>
          <p:cNvPicPr>
            <a:picLocks noChangeAspect="1" noChangeArrowheads="1"/>
          </p:cNvPicPr>
          <p:nvPr/>
        </p:nvPicPr>
        <p:blipFill>
          <a:blip r:embed="rId3" cstate="print"/>
          <a:srcRect l="9600" t="2484" r="4000" b="27950"/>
          <a:stretch>
            <a:fillRect/>
          </a:stretch>
        </p:blipFill>
        <p:spPr bwMode="auto">
          <a:xfrm>
            <a:off x="1066800" y="1524000"/>
            <a:ext cx="2057400" cy="21336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752600"/>
          </a:xfrm>
        </p:spPr>
        <p:txBody>
          <a:bodyPr>
            <a:normAutofit/>
          </a:bodyPr>
          <a:lstStyle/>
          <a:p>
            <a:r>
              <a:rPr lang="en-US" dirty="0" smtClean="0">
                <a:latin typeface="Adobe Garamond Pro Bold" pitchFamily="18" charset="0"/>
              </a:rPr>
              <a:t>The Doctrine of the Church</a:t>
            </a:r>
            <a:br>
              <a:rPr lang="en-US" dirty="0" smtClean="0">
                <a:latin typeface="Adobe Garamond Pro Bold" pitchFamily="18" charset="0"/>
              </a:rPr>
            </a:br>
            <a:endParaRPr lang="en-US" i="1" dirty="0"/>
          </a:p>
        </p:txBody>
      </p:sp>
      <p:sp>
        <p:nvSpPr>
          <p:cNvPr id="8" name="Subtitle 7"/>
          <p:cNvSpPr>
            <a:spLocks noGrp="1"/>
          </p:cNvSpPr>
          <p:nvPr>
            <p:ph type="subTitle" idx="1"/>
          </p:nvPr>
        </p:nvSpPr>
        <p:spPr>
          <a:xfrm>
            <a:off x="152400" y="5638800"/>
            <a:ext cx="8839200" cy="990600"/>
          </a:xfrm>
        </p:spPr>
        <p:txBody>
          <a:bodyPr>
            <a:noAutofit/>
            <a:scene3d>
              <a:camera prst="orthographicFront"/>
              <a:lightRig rig="threePt" dir="t"/>
            </a:scene3d>
            <a:sp3d extrusionH="57150">
              <a:bevelT w="38100" h="38100" prst="convex"/>
            </a:sp3d>
          </a:bodyPr>
          <a:lstStyle/>
          <a:p>
            <a:r>
              <a:rPr lang="en-US" sz="3600" b="1" dirty="0">
                <a:effectLst>
                  <a:reflection blurRad="6350" stA="50000" endA="300" endPos="50000" dist="29997" dir="5400000" sy="-100000" algn="bl" rotWithShape="0"/>
                </a:effectLst>
                <a:latin typeface="Adobe Caslon Pro Bold" pitchFamily="18" charset="0"/>
              </a:rPr>
              <a:t>The Meaning of the Word </a:t>
            </a:r>
            <a:r>
              <a:rPr lang="en-US" sz="3600" b="1" dirty="0" smtClean="0">
                <a:effectLst>
                  <a:reflection blurRad="6350" stA="50000" endA="300" endPos="50000" dist="29997" dir="5400000" sy="-100000" algn="bl" rotWithShape="0"/>
                </a:effectLst>
                <a:latin typeface="Adobe Caslon Pro Bold" pitchFamily="18" charset="0"/>
              </a:rPr>
              <a:t>“Church” </a:t>
            </a: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2" cstate="print">
            <a:lum bright="-10000" contrast="20000"/>
          </a:blip>
          <a:srcRect/>
          <a:stretch>
            <a:fillRect/>
          </a:stretch>
        </p:blipFill>
        <p:spPr bwMode="auto">
          <a:xfrm>
            <a:off x="2057400" y="19812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555641"/>
          </a:xfrm>
          <a:prstGeom prst="rect">
            <a:avLst/>
          </a:prstGeom>
        </p:spPr>
        <p:txBody>
          <a:bodyPr wrap="square">
            <a:spAutoFit/>
          </a:bodyPr>
          <a:lstStyle/>
          <a:p>
            <a:pPr algn="ctr"/>
            <a:r>
              <a:rPr lang="en-US" sz="3000" i="1" dirty="0" smtClean="0"/>
              <a:t>(Acts 1:3-11) </a:t>
            </a:r>
          </a:p>
          <a:p>
            <a:pPr algn="ctr"/>
            <a:r>
              <a:rPr lang="en-US" sz="3000" i="1" dirty="0" smtClean="0"/>
              <a:t>“To whom also he </a:t>
            </a:r>
            <a:r>
              <a:rPr lang="en-US" sz="3000" i="1" dirty="0" err="1" smtClean="0"/>
              <a:t>shewed</a:t>
            </a:r>
            <a:r>
              <a:rPr lang="en-US" sz="3000" i="1" dirty="0" smtClean="0"/>
              <a:t> himself alive after his passion by many infallible proofs, being seen of them forty days, and speaking of the things pertaining to the kingdom of God: And, being assembled together with them, commanded them that they should not depart from Jerusalem, but wait for the promise of the Father, which, saith he, ye have heard of me. For John truly baptized with water; but </a:t>
            </a:r>
            <a:r>
              <a:rPr lang="en-US" sz="3000" i="1" u="sng" dirty="0" smtClean="0"/>
              <a:t>ye shall be baptized with the Holy Ghost </a:t>
            </a:r>
            <a:r>
              <a:rPr lang="en-US" sz="3000" i="1" dirty="0" smtClean="0"/>
              <a:t>not many days hence. When they therefore were come together, they asked of him, saying, Lord, wilt thou at this time restore again the kingdom to Israel? And he said unto them, It is not for you to know the times or the seasons, which the Father hath put in his own power. </a:t>
            </a:r>
            <a:endParaRPr lang="en-US" sz="3000"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705600"/>
          </a:xfrm>
        </p:spPr>
        <p:txBody>
          <a:bodyPr>
            <a:noAutofit/>
          </a:bodyPr>
          <a:lstStyle/>
          <a:p>
            <a:r>
              <a:rPr lang="en-US" sz="3200" i="1" dirty="0" smtClean="0"/>
              <a:t>But ye shall receive power, after that the Holy Ghost is come upon you: and ye shall be witnesses unto me both in Jerusalem, and in all Judaea, and in Samaria, and unto the uttermost part of the earth. {power...: or, the power of the Holy Ghost coming upon you} And when he had spoken these things, while they beheld, he was taken up; and a cloud received him out of their sight. And while they looked </a:t>
            </a:r>
            <a:r>
              <a:rPr lang="en-US" sz="3200" i="1" dirty="0" err="1" smtClean="0"/>
              <a:t>stedfastly</a:t>
            </a:r>
            <a:r>
              <a:rPr lang="en-US" sz="3200" i="1" dirty="0" smtClean="0"/>
              <a:t> toward heaven as he went up, behold, two men stood by them in white apparel; Which also said, Ye men of Galilee, why stand ye gazing up into heaven? this same Jesus, which is taken up from you into heaven, shall so come in like manner as ye have seen him go into heaven.”</a:t>
            </a:r>
            <a:endParaRPr lang="en-US" sz="3200"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124200"/>
            <a:ext cx="9144000" cy="3539430"/>
          </a:xfrm>
          <a:prstGeom prst="rect">
            <a:avLst/>
          </a:prstGeom>
        </p:spPr>
        <p:txBody>
          <a:bodyPr wrap="square">
            <a:spAutoFit/>
          </a:bodyPr>
          <a:lstStyle/>
          <a:p>
            <a:pPr algn="ctr"/>
            <a:r>
              <a:rPr lang="en-US" sz="3200" i="1" dirty="0" smtClean="0"/>
              <a:t>“But when the Comforter is come, whom I will send unto you from the Father, even the Spirit of truth, which </a:t>
            </a:r>
            <a:r>
              <a:rPr lang="en-US" sz="3200" i="1" dirty="0" err="1" smtClean="0"/>
              <a:t>proceedeth</a:t>
            </a:r>
            <a:r>
              <a:rPr lang="en-US" sz="3200" i="1" dirty="0" smtClean="0"/>
              <a:t> from the Father, he shall testify of me…Nevertheless I tell you the truth; It is expedient for you that I go away: for if I go not away, the Comforter will not come unto you; but if I depart, I will send him unto you.” (John 15:26, 16:7)</a:t>
            </a:r>
            <a:endParaRPr lang="en-US" sz="3200" i="1" dirty="0"/>
          </a:p>
        </p:txBody>
      </p:sp>
      <p:pic>
        <p:nvPicPr>
          <p:cNvPr id="115716" name="Picture 4" descr="http://principlesforlifeministries.files.wordpress.com/2011/12/upperroom.jpg"/>
          <p:cNvPicPr>
            <a:picLocks noChangeAspect="1" noChangeArrowheads="1"/>
          </p:cNvPicPr>
          <p:nvPr/>
        </p:nvPicPr>
        <p:blipFill>
          <a:blip r:embed="rId2" cstate="print"/>
          <a:srcRect/>
          <a:stretch>
            <a:fillRect/>
          </a:stretch>
        </p:blipFill>
        <p:spPr bwMode="auto">
          <a:xfrm>
            <a:off x="2514600" y="0"/>
            <a:ext cx="4114800" cy="30861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www.turnbacktogod.com/wp-content/uploads/2010/07/Jesus-and-Holy-Spirit.jpg"/>
          <p:cNvPicPr>
            <a:picLocks noChangeAspect="1" noChangeArrowheads="1"/>
          </p:cNvPicPr>
          <p:nvPr/>
        </p:nvPicPr>
        <p:blipFill>
          <a:blip r:embed="rId2" cstate="print"/>
          <a:srcRect/>
          <a:stretch>
            <a:fillRect/>
          </a:stretch>
        </p:blipFill>
        <p:spPr bwMode="auto">
          <a:xfrm>
            <a:off x="2209800" y="1600200"/>
            <a:ext cx="4991100" cy="3743325"/>
          </a:xfrm>
          <a:prstGeom prst="ellipse">
            <a:avLst/>
          </a:prstGeom>
          <a:ln>
            <a:noFill/>
          </a:ln>
          <a:effectLst>
            <a:softEdge rad="112500"/>
          </a:effectLst>
        </p:spPr>
      </p:pic>
      <p:pic>
        <p:nvPicPr>
          <p:cNvPr id="2" name="Picture 2" descr="http://www.ncregister.com/images/uploads/ascension.jpg"/>
          <p:cNvPicPr>
            <a:picLocks noChangeAspect="1" noChangeArrowheads="1"/>
          </p:cNvPicPr>
          <p:nvPr/>
        </p:nvPicPr>
        <p:blipFill>
          <a:blip r:embed="rId3" cstate="print"/>
          <a:srcRect/>
          <a:stretch>
            <a:fillRect/>
          </a:stretch>
        </p:blipFill>
        <p:spPr bwMode="auto">
          <a:xfrm>
            <a:off x="2133600" y="0"/>
            <a:ext cx="5147862" cy="68580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dirty="0" smtClean="0">
                <a:solidFill>
                  <a:srgbClr val="FFFF00"/>
                </a:solidFill>
              </a:rPr>
              <a:t>The Church began on the </a:t>
            </a:r>
            <a:br>
              <a:rPr lang="en-US" dirty="0" smtClean="0">
                <a:solidFill>
                  <a:srgbClr val="FFFF00"/>
                </a:solidFill>
              </a:rPr>
            </a:br>
            <a:r>
              <a:rPr lang="en-US" dirty="0" smtClean="0">
                <a:solidFill>
                  <a:srgbClr val="FFFF00"/>
                </a:solidFill>
              </a:rPr>
              <a:t>Day of Pentecost</a:t>
            </a:r>
            <a:endParaRPr lang="en-US" dirty="0">
              <a:solidFill>
                <a:srgbClr val="FFFF00"/>
              </a:solidFill>
            </a:endParaRPr>
          </a:p>
        </p:txBody>
      </p:sp>
      <p:sp>
        <p:nvSpPr>
          <p:cNvPr id="3" name="Content Placeholder 2"/>
          <p:cNvSpPr>
            <a:spLocks noGrp="1"/>
          </p:cNvSpPr>
          <p:nvPr>
            <p:ph idx="1"/>
          </p:nvPr>
        </p:nvSpPr>
        <p:spPr>
          <a:xfrm>
            <a:off x="457200" y="5257800"/>
            <a:ext cx="8229600" cy="1600200"/>
          </a:xfrm>
        </p:spPr>
        <p:txBody>
          <a:bodyPr>
            <a:normAutofit/>
            <a:scene3d>
              <a:camera prst="orthographicFront"/>
              <a:lightRig rig="threePt" dir="t"/>
            </a:scene3d>
            <a:sp3d extrusionH="57150">
              <a:bevelT w="38100" h="38100" prst="convex"/>
            </a:sp3d>
          </a:bodyPr>
          <a:lstStyle/>
          <a:p>
            <a:pPr algn="ctr">
              <a:buNone/>
            </a:pPr>
            <a:r>
              <a:rPr lang="en-US" b="1" dirty="0" smtClean="0">
                <a:effectLst>
                  <a:reflection blurRad="6350" stA="55000" endA="300" endPos="45500" dir="5400000" sy="-100000" algn="bl" rotWithShape="0"/>
                </a:effectLst>
              </a:rPr>
              <a:t>    The day </a:t>
            </a:r>
            <a:r>
              <a:rPr lang="en-US" b="1" dirty="0">
                <a:effectLst>
                  <a:reflection blurRad="6350" stA="55000" endA="300" endPos="45500" dir="5400000" sy="-100000" algn="bl" rotWithShape="0"/>
                </a:effectLst>
              </a:rPr>
              <a:t>of Pentecost marked the beginning of the church </a:t>
            </a:r>
            <a:r>
              <a:rPr lang="en-US" b="1" dirty="0" smtClean="0">
                <a:effectLst>
                  <a:reflection blurRad="6350" stA="55000" endA="300" endPos="45500" dir="5400000" sy="-100000" algn="bl" rotWithShape="0"/>
                </a:effectLst>
              </a:rPr>
              <a:t>for </a:t>
            </a:r>
            <a:r>
              <a:rPr lang="en-US" b="1" dirty="0">
                <a:effectLst>
                  <a:reflection blurRad="6350" stA="55000" endA="300" endPos="45500" dir="5400000" sy="-100000" algn="bl" rotWithShape="0"/>
                </a:effectLst>
              </a:rPr>
              <a:t>the following </a:t>
            </a:r>
            <a:r>
              <a:rPr lang="en-US" b="1" dirty="0" smtClean="0">
                <a:effectLst>
                  <a:reflection blurRad="6350" stA="55000" endA="300" endPos="45500" dir="5400000" sy="-100000" algn="bl" rotWithShape="0"/>
                </a:effectLst>
              </a:rPr>
              <a:t>reasons.</a:t>
            </a:r>
          </a:p>
          <a:p>
            <a:pPr algn="ctr">
              <a:buNone/>
            </a:pPr>
            <a:endParaRPr lang="en-US" b="1" dirty="0">
              <a:effectLst>
                <a:reflection blurRad="6350" stA="55000" endA="300" endPos="45500" dir="5400000" sy="-100000" algn="bl" rotWithShape="0"/>
              </a:effectLst>
            </a:endParaRPr>
          </a:p>
        </p:txBody>
      </p:sp>
      <p:pic>
        <p:nvPicPr>
          <p:cNvPr id="118786" name="Picture 2" descr="http://b.vimeocdn.com/ts/424/208/424208098_640.jpg"/>
          <p:cNvPicPr>
            <a:picLocks noChangeAspect="1" noChangeArrowheads="1"/>
          </p:cNvPicPr>
          <p:nvPr/>
        </p:nvPicPr>
        <p:blipFill>
          <a:blip r:embed="rId2" cstate="print"/>
          <a:srcRect/>
          <a:stretch>
            <a:fillRect/>
          </a:stretch>
        </p:blipFill>
        <p:spPr bwMode="auto">
          <a:xfrm>
            <a:off x="1524000" y="1676400"/>
            <a:ext cx="6096000" cy="3429001"/>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724400" cy="3046988"/>
          </a:xfrm>
          <a:prstGeom prst="rect">
            <a:avLst/>
          </a:prstGeom>
        </p:spPr>
        <p:txBody>
          <a:bodyPr wrap="square">
            <a:spAutoFit/>
          </a:bodyPr>
          <a:lstStyle/>
          <a:p>
            <a:pPr algn="ctr"/>
            <a:r>
              <a:rPr lang="en-US" sz="3200" i="1" dirty="0" smtClean="0"/>
              <a:t>“And when it was day, he called unto him his disciples: and of them he chose twelve, whom also he named apostles.” </a:t>
            </a:r>
          </a:p>
          <a:p>
            <a:pPr algn="ctr"/>
            <a:r>
              <a:rPr lang="en-US" sz="3200" i="1" dirty="0" smtClean="0"/>
              <a:t>(Luke 6:13)</a:t>
            </a:r>
            <a:endParaRPr lang="en-US" sz="3200" i="1" dirty="0"/>
          </a:p>
        </p:txBody>
      </p:sp>
      <p:pic>
        <p:nvPicPr>
          <p:cNvPr id="119810" name="Picture 2" descr="http://nurtured-babies.com/wp-content/uploads/2011/03/0fetus.jpg"/>
          <p:cNvPicPr>
            <a:picLocks noChangeAspect="1" noChangeArrowheads="1"/>
          </p:cNvPicPr>
          <p:nvPr/>
        </p:nvPicPr>
        <p:blipFill>
          <a:blip r:embed="rId2" cstate="print"/>
          <a:srcRect/>
          <a:stretch>
            <a:fillRect/>
          </a:stretch>
        </p:blipFill>
        <p:spPr bwMode="auto">
          <a:xfrm>
            <a:off x="5029200" y="0"/>
            <a:ext cx="3810000" cy="2857500"/>
          </a:xfrm>
          <a:prstGeom prst="ellipse">
            <a:avLst/>
          </a:prstGeom>
          <a:ln>
            <a:noFill/>
          </a:ln>
          <a:effectLst>
            <a:softEdge rad="112500"/>
          </a:effectLst>
        </p:spPr>
      </p:pic>
      <p:pic>
        <p:nvPicPr>
          <p:cNvPr id="119812" name="Picture 4" descr="http://3.bp.blogspot.com/-cLeJoixz-LQ/UAbxo1bfliI/AAAAAAAAFrs/YBidHwvHdVw/s1600/New%2BBorn%2BBaby%2BWallpapers%2B1.jpg"/>
          <p:cNvPicPr>
            <a:picLocks noChangeAspect="1" noChangeArrowheads="1"/>
          </p:cNvPicPr>
          <p:nvPr/>
        </p:nvPicPr>
        <p:blipFill>
          <a:blip r:embed="rId3" cstate="print"/>
          <a:srcRect l="28745" t="-2556"/>
          <a:stretch>
            <a:fillRect/>
          </a:stretch>
        </p:blipFill>
        <p:spPr bwMode="auto">
          <a:xfrm>
            <a:off x="228600" y="3276600"/>
            <a:ext cx="3400037" cy="3057525"/>
          </a:xfrm>
          <a:prstGeom prst="rect">
            <a:avLst/>
          </a:prstGeom>
          <a:ln>
            <a:noFill/>
          </a:ln>
          <a:effectLst>
            <a:softEdge rad="112500"/>
          </a:effectLst>
        </p:spPr>
      </p:pic>
      <p:sp>
        <p:nvSpPr>
          <p:cNvPr id="5" name="Rectangle 4"/>
          <p:cNvSpPr/>
          <p:nvPr/>
        </p:nvSpPr>
        <p:spPr>
          <a:xfrm>
            <a:off x="3733800" y="2743200"/>
            <a:ext cx="5410200" cy="4184273"/>
          </a:xfrm>
          <a:prstGeom prst="rect">
            <a:avLst/>
          </a:prstGeom>
        </p:spPr>
        <p:txBody>
          <a:bodyPr wrap="square">
            <a:spAutoFit/>
          </a:bodyPr>
          <a:lstStyle/>
          <a:p>
            <a:pPr algn="ctr"/>
            <a:r>
              <a:rPr lang="en-US" sz="3200" i="1" dirty="0" smtClean="0"/>
              <a:t>“And when the day of Pentecost was fully come, they were all with one accord in one place. And suddenly there came a sound from heaven as of a rushing mighty wind, and it filled all the house where they were sitting.” (Acts 2:1-2) </a:t>
            </a:r>
            <a:endParaRPr lang="en-US" sz="3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fade">
                                      <p:cBhvr>
                                        <p:cTn id="7" dur="2000"/>
                                        <p:tgtEl>
                                          <p:spTgt spid="1198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812"/>
                                        </p:tgtEl>
                                        <p:attrNameLst>
                                          <p:attrName>style.visibility</p:attrName>
                                        </p:attrNameLst>
                                      </p:cBhvr>
                                      <p:to>
                                        <p:strVal val="visible"/>
                                      </p:to>
                                    </p:set>
                                    <p:animEffect transition="in" filter="fade">
                                      <p:cBhvr>
                                        <p:cTn id="17" dur="2000"/>
                                        <p:tgtEl>
                                          <p:spTgt spid="119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The Lord spoke of the Church as being future in </a:t>
            </a:r>
            <a:r>
              <a:rPr lang="en-US" i="1" dirty="0" smtClean="0">
                <a:solidFill>
                  <a:srgbClr val="FFFF00"/>
                </a:solidFill>
              </a:rPr>
              <a:t>Matthew 16:18</a:t>
            </a:r>
            <a:endParaRPr lang="en-US" i="1" dirty="0">
              <a:solidFill>
                <a:srgbClr val="FFFF00"/>
              </a:solidFill>
            </a:endParaRPr>
          </a:p>
        </p:txBody>
      </p:sp>
      <p:pic>
        <p:nvPicPr>
          <p:cNvPr id="120834" name="Picture 2" descr="http://b.vimeocdn.com/ts/599/110/59911047_640.jpg"/>
          <p:cNvPicPr>
            <a:picLocks noChangeAspect="1" noChangeArrowheads="1"/>
          </p:cNvPicPr>
          <p:nvPr/>
        </p:nvPicPr>
        <p:blipFill>
          <a:blip r:embed="rId2" cstate="print"/>
          <a:srcRect/>
          <a:stretch>
            <a:fillRect/>
          </a:stretch>
        </p:blipFill>
        <p:spPr bwMode="auto">
          <a:xfrm>
            <a:off x="609600" y="2057400"/>
            <a:ext cx="7857064" cy="44196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38400"/>
          </a:xfrm>
        </p:spPr>
        <p:txBody>
          <a:bodyPr>
            <a:normAutofit/>
          </a:bodyPr>
          <a:lstStyle/>
          <a:p>
            <a:pPr lvl="0"/>
            <a:r>
              <a:rPr lang="en-US" dirty="0"/>
              <a:t>This </a:t>
            </a:r>
            <a:r>
              <a:rPr lang="en-US" dirty="0" smtClean="0"/>
              <a:t>clearly </a:t>
            </a:r>
            <a:r>
              <a:rPr lang="en-US" dirty="0"/>
              <a:t>means that the church did not exist in Old Testament times. </a:t>
            </a:r>
            <a:br>
              <a:rPr lang="en-US" dirty="0"/>
            </a:br>
            <a:endParaRPr lang="en-US" dirty="0"/>
          </a:p>
        </p:txBody>
      </p:sp>
      <p:pic>
        <p:nvPicPr>
          <p:cNvPr id="121858" name="Picture 2" descr="http://studentblog.eternitybiblecollege.com/wp-content/uploads/2013/10/Old-Testament_472_313_80.jpg"/>
          <p:cNvPicPr>
            <a:picLocks noChangeAspect="1" noChangeArrowheads="1"/>
          </p:cNvPicPr>
          <p:nvPr/>
        </p:nvPicPr>
        <p:blipFill>
          <a:blip r:embed="rId2" cstate="print"/>
          <a:srcRect/>
          <a:stretch>
            <a:fillRect/>
          </a:stretch>
        </p:blipFill>
        <p:spPr bwMode="auto">
          <a:xfrm>
            <a:off x="1371600" y="2133600"/>
            <a:ext cx="6205064" cy="41148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The resurrection and ascension of Christ are essential to the </a:t>
            </a:r>
            <a:r>
              <a:rPr lang="en-US" dirty="0" smtClean="0">
                <a:solidFill>
                  <a:srgbClr val="FFFF00"/>
                </a:solidFill>
              </a:rPr>
              <a:t>existence and functioning </a:t>
            </a:r>
            <a:r>
              <a:rPr lang="en-US" dirty="0">
                <a:solidFill>
                  <a:srgbClr val="FFFF00"/>
                </a:solidFill>
              </a:rPr>
              <a:t>of the church</a:t>
            </a:r>
          </a:p>
        </p:txBody>
      </p:sp>
      <p:sp>
        <p:nvSpPr>
          <p:cNvPr id="3" name="Content Placeholder 2"/>
          <p:cNvSpPr>
            <a:spLocks noGrp="1"/>
          </p:cNvSpPr>
          <p:nvPr>
            <p:ph idx="1"/>
          </p:nvPr>
        </p:nvSpPr>
        <p:spPr>
          <a:xfrm>
            <a:off x="0" y="2286000"/>
            <a:ext cx="9144000" cy="4572000"/>
          </a:xfrm>
        </p:spPr>
        <p:txBody>
          <a:bodyPr>
            <a:normAutofit lnSpcReduction="10000"/>
          </a:bodyPr>
          <a:lstStyle/>
          <a:p>
            <a:r>
              <a:rPr lang="en-US" dirty="0" smtClean="0"/>
              <a:t>The church </a:t>
            </a:r>
            <a:r>
              <a:rPr lang="en-US" dirty="0"/>
              <a:t>is built on the </a:t>
            </a:r>
            <a:r>
              <a:rPr lang="en-US" dirty="0" smtClean="0"/>
              <a:t>resurrection of Jesus Christ - </a:t>
            </a:r>
            <a:r>
              <a:rPr lang="en-US" i="1" dirty="0" smtClean="0"/>
              <a:t>(</a:t>
            </a:r>
            <a:r>
              <a:rPr lang="en-US" i="1" dirty="0"/>
              <a:t>Eph. </a:t>
            </a:r>
            <a:r>
              <a:rPr lang="en-US" i="1" dirty="0" smtClean="0"/>
              <a:t>1:19-20; I Cor. 15)</a:t>
            </a:r>
          </a:p>
          <a:p>
            <a:r>
              <a:rPr lang="en-US" i="1" dirty="0" smtClean="0"/>
              <a:t>Acts 4:33 “And with great power gave the apostles witness of the resurrection of the Lord Jesus.”</a:t>
            </a:r>
          </a:p>
          <a:p>
            <a:r>
              <a:rPr lang="en-US" i="1" dirty="0" smtClean="0"/>
              <a:t>I Cor. 15:14 “And if Christ be not risen, then is our preaching vain, and your faith is also vain.”</a:t>
            </a:r>
          </a:p>
          <a:p>
            <a:r>
              <a:rPr lang="en-US" i="1" dirty="0" smtClean="0"/>
              <a:t>Acts 20:7 “And upon the first day of the week, when the disciples came together to break bread, Paul preached unto them.”</a:t>
            </a:r>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thebeausejourpulpit.files.wordpress.com/2013/03/gifts-of-holy-spirit.jpg"/>
          <p:cNvPicPr>
            <a:picLocks noChangeAspect="1" noChangeArrowheads="1"/>
          </p:cNvPicPr>
          <p:nvPr/>
        </p:nvPicPr>
        <p:blipFill>
          <a:blip r:embed="rId2" cstate="print"/>
          <a:srcRect/>
          <a:stretch>
            <a:fillRect/>
          </a:stretch>
        </p:blipFill>
        <p:spPr bwMode="auto">
          <a:xfrm>
            <a:off x="1143000" y="2057400"/>
            <a:ext cx="7036198" cy="4676141"/>
          </a:xfrm>
          <a:prstGeom prst="rect">
            <a:avLst/>
          </a:prstGeom>
          <a:noFill/>
        </p:spPr>
      </p:pic>
      <p:sp>
        <p:nvSpPr>
          <p:cNvPr id="6" name="Title 5"/>
          <p:cNvSpPr>
            <a:spLocks noGrp="1"/>
          </p:cNvSpPr>
          <p:nvPr>
            <p:ph type="title"/>
          </p:nvPr>
        </p:nvSpPr>
        <p:spPr>
          <a:xfrm>
            <a:off x="457200" y="274638"/>
            <a:ext cx="8229600" cy="1477962"/>
          </a:xfrm>
        </p:spPr>
        <p:txBody>
          <a:bodyPr>
            <a:normAutofit fontScale="90000"/>
          </a:bodyPr>
          <a:lstStyle/>
          <a:p>
            <a:r>
              <a:rPr lang="en-US" dirty="0" smtClean="0">
                <a:solidFill>
                  <a:srgbClr val="FFFF00"/>
                </a:solidFill>
              </a:rPr>
              <a:t> The giving of spiritual gifts is required for the churches operation </a:t>
            </a:r>
            <a:br>
              <a:rPr lang="en-US" dirty="0" smtClean="0">
                <a:solidFill>
                  <a:srgbClr val="FFFF00"/>
                </a:solidFill>
              </a:rPr>
            </a:br>
            <a:r>
              <a:rPr lang="en-US" i="1" dirty="0" smtClean="0">
                <a:solidFill>
                  <a:srgbClr val="FFFF00"/>
                </a:solidFill>
              </a:rPr>
              <a:t>(Rom. 12; I Cor. 12; Eph. 4)</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599575"/>
          </a:xfrm>
          <a:prstGeom prst="rect">
            <a:avLst/>
          </a:prstGeom>
        </p:spPr>
        <p:txBody>
          <a:bodyPr wrap="square">
            <a:spAutoFit/>
          </a:bodyPr>
          <a:lstStyle/>
          <a:p>
            <a:pPr algn="ctr"/>
            <a:r>
              <a:rPr lang="en-US" sz="3400" i="1" dirty="0" smtClean="0"/>
              <a:t>(Ephesians 4:8-12) </a:t>
            </a:r>
          </a:p>
          <a:p>
            <a:pPr algn="ctr"/>
            <a:r>
              <a:rPr lang="en-US" sz="3400" i="1" dirty="0" smtClean="0"/>
              <a:t>“Wherefore he saith, When he </a:t>
            </a:r>
            <a:r>
              <a:rPr lang="en-US" sz="3400" i="1" u="sng" dirty="0" smtClean="0"/>
              <a:t>ascended up on high</a:t>
            </a:r>
            <a:r>
              <a:rPr lang="en-US" sz="3400" i="1" dirty="0" smtClean="0"/>
              <a:t>, he led captivity captive, and gave gifts unto men. Now that </a:t>
            </a:r>
            <a:r>
              <a:rPr lang="en-US" sz="3400" i="1" u="sng" dirty="0" smtClean="0"/>
              <a:t>he ascended</a:t>
            </a:r>
            <a:r>
              <a:rPr lang="en-US" sz="3400" i="1" dirty="0" smtClean="0"/>
              <a:t>, what is it but that he also descended first into the lower parts of the earth? He that descended is the same also that </a:t>
            </a:r>
            <a:r>
              <a:rPr lang="en-US" sz="3400" i="1" u="sng" dirty="0" smtClean="0"/>
              <a:t>ascended up far above all heavens</a:t>
            </a:r>
            <a:r>
              <a:rPr lang="en-US" sz="3400" i="1" dirty="0" smtClean="0"/>
              <a:t>, that he might fill all things. And he gave some, apostles; and some, prophets; and some, evangelists; and some, pastors and teachers; For the perfecting of the saints, for the work of the ministry, for the edifying of the body of Christ.”</a:t>
            </a:r>
            <a:endParaRPr lang="en-US" sz="3400" i="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066800"/>
          </a:xfrm>
        </p:spPr>
        <p:txBody>
          <a:bodyPr>
            <a:noAutofit/>
          </a:bodyPr>
          <a:lstStyle/>
          <a:p>
            <a:r>
              <a:rPr lang="en-US" dirty="0" smtClean="0">
                <a:solidFill>
                  <a:srgbClr val="FFFF00"/>
                </a:solidFill>
              </a:rPr>
              <a:t>Christ decent into the </a:t>
            </a:r>
            <a:br>
              <a:rPr lang="en-US" dirty="0" smtClean="0">
                <a:solidFill>
                  <a:srgbClr val="FFFF00"/>
                </a:solidFill>
              </a:rPr>
            </a:br>
            <a:r>
              <a:rPr lang="en-US" dirty="0" smtClean="0">
                <a:solidFill>
                  <a:srgbClr val="FFFF00"/>
                </a:solidFill>
              </a:rPr>
              <a:t>heart of the earth</a:t>
            </a:r>
            <a:endParaRPr lang="en-US" dirty="0">
              <a:solidFill>
                <a:srgbClr val="FFFF00"/>
              </a:solidFill>
            </a:endParaRPr>
          </a:p>
        </p:txBody>
      </p:sp>
      <p:sp>
        <p:nvSpPr>
          <p:cNvPr id="3" name="Content Placeholder 2"/>
          <p:cNvSpPr>
            <a:spLocks noGrp="1"/>
          </p:cNvSpPr>
          <p:nvPr>
            <p:ph idx="1"/>
          </p:nvPr>
        </p:nvSpPr>
        <p:spPr>
          <a:xfrm>
            <a:off x="152400" y="2057399"/>
            <a:ext cx="8991600" cy="1676401"/>
          </a:xfrm>
        </p:spPr>
        <p:txBody>
          <a:bodyPr>
            <a:noAutofit/>
          </a:bodyPr>
          <a:lstStyle/>
          <a:p>
            <a:pPr algn="ctr">
              <a:buNone/>
            </a:pPr>
            <a:r>
              <a:rPr lang="en-US" sz="4000" i="1" dirty="0" smtClean="0"/>
              <a:t>   "</a:t>
            </a:r>
            <a:r>
              <a:rPr lang="en-US" sz="4000" i="1" dirty="0"/>
              <a:t>For as Jonas was three days and three nights in the whale’s belly; so shall the Son of man be three days and three nights in the heart of the earth" </a:t>
            </a:r>
            <a:endParaRPr lang="en-US" sz="4000" i="1" dirty="0" smtClean="0"/>
          </a:p>
          <a:p>
            <a:pPr algn="ctr">
              <a:buNone/>
            </a:pPr>
            <a:r>
              <a:rPr lang="en-US" sz="4000" i="1" dirty="0" smtClean="0"/>
              <a:t>(Matt</a:t>
            </a:r>
            <a:r>
              <a:rPr lang="en-US" sz="4000" i="1" dirty="0"/>
              <a:t>. 12:40</a:t>
            </a:r>
            <a:r>
              <a:rPr lang="en-US" sz="4000" i="1" dirty="0" smtClean="0"/>
              <a:t>)</a:t>
            </a:r>
            <a:endParaRPr lang="en-US" sz="4000" i="1" dirty="0"/>
          </a:p>
          <a:p>
            <a:endParaRPr lang="en-US" sz="4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faithwalkalone.com/uploads/6/5/4/4/6544271/6692787.jpg?1299504129"/>
          <p:cNvPicPr>
            <a:picLocks noChangeAspect="1" noChangeArrowheads="1"/>
          </p:cNvPicPr>
          <p:nvPr/>
        </p:nvPicPr>
        <p:blipFill>
          <a:blip r:embed="rId2" cstate="print"/>
          <a:srcRect/>
          <a:stretch>
            <a:fillRect/>
          </a:stretch>
        </p:blipFill>
        <p:spPr bwMode="auto">
          <a:xfrm>
            <a:off x="0" y="-47038"/>
            <a:ext cx="9144000" cy="7228412"/>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8" name="Picture 10" descr="http://memberfiles.freewebs.com/13/69/56436913/photos/Jesus-Christ/PassionOfChristBeating.jpg"/>
          <p:cNvPicPr>
            <a:picLocks noChangeAspect="1" noChangeArrowheads="1"/>
          </p:cNvPicPr>
          <p:nvPr/>
        </p:nvPicPr>
        <p:blipFill>
          <a:blip r:embed="rId2" cstate="print"/>
          <a:srcRect l="2540" t="3285" r="2222" b="9651"/>
          <a:stretch>
            <a:fillRect/>
          </a:stretch>
        </p:blipFill>
        <p:spPr bwMode="auto">
          <a:xfrm>
            <a:off x="-244415" y="0"/>
            <a:ext cx="9704717" cy="6858000"/>
          </a:xfrm>
          <a:prstGeom prst="rect">
            <a:avLst/>
          </a:prstGeom>
          <a:ln>
            <a:noFill/>
          </a:ln>
          <a:effectLst>
            <a:softEdge rad="112500"/>
          </a:effectLst>
        </p:spPr>
      </p:pic>
      <p:pic>
        <p:nvPicPr>
          <p:cNvPr id="53254" name="Picture 6" descr="http://www.artbible.net/1T/-Jon-01,01_Events_Portraits_Evenements/1_Refusal_Refus/19%20COLRD%20B%20JONAH%20IS%20THROWN%20OVERBOARD.jpg"/>
          <p:cNvPicPr>
            <a:picLocks noChangeAspect="1" noChangeArrowheads="1"/>
          </p:cNvPicPr>
          <p:nvPr/>
        </p:nvPicPr>
        <p:blipFill>
          <a:blip r:embed="rId3" cstate="print"/>
          <a:srcRect b="9153"/>
          <a:stretch>
            <a:fillRect/>
          </a:stretch>
        </p:blipFill>
        <p:spPr bwMode="auto">
          <a:xfrm>
            <a:off x="2286000" y="914400"/>
            <a:ext cx="4419600" cy="47760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8"/>
                                        </p:tgtEl>
                                        <p:attrNameLst>
                                          <p:attrName>style.visibility</p:attrName>
                                        </p:attrNameLst>
                                      </p:cBhvr>
                                      <p:to>
                                        <p:strVal val="visible"/>
                                      </p:to>
                                    </p:set>
                                    <p:animEffect transition="in" filter="fade">
                                      <p:cBhvr>
                                        <p:cTn id="7" dur="2000"/>
                                        <p:tgtEl>
                                          <p:spTgt spid="53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cdn2-b.examiner.com/sites/default/files/styles/image_content_width/hash/14/1a/141ab68fef136a867a07681e77db40b7.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pic>
        <p:nvPicPr>
          <p:cNvPr id="54276" name="Picture 4" descr="http://www.freewebs.com/seanlaca/burial_of_christ.jpg"/>
          <p:cNvPicPr>
            <a:picLocks noChangeAspect="1" noChangeArrowheads="1"/>
          </p:cNvPicPr>
          <p:nvPr/>
        </p:nvPicPr>
        <p:blipFill>
          <a:blip r:embed="rId3" cstate="print"/>
          <a:srcRect/>
          <a:stretch>
            <a:fillRect/>
          </a:stretch>
        </p:blipFill>
        <p:spPr bwMode="auto">
          <a:xfrm>
            <a:off x="2057400" y="152400"/>
            <a:ext cx="5107200" cy="64861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p:cTn id="7" dur="1000" fill="hold"/>
                                        <p:tgtEl>
                                          <p:spTgt spid="54276"/>
                                        </p:tgtEl>
                                        <p:attrNameLst>
                                          <p:attrName>ppt_w</p:attrName>
                                        </p:attrNameLst>
                                      </p:cBhvr>
                                      <p:tavLst>
                                        <p:tav tm="0">
                                          <p:val>
                                            <p:fltVal val="0"/>
                                          </p:val>
                                        </p:tav>
                                        <p:tav tm="100000">
                                          <p:val>
                                            <p:strVal val="#ppt_w"/>
                                          </p:val>
                                        </p:tav>
                                      </p:tavLst>
                                    </p:anim>
                                    <p:anim calcmode="lin" valueType="num">
                                      <p:cBhvr>
                                        <p:cTn id="8" dur="1000" fill="hold"/>
                                        <p:tgtEl>
                                          <p:spTgt spid="54276"/>
                                        </p:tgtEl>
                                        <p:attrNameLst>
                                          <p:attrName>ppt_h</p:attrName>
                                        </p:attrNameLst>
                                      </p:cBhvr>
                                      <p:tavLst>
                                        <p:tav tm="0">
                                          <p:val>
                                            <p:fltVal val="0"/>
                                          </p:val>
                                        </p:tav>
                                        <p:tav tm="100000">
                                          <p:val>
                                            <p:strVal val="#ppt_h"/>
                                          </p:val>
                                        </p:tav>
                                      </p:tavLst>
                                    </p:anim>
                                    <p:animEffect transition="in" filter="fade">
                                      <p:cBhvr>
                                        <p:cTn id="9" dur="10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http://fc03.deviantart.net/fs71/i/2011/048/a/3/the_belly_of_the_whale_by_raezing16-d39sniv.jpg"/>
          <p:cNvPicPr>
            <a:picLocks noChangeAspect="1" noChangeArrowheads="1"/>
          </p:cNvPicPr>
          <p:nvPr/>
        </p:nvPicPr>
        <p:blipFill>
          <a:blip r:embed="rId2" cstate="print"/>
          <a:srcRect/>
          <a:stretch>
            <a:fillRect/>
          </a:stretch>
        </p:blipFill>
        <p:spPr bwMode="auto">
          <a:xfrm>
            <a:off x="0" y="-155068"/>
            <a:ext cx="9144000" cy="7013068"/>
          </a:xfrm>
          <a:prstGeom prst="rect">
            <a:avLst/>
          </a:prstGeom>
          <a:noFill/>
        </p:spPr>
      </p:pic>
      <p:pic>
        <p:nvPicPr>
          <p:cNvPr id="55298" name="Picture 2" descr="http://farm4.static.flickr.com/3277/2986289825_5f93621b45.jpg"/>
          <p:cNvPicPr>
            <a:picLocks noChangeAspect="1" noChangeArrowheads="1"/>
          </p:cNvPicPr>
          <p:nvPr/>
        </p:nvPicPr>
        <p:blipFill>
          <a:blip r:embed="rId3" cstate="print">
            <a:grayscl/>
            <a:lum contrast="-20000"/>
          </a:blip>
          <a:srcRect l="12800"/>
          <a:stretch>
            <a:fillRect/>
          </a:stretch>
        </p:blipFill>
        <p:spPr bwMode="auto">
          <a:xfrm>
            <a:off x="4991100" y="2971800"/>
            <a:ext cx="4152900" cy="3171826"/>
          </a:xfrm>
          <a:prstGeom prst="ellipse">
            <a:avLst/>
          </a:prstGeom>
          <a:ln>
            <a:noFill/>
          </a:ln>
          <a:effectLst>
            <a:softEdge rad="112500"/>
          </a:effectLst>
        </p:spPr>
      </p:pic>
      <p:pic>
        <p:nvPicPr>
          <p:cNvPr id="55302" name="Picture 6" descr="http://1.bp.blogspot.com/-Ni0HbDzGGhU/UAC4MfowrfI/AAAAAAAAKEY/0-fb3copcgQ/s1600/jesus+9.JPG"/>
          <p:cNvPicPr>
            <a:picLocks noChangeAspect="1" noChangeArrowheads="1"/>
          </p:cNvPicPr>
          <p:nvPr/>
        </p:nvPicPr>
        <p:blipFill>
          <a:blip r:embed="rId4" cstate="print"/>
          <a:srcRect b="5000"/>
          <a:stretch>
            <a:fillRect/>
          </a:stretch>
        </p:blipFill>
        <p:spPr bwMode="auto">
          <a:xfrm>
            <a:off x="533400" y="381000"/>
            <a:ext cx="8127999" cy="5791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5302"/>
                                        </p:tgtEl>
                                        <p:attrNameLst>
                                          <p:attrName>style.visibility</p:attrName>
                                        </p:attrNameLst>
                                      </p:cBhvr>
                                      <p:to>
                                        <p:strVal val="visible"/>
                                      </p:to>
                                    </p:set>
                                    <p:anim calcmode="lin" valueType="num">
                                      <p:cBhvr>
                                        <p:cTn id="7" dur="1000" fill="hold"/>
                                        <p:tgtEl>
                                          <p:spTgt spid="55302"/>
                                        </p:tgtEl>
                                        <p:attrNameLst>
                                          <p:attrName>ppt_w</p:attrName>
                                        </p:attrNameLst>
                                      </p:cBhvr>
                                      <p:tavLst>
                                        <p:tav tm="0">
                                          <p:val>
                                            <p:fltVal val="0"/>
                                          </p:val>
                                        </p:tav>
                                        <p:tav tm="100000">
                                          <p:val>
                                            <p:strVal val="#ppt_w"/>
                                          </p:val>
                                        </p:tav>
                                      </p:tavLst>
                                    </p:anim>
                                    <p:anim calcmode="lin" valueType="num">
                                      <p:cBhvr>
                                        <p:cTn id="8" dur="1000" fill="hold"/>
                                        <p:tgtEl>
                                          <p:spTgt spid="55302"/>
                                        </p:tgtEl>
                                        <p:attrNameLst>
                                          <p:attrName>ppt_h</p:attrName>
                                        </p:attrNameLst>
                                      </p:cBhvr>
                                      <p:tavLst>
                                        <p:tav tm="0">
                                          <p:val>
                                            <p:fltVal val="0"/>
                                          </p:val>
                                        </p:tav>
                                        <p:tav tm="100000">
                                          <p:val>
                                            <p:strVal val="#ppt_h"/>
                                          </p:val>
                                        </p:tav>
                                      </p:tavLst>
                                    </p:anim>
                                    <p:animEffect transition="in" filter="fade">
                                      <p:cBhvr>
                                        <p:cTn id="9" dur="10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4.bp.blogspot.com/-0w4KrT4pft8/TiTDebp0gdI/AAAAAAAACDM/DjXI6_Infqs/s1600/work.5675315.3.flat%252C550x550%252C075%252Cf.jonah-and-the-great-fish.jpg"/>
          <p:cNvPicPr>
            <a:picLocks noChangeAspect="1" noChangeArrowheads="1"/>
          </p:cNvPicPr>
          <p:nvPr/>
        </p:nvPicPr>
        <p:blipFill>
          <a:blip r:embed="rId2" cstate="print"/>
          <a:srcRect/>
          <a:stretch>
            <a:fillRect/>
          </a:stretch>
        </p:blipFill>
        <p:spPr bwMode="auto">
          <a:xfrm>
            <a:off x="-229187" y="0"/>
            <a:ext cx="9373187" cy="6858000"/>
          </a:xfrm>
          <a:prstGeom prst="rect">
            <a:avLst/>
          </a:prstGeom>
          <a:noFill/>
        </p:spPr>
      </p:pic>
      <p:pic>
        <p:nvPicPr>
          <p:cNvPr id="52228" name="Picture 4" descr="http://2.bp.blogspot.com/-EOP9MTxpcKc/T4EGE-_L4mI/AAAAAAAAAyQ/8hm_eUx6E6w/s1600/jesusresurrection-777.jpg"/>
          <p:cNvPicPr>
            <a:picLocks noChangeAspect="1" noChangeArrowheads="1"/>
          </p:cNvPicPr>
          <p:nvPr/>
        </p:nvPicPr>
        <p:blipFill>
          <a:blip r:embed="rId3" cstate="print">
            <a:lum contrast="20000"/>
          </a:blip>
          <a:srcRect/>
          <a:stretch>
            <a:fillRect/>
          </a:stretch>
        </p:blipFill>
        <p:spPr bwMode="auto">
          <a:xfrm>
            <a:off x="2362200" y="762000"/>
            <a:ext cx="3808844" cy="54673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p:cTn id="7" dur="1000" fill="hold"/>
                                        <p:tgtEl>
                                          <p:spTgt spid="52228"/>
                                        </p:tgtEl>
                                        <p:attrNameLst>
                                          <p:attrName>ppt_w</p:attrName>
                                        </p:attrNameLst>
                                      </p:cBhvr>
                                      <p:tavLst>
                                        <p:tav tm="0">
                                          <p:val>
                                            <p:fltVal val="0"/>
                                          </p:val>
                                        </p:tav>
                                        <p:tav tm="100000">
                                          <p:val>
                                            <p:strVal val="#ppt_w"/>
                                          </p:val>
                                        </p:tav>
                                      </p:tavLst>
                                    </p:anim>
                                    <p:anim calcmode="lin" valueType="num">
                                      <p:cBhvr>
                                        <p:cTn id="8" dur="1000" fill="hold"/>
                                        <p:tgtEl>
                                          <p:spTgt spid="52228"/>
                                        </p:tgtEl>
                                        <p:attrNameLst>
                                          <p:attrName>ppt_h</p:attrName>
                                        </p:attrNameLst>
                                      </p:cBhvr>
                                      <p:tavLst>
                                        <p:tav tm="0">
                                          <p:val>
                                            <p:fltVal val="0"/>
                                          </p:val>
                                        </p:tav>
                                        <p:tav tm="100000">
                                          <p:val>
                                            <p:strVal val="#ppt_h"/>
                                          </p:val>
                                        </p:tav>
                                      </p:tavLst>
                                    </p:anim>
                                    <p:animEffect transition="in" filter="fade">
                                      <p:cBhvr>
                                        <p:cTn id="9" dur="10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davebunnell.files.wordpress.com/2011/04/cross_over_the_earth.jpg"/>
          <p:cNvPicPr>
            <a:picLocks noChangeAspect="1" noChangeArrowheads="1"/>
          </p:cNvPicPr>
          <p:nvPr/>
        </p:nvPicPr>
        <p:blipFill>
          <a:blip r:embed="rId2" cstate="print"/>
          <a:srcRect/>
          <a:stretch>
            <a:fillRect/>
          </a:stretch>
        </p:blipFill>
        <p:spPr bwMode="auto">
          <a:xfrm>
            <a:off x="-685800" y="0"/>
            <a:ext cx="10286997" cy="6858000"/>
          </a:xfrm>
          <a:prstGeom prst="rect">
            <a:avLst/>
          </a:prstGeom>
          <a:noFill/>
        </p:spPr>
      </p:pic>
      <p:pic>
        <p:nvPicPr>
          <p:cNvPr id="58372" name="Picture 4" descr="http://files.myopera.com/AshraFekry/albums/1466471/Jesus%20Christ%2023%20a%20051.jpg"/>
          <p:cNvPicPr>
            <a:picLocks noChangeAspect="1" noChangeArrowheads="1"/>
          </p:cNvPicPr>
          <p:nvPr/>
        </p:nvPicPr>
        <p:blipFill>
          <a:blip r:embed="rId3" cstate="print"/>
          <a:srcRect l="18209" r="15023" b="8817"/>
          <a:stretch>
            <a:fillRect/>
          </a:stretch>
        </p:blipFill>
        <p:spPr bwMode="auto">
          <a:xfrm>
            <a:off x="2971800" y="0"/>
            <a:ext cx="2362200" cy="227630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000"/>
                                        <p:tgtEl>
                                          <p:spTgt spid="583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0  L 0 0.33302  E" pathEditMode="relative" ptsTypes="">
                                      <p:cBhvr>
                                        <p:cTn id="11" dur="2000" fill="hold"/>
                                        <p:tgtEl>
                                          <p:spTgt spid="583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6" descr="http://cdn1.screenrant.com/wp-content/uploads/paradise-lost-artwork.jpg"/>
          <p:cNvPicPr>
            <a:picLocks noChangeAspect="1" noChangeArrowheads="1"/>
          </p:cNvPicPr>
          <p:nvPr/>
        </p:nvPicPr>
        <p:blipFill>
          <a:blip r:embed="rId2" cstate="print"/>
          <a:srcRect l="6842" t="-1515" r="1930"/>
          <a:stretch>
            <a:fillRect/>
          </a:stretch>
        </p:blipFill>
        <p:spPr bwMode="auto">
          <a:xfrm>
            <a:off x="0" y="1752600"/>
            <a:ext cx="9144000" cy="5105400"/>
          </a:xfrm>
          <a:prstGeom prst="rect">
            <a:avLst/>
          </a:prstGeom>
          <a:ln>
            <a:noFill/>
          </a:ln>
          <a:effectLst>
            <a:softEdge rad="112500"/>
          </a:effectLst>
        </p:spPr>
      </p:pic>
      <p:pic>
        <p:nvPicPr>
          <p:cNvPr id="65540" name="Picture 4" descr="http://4.bp.blogspot.com/_drsACX1RqfU/TTefOWlDWZI/AAAAAAAAFf4/VmcgIryJ_-c/s1600/Hell.jpg"/>
          <p:cNvPicPr>
            <a:picLocks noChangeAspect="1" noChangeArrowheads="1"/>
          </p:cNvPicPr>
          <p:nvPr/>
        </p:nvPicPr>
        <p:blipFill>
          <a:blip r:embed="rId3" cstate="print"/>
          <a:srcRect/>
          <a:stretch>
            <a:fillRect/>
          </a:stretch>
        </p:blipFill>
        <p:spPr bwMode="auto">
          <a:xfrm>
            <a:off x="0" y="2590800"/>
            <a:ext cx="3429000" cy="2286001"/>
          </a:xfrm>
          <a:prstGeom prst="ellipse">
            <a:avLst/>
          </a:prstGeom>
          <a:ln>
            <a:noFill/>
          </a:ln>
          <a:effectLst>
            <a:softEdge rad="112500"/>
          </a:effectLst>
        </p:spPr>
      </p:pic>
      <p:pic>
        <p:nvPicPr>
          <p:cNvPr id="65546" name="Picture 10" descr="http://1.bp.blogspot.com/_jAr-z0nLqt8/SCmz6U_UznI/AAAAAAAAA2E/si1NgZmBHy8/s400/paradise.jpg"/>
          <p:cNvPicPr>
            <a:picLocks noChangeAspect="1" noChangeArrowheads="1"/>
          </p:cNvPicPr>
          <p:nvPr/>
        </p:nvPicPr>
        <p:blipFill>
          <a:blip r:embed="rId4" cstate="print"/>
          <a:srcRect/>
          <a:stretch>
            <a:fillRect/>
          </a:stretch>
        </p:blipFill>
        <p:spPr bwMode="auto">
          <a:xfrm>
            <a:off x="5334000" y="2819400"/>
            <a:ext cx="3810000" cy="2295526"/>
          </a:xfrm>
          <a:prstGeom prst="ellipse">
            <a:avLst/>
          </a:prstGeom>
          <a:ln>
            <a:noFill/>
          </a:ln>
          <a:effectLst>
            <a:softEdge rad="112500"/>
          </a:effectLst>
        </p:spPr>
      </p:pic>
      <p:sp>
        <p:nvSpPr>
          <p:cNvPr id="7" name="Rectangle 6"/>
          <p:cNvSpPr/>
          <p:nvPr/>
        </p:nvSpPr>
        <p:spPr>
          <a:xfrm>
            <a:off x="0" y="0"/>
            <a:ext cx="9144000" cy="1200329"/>
          </a:xfrm>
          <a:prstGeom prst="rect">
            <a:avLst/>
          </a:prstGeom>
        </p:spPr>
        <p:txBody>
          <a:bodyPr wrap="square">
            <a:spAutoFit/>
          </a:bodyPr>
          <a:lstStyle/>
          <a:p>
            <a:pPr algn="ctr"/>
            <a:r>
              <a:rPr lang="en-US" sz="3600" dirty="0" smtClean="0"/>
              <a:t>Hebrew word </a:t>
            </a:r>
            <a:r>
              <a:rPr lang="en-US" sz="3600" i="1" dirty="0" err="1" smtClean="0"/>
              <a:t>Sheol</a:t>
            </a:r>
            <a:r>
              <a:rPr lang="en-US" sz="3600" dirty="0" smtClean="0"/>
              <a:t> and the Greek word </a:t>
            </a:r>
            <a:r>
              <a:rPr lang="en-US" sz="3600" i="1" dirty="0" smtClean="0"/>
              <a:t>Hades</a:t>
            </a:r>
          </a:p>
          <a:p>
            <a:pPr algn="ctr"/>
            <a:r>
              <a:rPr lang="en-US" sz="3600" i="1" dirty="0" smtClean="0"/>
              <a:t>“Place of the departed dead”</a:t>
            </a:r>
            <a:endParaRPr lang="en-US" sz="36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http://i1-win.softpedia-static.com/screenshots/Jesus-at-Paradise_1.jpg"/>
          <p:cNvPicPr>
            <a:picLocks noChangeAspect="1" noChangeArrowheads="1"/>
          </p:cNvPicPr>
          <p:nvPr/>
        </p:nvPicPr>
        <p:blipFill>
          <a:blip r:embed="rId2" cstate="print"/>
          <a:srcRect/>
          <a:stretch>
            <a:fillRect/>
          </a:stretch>
        </p:blipFill>
        <p:spPr bwMode="auto">
          <a:xfrm>
            <a:off x="0" y="-454247"/>
            <a:ext cx="9144000" cy="7312247"/>
          </a:xfrm>
          <a:prstGeom prst="rect">
            <a:avLst/>
          </a:prstGeom>
          <a:noFill/>
        </p:spPr>
      </p:pic>
      <p:pic>
        <p:nvPicPr>
          <p:cNvPr id="5" name="Picture 4" descr="http://i1-win.softpedia-static.com/screenshots/Jesus-at-Paradise_1.jpg"/>
          <p:cNvPicPr>
            <a:picLocks noChangeAspect="1" noChangeArrowheads="1"/>
          </p:cNvPicPr>
          <p:nvPr/>
        </p:nvPicPr>
        <p:blipFill>
          <a:blip r:embed="rId2" cstate="print"/>
          <a:srcRect l="80000" t="68737" r="1667" b="12505"/>
          <a:stretch>
            <a:fillRect/>
          </a:stretch>
        </p:blipFill>
        <p:spPr bwMode="auto">
          <a:xfrm>
            <a:off x="7315200" y="5361709"/>
            <a:ext cx="1828800" cy="1496291"/>
          </a:xfrm>
          <a:prstGeom prst="rect">
            <a:avLst/>
          </a:prstGeom>
          <a:ln>
            <a:noFill/>
          </a:ln>
          <a:effectLst>
            <a:softEdge rad="112500"/>
          </a:effectLst>
        </p:spPr>
      </p:pic>
      <p:pic>
        <p:nvPicPr>
          <p:cNvPr id="59402" name="Picture 10" descr="http://eborg2.com/Revelation/Rev14/Lake%20of%20Fire21.jpg"/>
          <p:cNvPicPr>
            <a:picLocks noChangeAspect="1" noChangeArrowheads="1"/>
          </p:cNvPicPr>
          <p:nvPr/>
        </p:nvPicPr>
        <p:blipFill>
          <a:blip r:embed="rId3" cstate="print"/>
          <a:srcRect/>
          <a:stretch>
            <a:fillRect/>
          </a:stretch>
        </p:blipFill>
        <p:spPr bwMode="auto">
          <a:xfrm>
            <a:off x="-152400" y="-685800"/>
            <a:ext cx="9296400" cy="3762376"/>
          </a:xfrm>
          <a:prstGeom prst="rect">
            <a:avLst/>
          </a:prstGeom>
          <a:ln>
            <a:noFill/>
          </a:ln>
          <a:effectLst>
            <a:softEdge rad="112500"/>
          </a:effectLst>
        </p:spPr>
      </p:pic>
      <p:sp>
        <p:nvSpPr>
          <p:cNvPr id="10" name="Rectangle 9"/>
          <p:cNvSpPr/>
          <p:nvPr/>
        </p:nvSpPr>
        <p:spPr>
          <a:xfrm>
            <a:off x="4039738" y="152400"/>
            <a:ext cx="4494661" cy="769441"/>
          </a:xfrm>
          <a:prstGeom prst="rect">
            <a:avLst/>
          </a:prstGeom>
        </p:spPr>
        <p:txBody>
          <a:bodyPr wrap="square">
            <a:spAutoFit/>
          </a:bodyPr>
          <a:lstStyle/>
          <a:p>
            <a:pPr algn="ctr"/>
            <a:r>
              <a:rPr lang="en-US" sz="4400" i="1" dirty="0"/>
              <a:t>Torments</a:t>
            </a:r>
          </a:p>
        </p:txBody>
      </p:sp>
      <p:sp>
        <p:nvSpPr>
          <p:cNvPr id="59403" name="Rectangle 11"/>
          <p:cNvSpPr>
            <a:spLocks noChangeArrowheads="1"/>
          </p:cNvSpPr>
          <p:nvPr/>
        </p:nvSpPr>
        <p:spPr bwMode="auto">
          <a:xfrm>
            <a:off x="2438400" y="3604407"/>
            <a:ext cx="6096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Calibri" pitchFamily="34" charset="0"/>
                <a:ea typeface="Calibri" pitchFamily="34" charset="0"/>
                <a:cs typeface="Times New Roman" pitchFamily="18" charset="0"/>
              </a:rPr>
              <a:t>Paradise                                                                                                                                                                       (Abraham's bosom)</a:t>
            </a:r>
            <a:endPar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a:t>The Greek word in the New Testament for our English word "church" is </a:t>
            </a:r>
            <a:r>
              <a:rPr lang="en-US" sz="3300" i="1" dirty="0"/>
              <a:t>ekklesia</a:t>
            </a:r>
            <a:r>
              <a:rPr lang="en-US" sz="3300" dirty="0"/>
              <a:t>. It is derived from the verb </a:t>
            </a:r>
            <a:r>
              <a:rPr lang="en-US" sz="3300" i="1" dirty="0"/>
              <a:t>ekkaleo</a:t>
            </a:r>
            <a:r>
              <a:rPr lang="en-US" sz="3300" dirty="0"/>
              <a:t>. The compound </a:t>
            </a:r>
            <a:r>
              <a:rPr lang="en-US" sz="3300" i="1" dirty="0"/>
              <a:t>ek</a:t>
            </a:r>
            <a:r>
              <a:rPr lang="en-US" sz="3300" dirty="0"/>
              <a:t> means "out," and </a:t>
            </a:r>
            <a:r>
              <a:rPr lang="en-US" sz="3300" i="1" dirty="0"/>
              <a:t>kaleo</a:t>
            </a:r>
            <a:r>
              <a:rPr lang="en-US" sz="3300" dirty="0"/>
              <a:t> means "to call or </a:t>
            </a:r>
            <a:r>
              <a:rPr lang="en-US" sz="3300" dirty="0" smtClean="0"/>
              <a:t>summon an assembly." </a:t>
            </a:r>
          </a:p>
          <a:p>
            <a:r>
              <a:rPr lang="en-US" sz="3300" dirty="0" smtClean="0"/>
              <a:t>Thus</a:t>
            </a:r>
            <a:r>
              <a:rPr lang="en-US" sz="3300" dirty="0"/>
              <a:t>, the literal meaning is "to call </a:t>
            </a:r>
            <a:r>
              <a:rPr lang="en-US" sz="3300" dirty="0" smtClean="0"/>
              <a:t>out assembly.“</a:t>
            </a:r>
          </a:p>
          <a:p>
            <a:r>
              <a:rPr lang="en-US" sz="3300" dirty="0" smtClean="0"/>
              <a:t>The Doctrine of the Church is call </a:t>
            </a:r>
            <a:r>
              <a:rPr lang="en-US" sz="3300" i="1" dirty="0" smtClean="0">
                <a:effectLst>
                  <a:glow rad="101600">
                    <a:schemeClr val="bg1">
                      <a:alpha val="60000"/>
                    </a:schemeClr>
                  </a:glow>
                </a:effectLst>
              </a:rPr>
              <a:t>(Ecclesiology).</a:t>
            </a:r>
          </a:p>
          <a:p>
            <a:r>
              <a:rPr lang="en-US" sz="3300" i="1" dirty="0" smtClean="0">
                <a:solidFill>
                  <a:srgbClr val="FFFF00"/>
                </a:solidFill>
              </a:rPr>
              <a:t>I Cor. 1:9 “God is faithful, by whom ye were </a:t>
            </a:r>
            <a:r>
              <a:rPr lang="en-US" sz="3300" i="1" u="sng" dirty="0" smtClean="0">
                <a:solidFill>
                  <a:srgbClr val="FFFF00"/>
                </a:solidFill>
              </a:rPr>
              <a:t>called</a:t>
            </a:r>
            <a:r>
              <a:rPr lang="en-US" sz="3300" i="1" dirty="0" smtClean="0">
                <a:solidFill>
                  <a:srgbClr val="FFFF00"/>
                </a:solidFill>
              </a:rPr>
              <a:t> unto the fellowship of his Son Jesus Christ our Lord.”</a:t>
            </a:r>
            <a:endParaRPr lang="en-US" sz="3300" i="1" dirty="0">
              <a:solidFill>
                <a:srgbClr val="FFFF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4343400"/>
          </a:xfrm>
        </p:spPr>
        <p:txBody>
          <a:bodyPr>
            <a:noAutofit/>
          </a:bodyPr>
          <a:lstStyle/>
          <a:p>
            <a:r>
              <a:rPr lang="en-US" i="1" dirty="0" smtClean="0"/>
              <a:t>“For Christ also hath once suffered for sins, the just for the unjust, that he might bring us to God, being put to death in the flesh, but quickened by the Spirit: By which also he went and preached unto the spirits in </a:t>
            </a:r>
            <a:r>
              <a:rPr lang="en-US" i="1" dirty="0" smtClean="0"/>
              <a:t>prison.”    </a:t>
            </a:r>
            <a:br>
              <a:rPr lang="en-US" i="1" dirty="0" smtClean="0"/>
            </a:br>
            <a:r>
              <a:rPr lang="en-US" i="1" dirty="0" smtClean="0"/>
              <a:t>(</a:t>
            </a:r>
            <a:r>
              <a:rPr lang="en-US" i="1" dirty="0" smtClean="0"/>
              <a:t>I Peter </a:t>
            </a:r>
            <a:r>
              <a:rPr lang="en-US" i="1" dirty="0" smtClean="0"/>
              <a:t>3:18-19) </a:t>
            </a:r>
            <a:r>
              <a:rPr lang="en-US" i="1" dirty="0"/>
              <a:t/>
            </a:r>
            <a:br>
              <a:rPr lang="en-US" i="1" dirty="0"/>
            </a:br>
            <a:endParaRPr lang="en-US"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6096000"/>
          </a:xfrm>
        </p:spPr>
        <p:txBody>
          <a:bodyPr>
            <a:normAutofit fontScale="90000"/>
          </a:bodyPr>
          <a:lstStyle/>
          <a:p>
            <a:r>
              <a:rPr lang="en-US" sz="6000" b="1" dirty="0" smtClean="0">
                <a:solidFill>
                  <a:srgbClr val="FFFF00"/>
                </a:solidFill>
              </a:rPr>
              <a:t>Jesus victoriously proclaimed His triumph over sin and death to the spirits  which were in prison </a:t>
            </a:r>
            <a:r>
              <a:rPr lang="en-US" sz="6000" b="1" i="1" dirty="0" smtClean="0">
                <a:solidFill>
                  <a:srgbClr val="FFFF00"/>
                </a:solidFill>
              </a:rPr>
              <a:t>(v.19-20)</a:t>
            </a:r>
            <a:r>
              <a:rPr lang="en-US" sz="6000" dirty="0" smtClean="0">
                <a:solidFill>
                  <a:srgbClr val="FFFF00"/>
                </a:solidFill>
              </a:rPr>
              <a:t/>
            </a:r>
            <a:br>
              <a:rPr lang="en-US" sz="6000" dirty="0" smtClean="0">
                <a:solidFill>
                  <a:srgbClr val="FFFF00"/>
                </a:solidFill>
              </a:rPr>
            </a:br>
            <a:r>
              <a:rPr lang="en-US" sz="6000" b="1" dirty="0" smtClean="0">
                <a:solidFill>
                  <a:srgbClr val="FFFF00"/>
                </a:solidFill>
              </a:rPr>
              <a:t>    </a:t>
            </a:r>
            <a:r>
              <a:rPr lang="en-US" sz="6000" dirty="0" smtClean="0">
                <a:solidFill>
                  <a:srgbClr val="FFFF00"/>
                </a:solidFill>
              </a:rPr>
              <a:t/>
            </a:r>
            <a:br>
              <a:rPr lang="en-US" sz="6000" dirty="0" smtClean="0">
                <a:solidFill>
                  <a:srgbClr val="FFFF00"/>
                </a:solidFill>
              </a:rPr>
            </a:br>
            <a:endParaRPr lang="en-US" sz="6000" dirty="0">
              <a:solidFill>
                <a:srgbClr val="FFFF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a:bodyPr>
          <a:lstStyle/>
          <a:p>
            <a:r>
              <a:rPr lang="en-US" sz="5400" i="1" dirty="0" smtClean="0"/>
              <a:t>“Wherefore he saith, When he </a:t>
            </a:r>
            <a:r>
              <a:rPr lang="en-US" sz="5400" i="1" u="sng" dirty="0" smtClean="0"/>
              <a:t>ascended up on high</a:t>
            </a:r>
            <a:r>
              <a:rPr lang="en-US" sz="5400" i="1" dirty="0" smtClean="0"/>
              <a:t>, he led captivity </a:t>
            </a:r>
            <a:r>
              <a:rPr lang="en-US" sz="5400" i="1" dirty="0" smtClean="0"/>
              <a:t>captive…”</a:t>
            </a:r>
            <a:endParaRPr lang="en-US" sz="5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ldsces.org/content/images/manuals/nt-trm/spirits.jpg"/>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685800" y="-304800"/>
            <a:ext cx="7772400" cy="759632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spiritlessons.com/Documents/7_Jovenes/new_jerusalem.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1922" name="Picture 2" descr="http://www.moroni10.com/Mormon/Bible_References/Council_in_Heaven.jpg"/>
          <p:cNvPicPr>
            <a:picLocks noChangeAspect="1" noChangeArrowheads="1"/>
          </p:cNvPicPr>
          <p:nvPr/>
        </p:nvPicPr>
        <p:blipFill>
          <a:blip r:embed="rId3" cstate="print"/>
          <a:srcRect/>
          <a:stretch>
            <a:fillRect/>
          </a:stretch>
        </p:blipFill>
        <p:spPr bwMode="auto">
          <a:xfrm>
            <a:off x="2057400" y="304800"/>
            <a:ext cx="4800600" cy="61463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000" fill="hold"/>
                                        <p:tgtEl>
                                          <p:spTgt spid="81922"/>
                                        </p:tgtEl>
                                        <p:attrNameLst>
                                          <p:attrName>ppt_w</p:attrName>
                                        </p:attrNameLst>
                                      </p:cBhvr>
                                      <p:tavLst>
                                        <p:tav tm="0">
                                          <p:val>
                                            <p:fltVal val="0"/>
                                          </p:val>
                                        </p:tav>
                                        <p:tav tm="100000">
                                          <p:val>
                                            <p:strVal val="#ppt_w"/>
                                          </p:val>
                                        </p:tav>
                                      </p:tavLst>
                                    </p:anim>
                                    <p:anim calcmode="lin" valueType="num">
                                      <p:cBhvr>
                                        <p:cTn id="8" dur="1000" fill="hold"/>
                                        <p:tgtEl>
                                          <p:spTgt spid="81922"/>
                                        </p:tgtEl>
                                        <p:attrNameLst>
                                          <p:attrName>ppt_h</p:attrName>
                                        </p:attrNameLst>
                                      </p:cBhvr>
                                      <p:tavLst>
                                        <p:tav tm="0">
                                          <p:val>
                                            <p:fltVal val="0"/>
                                          </p:val>
                                        </p:tav>
                                        <p:tav tm="100000">
                                          <p:val>
                                            <p:strVal val="#ppt_h"/>
                                          </p:val>
                                        </p:tav>
                                      </p:tavLst>
                                    </p:anim>
                                    <p:animEffect transition="in" filter="fade">
                                      <p:cBhvr>
                                        <p:cTn id="9" dur="10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4572000" cy="6858000"/>
          </a:xfrm>
        </p:spPr>
        <p:txBody>
          <a:bodyPr>
            <a:normAutofit fontScale="90000"/>
          </a:bodyPr>
          <a:lstStyle/>
          <a:p>
            <a:r>
              <a:rPr lang="en-US" b="1" i="1" dirty="0" smtClean="0">
                <a:effectLst>
                  <a:glow rad="101600">
                    <a:schemeClr val="bg1">
                      <a:alpha val="60000"/>
                    </a:schemeClr>
                  </a:glow>
                </a:effectLst>
                <a:latin typeface="Times New Roman" pitchFamily="18" charset="0"/>
                <a:cs typeface="Times New Roman" pitchFamily="18" charset="0"/>
              </a:rPr>
              <a:t>“And He (Christ) gave gifts unto men…for the perfecting of the saints, for the work of the ministry, for the edifying of</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 the body of Christ.”</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 (Ephesians 4:8-13)</a:t>
            </a:r>
            <a:endParaRPr lang="en-US" b="1" i="1" dirty="0">
              <a:effectLst>
                <a:glow rad="101600">
                  <a:schemeClr val="bg1">
                    <a:alpha val="60000"/>
                  </a:schemeClr>
                </a:glow>
              </a:effectLst>
              <a:latin typeface="Times New Roman" pitchFamily="18" charset="0"/>
              <a:cs typeface="Times New Roman" pitchFamily="18" charset="0"/>
            </a:endParaRPr>
          </a:p>
        </p:txBody>
      </p:sp>
      <p:pic>
        <p:nvPicPr>
          <p:cNvPr id="17410" name="Picture 2" descr="C:\Users\Ptr. Daniel White\Desktop\Prophecy pictures\prophecy pictures\PC_02.jpg"/>
          <p:cNvPicPr>
            <a:picLocks noChangeAspect="1" noChangeArrowheads="1"/>
          </p:cNvPicPr>
          <p:nvPr/>
        </p:nvPicPr>
        <p:blipFill>
          <a:blip r:embed="rId3" cstate="print"/>
          <a:srcRect r="5036" b="-546"/>
          <a:stretch>
            <a:fillRect/>
          </a:stretch>
        </p:blipFill>
        <p:spPr bwMode="auto">
          <a:xfrm>
            <a:off x="457200" y="381000"/>
            <a:ext cx="3505200" cy="6019800"/>
          </a:xfrm>
          <a:prstGeom prst="rect">
            <a:avLst/>
          </a:prstGeom>
          <a:ln>
            <a:noFill/>
          </a:ln>
          <a:effectLst>
            <a:softEdge rad="112500"/>
          </a:effectLst>
        </p:spPr>
      </p:pic>
      <p:pic>
        <p:nvPicPr>
          <p:cNvPr id="4" name="Picture 2" descr="C:\Users\Ptr. Daniel White\Desktop\Prophecy pictures\prophecy pictures\PC_02.jpg"/>
          <p:cNvPicPr>
            <a:picLocks noChangeAspect="1" noChangeArrowheads="1"/>
          </p:cNvPicPr>
          <p:nvPr/>
        </p:nvPicPr>
        <p:blipFill>
          <a:blip r:embed="rId3" cstate="print"/>
          <a:srcRect r="5036" b="-546"/>
          <a:stretch>
            <a:fillRect/>
          </a:stretch>
        </p:blipFill>
        <p:spPr bwMode="auto">
          <a:xfrm>
            <a:off x="304800" y="304800"/>
            <a:ext cx="3505200" cy="6019800"/>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1447800" y="3429000"/>
            <a:ext cx="1577038" cy="1371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spiritual_gifts_dove.jpg"/>
          <p:cNvPicPr>
            <a:picLocks noChangeAspect="1" noChangeArrowheads="1"/>
          </p:cNvPicPr>
          <p:nvPr/>
        </p:nvPicPr>
        <p:blipFill>
          <a:blip r:embed="rId3" cstate="print"/>
          <a:srcRect/>
          <a:stretch>
            <a:fillRect/>
          </a:stretch>
        </p:blipFill>
        <p:spPr bwMode="auto">
          <a:xfrm>
            <a:off x="2971800" y="3505200"/>
            <a:ext cx="3581400" cy="3130550"/>
          </a:xfrm>
          <a:prstGeom prst="rect">
            <a:avLst/>
          </a:prstGeom>
          <a:ln>
            <a:noFill/>
          </a:ln>
          <a:effectLst>
            <a:softEdge rad="112500"/>
          </a:effectLst>
        </p:spPr>
      </p:pic>
      <p:sp>
        <p:nvSpPr>
          <p:cNvPr id="2" name="Title 1"/>
          <p:cNvSpPr>
            <a:spLocks noGrp="1"/>
          </p:cNvSpPr>
          <p:nvPr>
            <p:ph type="title"/>
          </p:nvPr>
        </p:nvSpPr>
        <p:spPr>
          <a:xfrm>
            <a:off x="457200" y="274638"/>
            <a:ext cx="8229600" cy="3230562"/>
          </a:xfrm>
        </p:spPr>
        <p:txBody>
          <a:bodyPr>
            <a:normAutofit fontScale="90000"/>
          </a:bodyPr>
          <a:lstStyle/>
          <a:p>
            <a:r>
              <a:rPr lang="en-US" sz="5400" b="1" i="1" dirty="0" smtClean="0">
                <a:effectLst>
                  <a:glow rad="101600">
                    <a:schemeClr val="bg1">
                      <a:alpha val="60000"/>
                    </a:schemeClr>
                  </a:glow>
                </a:effectLst>
                <a:latin typeface="Times New Roman" pitchFamily="18" charset="0"/>
                <a:cs typeface="Times New Roman" pitchFamily="18" charset="0"/>
              </a:rPr>
              <a:t>“Now concerning spiritual gifts, brethren, I would not have you ignorant.”</a:t>
            </a:r>
            <a:br>
              <a:rPr lang="en-US" sz="5400" b="1" i="1" dirty="0" smtClean="0">
                <a:effectLst>
                  <a:glow rad="101600">
                    <a:schemeClr val="bg1">
                      <a:alpha val="60000"/>
                    </a:schemeClr>
                  </a:glow>
                </a:effectLst>
                <a:latin typeface="Times New Roman" pitchFamily="18" charset="0"/>
                <a:cs typeface="Times New Roman" pitchFamily="18" charset="0"/>
              </a:rPr>
            </a:br>
            <a:r>
              <a:rPr lang="en-US" sz="5400" b="1" i="1" dirty="0" smtClean="0">
                <a:effectLst>
                  <a:glow rad="101600">
                    <a:schemeClr val="bg1">
                      <a:alpha val="60000"/>
                    </a:schemeClr>
                  </a:glow>
                </a:effectLst>
                <a:latin typeface="Times New Roman" pitchFamily="18" charset="0"/>
                <a:cs typeface="Times New Roman" pitchFamily="18" charset="0"/>
              </a:rPr>
              <a:t>(I Corinthians 12:1)</a:t>
            </a:r>
            <a:endParaRPr lang="en-US" sz="5400" b="1" i="1" dirty="0">
              <a:effectLst>
                <a:glow rad="101600">
                  <a:schemeClr val="bg1">
                    <a:alpha val="60000"/>
                  </a:schemeClr>
                </a:glow>
              </a:effectLst>
              <a:latin typeface="Times New Roman" pitchFamily="18" charset="0"/>
              <a:cs typeface="Times New Roman" pitchFamily="18" charset="0"/>
            </a:endParaRPr>
          </a:p>
        </p:txBody>
      </p:sp>
      <p:pic>
        <p:nvPicPr>
          <p:cNvPr id="13315" name="Picture 3" descr="C:\Users\Ptr. Daniel White\Desktop\Prophecy pictures\prophecy pictures\Light unto My Path 1192-13#60.jpg"/>
          <p:cNvPicPr>
            <a:picLocks noChangeAspect="1" noChangeArrowheads="1"/>
          </p:cNvPicPr>
          <p:nvPr/>
        </p:nvPicPr>
        <p:blipFill>
          <a:blip r:embed="rId4" cstate="print"/>
          <a:srcRect/>
          <a:stretch>
            <a:fillRect/>
          </a:stretch>
        </p:blipFill>
        <p:spPr bwMode="auto">
          <a:xfrm>
            <a:off x="2819400" y="3439886"/>
            <a:ext cx="3810000" cy="3265714"/>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362200"/>
          </a:xfrm>
        </p:spPr>
        <p:txBody>
          <a:bodyPr>
            <a:normAutofit/>
          </a:bodyPr>
          <a:lstStyle/>
          <a:p>
            <a:r>
              <a:rPr lang="en-US" sz="3600" b="1" i="1" dirty="0" smtClean="0">
                <a:effectLst>
                  <a:glow rad="101600">
                    <a:schemeClr val="bg1">
                      <a:alpha val="60000"/>
                    </a:schemeClr>
                  </a:glow>
                </a:effectLst>
                <a:latin typeface="Times New Roman" pitchFamily="18" charset="0"/>
                <a:cs typeface="Times New Roman" pitchFamily="18" charset="0"/>
              </a:rPr>
              <a:t>“As every man hath received the gift, even so minister the same one to another, as good stewards of the manifold   </a:t>
            </a:r>
            <a:br>
              <a:rPr lang="en-US" sz="3600" b="1" i="1" dirty="0" smtClean="0">
                <a:effectLst>
                  <a:glow rad="101600">
                    <a:schemeClr val="bg1">
                      <a:alpha val="60000"/>
                    </a:schemeClr>
                  </a:glow>
                </a:effectLst>
                <a:latin typeface="Times New Roman" pitchFamily="18" charset="0"/>
                <a:cs typeface="Times New Roman" pitchFamily="18" charset="0"/>
              </a:rPr>
            </a:br>
            <a:r>
              <a:rPr lang="en-US" sz="3600" b="1" i="1" dirty="0" smtClean="0">
                <a:effectLst>
                  <a:glow rad="101600">
                    <a:schemeClr val="bg1">
                      <a:alpha val="60000"/>
                    </a:schemeClr>
                  </a:glow>
                </a:effectLst>
                <a:latin typeface="Times New Roman" pitchFamily="18" charset="0"/>
                <a:cs typeface="Times New Roman" pitchFamily="18" charset="0"/>
              </a:rPr>
              <a:t> grace of God.”</a:t>
            </a:r>
            <a:endParaRPr lang="en-US" sz="3600" b="1" i="1" dirty="0">
              <a:effectLst>
                <a:glow rad="101600">
                  <a:schemeClr val="bg1">
                    <a:alpha val="60000"/>
                  </a:schemeClr>
                </a:glow>
              </a:effectLst>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3" cstate="print"/>
          <a:srcRect/>
          <a:stretch>
            <a:fillRect/>
          </a:stretch>
        </p:blipFill>
        <p:spPr bwMode="auto">
          <a:xfrm>
            <a:off x="2438400" y="2590800"/>
            <a:ext cx="4438650" cy="386043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What is a spiritual gift?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600200"/>
            <a:ext cx="6248400" cy="5257800"/>
          </a:xfrm>
        </p:spPr>
        <p:txBody>
          <a:bodyPr>
            <a:noAutofit/>
          </a:bodyPr>
          <a:lstStyle/>
          <a:p>
            <a:r>
              <a:rPr lang="en-US" sz="3600" dirty="0" smtClean="0">
                <a:effectLst>
                  <a:glow rad="101600">
                    <a:schemeClr val="bg1">
                      <a:alpha val="60000"/>
                    </a:schemeClr>
                  </a:glow>
                </a:effectLst>
              </a:rPr>
              <a:t>A spiritual gift is the </a:t>
            </a:r>
            <a:r>
              <a:rPr lang="en-US" sz="3600" i="1" dirty="0" smtClean="0">
                <a:effectLst>
                  <a:glow rad="101600">
                    <a:schemeClr val="bg1">
                      <a:alpha val="60000"/>
                    </a:schemeClr>
                  </a:glow>
                </a:effectLst>
              </a:rPr>
              <a:t>“Manifold grace of God” (I Peter 4:10)</a:t>
            </a:r>
          </a:p>
          <a:p>
            <a:r>
              <a:rPr lang="en-US" sz="3600" dirty="0" smtClean="0">
                <a:effectLst>
                  <a:glow rad="101600">
                    <a:schemeClr val="bg1">
                      <a:alpha val="60000"/>
                    </a:schemeClr>
                  </a:glow>
                </a:effectLst>
              </a:rPr>
              <a:t>It is given to Christians enabling them to serve their church, the world and Christ through the divine enablement of the Holy Spirit – </a:t>
            </a:r>
            <a:r>
              <a:rPr lang="en-US" sz="3600" i="1" dirty="0" smtClean="0">
                <a:effectLst>
                  <a:glow rad="101600">
                    <a:schemeClr val="bg1">
                      <a:alpha val="60000"/>
                    </a:schemeClr>
                  </a:glow>
                </a:effectLst>
              </a:rPr>
              <a:t>(I Corinthians 12:1-27)</a:t>
            </a:r>
            <a:endParaRPr lang="en-US" sz="3600" i="1" dirty="0">
              <a:effectLst>
                <a:glow rad="101600">
                  <a:schemeClr val="bg1">
                    <a:alpha val="60000"/>
                  </a:schemeClr>
                </a:glow>
              </a:effectLst>
            </a:endParaRPr>
          </a:p>
        </p:txBody>
      </p:sp>
      <p:pic>
        <p:nvPicPr>
          <p:cNvPr id="15362" name="Picture 2" descr="c:\Users\Ptr. Daniel White\Desktop\Prophecy pictures\prophecy pictures\dove-holy-spirit.jpg"/>
          <p:cNvPicPr>
            <a:picLocks noChangeAspect="1" noChangeArrowheads="1"/>
          </p:cNvPicPr>
          <p:nvPr/>
        </p:nvPicPr>
        <p:blipFill>
          <a:blip r:embed="rId3" cstate="print"/>
          <a:srcRect/>
          <a:stretch>
            <a:fillRect/>
          </a:stretch>
        </p:blipFill>
        <p:spPr bwMode="auto">
          <a:xfrm flipH="1">
            <a:off x="6172200" y="2209800"/>
            <a:ext cx="2743200" cy="3124200"/>
          </a:xfrm>
          <a:prstGeom prst="rect">
            <a:avLst/>
          </a:prstGeom>
          <a:ln>
            <a:noFill/>
          </a:ln>
          <a:effectLst>
            <a:outerShdw blurRad="292100" dist="139700" dir="2700000" algn="tl" rotWithShape="0">
              <a:srgbClr val="333333">
                <a:alpha val="65000"/>
              </a:srgbClr>
            </a:outerShdw>
            <a:reflection blurRad="6350" stA="50000" endA="295" endPos="92000" dist="1016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duotone>
              <a:schemeClr val="accent2">
                <a:shade val="45000"/>
                <a:satMod val="135000"/>
              </a:schemeClr>
              <a:prstClr val="white"/>
            </a:duotone>
            <a:lum bright="-30000"/>
          </a:blip>
          <a:srcRect l="4167" t="5556" b="49765"/>
          <a:stretch>
            <a:fillRect/>
          </a:stretch>
        </p:blipFill>
        <p:spPr bwMode="auto">
          <a:xfrm>
            <a:off x="-304800" y="-228600"/>
            <a:ext cx="9704409" cy="7086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buNone/>
            </a:pPr>
            <a:r>
              <a:rPr lang="en-US" dirty="0" smtClean="0">
                <a:solidFill>
                  <a:srgbClr val="FFFF00"/>
                </a:solidFill>
              </a:rPr>
              <a:t>    A </a:t>
            </a:r>
            <a:r>
              <a:rPr lang="en-US" dirty="0" smtClean="0">
                <a:solidFill>
                  <a:srgbClr val="FFFF00"/>
                </a:solidFill>
              </a:rPr>
              <a:t>called out Assembly of Baptized Believers gathered together for –</a:t>
            </a:r>
          </a:p>
          <a:p>
            <a:pPr>
              <a:buNone/>
            </a:pPr>
            <a:r>
              <a:rPr lang="en-US" dirty="0" smtClean="0"/>
              <a:t>1. Doctrine</a:t>
            </a:r>
          </a:p>
          <a:p>
            <a:pPr>
              <a:buNone/>
            </a:pPr>
            <a:r>
              <a:rPr lang="en-US" dirty="0" smtClean="0"/>
              <a:t>2. Fellowship</a:t>
            </a:r>
          </a:p>
          <a:p>
            <a:pPr>
              <a:buNone/>
            </a:pPr>
            <a:r>
              <a:rPr lang="en-US" dirty="0" smtClean="0"/>
              <a:t>3. Breaking of Bread</a:t>
            </a:r>
          </a:p>
          <a:p>
            <a:pPr>
              <a:buNone/>
            </a:pPr>
            <a:r>
              <a:rPr lang="en-US" dirty="0" smtClean="0"/>
              <a:t>4. Prayers</a:t>
            </a:r>
          </a:p>
          <a:p>
            <a:pPr>
              <a:buNone/>
            </a:pPr>
            <a:r>
              <a:rPr lang="en-US" dirty="0" smtClean="0"/>
              <a:t>5. Worship</a:t>
            </a:r>
            <a:endParaRPr lang="en-US" dirty="0"/>
          </a:p>
          <a:p>
            <a:r>
              <a:rPr lang="en-US" i="1" dirty="0" smtClean="0"/>
              <a:t> Acts2:42 “And they continued </a:t>
            </a:r>
            <a:r>
              <a:rPr lang="en-US" i="1" dirty="0" err="1" smtClean="0"/>
              <a:t>stedfastly</a:t>
            </a:r>
            <a:r>
              <a:rPr lang="en-US" i="1" dirty="0" smtClean="0"/>
              <a:t> in the apostles' doctrine and fellowship, and in breaking of bread, and in prayers.”</a:t>
            </a:r>
          </a:p>
          <a:p>
            <a:r>
              <a:rPr lang="en-US" i="1" dirty="0" smtClean="0"/>
              <a:t> Psalm 29:2 “Give unto the LORD the glory due unto his name; worship the LORD in the beauty of holiness.” </a:t>
            </a:r>
            <a:r>
              <a:rPr lang="en-US" i="1" dirty="0" smtClean="0">
                <a:solidFill>
                  <a:srgbClr val="FFFF00"/>
                </a:solidFill>
              </a:rPr>
              <a:t>(Worship - found 40 times in the New Testament)</a:t>
            </a:r>
            <a:endParaRPr lang="en-US" i="1" dirty="0">
              <a:solidFill>
                <a:srgbClr val="FFFF00"/>
              </a:solidFill>
            </a:endParaRPr>
          </a:p>
        </p:txBody>
      </p:sp>
      <p:pic>
        <p:nvPicPr>
          <p:cNvPr id="25602" name="Picture 2" descr="http://media.merchantcircle.com/12268555/Fellowship%20BC%20Logo_full.jpeg"/>
          <p:cNvPicPr>
            <a:picLocks noChangeAspect="1" noChangeArrowheads="1"/>
          </p:cNvPicPr>
          <p:nvPr/>
        </p:nvPicPr>
        <p:blipFill>
          <a:blip r:embed="rId2" cstate="print"/>
          <a:srcRect/>
          <a:stretch>
            <a:fillRect/>
          </a:stretch>
        </p:blipFill>
        <p:spPr bwMode="auto">
          <a:xfrm>
            <a:off x="3962400" y="762000"/>
            <a:ext cx="4134190" cy="292316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400"/>
          </a:xfrm>
        </p:spPr>
        <p:txBody>
          <a:bodyPr>
            <a:normAutofit/>
          </a:bodyPr>
          <a:lstStyle/>
          <a:p>
            <a:r>
              <a:rPr lang="en-US" sz="4800" i="1" dirty="0" smtClean="0">
                <a:solidFill>
                  <a:srgbClr val="FFFF00"/>
                </a:solidFill>
              </a:rPr>
              <a:t/>
            </a:r>
            <a:br>
              <a:rPr lang="en-US" sz="4800" i="1" dirty="0" smtClean="0">
                <a:solidFill>
                  <a:srgbClr val="FFFF00"/>
                </a:solidFill>
              </a:rPr>
            </a:br>
            <a:r>
              <a:rPr lang="en-US" sz="4800" i="1" dirty="0" smtClean="0">
                <a:solidFill>
                  <a:srgbClr val="FFFF00"/>
                </a:solidFill>
              </a:rPr>
              <a:t> </a:t>
            </a:r>
            <a:r>
              <a:rPr lang="en-US" sz="4800" dirty="0" smtClean="0">
                <a:solidFill>
                  <a:srgbClr val="FFFF00"/>
                </a:solidFill>
              </a:rPr>
              <a:t/>
            </a:r>
            <a:br>
              <a:rPr lang="en-US" sz="4800" dirty="0" smtClean="0">
                <a:solidFill>
                  <a:srgbClr val="FFFF00"/>
                </a:solidFill>
              </a:rPr>
            </a:br>
            <a:r>
              <a:rPr lang="en-US" sz="4800" dirty="0" smtClean="0">
                <a:solidFill>
                  <a:srgbClr val="FFFF00"/>
                </a:solidFill>
              </a:rPr>
              <a:t>The </a:t>
            </a:r>
            <a:r>
              <a:rPr lang="en-US" sz="4800" dirty="0">
                <a:solidFill>
                  <a:srgbClr val="FFFF00"/>
                </a:solidFill>
              </a:rPr>
              <a:t>giving of gifts </a:t>
            </a:r>
            <a:r>
              <a:rPr lang="en-US" sz="4800" dirty="0" smtClean="0">
                <a:solidFill>
                  <a:srgbClr val="FFFF00"/>
                </a:solidFill>
              </a:rPr>
              <a:t>to the church took place after the resurrection and ascension of Christ</a:t>
            </a:r>
            <a:br>
              <a:rPr lang="en-US" sz="4800" dirty="0" smtClean="0">
                <a:solidFill>
                  <a:srgbClr val="FFFF00"/>
                </a:solidFill>
              </a:rPr>
            </a:br>
            <a:r>
              <a:rPr lang="en-US" sz="4800" i="1" dirty="0" smtClean="0">
                <a:solidFill>
                  <a:srgbClr val="FFFF00"/>
                </a:solidFill>
              </a:rPr>
              <a:t>(Acts 1-2)</a:t>
            </a:r>
            <a:endParaRPr lang="en-US" sz="4800" i="1" dirty="0">
              <a:solidFill>
                <a:srgbClr val="FFFF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743200"/>
          </a:xfrm>
        </p:spPr>
        <p:txBody>
          <a:bodyPr>
            <a:normAutofit/>
          </a:bodyPr>
          <a:lstStyle/>
          <a:p>
            <a:r>
              <a:rPr lang="en-US" sz="3600" i="1" dirty="0" smtClean="0"/>
              <a:t>“God also bearing them witness, both with signs and wonders, and with divers miracles, </a:t>
            </a:r>
            <a:r>
              <a:rPr lang="en-US" sz="3600" i="1" u="sng" dirty="0" smtClean="0"/>
              <a:t>and gifts of the Holy Ghost</a:t>
            </a:r>
            <a:r>
              <a:rPr lang="en-US" sz="3600" i="1" dirty="0" smtClean="0"/>
              <a:t>, according to his own will?”</a:t>
            </a:r>
            <a:br>
              <a:rPr lang="en-US" sz="3600" i="1" dirty="0" smtClean="0"/>
            </a:br>
            <a:r>
              <a:rPr lang="en-US" sz="3600" i="1" dirty="0" smtClean="0"/>
              <a:t> (Heb. 2:4; see Acts 2:22, 43)</a:t>
            </a:r>
            <a:endParaRPr lang="en-US" sz="3600" i="1" dirty="0"/>
          </a:p>
        </p:txBody>
      </p:sp>
      <p:pic>
        <p:nvPicPr>
          <p:cNvPr id="125954" name="Picture 2" descr="http://www.catholicmeditation.net/Pentecost/images/hs9a.jpg"/>
          <p:cNvPicPr>
            <a:picLocks noChangeAspect="1" noChangeArrowheads="1"/>
          </p:cNvPicPr>
          <p:nvPr/>
        </p:nvPicPr>
        <p:blipFill>
          <a:blip r:embed="rId2" cstate="print"/>
          <a:srcRect l="3053"/>
          <a:stretch>
            <a:fillRect/>
          </a:stretch>
        </p:blipFill>
        <p:spPr bwMode="auto">
          <a:xfrm>
            <a:off x="1981200" y="2967300"/>
            <a:ext cx="5029200" cy="38907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38400"/>
          </a:xfrm>
        </p:spPr>
        <p:txBody>
          <a:bodyPr>
            <a:normAutofit/>
            <a:scene3d>
              <a:camera prst="orthographicFront"/>
              <a:lightRig rig="threePt" dir="t"/>
            </a:scene3d>
            <a:sp3d extrusionH="57150">
              <a:bevelT w="38100" h="38100" prst="convex"/>
            </a:sp3d>
          </a:bodyPr>
          <a:lstStyle/>
          <a:p>
            <a:r>
              <a:rPr lang="en-US" i="1" dirty="0"/>
              <a:t>T</a:t>
            </a:r>
            <a:r>
              <a:rPr lang="en-US" i="1" dirty="0" smtClean="0"/>
              <a:t>he </a:t>
            </a:r>
            <a:r>
              <a:rPr lang="en-US" i="1" dirty="0"/>
              <a:t>principal evidence that the </a:t>
            </a:r>
            <a:r>
              <a:rPr lang="en-US" i="1" dirty="0" smtClean="0"/>
              <a:t>Church </a:t>
            </a:r>
            <a:r>
              <a:rPr lang="en-US" i="1" dirty="0"/>
              <a:t>began on the day of Pentecost concerns the baptizing work of the Holy Spirit. </a:t>
            </a:r>
          </a:p>
        </p:txBody>
      </p:sp>
      <p:pic>
        <p:nvPicPr>
          <p:cNvPr id="128002" name="Picture 2" descr="http://herboldblog2.files.wordpress.com/2013/05/holy-spirit.jpg"/>
          <p:cNvPicPr>
            <a:picLocks noChangeAspect="1" noChangeArrowheads="1"/>
          </p:cNvPicPr>
          <p:nvPr/>
        </p:nvPicPr>
        <p:blipFill>
          <a:blip r:embed="rId2" cstate="print"/>
          <a:srcRect/>
          <a:stretch>
            <a:fillRect/>
          </a:stretch>
        </p:blipFill>
        <p:spPr bwMode="auto">
          <a:xfrm>
            <a:off x="1371600" y="2590800"/>
            <a:ext cx="6566579"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114800"/>
          </a:xfrm>
        </p:spPr>
        <p:txBody>
          <a:bodyPr>
            <a:normAutofit/>
          </a:bodyPr>
          <a:lstStyle/>
          <a:p>
            <a:r>
              <a:rPr lang="en-US" sz="4000" dirty="0" smtClean="0"/>
              <a:t>Jesus </a:t>
            </a:r>
            <a:r>
              <a:rPr lang="en-US" sz="4000" dirty="0"/>
              <a:t>declared that this particular and distinctive ministry of the Spirit was still future just before his ascension </a:t>
            </a:r>
            <a:r>
              <a:rPr lang="en-US" sz="4000" dirty="0" smtClean="0"/>
              <a:t>– </a:t>
            </a:r>
          </a:p>
          <a:p>
            <a:r>
              <a:rPr lang="en-US" sz="4000" i="1" dirty="0" smtClean="0"/>
              <a:t>Acts 1:5 “For John truly baptized with water; but ye shall be baptized with the Holy Ghost not many day hence…”</a:t>
            </a:r>
            <a:endParaRPr lang="en-US" sz="4000" i="1" dirty="0" smtClean="0"/>
          </a:p>
          <a:p>
            <a:pPr>
              <a:buNone/>
            </a:pPr>
            <a:endParaRPr lang="en-US" sz="4000" i="1" dirty="0"/>
          </a:p>
        </p:txBody>
      </p:sp>
      <p:pic>
        <p:nvPicPr>
          <p:cNvPr id="4" name="Picture 2" descr="http://harmonyumc.files.wordpress.com/2013/01/holy-spirit-bgd.jpg"/>
          <p:cNvPicPr>
            <a:picLocks noChangeAspect="1" noChangeArrowheads="1"/>
          </p:cNvPicPr>
          <p:nvPr/>
        </p:nvPicPr>
        <p:blipFill>
          <a:blip r:embed="rId2" cstate="print"/>
          <a:srcRect/>
          <a:stretch>
            <a:fillRect/>
          </a:stretch>
        </p:blipFill>
        <p:spPr bwMode="auto">
          <a:xfrm>
            <a:off x="2133600" y="4046112"/>
            <a:ext cx="4572000" cy="281188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200400"/>
          </a:xfrm>
        </p:spPr>
        <p:txBody>
          <a:bodyPr>
            <a:normAutofit/>
          </a:bodyPr>
          <a:lstStyle/>
          <a:p>
            <a:r>
              <a:rPr lang="en-US" sz="3600" dirty="0" smtClean="0"/>
              <a:t>It </a:t>
            </a:r>
            <a:r>
              <a:rPr lang="en-US" sz="3600" dirty="0" smtClean="0"/>
              <a:t>was on </a:t>
            </a:r>
            <a:r>
              <a:rPr lang="en-US" sz="3600" dirty="0"/>
              <a:t>the day of Pentecost </a:t>
            </a:r>
            <a:r>
              <a:rPr lang="en-US" sz="3600" dirty="0" smtClean="0"/>
              <a:t>that this </a:t>
            </a:r>
            <a:r>
              <a:rPr lang="en-US" sz="3600" dirty="0"/>
              <a:t>first occurred </a:t>
            </a:r>
            <a:r>
              <a:rPr lang="en-US" sz="3600" dirty="0" smtClean="0"/>
              <a:t> - </a:t>
            </a:r>
            <a:r>
              <a:rPr lang="en-US" sz="3600" i="1" dirty="0" smtClean="0"/>
              <a:t>Acts 2; 11:15-16</a:t>
            </a:r>
          </a:p>
          <a:p>
            <a:endParaRPr lang="en-US" sz="3600" i="1" dirty="0"/>
          </a:p>
        </p:txBody>
      </p:sp>
      <p:pic>
        <p:nvPicPr>
          <p:cNvPr id="130050" name="Picture 2" descr="http://www.tillhecomes.org/wp-content/uploads/2012/02/Baptism-in-the-Holy-Spirit.png"/>
          <p:cNvPicPr>
            <a:picLocks noChangeAspect="1" noChangeArrowheads="1"/>
          </p:cNvPicPr>
          <p:nvPr/>
        </p:nvPicPr>
        <p:blipFill>
          <a:blip r:embed="rId2" cstate="print"/>
          <a:srcRect/>
          <a:stretch>
            <a:fillRect/>
          </a:stretch>
        </p:blipFill>
        <p:spPr bwMode="auto">
          <a:xfrm>
            <a:off x="457200" y="1371600"/>
            <a:ext cx="8022677" cy="52578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19200"/>
          </a:xfrm>
        </p:spPr>
        <p:txBody>
          <a:bodyPr>
            <a:normAutofit/>
          </a:bodyPr>
          <a:lstStyle/>
          <a:p>
            <a:r>
              <a:rPr lang="en-US" sz="4000" dirty="0" smtClean="0">
                <a:solidFill>
                  <a:srgbClr val="FFFF00"/>
                </a:solidFill>
              </a:rPr>
              <a:t>What is it that Spirit Baptism does? </a:t>
            </a:r>
            <a:endParaRPr lang="en-US" sz="4000" dirty="0">
              <a:solidFill>
                <a:srgbClr val="FFFF00"/>
              </a:solidFill>
            </a:endParaRPr>
          </a:p>
        </p:txBody>
      </p:sp>
      <p:sp>
        <p:nvSpPr>
          <p:cNvPr id="4" name="Content Placeholder 3"/>
          <p:cNvSpPr>
            <a:spLocks noGrp="1"/>
          </p:cNvSpPr>
          <p:nvPr>
            <p:ph idx="1"/>
          </p:nvPr>
        </p:nvSpPr>
        <p:spPr>
          <a:xfrm>
            <a:off x="0" y="1143000"/>
            <a:ext cx="9144000" cy="5715000"/>
          </a:xfrm>
        </p:spPr>
        <p:txBody>
          <a:bodyPr>
            <a:noAutofit/>
          </a:bodyPr>
          <a:lstStyle/>
          <a:p>
            <a:r>
              <a:rPr lang="en-US" sz="3500" dirty="0" smtClean="0"/>
              <a:t>The answer to this is found in </a:t>
            </a:r>
            <a:r>
              <a:rPr lang="en-US" sz="3500" dirty="0"/>
              <a:t> </a:t>
            </a:r>
            <a:r>
              <a:rPr lang="en-US" sz="3500" dirty="0" smtClean="0"/>
              <a:t>- </a:t>
            </a:r>
            <a:r>
              <a:rPr lang="en-US" sz="3500" i="1" dirty="0" smtClean="0"/>
              <a:t>I Corinthians 12:13</a:t>
            </a:r>
          </a:p>
          <a:p>
            <a:r>
              <a:rPr lang="en-US" sz="3500" dirty="0" smtClean="0"/>
              <a:t>The Baptism of the Holy Spirit places the believer in the body of Christ </a:t>
            </a:r>
            <a:r>
              <a:rPr lang="en-US" sz="3500" i="1" dirty="0" smtClean="0"/>
              <a:t>(</a:t>
            </a:r>
            <a:r>
              <a:rPr lang="en-US" sz="3500" i="1" dirty="0" smtClean="0"/>
              <a:t>t</a:t>
            </a:r>
            <a:r>
              <a:rPr lang="en-US" sz="3500" i="1" dirty="0" smtClean="0"/>
              <a:t>he church) </a:t>
            </a:r>
            <a:r>
              <a:rPr lang="en-US" sz="3500" dirty="0" smtClean="0"/>
              <a:t>–        </a:t>
            </a:r>
            <a:r>
              <a:rPr lang="en-US" sz="3500" i="1" dirty="0" smtClean="0"/>
              <a:t>I </a:t>
            </a:r>
            <a:r>
              <a:rPr lang="en-US" sz="3500" i="1" dirty="0" smtClean="0"/>
              <a:t>Corinthians 12:27</a:t>
            </a:r>
          </a:p>
          <a:p>
            <a:r>
              <a:rPr lang="en-US" sz="3500" dirty="0" smtClean="0"/>
              <a:t>Since this is the only way to enter the body of Christ and since this work of the Spirit first occurred on the day of Pentecost, then the conclusion is obvious that the Church, the body of Christ, began on the day of Pentecost</a:t>
            </a:r>
          </a:p>
          <a:p>
            <a:endParaRPr lang="en-US" sz="3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6278562"/>
          </a:xfrm>
        </p:spPr>
        <p:txBody>
          <a:bodyPr>
            <a:normAutofit/>
          </a:bodyPr>
          <a:lstStyle/>
          <a:p>
            <a:r>
              <a:rPr lang="en-US" sz="6000" dirty="0" smtClean="0"/>
              <a:t>Why is this important?</a:t>
            </a:r>
            <a:endParaRPr lang="en-US" sz="60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64162"/>
          </a:xfrm>
        </p:spPr>
        <p:txBody>
          <a:bodyPr>
            <a:normAutofit/>
          </a:bodyPr>
          <a:lstStyle/>
          <a:p>
            <a:r>
              <a:rPr lang="en-US" sz="5400" i="1" dirty="0" smtClean="0"/>
              <a:t>“Not </a:t>
            </a:r>
            <a:r>
              <a:rPr lang="en-US" sz="5400" i="1" dirty="0" smtClean="0"/>
              <a:t>by might, nor by power, but by my spirit, saith the LORD of hosts</a:t>
            </a:r>
            <a:r>
              <a:rPr lang="en-US" sz="5400" i="1" dirty="0" smtClean="0"/>
              <a:t>.”</a:t>
            </a:r>
            <a:r>
              <a:rPr lang="en-US" sz="5400" i="1" dirty="0" smtClean="0"/>
              <a:t> </a:t>
            </a:r>
            <a:r>
              <a:rPr lang="en-US" sz="5400" i="1" dirty="0" err="1" smtClean="0"/>
              <a:t>Zec.</a:t>
            </a:r>
            <a:r>
              <a:rPr lang="en-US" sz="5400" i="1" dirty="0" smtClean="0"/>
              <a:t> 4:6 </a:t>
            </a:r>
            <a:endParaRPr lang="en-US" sz="5400" i="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newhopeassembly.org/wp-content/uploads/2012/10/builds-the-house.png"/>
          <p:cNvPicPr>
            <a:picLocks noChangeAspect="1" noChangeArrowheads="1"/>
          </p:cNvPicPr>
          <p:nvPr/>
        </p:nvPicPr>
        <p:blipFill>
          <a:blip r:embed="rId2" cstate="print"/>
          <a:srcRect/>
          <a:stretch>
            <a:fillRect/>
          </a:stretch>
        </p:blipFill>
        <p:spPr bwMode="auto">
          <a:xfrm>
            <a:off x="1752600" y="304800"/>
            <a:ext cx="5562600" cy="4289743"/>
          </a:xfrm>
          <a:prstGeom prst="rect">
            <a:avLst/>
          </a:prstGeom>
          <a:noFill/>
        </p:spPr>
      </p:pic>
      <p:sp>
        <p:nvSpPr>
          <p:cNvPr id="3" name="Rectangle 2"/>
          <p:cNvSpPr/>
          <p:nvPr/>
        </p:nvSpPr>
        <p:spPr>
          <a:xfrm>
            <a:off x="152400" y="5029200"/>
            <a:ext cx="8991600" cy="1200329"/>
          </a:xfrm>
          <a:prstGeom prst="rect">
            <a:avLst/>
          </a:prstGeom>
        </p:spPr>
        <p:txBody>
          <a:bodyPr wrap="square">
            <a:spAutoFit/>
          </a:bodyPr>
          <a:lstStyle/>
          <a:p>
            <a:pPr algn="ctr"/>
            <a:r>
              <a:rPr lang="en-US" sz="3600" i="1" dirty="0" smtClean="0"/>
              <a:t> “Except the LORD build the house, they labor in vain that build it.” (Psalm 127:1) </a:t>
            </a:r>
            <a:endParaRPr lang="en-US" sz="3600" i="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904999"/>
          </a:xfrm>
        </p:spPr>
        <p:txBody>
          <a:bodyPr/>
          <a:lstStyle/>
          <a:p>
            <a:r>
              <a:rPr lang="en-US" dirty="0" smtClean="0">
                <a:effectLst>
                  <a:glow rad="101600">
                    <a:schemeClr val="bg1">
                      <a:alpha val="60000"/>
                    </a:schemeClr>
                  </a:glow>
                </a:effectLst>
              </a:rPr>
              <a:t>The Filling of the Holy Spirit</a:t>
            </a:r>
            <a:endParaRPr lang="en-US" dirty="0">
              <a:effectLst>
                <a:glow rad="101600">
                  <a:schemeClr val="bg1">
                    <a:alpha val="60000"/>
                  </a:schemeClr>
                </a:glow>
              </a:effectLst>
            </a:endParaRPr>
          </a:p>
        </p:txBody>
      </p:sp>
      <p:sp>
        <p:nvSpPr>
          <p:cNvPr id="3" name="Subtitle 2"/>
          <p:cNvSpPr>
            <a:spLocks noGrp="1"/>
          </p:cNvSpPr>
          <p:nvPr>
            <p:ph type="subTitle" idx="1"/>
          </p:nvPr>
        </p:nvSpPr>
        <p:spPr>
          <a:xfrm>
            <a:off x="1371600" y="1828800"/>
            <a:ext cx="6400800" cy="3810000"/>
          </a:xfrm>
        </p:spPr>
        <p:txBody>
          <a:bodyPr>
            <a:normAutofit/>
          </a:bodyPr>
          <a:lstStyle/>
          <a:p>
            <a:r>
              <a:rPr lang="en-US" sz="4000" i="1" dirty="0" smtClean="0">
                <a:effectLst>
                  <a:glow rad="101600">
                    <a:schemeClr val="bg1">
                      <a:alpha val="60000"/>
                    </a:schemeClr>
                  </a:glow>
                </a:effectLst>
              </a:rPr>
              <a:t>Ephesians 5:18</a:t>
            </a:r>
            <a:endParaRPr lang="en-US" sz="4000" i="1" dirty="0">
              <a:effectLst>
                <a:glow rad="101600">
                  <a:schemeClr val="bg1">
                    <a:alpha val="60000"/>
                  </a:schemeClr>
                </a:glow>
              </a:effectLst>
            </a:endParaRPr>
          </a:p>
        </p:txBody>
      </p:sp>
      <p:pic>
        <p:nvPicPr>
          <p:cNvPr id="15361" name="Picture 1" descr="C:\Users\Ptr. Daniel White\Desktop\Bible pictures\holy spirit\dove good.jpg"/>
          <p:cNvPicPr>
            <a:picLocks noChangeAspect="1" noChangeArrowheads="1"/>
          </p:cNvPicPr>
          <p:nvPr/>
        </p:nvPicPr>
        <p:blipFill>
          <a:blip r:embed="rId3" cstate="print"/>
          <a:srcRect/>
          <a:stretch>
            <a:fillRect/>
          </a:stretch>
        </p:blipFill>
        <p:spPr bwMode="auto">
          <a:xfrm>
            <a:off x="2057400" y="3048000"/>
            <a:ext cx="5110163" cy="342010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to="" calcmode="lin" valueType="num">
                                      <p:cBhvr>
                                        <p:cTn id="7" dur="1" fill="hold"/>
                                        <p:tgtEl>
                                          <p:spTgt spid="2458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4582"/>
                                        </p:tgtEl>
                                        <p:attrNameLst>
                                          <p:attrName>style.visibility</p:attrName>
                                        </p:attrNameLst>
                                      </p:cBhvr>
                                      <p:to>
                                        <p:strVal val="visible"/>
                                      </p:to>
                                    </p:set>
                                    <p:anim to="" calcmode="lin" valueType="num">
                                      <p:cBhvr>
                                        <p:cTn id="12" dur="1" fill="hold"/>
                                        <p:tgtEl>
                                          <p:spTgt spid="2458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4584"/>
                                        </p:tgtEl>
                                        <p:attrNameLst>
                                          <p:attrName>style.visibility</p:attrName>
                                        </p:attrNameLst>
                                      </p:cBhvr>
                                      <p:to>
                                        <p:strVal val="visible"/>
                                      </p:to>
                                    </p:set>
                                    <p:anim to="" calcmode="lin" valueType="num">
                                      <p:cBhvr>
                                        <p:cTn id="17" dur="1" fill="hold"/>
                                        <p:tgtEl>
                                          <p:spTgt spid="2458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4578"/>
                                        </p:tgtEl>
                                        <p:attrNameLst>
                                          <p:attrName>style.visibility</p:attrName>
                                        </p:attrNameLst>
                                      </p:cBhvr>
                                      <p:to>
                                        <p:strVal val="visible"/>
                                      </p:to>
                                    </p:set>
                                    <p:anim to="" calcmode="lin" valueType="num">
                                      <p:cBhvr>
                                        <p:cTn id="22" dur="1" fill="hold"/>
                                        <p:tgtEl>
                                          <p:spTgt spid="2457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4586"/>
                                        </p:tgtEl>
                                        <p:attrNameLst>
                                          <p:attrName>style.visibility</p:attrName>
                                        </p:attrNameLst>
                                      </p:cBhvr>
                                      <p:to>
                                        <p:strVal val="visible"/>
                                      </p:to>
                                    </p:set>
                                    <p:anim to="" calcmode="lin" valueType="num">
                                      <p:cBhvr>
                                        <p:cTn id="27" dur="1" fill="hold"/>
                                        <p:tgtEl>
                                          <p:spTgt spid="2458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381000" y="318417"/>
            <a:ext cx="82296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Of all the aspects of the person and work of the Holy Spirit none is more vital to the Christian’s</a:t>
            </a: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a:t>
            </a:r>
            <a:r>
              <a:rPr kumimoji="0" lang="en-US" sz="3600" b="1"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growth </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and </a:t>
            </a:r>
            <a:r>
              <a:rPr kumimoji="0" lang="en-US" sz="3600" b="1"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maturity</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than the filling of the Holy Spirit –</a:t>
            </a:r>
          </a:p>
          <a:p>
            <a:pPr marL="0" marR="0" lvl="0" indent="0"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The filling of the Holy Spirit is the means by which He controls the </a:t>
            </a:r>
            <a:r>
              <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attitude</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and </a:t>
            </a:r>
            <a:r>
              <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behavior</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of believers, performing His ministries through them </a:t>
            </a:r>
            <a:r>
              <a:rPr kumimoji="0" lang="en-US" sz="3600" b="1"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“…to the glory of God!”</a:t>
            </a:r>
            <a:endParaRPr kumimoji="0" lang="en-US" sz="3600" b="1" i="1" u="none" strike="noStrike" cap="none" normalizeH="0" baseline="0" dirty="0" smtClean="0">
              <a:ln>
                <a:noFill/>
              </a:ln>
              <a:solidFill>
                <a:srgbClr val="FFC000"/>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457">
                                            <p:txEl>
                                              <p:pRg st="2" end="2"/>
                                            </p:txEl>
                                          </p:spTgt>
                                        </p:tgtEl>
                                        <p:attrNameLst>
                                          <p:attrName>style.visibility</p:attrName>
                                        </p:attrNameLst>
                                      </p:cBhvr>
                                      <p:to>
                                        <p:strVal val="visible"/>
                                      </p:to>
                                    </p:set>
                                    <p:anim calcmode="lin" valueType="num">
                                      <p:cBhvr>
                                        <p:cTn id="7" dur="1000" fill="hold"/>
                                        <p:tgtEl>
                                          <p:spTgt spid="19457">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19457">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194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agapefreetractministry.com/wp-content/uploads/2013/05/carnalchristiaqnbogusimage1.jpg"/>
          <p:cNvPicPr>
            <a:picLocks noChangeAspect="1" noChangeArrowheads="1"/>
          </p:cNvPicPr>
          <p:nvPr/>
        </p:nvPicPr>
        <p:blipFill>
          <a:blip r:embed="rId2" cstate="print"/>
          <a:srcRect/>
          <a:stretch>
            <a:fillRect/>
          </a:stretch>
        </p:blipFill>
        <p:spPr bwMode="auto">
          <a:xfrm>
            <a:off x="0" y="685800"/>
            <a:ext cx="9206203" cy="56388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0" y="634083"/>
            <a:ext cx="8915400" cy="2031325"/>
          </a:xfrm>
          <a:prstGeom prst="rect">
            <a:avLst/>
          </a:prstGeom>
          <a:noFill/>
          <a:ln w="9525">
            <a:noFill/>
            <a:miter lim="800000"/>
            <a:headEnd/>
            <a:tailEnd/>
          </a:ln>
          <a:effectLst/>
        </p:spPr>
        <p:txBody>
          <a:bodyPr vert="horz" wrap="square" lIns="95220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i="0" u="none" strike="noStrike" cap="none" normalizeH="0" baseline="0" dirty="0" smtClean="0">
                <a:ln>
                  <a:noFill/>
                </a:ln>
                <a:solidFill>
                  <a:schemeClr val="tx1"/>
                </a:solidFill>
                <a:effectLst>
                  <a:glow rad="101600">
                    <a:schemeClr val="bg1">
                      <a:alpha val="60000"/>
                    </a:schemeClr>
                  </a:glow>
                </a:effectLst>
                <a:latin typeface="+mj-lt"/>
                <a:cs typeface="Times New Roman" pitchFamily="18" charset="0"/>
              </a:rPr>
              <a:t>The Word of God Divides </a:t>
            </a:r>
            <a:r>
              <a:rPr lang="en-US" sz="4400" dirty="0" smtClean="0">
                <a:effectLst>
                  <a:glow rad="101600">
                    <a:schemeClr val="bg1">
                      <a:alpha val="60000"/>
                    </a:schemeClr>
                  </a:glow>
                </a:effectLst>
                <a:latin typeface="+mj-lt"/>
                <a:cs typeface="Times New Roman" pitchFamily="18" charset="0"/>
              </a:rPr>
              <a:t>B</a:t>
            </a:r>
            <a:r>
              <a:rPr kumimoji="0" lang="en-US" sz="4400" i="0" u="none" strike="noStrike" cap="none" normalizeH="0" baseline="0" dirty="0" smtClean="0">
                <a:ln>
                  <a:noFill/>
                </a:ln>
                <a:solidFill>
                  <a:schemeClr val="tx1"/>
                </a:solidFill>
                <a:effectLst>
                  <a:glow rad="101600">
                    <a:schemeClr val="bg1">
                      <a:alpha val="60000"/>
                    </a:schemeClr>
                  </a:glow>
                </a:effectLst>
                <a:latin typeface="+mj-lt"/>
                <a:cs typeface="Times New Roman" pitchFamily="18" charset="0"/>
              </a:rPr>
              <a:t>elievers into </a:t>
            </a:r>
            <a:r>
              <a:rPr lang="en-US" sz="4400" dirty="0" smtClean="0">
                <a:effectLst>
                  <a:glow rad="101600">
                    <a:schemeClr val="bg1">
                      <a:alpha val="60000"/>
                    </a:schemeClr>
                  </a:glow>
                </a:effectLst>
                <a:latin typeface="+mj-lt"/>
                <a:cs typeface="Times New Roman" pitchFamily="18" charset="0"/>
              </a:rPr>
              <a:t>T</a:t>
            </a:r>
            <a:r>
              <a:rPr kumimoji="0" lang="en-US" sz="4400" i="0" u="none" strike="noStrike" cap="none" normalizeH="0" baseline="0" dirty="0" smtClean="0">
                <a:ln>
                  <a:noFill/>
                </a:ln>
                <a:solidFill>
                  <a:schemeClr val="tx1"/>
                </a:solidFill>
                <a:effectLst>
                  <a:glow rad="101600">
                    <a:schemeClr val="bg1">
                      <a:alpha val="60000"/>
                    </a:schemeClr>
                  </a:glow>
                </a:effectLst>
                <a:latin typeface="+mj-lt"/>
                <a:cs typeface="Times New Roman" pitchFamily="18" charset="0"/>
              </a:rPr>
              <a:t>wo Categories </a:t>
            </a:r>
            <a:endParaRPr lang="en-US" sz="4400" dirty="0" smtClean="0">
              <a:effectLst>
                <a:glow rad="101600">
                  <a:schemeClr val="bg1">
                    <a:alpha val="60000"/>
                  </a:schemeClr>
                </a:glow>
              </a:effectLst>
              <a:latin typeface="+mj-l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i="1" u="none" strike="noStrike" cap="none" normalizeH="0" baseline="0" dirty="0" smtClean="0">
                <a:ln>
                  <a:noFill/>
                </a:ln>
                <a:solidFill>
                  <a:schemeClr val="tx1"/>
                </a:solidFill>
                <a:effectLst>
                  <a:glow rad="101600">
                    <a:schemeClr val="bg1">
                      <a:alpha val="60000"/>
                    </a:schemeClr>
                  </a:glow>
                </a:effectLst>
                <a:latin typeface="+mj-lt"/>
                <a:ea typeface="Times New Roman" pitchFamily="18" charset="0"/>
                <a:cs typeface="Arial" pitchFamily="34" charset="0"/>
              </a:rPr>
              <a:t>(I Cor. 3:1-3)</a:t>
            </a:r>
            <a:endParaRPr kumimoji="0" lang="en-US" sz="4400" i="0" u="none" strike="noStrike" cap="none" normalizeH="0" baseline="0" dirty="0" smtClean="0">
              <a:ln>
                <a:noFill/>
              </a:ln>
              <a:solidFill>
                <a:schemeClr val="tx1"/>
              </a:solidFill>
              <a:effectLst>
                <a:glow rad="101600">
                  <a:schemeClr val="bg1">
                    <a:alpha val="60000"/>
                  </a:schemeClr>
                </a:glow>
              </a:effectLst>
              <a:latin typeface="+mj-lt"/>
              <a:cs typeface="Arial" pitchFamily="34" charset="0"/>
            </a:endParaRPr>
          </a:p>
        </p:txBody>
      </p:sp>
      <p:pic>
        <p:nvPicPr>
          <p:cNvPr id="27650" name="Picture 2" descr="C:\Users\Ptr. Daniel White\Desktop\Bible pictures\faces\1 Dad's Pix (108).jpg"/>
          <p:cNvPicPr>
            <a:picLocks noChangeAspect="1" noChangeArrowheads="1"/>
          </p:cNvPicPr>
          <p:nvPr/>
        </p:nvPicPr>
        <p:blipFill>
          <a:blip r:embed="rId3" cstate="print">
            <a:lum bright="-10000"/>
          </a:blip>
          <a:srcRect/>
          <a:stretch>
            <a:fillRect/>
          </a:stretch>
        </p:blipFill>
        <p:spPr bwMode="auto">
          <a:xfrm>
            <a:off x="228600" y="3200400"/>
            <a:ext cx="4291724" cy="3200400"/>
          </a:xfrm>
          <a:prstGeom prst="rect">
            <a:avLst/>
          </a:prstGeom>
          <a:ln w="88900" cap="sq" cmpd="thickThin">
            <a:solidFill>
              <a:srgbClr val="000000"/>
            </a:solidFill>
            <a:prstDash val="solid"/>
            <a:miter lim="800000"/>
          </a:ln>
          <a:effectLst>
            <a:innerShdw blurRad="76200">
              <a:srgbClr val="000000"/>
            </a:innerShdw>
          </a:effectLst>
        </p:spPr>
      </p:pic>
      <p:pic>
        <p:nvPicPr>
          <p:cNvPr id="27651" name="Picture 3" descr="C:\Users\Ptr. Daniel White\Desktop\Bible pictures\faces\pd_angry_teen_070622_mn.jpg"/>
          <p:cNvPicPr>
            <a:picLocks noChangeAspect="1" noChangeArrowheads="1"/>
          </p:cNvPicPr>
          <p:nvPr/>
        </p:nvPicPr>
        <p:blipFill>
          <a:blip r:embed="rId4" cstate="print"/>
          <a:srcRect/>
          <a:stretch>
            <a:fillRect/>
          </a:stretch>
        </p:blipFill>
        <p:spPr bwMode="auto">
          <a:xfrm>
            <a:off x="4800600" y="3200400"/>
            <a:ext cx="4064000" cy="3200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500" fill="hold"/>
                                        <p:tgtEl>
                                          <p:spTgt spid="27650"/>
                                        </p:tgtEl>
                                        <p:attrNameLst>
                                          <p:attrName>ppt_w</p:attrName>
                                        </p:attrNameLst>
                                      </p:cBhvr>
                                      <p:tavLst>
                                        <p:tav tm="0">
                                          <p:val>
                                            <p:fltVal val="0"/>
                                          </p:val>
                                        </p:tav>
                                        <p:tav tm="100000">
                                          <p:val>
                                            <p:strVal val="#ppt_w"/>
                                          </p:val>
                                        </p:tav>
                                      </p:tavLst>
                                    </p:anim>
                                    <p:anim calcmode="lin" valueType="num">
                                      <p:cBhvr>
                                        <p:cTn id="8" dur="500" fill="hold"/>
                                        <p:tgtEl>
                                          <p:spTgt spid="27650"/>
                                        </p:tgtEl>
                                        <p:attrNameLst>
                                          <p:attrName>ppt_h</p:attrName>
                                        </p:attrNameLst>
                                      </p:cBhvr>
                                      <p:tavLst>
                                        <p:tav tm="0">
                                          <p:val>
                                            <p:fltVal val="0"/>
                                          </p:val>
                                        </p:tav>
                                        <p:tav tm="100000">
                                          <p:val>
                                            <p:strVal val="#ppt_h"/>
                                          </p:val>
                                        </p:tav>
                                      </p:tavLst>
                                    </p:anim>
                                    <p:animEffect transition="in" filter="fade">
                                      <p:cBhvr>
                                        <p:cTn id="9" dur="500"/>
                                        <p:tgtEl>
                                          <p:spTgt spid="276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7651"/>
                                        </p:tgtEl>
                                        <p:attrNameLst>
                                          <p:attrName>style.visibility</p:attrName>
                                        </p:attrNameLst>
                                      </p:cBhvr>
                                      <p:to>
                                        <p:strVal val="visible"/>
                                      </p:to>
                                    </p:set>
                                    <p:anim calcmode="lin" valueType="num">
                                      <p:cBhvr>
                                        <p:cTn id="14" dur="500" fill="hold"/>
                                        <p:tgtEl>
                                          <p:spTgt spid="27651"/>
                                        </p:tgtEl>
                                        <p:attrNameLst>
                                          <p:attrName>ppt_w</p:attrName>
                                        </p:attrNameLst>
                                      </p:cBhvr>
                                      <p:tavLst>
                                        <p:tav tm="0">
                                          <p:val>
                                            <p:fltVal val="0"/>
                                          </p:val>
                                        </p:tav>
                                        <p:tav tm="100000">
                                          <p:val>
                                            <p:strVal val="#ppt_w"/>
                                          </p:val>
                                        </p:tav>
                                      </p:tavLst>
                                    </p:anim>
                                    <p:anim calcmode="lin" valueType="num">
                                      <p:cBhvr>
                                        <p:cTn id="15" dur="500" fill="hold"/>
                                        <p:tgtEl>
                                          <p:spTgt spid="27651"/>
                                        </p:tgtEl>
                                        <p:attrNameLst>
                                          <p:attrName>ppt_h</p:attrName>
                                        </p:attrNameLst>
                                      </p:cBhvr>
                                      <p:tavLst>
                                        <p:tav tm="0">
                                          <p:val>
                                            <p:fltVal val="0"/>
                                          </p:val>
                                        </p:tav>
                                        <p:tav tm="100000">
                                          <p:val>
                                            <p:strVal val="#ppt_h"/>
                                          </p:val>
                                        </p:tav>
                                      </p:tavLst>
                                    </p:anim>
                                    <p:animEffect transition="in" filter="fade">
                                      <p:cBhvr>
                                        <p:cTn id="16"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228600" y="304800"/>
            <a:ext cx="8534400" cy="60631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ctr" defTabSz="914400" rtl="0" eaLnBrk="1" fontAlgn="base" latinLnBrk="0" hangingPunct="1">
              <a:lnSpc>
                <a:spcPct val="100000"/>
              </a:lnSpc>
              <a:spcBef>
                <a:spcPct val="0"/>
              </a:spcBef>
              <a:spcAft>
                <a:spcPct val="0"/>
              </a:spcAft>
              <a:buClrTx/>
              <a:buSzTx/>
              <a:tabLst>
                <a:tab pos="1409700" algn="l"/>
              </a:tabLst>
            </a:pP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The Carnal </a:t>
            </a:r>
            <a:r>
              <a:rPr lang="en-US" sz="3600"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B</a:t>
            </a: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eliever’s</a:t>
            </a:r>
            <a:r>
              <a:rPr kumimoji="0" lang="en-US" sz="3600" b="0" i="0" u="none" strike="noStrike" cap="none" normalizeH="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a:t>
            </a:r>
            <a:r>
              <a:rPr lang="en-US" sz="3600"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C</a:t>
            </a: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haracteristics</a:t>
            </a:r>
          </a:p>
          <a:p>
            <a:pPr marL="457200" marR="0" lvl="1" indent="0" algn="ctr" defTabSz="914400" rtl="0" eaLnBrk="1" fontAlgn="base" latinLnBrk="0" hangingPunct="1">
              <a:lnSpc>
                <a:spcPct val="100000"/>
              </a:lnSpc>
              <a:spcBef>
                <a:spcPct val="0"/>
              </a:spcBef>
              <a:spcAft>
                <a:spcPct val="0"/>
              </a:spcAft>
              <a:buClrTx/>
              <a:buSzTx/>
              <a:tabLst>
                <a:tab pos="1409700" algn="l"/>
              </a:tabLst>
            </a:pPr>
            <a:endParaRPr lang="en-US" sz="3200" dirty="0">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He lives according to the desires of his own flesh. </a:t>
            </a: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endParaRPr lang="en-US" sz="3200" dirty="0">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He is controlled by - </a:t>
            </a:r>
            <a:r>
              <a:rPr kumimoji="0" lang="en-US" sz="32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“The lust of the flesh…</a:t>
            </a: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kumimoji="0" lang="en-US" sz="32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lust of the eyes and the pride of life…”</a:t>
            </a:r>
            <a:r>
              <a:rPr kumimoji="0" lang="en-US" sz="32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endParaRPr lang="en-US" sz="3200" dirty="0">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kumimoji="0" lang="en-US" sz="32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Self is on the throne of his life / The Lordship of Christ over his life has been rejected – </a:t>
            </a:r>
            <a:r>
              <a:rPr kumimoji="0" lang="en-US" sz="32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“Whosoever ye yield your selves servants to obey his servants ye are to</a:t>
            </a:r>
            <a:r>
              <a:rPr kumimoji="0" lang="en-US" sz="32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a:t>
            </a:r>
            <a:r>
              <a:rPr kumimoji="0" lang="en-US" sz="32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whom ye obey…”</a:t>
            </a:r>
            <a:endParaRPr kumimoji="0" lang="en-US" sz="3200" b="0" i="0" u="none" strike="noStrike" cap="none" normalizeH="0" baseline="0" dirty="0" smtClean="0">
              <a:ln>
                <a:noFill/>
              </a:ln>
              <a:solidFill>
                <a:srgbClr val="FFC000"/>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9697">
                                            <p:txEl>
                                              <p:pRg st="2" end="2"/>
                                            </p:txEl>
                                          </p:spTgt>
                                        </p:tgtEl>
                                        <p:attrNameLst>
                                          <p:attrName>style.visibility</p:attrName>
                                        </p:attrNameLst>
                                      </p:cBhvr>
                                      <p:to>
                                        <p:strVal val="visible"/>
                                      </p:to>
                                    </p:set>
                                    <p:anim to="" calcmode="lin" valueType="num">
                                      <p:cBhvr>
                                        <p:cTn id="7" dur="1" fill="hold"/>
                                        <p:tgtEl>
                                          <p:spTgt spid="29697">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9697">
                                            <p:txEl>
                                              <p:pRg st="4" end="4"/>
                                            </p:txEl>
                                          </p:spTgt>
                                        </p:tgtEl>
                                        <p:attrNameLst>
                                          <p:attrName>style.visibility</p:attrName>
                                        </p:attrNameLst>
                                      </p:cBhvr>
                                      <p:to>
                                        <p:strVal val="visible"/>
                                      </p:to>
                                    </p:set>
                                    <p:anim to="" calcmode="lin" valueType="num">
                                      <p:cBhvr>
                                        <p:cTn id="12" dur="1" fill="hold"/>
                                        <p:tgtEl>
                                          <p:spTgt spid="29697">
                                            <p:txEl>
                                              <p:pRg st="4" end="4"/>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29697">
                                            <p:txEl>
                                              <p:pRg st="5" end="5"/>
                                            </p:txEl>
                                          </p:spTgt>
                                        </p:tgtEl>
                                        <p:attrNameLst>
                                          <p:attrName>style.visibility</p:attrName>
                                        </p:attrNameLst>
                                      </p:cBhvr>
                                      <p:to>
                                        <p:strVal val="visible"/>
                                      </p:to>
                                    </p:set>
                                    <p:anim to="" calcmode="lin" valueType="num">
                                      <p:cBhvr>
                                        <p:cTn id="15" dur="1" fill="hold"/>
                                        <p:tgtEl>
                                          <p:spTgt spid="29697">
                                            <p:txEl>
                                              <p:pRg st="5" end="5"/>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29697">
                                            <p:txEl>
                                              <p:pRg st="7" end="7"/>
                                            </p:txEl>
                                          </p:spTgt>
                                        </p:tgtEl>
                                        <p:attrNameLst>
                                          <p:attrName>style.visibility</p:attrName>
                                        </p:attrNameLst>
                                      </p:cBhvr>
                                      <p:to>
                                        <p:strVal val="visible"/>
                                      </p:to>
                                    </p:set>
                                    <p:anim to="" calcmode="lin" valueType="num">
                                      <p:cBhvr>
                                        <p:cTn id="20" dur="1" fill="hold"/>
                                        <p:tgtEl>
                                          <p:spTgt spid="29697">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763000" cy="1754326"/>
          </a:xfrm>
          <a:prstGeom prst="rect">
            <a:avLst/>
          </a:prstGeom>
        </p:spPr>
        <p:txBody>
          <a:bodyPr wrap="square">
            <a:spAutoFit/>
          </a:bodyPr>
          <a:lstStyle/>
          <a:p>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He has </a:t>
            </a:r>
            <a:r>
              <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grieved</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(Eph. 4:30) </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and </a:t>
            </a:r>
            <a:r>
              <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quenched</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(I Thess. 5:19) </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the ministry of the Holy Spirit in his life.</a:t>
            </a:r>
            <a:endParaRPr lang="en-US" sz="3600" dirty="0"/>
          </a:p>
        </p:txBody>
      </p:sp>
      <p:sp>
        <p:nvSpPr>
          <p:cNvPr id="33793" name="Rectangle 1"/>
          <p:cNvSpPr>
            <a:spLocks noChangeArrowheads="1"/>
          </p:cNvSpPr>
          <p:nvPr/>
        </p:nvSpPr>
        <p:spPr bwMode="auto">
          <a:xfrm>
            <a:off x="304800" y="2424105"/>
            <a:ext cx="88392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600" dirty="0" smtClean="0">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When the Holy Spirit fills (controls) a believer He works in and through the life of that believer – </a:t>
            </a:r>
            <a:r>
              <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“I am crucified</a:t>
            </a:r>
            <a:r>
              <a:rPr kumimoji="0" lang="en-US" sz="3600" b="0" i="1" u="none" strike="noStrike" cap="none" normalizeH="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a:t>
            </a:r>
            <a:r>
              <a:rPr kumimoji="0" lang="en-US" sz="3600" b="0" i="1" u="none" strike="noStrike" cap="none" normalizeH="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with Christ…</a:t>
            </a:r>
            <a:r>
              <a:rPr lang="en-US" sz="3600" i="1"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Christ </a:t>
            </a:r>
            <a:r>
              <a:rPr lang="en-US" sz="3600" i="1" dirty="0" err="1"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liveth</a:t>
            </a:r>
            <a:r>
              <a:rPr lang="en-US" sz="3600" i="1"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 in me…” </a:t>
            </a:r>
            <a:endPar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3074" name="Picture 2" descr="C:\Users\Ptr. Daniel White\Desktop\Bible pictures\Praying\scan0003.jpg"/>
          <p:cNvPicPr>
            <a:picLocks noChangeAspect="1" noChangeArrowheads="1"/>
          </p:cNvPicPr>
          <p:nvPr/>
        </p:nvPicPr>
        <p:blipFill>
          <a:blip r:embed="rId3" cstate="print"/>
          <a:srcRect/>
          <a:stretch>
            <a:fillRect/>
          </a:stretch>
        </p:blipFill>
        <p:spPr bwMode="auto">
          <a:xfrm>
            <a:off x="6172200" y="1752600"/>
            <a:ext cx="2052638" cy="18063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3793"/>
                                        </p:tgtEl>
                                        <p:attrNameLst>
                                          <p:attrName>style.visibility</p:attrName>
                                        </p:attrNameLst>
                                      </p:cBhvr>
                                      <p:to>
                                        <p:strVal val="visible"/>
                                      </p:to>
                                    </p:set>
                                    <p:anim calcmode="lin" valueType="num">
                                      <p:cBhvr>
                                        <p:cTn id="7" dur="500" decel="50000" fill="hold">
                                          <p:stCondLst>
                                            <p:cond delay="0"/>
                                          </p:stCondLst>
                                        </p:cTn>
                                        <p:tgtEl>
                                          <p:spTgt spid="3379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379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3793"/>
                                        </p:tgtEl>
                                        <p:attrNameLst>
                                          <p:attrName>ppt_w</p:attrName>
                                        </p:attrNameLst>
                                      </p:cBhvr>
                                      <p:tavLst>
                                        <p:tav tm="0">
                                          <p:val>
                                            <p:strVal val="#ppt_w*.05"/>
                                          </p:val>
                                        </p:tav>
                                        <p:tav tm="100000">
                                          <p:val>
                                            <p:strVal val="#ppt_w"/>
                                          </p:val>
                                        </p:tav>
                                      </p:tavLst>
                                    </p:anim>
                                    <p:anim calcmode="lin" valueType="num">
                                      <p:cBhvr>
                                        <p:cTn id="10" dur="1000" fill="hold"/>
                                        <p:tgtEl>
                                          <p:spTgt spid="3379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379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379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379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3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Autofit/>
          </a:bodyPr>
          <a:lstStyle/>
          <a:p>
            <a:r>
              <a:rPr lang="en-US" sz="3600" dirty="0">
                <a:effectLst>
                  <a:glow rad="101600">
                    <a:schemeClr val="bg1">
                      <a:alpha val="60000"/>
                    </a:schemeClr>
                  </a:glow>
                </a:effectLst>
              </a:rPr>
              <a:t>Baptizes us into the body of Christ </a:t>
            </a:r>
            <a:r>
              <a:rPr lang="en-US" sz="3600" i="1" dirty="0">
                <a:effectLst>
                  <a:glow rad="101600">
                    <a:schemeClr val="bg1">
                      <a:alpha val="60000"/>
                    </a:schemeClr>
                  </a:glow>
                </a:effectLst>
              </a:rPr>
              <a:t>– “for by one spirit are baptized…”</a:t>
            </a:r>
            <a:endParaRPr lang="en-US" sz="3600" dirty="0">
              <a:effectLst>
                <a:glow rad="101600">
                  <a:schemeClr val="bg1">
                    <a:alpha val="60000"/>
                  </a:schemeClr>
                </a:glow>
              </a:effectLst>
            </a:endParaRPr>
          </a:p>
          <a:p>
            <a:r>
              <a:rPr lang="en-US" sz="3600" i="1" dirty="0">
                <a:effectLst>
                  <a:glow rad="101600">
                    <a:schemeClr val="bg1">
                      <a:alpha val="60000"/>
                    </a:schemeClr>
                  </a:glow>
                </a:effectLst>
              </a:rPr>
              <a:t> </a:t>
            </a:r>
            <a:r>
              <a:rPr lang="en-US" sz="3600" dirty="0" smtClean="0">
                <a:effectLst>
                  <a:glow rad="101600">
                    <a:schemeClr val="bg1">
                      <a:alpha val="60000"/>
                    </a:schemeClr>
                  </a:glow>
                </a:effectLst>
              </a:rPr>
              <a:t>Indwells </a:t>
            </a:r>
            <a:r>
              <a:rPr lang="en-US" sz="3600" dirty="0">
                <a:effectLst>
                  <a:glow rad="101600">
                    <a:schemeClr val="bg1">
                      <a:alpha val="60000"/>
                    </a:schemeClr>
                  </a:glow>
                </a:effectLst>
              </a:rPr>
              <a:t>us </a:t>
            </a:r>
            <a:r>
              <a:rPr lang="en-US" sz="3600" i="1" dirty="0">
                <a:effectLst>
                  <a:glow rad="101600">
                    <a:schemeClr val="bg1">
                      <a:alpha val="60000"/>
                    </a:schemeClr>
                  </a:glow>
                </a:effectLst>
              </a:rPr>
              <a:t>– “temple of the </a:t>
            </a:r>
            <a:r>
              <a:rPr lang="en-US" sz="3600" i="1" dirty="0" smtClean="0">
                <a:effectLst>
                  <a:glow rad="101600">
                    <a:schemeClr val="bg1">
                      <a:alpha val="60000"/>
                    </a:schemeClr>
                  </a:glow>
                </a:effectLst>
              </a:rPr>
              <a:t>Holy </a:t>
            </a:r>
            <a:r>
              <a:rPr lang="en-US" sz="3600" i="1" dirty="0">
                <a:effectLst>
                  <a:glow rad="101600">
                    <a:schemeClr val="bg1">
                      <a:alpha val="60000"/>
                    </a:schemeClr>
                  </a:glow>
                </a:effectLst>
              </a:rPr>
              <a:t>S</a:t>
            </a:r>
            <a:r>
              <a:rPr lang="en-US" sz="3600" i="1" dirty="0" smtClean="0">
                <a:effectLst>
                  <a:glow rad="101600">
                    <a:schemeClr val="bg1">
                      <a:alpha val="60000"/>
                    </a:schemeClr>
                  </a:glow>
                </a:effectLst>
              </a:rPr>
              <a:t>pirit”</a:t>
            </a:r>
            <a:r>
              <a:rPr lang="en-US" sz="3600" dirty="0">
                <a:effectLst>
                  <a:glow rad="101600">
                    <a:schemeClr val="bg1">
                      <a:alpha val="60000"/>
                    </a:schemeClr>
                  </a:glow>
                </a:effectLst>
              </a:rPr>
              <a:t> </a:t>
            </a:r>
          </a:p>
          <a:p>
            <a:pPr lvl="0"/>
            <a:r>
              <a:rPr lang="en-US" sz="3600" dirty="0">
                <a:effectLst>
                  <a:glow rad="101600">
                    <a:schemeClr val="bg1">
                      <a:alpha val="60000"/>
                    </a:schemeClr>
                  </a:glow>
                </a:effectLst>
              </a:rPr>
              <a:t>Seals us unto the day of redemption –</a:t>
            </a:r>
            <a:r>
              <a:rPr lang="en-US" sz="3600" i="1" dirty="0">
                <a:effectLst>
                  <a:glow rad="101600">
                    <a:schemeClr val="bg1">
                      <a:alpha val="60000"/>
                    </a:schemeClr>
                  </a:glow>
                </a:effectLst>
              </a:rPr>
              <a:t> Eph. 1:13-14 </a:t>
            </a:r>
            <a:r>
              <a:rPr lang="en-US" sz="3600" dirty="0">
                <a:effectLst>
                  <a:glow rad="101600">
                    <a:schemeClr val="bg1">
                      <a:alpha val="60000"/>
                    </a:schemeClr>
                  </a:glow>
                </a:effectLst>
              </a:rPr>
              <a:t> </a:t>
            </a:r>
          </a:p>
          <a:p>
            <a:pPr lvl="0"/>
            <a:r>
              <a:rPr lang="en-US" sz="3600" dirty="0">
                <a:effectLst>
                  <a:glow rad="101600">
                    <a:schemeClr val="bg1">
                      <a:alpha val="60000"/>
                    </a:schemeClr>
                  </a:glow>
                </a:effectLst>
              </a:rPr>
              <a:t>Earnest –  a down payment, a pledge – </a:t>
            </a:r>
            <a:r>
              <a:rPr lang="en-US" sz="3600" i="1" dirty="0">
                <a:effectLst>
                  <a:glow rad="101600">
                    <a:schemeClr val="bg1">
                      <a:alpha val="60000"/>
                    </a:schemeClr>
                  </a:glow>
                </a:effectLst>
              </a:rPr>
              <a:t>II Cor. </a:t>
            </a:r>
            <a:r>
              <a:rPr lang="en-US" sz="3600" i="1" dirty="0" smtClean="0">
                <a:effectLst>
                  <a:glow rad="101600">
                    <a:schemeClr val="bg1">
                      <a:alpha val="60000"/>
                    </a:schemeClr>
                  </a:glow>
                </a:effectLst>
              </a:rPr>
              <a:t>5:5</a:t>
            </a:r>
            <a:r>
              <a:rPr lang="en-US" sz="3600" i="1" dirty="0">
                <a:effectLst>
                  <a:glow rad="101600">
                    <a:schemeClr val="bg1">
                      <a:alpha val="60000"/>
                    </a:schemeClr>
                  </a:glow>
                </a:effectLst>
              </a:rPr>
              <a:t> </a:t>
            </a:r>
            <a:endParaRPr lang="en-US" sz="3600" dirty="0">
              <a:effectLst>
                <a:glow rad="101600">
                  <a:schemeClr val="bg1">
                    <a:alpha val="60000"/>
                  </a:schemeClr>
                </a:glow>
              </a:effectLst>
            </a:endParaRPr>
          </a:p>
          <a:p>
            <a:pPr lvl="0"/>
            <a:r>
              <a:rPr lang="en-US" sz="3600" dirty="0">
                <a:effectLst>
                  <a:glow rad="101600">
                    <a:schemeClr val="bg1">
                      <a:alpha val="60000"/>
                    </a:schemeClr>
                  </a:glow>
                </a:effectLst>
              </a:rPr>
              <a:t>Imparts to us spiritual gifts which enable us (equips us) to effectively serve the Lord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I </a:t>
            </a:r>
            <a:r>
              <a:rPr lang="en-US" sz="3600" i="1" dirty="0">
                <a:effectLst>
                  <a:glow rad="101600">
                    <a:schemeClr val="bg1">
                      <a:alpha val="60000"/>
                    </a:schemeClr>
                  </a:glow>
                </a:effectLst>
              </a:rPr>
              <a:t>Peter 4:10 “gifts of the spirit</a:t>
            </a:r>
            <a:r>
              <a:rPr lang="en-US" sz="3600" i="1" dirty="0" smtClean="0">
                <a:effectLst>
                  <a:glow rad="101600">
                    <a:schemeClr val="bg1">
                      <a:alpha val="60000"/>
                    </a:schemeClr>
                  </a:glow>
                </a:effectLst>
              </a:rPr>
              <a:t>”</a:t>
            </a:r>
            <a:endParaRPr lang="en-US" sz="3600" dirty="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dissolv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4"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to="" calcmode="lin" valueType="num">
                                      <p:cBhvr>
                                        <p:cTn id="38"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228600" y="261202"/>
            <a:ext cx="8915400" cy="6309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buFontTx/>
              <a:buChar char="•"/>
              <a:tabLst>
                <a:tab pos="457200" algn="l"/>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Guides us into all truth –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John 16:13</a:t>
            </a:r>
            <a:r>
              <a:rPr lang="en-US" sz="3600" dirty="0" smtClean="0">
                <a:effectLst>
                  <a:glow rad="101600">
                    <a:schemeClr val="bg1">
                      <a:alpha val="60000"/>
                    </a:schemeClr>
                  </a:glow>
                </a:effectLst>
              </a:rPr>
              <a:t> </a:t>
            </a:r>
          </a:p>
          <a:p>
            <a:pPr fontAlgn="base">
              <a:spcBef>
                <a:spcPct val="0"/>
              </a:spcBef>
              <a:spcAft>
                <a:spcPct val="0"/>
              </a:spcAft>
              <a:buFontTx/>
              <a:buChar char="•"/>
              <a:tabLst>
                <a:tab pos="457200" algn="l"/>
              </a:tabLst>
            </a:pPr>
            <a:r>
              <a:rPr lang="en-US" sz="3600" dirty="0" smtClean="0">
                <a:effectLst>
                  <a:glow rad="101600">
                    <a:schemeClr val="bg1">
                      <a:alpha val="60000"/>
                    </a:schemeClr>
                  </a:glow>
                </a:effectLst>
              </a:rPr>
              <a:t> </a:t>
            </a:r>
            <a:r>
              <a:rPr lang="en-US" sz="4000" dirty="0" smtClean="0">
                <a:effectLst>
                  <a:glow rad="101600">
                    <a:schemeClr val="bg1">
                      <a:alpha val="60000"/>
                    </a:schemeClr>
                  </a:glow>
                </a:effectLst>
              </a:rPr>
              <a:t>Teaches us as we study the Word of God  </a:t>
            </a:r>
          </a:p>
          <a:p>
            <a:pPr fontAlgn="base">
              <a:spcBef>
                <a:spcPct val="0"/>
              </a:spcBef>
              <a:spcAft>
                <a:spcPct val="0"/>
              </a:spcAft>
              <a:tabLst>
                <a:tab pos="457200" algn="l"/>
              </a:tabLst>
            </a:pPr>
            <a:r>
              <a:rPr lang="en-US" sz="4000" dirty="0" smtClean="0">
                <a:effectLst>
                  <a:glow rad="101600">
                    <a:schemeClr val="bg1">
                      <a:alpha val="60000"/>
                    </a:schemeClr>
                  </a:glow>
                </a:effectLst>
              </a:rPr>
              <a:t>    – </a:t>
            </a:r>
            <a:r>
              <a:rPr lang="en-US" sz="4000" i="1" dirty="0" smtClean="0">
                <a:effectLst>
                  <a:glow rad="101600">
                    <a:schemeClr val="bg1">
                      <a:alpha val="60000"/>
                    </a:schemeClr>
                  </a:glow>
                </a:effectLst>
              </a:rPr>
              <a:t>“called the anointing”</a:t>
            </a:r>
            <a:r>
              <a:rPr lang="en-US" sz="4000" dirty="0" smtClean="0">
                <a:effectLst>
                  <a:glow rad="101600">
                    <a:schemeClr val="bg1">
                      <a:alpha val="60000"/>
                    </a:schemeClr>
                  </a:glow>
                </a:effectLst>
              </a:rPr>
              <a:t> </a:t>
            </a:r>
            <a:r>
              <a:rPr lang="en-US" sz="4000" i="1" dirty="0" smtClean="0">
                <a:effectLst>
                  <a:glow rad="101600">
                    <a:schemeClr val="bg1">
                      <a:alpha val="60000"/>
                    </a:schemeClr>
                  </a:glow>
                </a:effectLst>
              </a:rPr>
              <a:t> I John 2:27</a:t>
            </a:r>
            <a:endParaRPr lang="en-US" sz="4000" dirty="0">
              <a:effectLst>
                <a:glow rad="101600">
                  <a:schemeClr val="bg1">
                    <a:alpha val="60000"/>
                  </a:schemeClr>
                </a:glow>
              </a:effectLst>
              <a:latin typeface="Arial" pitchFamily="34" charset="0"/>
              <a:cs typeface="Arial" pitchFamily="34" charset="0"/>
            </a:endParaRPr>
          </a:p>
          <a:p>
            <a:pPr fontAlgn="base">
              <a:spcBef>
                <a:spcPct val="0"/>
              </a:spcBef>
              <a:spcAft>
                <a:spcPct val="0"/>
              </a:spcAft>
              <a:buFont typeface="Arial" pitchFamily="34" charset="0"/>
              <a:buChar char="•"/>
              <a:tabLst>
                <a:tab pos="457200" algn="l"/>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Reveals Biblical truth to us –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I Cor. 2:10</a:t>
            </a: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Empowers us to serve the Lord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Acts1:8</a:t>
            </a: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Imparts to us and through us the love of </a:t>
            </a:r>
            <a:r>
              <a:rPr kumimoji="0" lang="en-US" sz="3600" b="0" i="0" u="none" strike="noStrike" cap="none" normalizeH="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tabLst>
                <a:tab pos="457200" algn="l"/>
              </a:tabLst>
            </a:pPr>
            <a:r>
              <a:rPr lang="en-US" sz="3600" dirty="0">
                <a:effectLst>
                  <a:glow rad="101600">
                    <a:schemeClr val="bg1">
                      <a:alpha val="60000"/>
                    </a:schemeClr>
                  </a:glow>
                </a:effectLst>
                <a:latin typeface="Arial" pitchFamily="34" charset="0"/>
                <a:ea typeface="Times New Roman" pitchFamily="18" charset="0"/>
                <a:cs typeface="Arial" pitchFamily="34" charset="0"/>
              </a:rPr>
              <a:t> </a:t>
            </a:r>
            <a:r>
              <a:rPr lang="en-US" sz="3600" dirty="0" smtClean="0">
                <a:effectLst>
                  <a:glow rad="101600">
                    <a:schemeClr val="bg1">
                      <a:alpha val="60000"/>
                    </a:schemeClr>
                  </a:glow>
                </a:effectLst>
                <a:latin typeface="Arial" pitchFamily="34" charset="0"/>
                <a:ea typeface="Times New Roman" pitchFamily="18" charset="0"/>
                <a:cs typeface="Arial" pitchFamily="34" charset="0"/>
              </a:rPr>
              <a:t> </a:t>
            </a: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God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Rom. 5:5</a:t>
            </a: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Conforms us into the image of Christ –                </a:t>
            </a:r>
          </a:p>
          <a:p>
            <a:pPr marL="0" marR="0" lvl="0" indent="0" algn="l" defTabSz="914400" rtl="0" eaLnBrk="0" fontAlgn="base" latinLnBrk="0" hangingPunct="0">
              <a:lnSpc>
                <a:spcPct val="100000"/>
              </a:lnSpc>
              <a:spcBef>
                <a:spcPct val="0"/>
              </a:spcBef>
              <a:spcAft>
                <a:spcPct val="0"/>
              </a:spcAft>
              <a:buClrTx/>
              <a:buSzTx/>
              <a:tabLst>
                <a:tab pos="457200" algn="l"/>
              </a:tabLst>
            </a:pPr>
            <a:r>
              <a:rPr lang="en-US" sz="3600" dirty="0">
                <a:effectLst>
                  <a:glow rad="101600">
                    <a:schemeClr val="bg1">
                      <a:alpha val="60000"/>
                    </a:schemeClr>
                  </a:glow>
                </a:effectLst>
                <a:latin typeface="Arial" pitchFamily="34" charset="0"/>
                <a:ea typeface="Times New Roman" pitchFamily="18" charset="0"/>
                <a:cs typeface="Arial" pitchFamily="34" charset="0"/>
              </a:rPr>
              <a:t> </a:t>
            </a:r>
            <a:r>
              <a:rPr lang="en-US" sz="3600" dirty="0" smtClean="0">
                <a:effectLst>
                  <a:glow rad="101600">
                    <a:schemeClr val="bg1">
                      <a:alpha val="60000"/>
                    </a:schemeClr>
                  </a:glow>
                </a:effectLst>
                <a:latin typeface="Arial" pitchFamily="34" charset="0"/>
                <a:ea typeface="Times New Roman" pitchFamily="18" charset="0"/>
                <a:cs typeface="Arial" pitchFamily="34" charset="0"/>
              </a:rPr>
              <a:t>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II Cor. 3:18</a:t>
            </a: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Gives us the assurance of our salvation –   </a:t>
            </a:r>
          </a:p>
          <a:p>
            <a:pPr marL="0" marR="0" lvl="0" indent="0" algn="l" defTabSz="914400" rtl="0" eaLnBrk="0" fontAlgn="base" latinLnBrk="0" hangingPunct="0">
              <a:lnSpc>
                <a:spcPct val="100000"/>
              </a:lnSpc>
              <a:spcBef>
                <a:spcPct val="0"/>
              </a:spcBef>
              <a:spcAft>
                <a:spcPct val="0"/>
              </a:spcAft>
              <a:buClrTx/>
              <a:buSzTx/>
              <a:tabLst>
                <a:tab pos="457200" algn="l"/>
              </a:tabLst>
            </a:pPr>
            <a:r>
              <a:rPr lang="en-US" sz="3600" dirty="0">
                <a:effectLst>
                  <a:glow rad="101600">
                    <a:schemeClr val="bg1">
                      <a:alpha val="60000"/>
                    </a:schemeClr>
                  </a:glow>
                </a:effectLst>
                <a:latin typeface="Arial" pitchFamily="34" charset="0"/>
                <a:ea typeface="Times New Roman" pitchFamily="18" charset="0"/>
                <a:cs typeface="Arial" pitchFamily="34" charset="0"/>
              </a:rPr>
              <a:t> </a:t>
            </a:r>
            <a:r>
              <a:rPr lang="en-US" sz="3600" dirty="0" smtClean="0">
                <a:effectLst>
                  <a:glow rad="101600">
                    <a:schemeClr val="bg1">
                      <a:alpha val="60000"/>
                    </a:schemeClr>
                  </a:glow>
                </a:effectLst>
                <a:latin typeface="Arial" pitchFamily="34" charset="0"/>
                <a:ea typeface="Times New Roman" pitchFamily="18" charset="0"/>
                <a:cs typeface="Arial" pitchFamily="34" charset="0"/>
              </a:rPr>
              <a:t>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Rom. 8:16</a:t>
            </a: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1745">
                                            <p:txEl>
                                              <p:pRg st="0" end="0"/>
                                            </p:txEl>
                                          </p:spTgt>
                                        </p:tgtEl>
                                        <p:attrNameLst>
                                          <p:attrName>style.visibility</p:attrName>
                                        </p:attrNameLst>
                                      </p:cBhvr>
                                      <p:to>
                                        <p:strVal val="visible"/>
                                      </p:to>
                                    </p:set>
                                    <p:anim to="" calcmode="lin" valueType="num">
                                      <p:cBhvr>
                                        <p:cTn id="7" dur="1" fill="hold"/>
                                        <p:tgtEl>
                                          <p:spTgt spid="3174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1745">
                                            <p:txEl>
                                              <p:pRg st="1" end="1"/>
                                            </p:txEl>
                                          </p:spTgt>
                                        </p:tgtEl>
                                        <p:attrNameLst>
                                          <p:attrName>style.visibility</p:attrName>
                                        </p:attrNameLst>
                                      </p:cBhvr>
                                      <p:to>
                                        <p:strVal val="visible"/>
                                      </p:to>
                                    </p:set>
                                    <p:anim to="" calcmode="lin" valueType="num">
                                      <p:cBhvr>
                                        <p:cTn id="12" dur="1" fill="hold"/>
                                        <p:tgtEl>
                                          <p:spTgt spid="31745">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31745">
                                            <p:txEl>
                                              <p:pRg st="2" end="2"/>
                                            </p:txEl>
                                          </p:spTgt>
                                        </p:tgtEl>
                                        <p:attrNameLst>
                                          <p:attrName>style.visibility</p:attrName>
                                        </p:attrNameLst>
                                      </p:cBhvr>
                                      <p:to>
                                        <p:strVal val="visible"/>
                                      </p:to>
                                    </p:set>
                                    <p:anim to="" calcmode="lin" valueType="num">
                                      <p:cBhvr>
                                        <p:cTn id="15" dur="1" fill="hold"/>
                                        <p:tgtEl>
                                          <p:spTgt spid="31745">
                                            <p:txEl>
                                              <p:pRg st="2" end="2"/>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31745">
                                            <p:txEl>
                                              <p:pRg st="3" end="3"/>
                                            </p:txEl>
                                          </p:spTgt>
                                        </p:tgtEl>
                                        <p:attrNameLst>
                                          <p:attrName>style.visibility</p:attrName>
                                        </p:attrNameLst>
                                      </p:cBhvr>
                                      <p:to>
                                        <p:strVal val="visible"/>
                                      </p:to>
                                    </p:set>
                                    <p:anim to="" calcmode="lin" valueType="num">
                                      <p:cBhvr>
                                        <p:cTn id="20" dur="1" fill="hold"/>
                                        <p:tgtEl>
                                          <p:spTgt spid="31745">
                                            <p:txEl>
                                              <p:pRg st="3" end="3"/>
                                            </p:txEl>
                                          </p:spTgt>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31745">
                                            <p:txEl>
                                              <p:pRg st="4" end="4"/>
                                            </p:txEl>
                                          </p:spTgt>
                                        </p:tgtEl>
                                        <p:attrNameLst>
                                          <p:attrName>style.visibility</p:attrName>
                                        </p:attrNameLst>
                                      </p:cBhvr>
                                      <p:to>
                                        <p:strVal val="visible"/>
                                      </p:to>
                                    </p:set>
                                    <p:anim to="" calcmode="lin" valueType="num">
                                      <p:cBhvr>
                                        <p:cTn id="25" dur="1" fill="hold"/>
                                        <p:tgtEl>
                                          <p:spTgt spid="31745">
                                            <p:txEl>
                                              <p:pRg st="4" end="4"/>
                                            </p:txEl>
                                          </p:spTgt>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nodeType="clickEffect">
                                  <p:stCondLst>
                                    <p:cond delay="0"/>
                                  </p:stCondLst>
                                  <p:childTnLst>
                                    <p:set>
                                      <p:cBhvr>
                                        <p:cTn id="29" dur="1" fill="hold">
                                          <p:stCondLst>
                                            <p:cond delay="0"/>
                                          </p:stCondLst>
                                        </p:cTn>
                                        <p:tgtEl>
                                          <p:spTgt spid="31745">
                                            <p:txEl>
                                              <p:pRg st="5" end="5"/>
                                            </p:txEl>
                                          </p:spTgt>
                                        </p:tgtEl>
                                        <p:attrNameLst>
                                          <p:attrName>style.visibility</p:attrName>
                                        </p:attrNameLst>
                                      </p:cBhvr>
                                      <p:to>
                                        <p:strVal val="visible"/>
                                      </p:to>
                                    </p:set>
                                    <p:anim to="" calcmode="lin" valueType="num">
                                      <p:cBhvr>
                                        <p:cTn id="30" dur="1" fill="hold"/>
                                        <p:tgtEl>
                                          <p:spTgt spid="31745">
                                            <p:txEl>
                                              <p:pRg st="5" end="5"/>
                                            </p:txEl>
                                          </p:spTgt>
                                        </p:tgtEl>
                                        <p:attrNameLst>
                                          <p:attrName/>
                                        </p:attrNameLst>
                                      </p:cBhvr>
                                    </p:anim>
                                  </p:childTnLst>
                                </p:cTn>
                              </p:par>
                              <p:par>
                                <p:cTn id="31" presetID="24" presetClass="entr" presetSubtype="0" fill="hold" nodeType="withEffect">
                                  <p:stCondLst>
                                    <p:cond delay="0"/>
                                  </p:stCondLst>
                                  <p:childTnLst>
                                    <p:set>
                                      <p:cBhvr>
                                        <p:cTn id="32" dur="1" fill="hold">
                                          <p:stCondLst>
                                            <p:cond delay="0"/>
                                          </p:stCondLst>
                                        </p:cTn>
                                        <p:tgtEl>
                                          <p:spTgt spid="31745">
                                            <p:txEl>
                                              <p:pRg st="6" end="6"/>
                                            </p:txEl>
                                          </p:spTgt>
                                        </p:tgtEl>
                                        <p:attrNameLst>
                                          <p:attrName>style.visibility</p:attrName>
                                        </p:attrNameLst>
                                      </p:cBhvr>
                                      <p:to>
                                        <p:strVal val="visible"/>
                                      </p:to>
                                    </p:set>
                                    <p:anim to="" calcmode="lin" valueType="num">
                                      <p:cBhvr>
                                        <p:cTn id="33" dur="1" fill="hold"/>
                                        <p:tgtEl>
                                          <p:spTgt spid="31745">
                                            <p:txEl>
                                              <p:pRg st="6" end="6"/>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24" presetClass="entr" presetSubtype="0" fill="hold" nodeType="clickEffect">
                                  <p:stCondLst>
                                    <p:cond delay="0"/>
                                  </p:stCondLst>
                                  <p:childTnLst>
                                    <p:set>
                                      <p:cBhvr>
                                        <p:cTn id="37" dur="1" fill="hold">
                                          <p:stCondLst>
                                            <p:cond delay="0"/>
                                          </p:stCondLst>
                                        </p:cTn>
                                        <p:tgtEl>
                                          <p:spTgt spid="31745">
                                            <p:txEl>
                                              <p:pRg st="7" end="7"/>
                                            </p:txEl>
                                          </p:spTgt>
                                        </p:tgtEl>
                                        <p:attrNameLst>
                                          <p:attrName>style.visibility</p:attrName>
                                        </p:attrNameLst>
                                      </p:cBhvr>
                                      <p:to>
                                        <p:strVal val="visible"/>
                                      </p:to>
                                    </p:set>
                                    <p:anim to="" calcmode="lin" valueType="num">
                                      <p:cBhvr>
                                        <p:cTn id="38" dur="1" fill="hold"/>
                                        <p:tgtEl>
                                          <p:spTgt spid="31745">
                                            <p:txEl>
                                              <p:pRg st="7" end="7"/>
                                            </p:txEl>
                                          </p:spTgt>
                                        </p:tgtEl>
                                        <p:attrNameLst>
                                          <p:attrName/>
                                        </p:attrNameLst>
                                      </p:cBhvr>
                                    </p:anim>
                                  </p:childTnLst>
                                </p:cTn>
                              </p:par>
                              <p:par>
                                <p:cTn id="39" presetID="24" presetClass="entr" presetSubtype="0" fill="hold" nodeType="withEffect">
                                  <p:stCondLst>
                                    <p:cond delay="0"/>
                                  </p:stCondLst>
                                  <p:childTnLst>
                                    <p:set>
                                      <p:cBhvr>
                                        <p:cTn id="40" dur="1" fill="hold">
                                          <p:stCondLst>
                                            <p:cond delay="0"/>
                                          </p:stCondLst>
                                        </p:cTn>
                                        <p:tgtEl>
                                          <p:spTgt spid="31745">
                                            <p:txEl>
                                              <p:pRg st="8" end="8"/>
                                            </p:txEl>
                                          </p:spTgt>
                                        </p:tgtEl>
                                        <p:attrNameLst>
                                          <p:attrName>style.visibility</p:attrName>
                                        </p:attrNameLst>
                                      </p:cBhvr>
                                      <p:to>
                                        <p:strVal val="visible"/>
                                      </p:to>
                                    </p:set>
                                    <p:anim to="" calcmode="lin" valueType="num">
                                      <p:cBhvr>
                                        <p:cTn id="41" dur="1" fill="hold"/>
                                        <p:tgtEl>
                                          <p:spTgt spid="31745">
                                            <p:txEl>
                                              <p:pRg st="8" end="8"/>
                                            </p:txEl>
                                          </p:spTgt>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24" presetClass="entr" presetSubtype="0" fill="hold" nodeType="clickEffect">
                                  <p:stCondLst>
                                    <p:cond delay="0"/>
                                  </p:stCondLst>
                                  <p:childTnLst>
                                    <p:set>
                                      <p:cBhvr>
                                        <p:cTn id="45" dur="1" fill="hold">
                                          <p:stCondLst>
                                            <p:cond delay="0"/>
                                          </p:stCondLst>
                                        </p:cTn>
                                        <p:tgtEl>
                                          <p:spTgt spid="31745">
                                            <p:txEl>
                                              <p:pRg st="9" end="9"/>
                                            </p:txEl>
                                          </p:spTgt>
                                        </p:tgtEl>
                                        <p:attrNameLst>
                                          <p:attrName>style.visibility</p:attrName>
                                        </p:attrNameLst>
                                      </p:cBhvr>
                                      <p:to>
                                        <p:strVal val="visible"/>
                                      </p:to>
                                    </p:set>
                                    <p:anim to="" calcmode="lin" valueType="num">
                                      <p:cBhvr>
                                        <p:cTn id="46" dur="1" fill="hold"/>
                                        <p:tgtEl>
                                          <p:spTgt spid="31745">
                                            <p:txEl>
                                              <p:pRg st="9" end="9"/>
                                            </p:txEl>
                                          </p:spTgt>
                                        </p:tgtEl>
                                        <p:attrNameLst>
                                          <p:attrName/>
                                        </p:attrNameLst>
                                      </p:cBhvr>
                                    </p:anim>
                                  </p:childTnLst>
                                </p:cTn>
                              </p:par>
                              <p:par>
                                <p:cTn id="47" presetID="24" presetClass="entr" presetSubtype="0" fill="hold" nodeType="withEffect">
                                  <p:stCondLst>
                                    <p:cond delay="0"/>
                                  </p:stCondLst>
                                  <p:childTnLst>
                                    <p:set>
                                      <p:cBhvr>
                                        <p:cTn id="48" dur="1" fill="hold">
                                          <p:stCondLst>
                                            <p:cond delay="0"/>
                                          </p:stCondLst>
                                        </p:cTn>
                                        <p:tgtEl>
                                          <p:spTgt spid="31745">
                                            <p:txEl>
                                              <p:pRg st="10" end="10"/>
                                            </p:txEl>
                                          </p:spTgt>
                                        </p:tgtEl>
                                        <p:attrNameLst>
                                          <p:attrName>style.visibility</p:attrName>
                                        </p:attrNameLst>
                                      </p:cBhvr>
                                      <p:to>
                                        <p:strVal val="visible"/>
                                      </p:to>
                                    </p:set>
                                    <p:anim to="" calcmode="lin" valueType="num">
                                      <p:cBhvr>
                                        <p:cTn id="49" dur="1" fill="hold"/>
                                        <p:tgtEl>
                                          <p:spTgt spid="31745">
                                            <p:txEl>
                                              <p:pRg st="10" end="1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0" y="121706"/>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Comforts us –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John 14:16</a:t>
            </a: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Puts His words in our mouth –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Matt. </a:t>
            </a:r>
          </a:p>
          <a:p>
            <a:pPr marL="0" marR="0" lvl="0" indent="0" algn="l" defTabSz="914400" rtl="0" eaLnBrk="0" fontAlgn="base" latinLnBrk="0" hangingPunct="0">
              <a:lnSpc>
                <a:spcPct val="100000"/>
              </a:lnSpc>
              <a:spcBef>
                <a:spcPct val="0"/>
              </a:spcBef>
              <a:spcAft>
                <a:spcPct val="0"/>
              </a:spcAft>
              <a:buClrTx/>
              <a:buSzTx/>
              <a:tabLst>
                <a:tab pos="457200" algn="l"/>
              </a:tabLst>
            </a:pPr>
            <a:r>
              <a:rPr lang="en-US" sz="3600" i="1" dirty="0">
                <a:effectLst>
                  <a:glow rad="101600">
                    <a:schemeClr val="bg1">
                      <a:alpha val="60000"/>
                    </a:schemeClr>
                  </a:glow>
                </a:effectLst>
                <a:latin typeface="Arial" pitchFamily="34" charset="0"/>
                <a:ea typeface="Times New Roman" pitchFamily="18" charset="0"/>
                <a:cs typeface="Arial" pitchFamily="34" charset="0"/>
              </a:rPr>
              <a:t> </a:t>
            </a:r>
            <a:r>
              <a:rPr lang="en-US" sz="3600" i="1" dirty="0" smtClean="0">
                <a:effectLst>
                  <a:glow rad="101600">
                    <a:schemeClr val="bg1">
                      <a:alpha val="60000"/>
                    </a:schemeClr>
                  </a:glow>
                </a:effectLst>
                <a:latin typeface="Arial" pitchFamily="34" charset="0"/>
                <a:ea typeface="Times New Roman" pitchFamily="18" charset="0"/>
                <a:cs typeface="Arial" pitchFamily="34" charset="0"/>
              </a:rPr>
              <a:t>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13:11</a:t>
            </a: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Strengthens us in our inner man –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Eph.  </a:t>
            </a:r>
          </a:p>
          <a:p>
            <a:pPr marL="0" marR="0" lvl="0" indent="0" algn="l" defTabSz="914400" rtl="0" eaLnBrk="0" fontAlgn="base" latinLnBrk="0" hangingPunct="0">
              <a:lnSpc>
                <a:spcPct val="100000"/>
              </a:lnSpc>
              <a:spcBef>
                <a:spcPct val="0"/>
              </a:spcBef>
              <a:spcAft>
                <a:spcPct val="0"/>
              </a:spcAft>
              <a:buClrTx/>
              <a:buSzTx/>
              <a:tabLst>
                <a:tab pos="457200" algn="l"/>
              </a:tabLst>
            </a:pPr>
            <a:r>
              <a:rPr lang="en-US" sz="3600" i="1" dirty="0" smtClean="0">
                <a:effectLst>
                  <a:glow rad="101600">
                    <a:schemeClr val="bg1">
                      <a:alpha val="60000"/>
                    </a:schemeClr>
                  </a:glow>
                </a:effectLst>
                <a:latin typeface="Arial" pitchFamily="34" charset="0"/>
                <a:ea typeface="Times New Roman" pitchFamily="18" charset="0"/>
                <a:cs typeface="Arial" pitchFamily="34" charset="0"/>
              </a:rPr>
              <a:t>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3:16</a:t>
            </a: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Prompts us –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Rom. 8:14</a:t>
            </a: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Produces His fruit in and through us – </a:t>
            </a:r>
            <a:r>
              <a:rPr kumimoji="0" lang="en-US" sz="3600" b="0" i="0" u="none" strike="noStrike" cap="none" normalizeH="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tabLst>
                <a:tab pos="457200" algn="l"/>
              </a:tabLst>
            </a:pPr>
            <a:r>
              <a:rPr lang="en-US" sz="3600" dirty="0">
                <a:effectLst>
                  <a:glow rad="101600">
                    <a:schemeClr val="bg1">
                      <a:alpha val="60000"/>
                    </a:schemeClr>
                  </a:glow>
                </a:effectLst>
                <a:latin typeface="Arial" pitchFamily="34" charset="0"/>
                <a:ea typeface="Times New Roman" pitchFamily="18" charset="0"/>
                <a:cs typeface="Arial" pitchFamily="34" charset="0"/>
              </a:rPr>
              <a:t> </a:t>
            </a:r>
            <a:r>
              <a:rPr lang="en-US" sz="3600" dirty="0" smtClean="0">
                <a:effectLst>
                  <a:glow rad="101600">
                    <a:schemeClr val="bg1">
                      <a:alpha val="60000"/>
                    </a:schemeClr>
                  </a:glow>
                </a:effectLst>
                <a:latin typeface="Arial" pitchFamily="34" charset="0"/>
                <a:ea typeface="Times New Roman" pitchFamily="18" charset="0"/>
                <a:cs typeface="Arial" pitchFamily="34" charset="0"/>
              </a:rPr>
              <a:t>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Gal. 5:22-23</a:t>
            </a: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1026" name="Picture 2" descr="C:\Users\Dan White\Pictures\Bible pictures\holy spirit\dove2-1.jpg"/>
          <p:cNvPicPr>
            <a:picLocks noChangeAspect="1" noChangeArrowheads="1"/>
          </p:cNvPicPr>
          <p:nvPr/>
        </p:nvPicPr>
        <p:blipFill>
          <a:blip r:embed="rId3" cstate="print"/>
          <a:srcRect/>
          <a:stretch>
            <a:fillRect/>
          </a:stretch>
        </p:blipFill>
        <p:spPr bwMode="auto">
          <a:xfrm>
            <a:off x="3962400" y="4199993"/>
            <a:ext cx="2971800" cy="265800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5841">
                                            <p:txEl>
                                              <p:pRg st="0" end="0"/>
                                            </p:txEl>
                                          </p:spTgt>
                                        </p:tgtEl>
                                        <p:attrNameLst>
                                          <p:attrName>style.visibility</p:attrName>
                                        </p:attrNameLst>
                                      </p:cBhvr>
                                      <p:to>
                                        <p:strVal val="visible"/>
                                      </p:to>
                                    </p:set>
                                    <p:anim calcmode="lin" valueType="num">
                                      <p:cBhvr>
                                        <p:cTn id="7" dur="500" fill="hold"/>
                                        <p:tgtEl>
                                          <p:spTgt spid="3584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84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84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5841">
                                            <p:txEl>
                                              <p:pRg st="1" end="1"/>
                                            </p:txEl>
                                          </p:spTgt>
                                        </p:tgtEl>
                                        <p:attrNameLst>
                                          <p:attrName>style.visibility</p:attrName>
                                        </p:attrNameLst>
                                      </p:cBhvr>
                                      <p:to>
                                        <p:strVal val="visible"/>
                                      </p:to>
                                    </p:set>
                                    <p:animEffect transition="in" filter="fade">
                                      <p:cBhvr>
                                        <p:cTn id="14" dur="2000"/>
                                        <p:tgtEl>
                                          <p:spTgt spid="35841">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5841">
                                            <p:txEl>
                                              <p:pRg st="2" end="2"/>
                                            </p:txEl>
                                          </p:spTgt>
                                        </p:tgtEl>
                                        <p:attrNameLst>
                                          <p:attrName>style.visibility</p:attrName>
                                        </p:attrNameLst>
                                      </p:cBhvr>
                                      <p:to>
                                        <p:strVal val="visible"/>
                                      </p:to>
                                    </p:set>
                                    <p:animEffect transition="in" filter="fade">
                                      <p:cBhvr>
                                        <p:cTn id="17" dur="2000"/>
                                        <p:tgtEl>
                                          <p:spTgt spid="358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5841">
                                            <p:txEl>
                                              <p:pRg st="3" end="3"/>
                                            </p:txEl>
                                          </p:spTgt>
                                        </p:tgtEl>
                                        <p:attrNameLst>
                                          <p:attrName>style.visibility</p:attrName>
                                        </p:attrNameLst>
                                      </p:cBhvr>
                                      <p:to>
                                        <p:strVal val="visible"/>
                                      </p:to>
                                    </p:set>
                                    <p:anim to="" calcmode="lin" valueType="num">
                                      <p:cBhvr>
                                        <p:cTn id="22" dur="1" fill="hold"/>
                                        <p:tgtEl>
                                          <p:spTgt spid="35841">
                                            <p:txEl>
                                              <p:pRg st="3" end="3"/>
                                            </p:txEl>
                                          </p:spTgt>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35841">
                                            <p:txEl>
                                              <p:pRg st="4" end="4"/>
                                            </p:txEl>
                                          </p:spTgt>
                                        </p:tgtEl>
                                        <p:attrNameLst>
                                          <p:attrName>style.visibility</p:attrName>
                                        </p:attrNameLst>
                                      </p:cBhvr>
                                      <p:to>
                                        <p:strVal val="visible"/>
                                      </p:to>
                                    </p:set>
                                    <p:anim to="" calcmode="lin" valueType="num">
                                      <p:cBhvr>
                                        <p:cTn id="25" dur="1" fill="hold"/>
                                        <p:tgtEl>
                                          <p:spTgt spid="35841">
                                            <p:txEl>
                                              <p:pRg st="4" end="4"/>
                                            </p:txEl>
                                          </p:spTgt>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nodeType="clickEffect">
                                  <p:stCondLst>
                                    <p:cond delay="0"/>
                                  </p:stCondLst>
                                  <p:childTnLst>
                                    <p:set>
                                      <p:cBhvr>
                                        <p:cTn id="29" dur="1" fill="hold">
                                          <p:stCondLst>
                                            <p:cond delay="0"/>
                                          </p:stCondLst>
                                        </p:cTn>
                                        <p:tgtEl>
                                          <p:spTgt spid="35841">
                                            <p:txEl>
                                              <p:pRg st="5" end="5"/>
                                            </p:txEl>
                                          </p:spTgt>
                                        </p:tgtEl>
                                        <p:attrNameLst>
                                          <p:attrName>style.visibility</p:attrName>
                                        </p:attrNameLst>
                                      </p:cBhvr>
                                      <p:to>
                                        <p:strVal val="visible"/>
                                      </p:to>
                                    </p:set>
                                    <p:anim to="" calcmode="lin" valueType="num">
                                      <p:cBhvr>
                                        <p:cTn id="30" dur="1" fill="hold"/>
                                        <p:tgtEl>
                                          <p:spTgt spid="35841">
                                            <p:txEl>
                                              <p:pRg st="5" end="5"/>
                                            </p:txEl>
                                          </p:spTgt>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nodeType="clickEffect">
                                  <p:stCondLst>
                                    <p:cond delay="0"/>
                                  </p:stCondLst>
                                  <p:childTnLst>
                                    <p:set>
                                      <p:cBhvr>
                                        <p:cTn id="34" dur="1" fill="hold">
                                          <p:stCondLst>
                                            <p:cond delay="0"/>
                                          </p:stCondLst>
                                        </p:cTn>
                                        <p:tgtEl>
                                          <p:spTgt spid="35841">
                                            <p:txEl>
                                              <p:pRg st="6" end="6"/>
                                            </p:txEl>
                                          </p:spTgt>
                                        </p:tgtEl>
                                        <p:attrNameLst>
                                          <p:attrName>style.visibility</p:attrName>
                                        </p:attrNameLst>
                                      </p:cBhvr>
                                      <p:to>
                                        <p:strVal val="visible"/>
                                      </p:to>
                                    </p:set>
                                    <p:anim to="" calcmode="lin" valueType="num">
                                      <p:cBhvr>
                                        <p:cTn id="35" dur="1" fill="hold"/>
                                        <p:tgtEl>
                                          <p:spTgt spid="35841">
                                            <p:txEl>
                                              <p:pRg st="6" end="6"/>
                                            </p:txEl>
                                          </p:spTgt>
                                        </p:tgtEl>
                                        <p:attrNameLst>
                                          <p:attrName/>
                                        </p:attrNameLst>
                                      </p:cBhvr>
                                    </p:anim>
                                  </p:childTnLst>
                                </p:cTn>
                              </p:par>
                              <p:par>
                                <p:cTn id="36" presetID="24" presetClass="entr" presetSubtype="0" fill="hold" nodeType="withEffect">
                                  <p:stCondLst>
                                    <p:cond delay="0"/>
                                  </p:stCondLst>
                                  <p:childTnLst>
                                    <p:set>
                                      <p:cBhvr>
                                        <p:cTn id="37" dur="1" fill="hold">
                                          <p:stCondLst>
                                            <p:cond delay="0"/>
                                          </p:stCondLst>
                                        </p:cTn>
                                        <p:tgtEl>
                                          <p:spTgt spid="35841">
                                            <p:txEl>
                                              <p:pRg st="7" end="7"/>
                                            </p:txEl>
                                          </p:spTgt>
                                        </p:tgtEl>
                                        <p:attrNameLst>
                                          <p:attrName>style.visibility</p:attrName>
                                        </p:attrNameLst>
                                      </p:cBhvr>
                                      <p:to>
                                        <p:strVal val="visible"/>
                                      </p:to>
                                    </p:set>
                                    <p:anim to="" calcmode="lin" valueType="num">
                                      <p:cBhvr>
                                        <p:cTn id="38" dur="1" fill="hold"/>
                                        <p:tgtEl>
                                          <p:spTgt spid="35841">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533400" y="164943"/>
            <a:ext cx="83058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8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A carnal believer is not able to enjoy of these ministries of the Holy Spirit. </a:t>
            </a:r>
          </a:p>
          <a:p>
            <a:pPr marL="0" marR="0" lvl="0" indent="0" algn="l" defTabSz="914400" rtl="0" eaLnBrk="1" fontAlgn="base" latinLnBrk="0" hangingPunct="1">
              <a:lnSpc>
                <a:spcPct val="100000"/>
              </a:lnSpc>
              <a:spcBef>
                <a:spcPct val="0"/>
              </a:spcBef>
              <a:spcAft>
                <a:spcPct val="0"/>
              </a:spcAft>
              <a:buClrTx/>
              <a:buSzTx/>
              <a:buFontTx/>
              <a:buNone/>
              <a:tabLst/>
            </a:pPr>
            <a:endParaRPr lang="en-US" sz="4800" dirty="0" smtClean="0">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4800" dirty="0" smtClean="0">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4800" dirty="0">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48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The fruit that he bears is just the opposite of the fruit of the Spirit!</a:t>
            </a:r>
            <a:endParaRPr kumimoji="0" lang="en-US" sz="4800" b="0" i="0" u="none" strike="noStrike" cap="none" normalizeH="0" baseline="0" dirty="0" smtClean="0">
              <a:ln>
                <a:noFill/>
              </a:ln>
              <a:solidFill>
                <a:srgbClr val="FFC000"/>
              </a:solidFill>
              <a:effectLst>
                <a:glow rad="101600">
                  <a:schemeClr val="bg1">
                    <a:alpha val="60000"/>
                  </a:schemeClr>
                </a:glow>
              </a:effectLst>
              <a:latin typeface="Arial" pitchFamily="34" charset="0"/>
              <a:cs typeface="Arial" pitchFamily="34" charset="0"/>
            </a:endParaRPr>
          </a:p>
        </p:txBody>
      </p:sp>
      <p:pic>
        <p:nvPicPr>
          <p:cNvPr id="4099" name="Picture 3"/>
          <p:cNvPicPr>
            <a:picLocks noChangeAspect="1" noChangeArrowheads="1"/>
          </p:cNvPicPr>
          <p:nvPr/>
        </p:nvPicPr>
        <p:blipFill>
          <a:blip r:embed="rId3" cstate="print"/>
          <a:srcRect/>
          <a:stretch>
            <a:fillRect/>
          </a:stretch>
        </p:blipFill>
        <p:spPr bwMode="auto">
          <a:xfrm>
            <a:off x="5410200" y="1672132"/>
            <a:ext cx="2609850" cy="295435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9937">
                                            <p:txEl>
                                              <p:pRg st="4" end="4"/>
                                            </p:txEl>
                                          </p:spTgt>
                                        </p:tgtEl>
                                        <p:attrNameLst>
                                          <p:attrName>style.visibility</p:attrName>
                                        </p:attrNameLst>
                                      </p:cBhvr>
                                      <p:to>
                                        <p:strVal val="visible"/>
                                      </p:to>
                                    </p:set>
                                    <p:anim to="" calcmode="lin" valueType="num">
                                      <p:cBhvr>
                                        <p:cTn id="7" dur="1" fill="hold"/>
                                        <p:tgtEl>
                                          <p:spTgt spid="3993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304800" y="966661"/>
            <a:ext cx="94488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ctr" defTabSz="914400" rtl="0" eaLnBrk="1" fontAlgn="base" latinLnBrk="0" hangingPunct="1">
              <a:lnSpc>
                <a:spcPct val="100000"/>
              </a:lnSpc>
              <a:spcBef>
                <a:spcPct val="0"/>
              </a:spcBef>
              <a:spcAft>
                <a:spcPct val="0"/>
              </a:spcAft>
              <a:buClrTx/>
              <a:buSzTx/>
              <a:tabLst>
                <a:tab pos="781050" algn="l"/>
              </a:tabLst>
            </a:pPr>
            <a:r>
              <a:rPr kumimoji="0" lang="en-US" sz="40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The Spiritual </a:t>
            </a:r>
            <a:r>
              <a:rPr lang="en-US" sz="4000"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B</a:t>
            </a:r>
            <a:r>
              <a:rPr kumimoji="0" lang="en-US" sz="40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eliever’s</a:t>
            </a:r>
            <a:r>
              <a:rPr kumimoji="0" lang="en-US" sz="4000" b="0" i="0" u="none" strike="noStrike" cap="none" normalizeH="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a:t>
            </a:r>
            <a:r>
              <a:rPr lang="en-US" sz="4000"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C</a:t>
            </a:r>
            <a:r>
              <a:rPr kumimoji="0" lang="en-US" sz="40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haracteristics</a:t>
            </a:r>
          </a:p>
          <a:p>
            <a:pPr marL="457200" marR="0" lvl="1" indent="0" algn="ctr" defTabSz="914400" rtl="0" eaLnBrk="1" fontAlgn="base" latinLnBrk="0" hangingPunct="1">
              <a:lnSpc>
                <a:spcPct val="100000"/>
              </a:lnSpc>
              <a:spcBef>
                <a:spcPct val="0"/>
              </a:spcBef>
              <a:spcAft>
                <a:spcPct val="0"/>
              </a:spcAft>
              <a:buClrTx/>
              <a:buSzTx/>
              <a:tabLst>
                <a:tab pos="781050" algn="l"/>
              </a:tabLst>
            </a:pPr>
            <a:endParaRPr kumimoji="0" lang="en-US" sz="40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781050" algn="l"/>
              </a:tabLst>
            </a:pPr>
            <a:r>
              <a:rPr kumimoji="0" lang="en-US" sz="40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Carnality and Spirituality</a:t>
            </a:r>
            <a:r>
              <a:rPr kumimoji="0" lang="en-US" sz="4000" b="0" i="0" u="none" strike="noStrike" cap="none" normalizeH="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tab pos="781050" algn="l"/>
              </a:tabLst>
            </a:pPr>
            <a:r>
              <a:rPr lang="en-US" sz="4000" dirty="0" smtClean="0">
                <a:effectLst>
                  <a:glow rad="101600">
                    <a:schemeClr val="bg1">
                      <a:alpha val="60000"/>
                    </a:schemeClr>
                  </a:glow>
                </a:effectLst>
                <a:latin typeface="Arial" pitchFamily="34" charset="0"/>
                <a:ea typeface="Times New Roman" pitchFamily="18" charset="0"/>
                <a:cs typeface="Arial" pitchFamily="34" charset="0"/>
              </a:rPr>
              <a:t>a</a:t>
            </a:r>
            <a:r>
              <a:rPr lang="en-US" sz="4000" baseline="0" dirty="0" smtClean="0">
                <a:effectLst>
                  <a:glow rad="101600">
                    <a:schemeClr val="bg1">
                      <a:alpha val="60000"/>
                    </a:schemeClr>
                  </a:glow>
                </a:effectLst>
                <a:latin typeface="Arial" pitchFamily="34" charset="0"/>
                <a:ea typeface="Times New Roman" pitchFamily="18" charset="0"/>
                <a:cs typeface="Arial" pitchFamily="34" charset="0"/>
              </a:rPr>
              <a:t>re </a:t>
            </a:r>
            <a:r>
              <a:rPr lang="en-US" sz="4000" dirty="0" smtClean="0">
                <a:effectLst>
                  <a:glow rad="101600">
                    <a:schemeClr val="bg1">
                      <a:alpha val="60000"/>
                    </a:schemeClr>
                  </a:glow>
                </a:effectLst>
                <a:latin typeface="Arial" pitchFamily="34" charset="0"/>
                <a:ea typeface="Times New Roman" pitchFamily="18" charset="0"/>
                <a:cs typeface="Arial" pitchFamily="34" charset="0"/>
              </a:rPr>
              <a:t>O</a:t>
            </a:r>
            <a:r>
              <a:rPr kumimoji="0" lang="en-US" sz="40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pposites </a:t>
            </a:r>
          </a:p>
          <a:p>
            <a:pPr marL="0" marR="0" lvl="0" indent="0" algn="l" defTabSz="914400" rtl="0" eaLnBrk="0" fontAlgn="base" latinLnBrk="0" hangingPunct="0">
              <a:lnSpc>
                <a:spcPct val="100000"/>
              </a:lnSpc>
              <a:spcBef>
                <a:spcPct val="0"/>
              </a:spcBef>
              <a:spcAft>
                <a:spcPct val="0"/>
              </a:spcAft>
              <a:buClrTx/>
              <a:buSzTx/>
              <a:buFontTx/>
              <a:buNone/>
              <a:tabLst>
                <a:tab pos="781050" algn="l"/>
              </a:tabLst>
            </a:pPr>
            <a:endParaRPr kumimoji="0" lang="en-US" sz="40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781050" algn="l"/>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Gal. 5:16-17</a:t>
            </a:r>
          </a:p>
          <a:p>
            <a:pPr marL="457200" marR="0" lvl="1" indent="0" algn="l" defTabSz="914400" rtl="0" eaLnBrk="0" fontAlgn="base" latinLnBrk="0" hangingPunct="0">
              <a:lnSpc>
                <a:spcPct val="100000"/>
              </a:lnSpc>
              <a:spcBef>
                <a:spcPct val="0"/>
              </a:spcBef>
              <a:spcAft>
                <a:spcPct val="0"/>
              </a:spcAft>
              <a:buClrTx/>
              <a:buSzTx/>
              <a:tabLst>
                <a:tab pos="781050" algn="l"/>
              </a:tabLst>
            </a:pPr>
            <a:endParaRPr kumimoji="0" lang="en-US" sz="40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tab pos="781050" algn="l"/>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Rom. 7:14-23</a:t>
            </a:r>
            <a:endParaRPr kumimoji="0" lang="en-US" sz="40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3" name="Picture 2" descr="C:\Users\Ptr. Daniel White\Desktop\Bible pictures\Jesus\scan0049.jpg"/>
          <p:cNvPicPr>
            <a:picLocks noChangeAspect="1" noChangeArrowheads="1"/>
          </p:cNvPicPr>
          <p:nvPr/>
        </p:nvPicPr>
        <p:blipFill>
          <a:blip r:embed="rId3" cstate="print">
            <a:lum bright="-20000"/>
          </a:blip>
          <a:srcRect/>
          <a:stretch>
            <a:fillRect/>
          </a:stretch>
        </p:blipFill>
        <p:spPr bwMode="auto">
          <a:xfrm>
            <a:off x="5562600" y="3505200"/>
            <a:ext cx="3276600" cy="3169483"/>
          </a:xfrm>
          <a:prstGeom prst="rect">
            <a:avLst/>
          </a:prstGeom>
          <a:noFill/>
        </p:spPr>
      </p:pic>
      <p:pic>
        <p:nvPicPr>
          <p:cNvPr id="4" name="Picture 5" descr="C:\Users\Ptr. Daniel White\Desktop\Bible pictures\holy spirit\HolySpirit.jpg"/>
          <p:cNvPicPr>
            <a:picLocks noChangeAspect="1" noChangeArrowheads="1"/>
          </p:cNvPicPr>
          <p:nvPr/>
        </p:nvPicPr>
        <p:blipFill>
          <a:blip r:embed="rId4" cstate="print">
            <a:lum bright="-20000"/>
          </a:blip>
          <a:srcRect/>
          <a:stretch>
            <a:fillRect/>
          </a:stretch>
        </p:blipFill>
        <p:spPr bwMode="auto">
          <a:xfrm>
            <a:off x="6629400" y="4800600"/>
            <a:ext cx="1219200" cy="1258529"/>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985">
                                            <p:txEl>
                                              <p:pRg st="2" end="2"/>
                                            </p:txEl>
                                          </p:spTgt>
                                        </p:tgtEl>
                                        <p:attrNameLst>
                                          <p:attrName>style.visibility</p:attrName>
                                        </p:attrNameLst>
                                      </p:cBhvr>
                                      <p:to>
                                        <p:strVal val="visible"/>
                                      </p:to>
                                    </p:set>
                                    <p:animEffect transition="in" filter="dissolve">
                                      <p:cBhvr>
                                        <p:cTn id="7" dur="500"/>
                                        <p:tgtEl>
                                          <p:spTgt spid="41985">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1985">
                                            <p:txEl>
                                              <p:pRg st="3" end="3"/>
                                            </p:txEl>
                                          </p:spTgt>
                                        </p:tgtEl>
                                        <p:attrNameLst>
                                          <p:attrName>style.visibility</p:attrName>
                                        </p:attrNameLst>
                                      </p:cBhvr>
                                      <p:to>
                                        <p:strVal val="visible"/>
                                      </p:to>
                                    </p:set>
                                    <p:animEffect transition="in" filter="dissolve">
                                      <p:cBhvr>
                                        <p:cTn id="10" dur="500"/>
                                        <p:tgtEl>
                                          <p:spTgt spid="4198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41985">
                                            <p:txEl>
                                              <p:pRg st="5" end="5"/>
                                            </p:txEl>
                                          </p:spTgt>
                                        </p:tgtEl>
                                        <p:attrNameLst>
                                          <p:attrName>style.visibility</p:attrName>
                                        </p:attrNameLst>
                                      </p:cBhvr>
                                      <p:to>
                                        <p:strVal val="visible"/>
                                      </p:to>
                                    </p:set>
                                    <p:anim calcmode="lin" valueType="num">
                                      <p:cBhvr>
                                        <p:cTn id="15" dur="500" fill="hold"/>
                                        <p:tgtEl>
                                          <p:spTgt spid="41985">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41985">
                                            <p:txEl>
                                              <p:pRg st="5" end="5"/>
                                            </p:txEl>
                                          </p:spTgt>
                                        </p:tgtEl>
                                        <p:attrNameLst>
                                          <p:attrName>ppt_h</p:attrName>
                                        </p:attrNameLst>
                                      </p:cBhvr>
                                      <p:tavLst>
                                        <p:tav tm="0">
                                          <p:val>
                                            <p:fltVal val="0"/>
                                          </p:val>
                                        </p:tav>
                                        <p:tav tm="100000">
                                          <p:val>
                                            <p:strVal val="#ppt_h"/>
                                          </p:val>
                                        </p:tav>
                                      </p:tavLst>
                                    </p:anim>
                                    <p:animEffect transition="in" filter="fade">
                                      <p:cBhvr>
                                        <p:cTn id="17" dur="500"/>
                                        <p:tgtEl>
                                          <p:spTgt spid="4198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41985">
                                            <p:txEl>
                                              <p:pRg st="7" end="7"/>
                                            </p:txEl>
                                          </p:spTgt>
                                        </p:tgtEl>
                                        <p:attrNameLst>
                                          <p:attrName>style.visibility</p:attrName>
                                        </p:attrNameLst>
                                      </p:cBhvr>
                                      <p:to>
                                        <p:strVal val="visible"/>
                                      </p:to>
                                    </p:set>
                                    <p:anim calcmode="lin" valueType="num">
                                      <p:cBhvr>
                                        <p:cTn id="22" dur="500" fill="hold"/>
                                        <p:tgtEl>
                                          <p:spTgt spid="41985">
                                            <p:txEl>
                                              <p:pRg st="7" end="7"/>
                                            </p:txEl>
                                          </p:spTgt>
                                        </p:tgtEl>
                                        <p:attrNameLst>
                                          <p:attrName>ppt_w</p:attrName>
                                        </p:attrNameLst>
                                      </p:cBhvr>
                                      <p:tavLst>
                                        <p:tav tm="0">
                                          <p:val>
                                            <p:fltVal val="0"/>
                                          </p:val>
                                        </p:tav>
                                        <p:tav tm="100000">
                                          <p:val>
                                            <p:strVal val="#ppt_w"/>
                                          </p:val>
                                        </p:tav>
                                      </p:tavLst>
                                    </p:anim>
                                    <p:anim calcmode="lin" valueType="num">
                                      <p:cBhvr>
                                        <p:cTn id="23" dur="500" fill="hold"/>
                                        <p:tgtEl>
                                          <p:spTgt spid="41985">
                                            <p:txEl>
                                              <p:pRg st="7" end="7"/>
                                            </p:txEl>
                                          </p:spTgt>
                                        </p:tgtEl>
                                        <p:attrNameLst>
                                          <p:attrName>ppt_h</p:attrName>
                                        </p:attrNameLst>
                                      </p:cBhvr>
                                      <p:tavLst>
                                        <p:tav tm="0">
                                          <p:val>
                                            <p:fltVal val="0"/>
                                          </p:val>
                                        </p:tav>
                                        <p:tav tm="100000">
                                          <p:val>
                                            <p:strVal val="#ppt_h"/>
                                          </p:val>
                                        </p:tav>
                                      </p:tavLst>
                                    </p:anim>
                                    <p:animEffect transition="in" filter="fade">
                                      <p:cBhvr>
                                        <p:cTn id="24" dur="500"/>
                                        <p:tgtEl>
                                          <p:spTgt spid="4198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Jesus\06 MINISTRY\Jesus teaching\Great Commission C-899.jpg"/>
          <p:cNvPicPr>
            <a:picLocks noChangeAspect="1" noChangeArrowheads="1"/>
          </p:cNvPicPr>
          <p:nvPr/>
        </p:nvPicPr>
        <p:blipFill>
          <a:blip r:embed="rId3" cstate="print"/>
          <a:srcRect/>
          <a:stretch>
            <a:fillRect/>
          </a:stretch>
        </p:blipFill>
        <p:spPr bwMode="auto">
          <a:xfrm>
            <a:off x="5486400" y="152400"/>
            <a:ext cx="3482693" cy="3962400"/>
          </a:xfrm>
          <a:prstGeom prst="rect">
            <a:avLst/>
          </a:prstGeom>
          <a:noFill/>
          <a:scene3d>
            <a:camera prst="orthographicFront"/>
            <a:lightRig rig="threePt" dir="t"/>
          </a:scene3d>
          <a:sp3d>
            <a:bevelT w="139700" h="139700" prst="divot"/>
          </a:sp3d>
        </p:spPr>
      </p:pic>
      <p:sp>
        <p:nvSpPr>
          <p:cNvPr id="3" name="Title 2"/>
          <p:cNvSpPr>
            <a:spLocks noGrp="1"/>
          </p:cNvSpPr>
          <p:nvPr>
            <p:ph type="title"/>
          </p:nvPr>
        </p:nvSpPr>
        <p:spPr>
          <a:xfrm>
            <a:off x="0" y="274638"/>
            <a:ext cx="5486400" cy="563562"/>
          </a:xfrm>
        </p:spPr>
        <p:txBody>
          <a:bodyPr>
            <a:normAutofit fontScale="90000"/>
          </a:bodyPr>
          <a:lstStyle/>
          <a:p>
            <a:r>
              <a:rPr lang="en-US" b="1" i="1" dirty="0" smtClean="0">
                <a:solidFill>
                  <a:srgbClr val="FFC000"/>
                </a:solidFill>
              </a:rPr>
              <a:t>“I will build my church…”</a:t>
            </a:r>
            <a:endParaRPr lang="en-US" b="1" i="1" dirty="0">
              <a:solidFill>
                <a:srgbClr val="FFC000"/>
              </a:solidFill>
            </a:endParaRPr>
          </a:p>
        </p:txBody>
      </p:sp>
      <p:sp>
        <p:nvSpPr>
          <p:cNvPr id="4" name="Content Placeholder 3"/>
          <p:cNvSpPr>
            <a:spLocks noGrp="1"/>
          </p:cNvSpPr>
          <p:nvPr>
            <p:ph idx="1"/>
          </p:nvPr>
        </p:nvSpPr>
        <p:spPr>
          <a:xfrm>
            <a:off x="-228600" y="1066800"/>
            <a:ext cx="5486400" cy="5791200"/>
          </a:xfrm>
          <a:effectLst>
            <a:reflection blurRad="6350" stA="50000" endA="295" endPos="92000" dist="101600" dir="5400000" sy="-100000" algn="bl" rotWithShape="0"/>
          </a:effectLst>
        </p:spPr>
        <p:txBody>
          <a:bodyPr>
            <a:noAutofit/>
          </a:bodyPr>
          <a:lstStyle/>
          <a:p>
            <a:pPr algn="ctr">
              <a:buNone/>
            </a:pPr>
            <a:r>
              <a:rPr lang="en-US" sz="3500" i="1" dirty="0" smtClean="0"/>
              <a:t>   “All power is given unto me in heaven and in earth. Go ye therefore, and teach all nations, baptizing them in the name of the Father, and of the Son, and of the Holy Ghost. Teaching them to observe all things whatsoever I have commanded you.”</a:t>
            </a:r>
            <a:endParaRPr lang="en-US" sz="35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6019800" cy="6740307"/>
          </a:xfrm>
          <a:prstGeom prst="rect">
            <a:avLst/>
          </a:prstGeom>
        </p:spPr>
        <p:txBody>
          <a:bodyPr wrap="square">
            <a:spAutoFit/>
          </a:bodyPr>
          <a:lstStyle/>
          <a:p>
            <a:pPr lvl="0" eaLnBrk="0" fontAlgn="base" hangingPunct="0">
              <a:spcBef>
                <a:spcPct val="0"/>
              </a:spcBef>
              <a:spcAft>
                <a:spcPct val="0"/>
              </a:spcAft>
              <a:tabLst>
                <a:tab pos="781050" algn="l"/>
              </a:tabLst>
            </a:pP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Every Christian experiences this inner struggle between the flesh and the spirit. But who controls you is a matter of personal choice – </a:t>
            </a:r>
            <a:r>
              <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Jesus said “Shall not I give the Holy Spirit to them that ask…”</a:t>
            </a:r>
            <a:endParaRPr lang="en-US" sz="3600" i="1" dirty="0" smtClean="0">
              <a:effectLst>
                <a:glow rad="101600">
                  <a:schemeClr val="bg1">
                    <a:alpha val="60000"/>
                  </a:schemeClr>
                </a:glow>
              </a:effectLst>
              <a:latin typeface="Arial" pitchFamily="34" charset="0"/>
              <a:ea typeface="Times New Roman" pitchFamily="18" charset="0"/>
              <a:cs typeface="Arial" pitchFamily="34" charset="0"/>
            </a:endParaRPr>
          </a:p>
          <a:p>
            <a:pPr lvl="0" eaLnBrk="0" fontAlgn="base" hangingPunct="0">
              <a:spcBef>
                <a:spcPct val="0"/>
              </a:spcBef>
              <a:spcAft>
                <a:spcPct val="0"/>
              </a:spcAft>
              <a:tabLst>
                <a:tab pos="781050" algn="l"/>
              </a:tabLst>
            </a:pPr>
            <a:endParaRPr lang="en-US" sz="3600" i="1" dirty="0">
              <a:effectLst>
                <a:glow rad="101600">
                  <a:schemeClr val="bg1">
                    <a:alpha val="60000"/>
                  </a:schemeClr>
                </a:glow>
              </a:effectLst>
              <a:latin typeface="Arial" pitchFamily="34" charset="0"/>
              <a:ea typeface="Times New Roman" pitchFamily="18" charset="0"/>
              <a:cs typeface="Arial" pitchFamily="34" charset="0"/>
            </a:endParaRPr>
          </a:p>
          <a:p>
            <a:pPr lvl="0" eaLnBrk="0" fontAlgn="base" hangingPunct="0">
              <a:spcBef>
                <a:spcPct val="0"/>
              </a:spcBef>
              <a:spcAft>
                <a:spcPct val="0"/>
              </a:spcAft>
              <a:tabLst>
                <a:tab pos="781050" algn="l"/>
              </a:tabLst>
            </a:pPr>
            <a:r>
              <a:rPr kumimoji="0" lang="en-US" sz="3600" b="1"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(When was the last time you asked the Holy Spirit to fill you?)</a:t>
            </a: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2050" name="Picture 2" descr="C:\Users\Ptr. Daniel White\Desktop\Bible pictures\Jesus\00 Faces of Jesus\Picture1.jpg"/>
          <p:cNvPicPr>
            <a:picLocks noChangeAspect="1" noChangeArrowheads="1"/>
          </p:cNvPicPr>
          <p:nvPr/>
        </p:nvPicPr>
        <p:blipFill>
          <a:blip r:embed="rId3" cstate="print"/>
          <a:srcRect/>
          <a:stretch>
            <a:fillRect/>
          </a:stretch>
        </p:blipFill>
        <p:spPr bwMode="auto">
          <a:xfrm>
            <a:off x="6324600" y="228600"/>
            <a:ext cx="2686050" cy="4667250"/>
          </a:xfrm>
          <a:prstGeom prst="rect">
            <a:avLst/>
          </a:prstGeom>
          <a:noFill/>
          <a:effectLst>
            <a:reflection blurRad="6350" stA="50000" endA="295" endPos="92000" dist="101600" dir="5400000" sy="-100000" algn="bl" rotWithShape="0"/>
          </a:effectLst>
        </p:spPr>
      </p:pic>
      <p:pic>
        <p:nvPicPr>
          <p:cNvPr id="2051" name="Picture 3" descr="C:\Users\Ptr. Daniel White\Desktop\Bible pictures\holy spirit\scan0016.jpg"/>
          <p:cNvPicPr>
            <a:picLocks noChangeAspect="1" noChangeArrowheads="1"/>
          </p:cNvPicPr>
          <p:nvPr/>
        </p:nvPicPr>
        <p:blipFill>
          <a:blip r:embed="rId4" cstate="print"/>
          <a:srcRect/>
          <a:stretch>
            <a:fillRect/>
          </a:stretch>
        </p:blipFill>
        <p:spPr bwMode="auto">
          <a:xfrm>
            <a:off x="7010400" y="2819400"/>
            <a:ext cx="1593850" cy="1351821"/>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 calcmode="lin" valueType="num">
                                      <p:cBhvr>
                                        <p:cTn id="14" dur="500" fill="hold"/>
                                        <p:tgtEl>
                                          <p:spTgt spid="2051"/>
                                        </p:tgtEl>
                                        <p:attrNameLst>
                                          <p:attrName>ppt_w</p:attrName>
                                        </p:attrNameLst>
                                      </p:cBhvr>
                                      <p:tavLst>
                                        <p:tav tm="0">
                                          <p:val>
                                            <p:fltVal val="0"/>
                                          </p:val>
                                        </p:tav>
                                        <p:tav tm="100000">
                                          <p:val>
                                            <p:strVal val="#ppt_w"/>
                                          </p:val>
                                        </p:tav>
                                      </p:tavLst>
                                    </p:anim>
                                    <p:anim calcmode="lin" valueType="num">
                                      <p:cBhvr>
                                        <p:cTn id="15" dur="500" fill="hold"/>
                                        <p:tgtEl>
                                          <p:spTgt spid="2051"/>
                                        </p:tgtEl>
                                        <p:attrNameLst>
                                          <p:attrName>ppt_h</p:attrName>
                                        </p:attrNameLst>
                                      </p:cBhvr>
                                      <p:tavLst>
                                        <p:tav tm="0">
                                          <p:val>
                                            <p:fltVal val="0"/>
                                          </p:val>
                                        </p:tav>
                                        <p:tav tm="100000">
                                          <p:val>
                                            <p:strVal val="#ppt_h"/>
                                          </p:val>
                                        </p:tav>
                                      </p:tavLst>
                                    </p:anim>
                                    <p:animEffect transition="in" filter="fade">
                                      <p:cBhvr>
                                        <p:cTn id="16"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r>
              <a:rPr lang="en-US" sz="5400" dirty="0" smtClean="0">
                <a:effectLst>
                  <a:glow rad="101600">
                    <a:schemeClr val="bg1">
                      <a:alpha val="60000"/>
                    </a:schemeClr>
                  </a:glow>
                </a:effectLst>
              </a:rPr>
              <a:t>How to be Filled with         the Holy Spirit</a:t>
            </a:r>
            <a:endParaRPr lang="en-US" sz="5400" dirty="0">
              <a:effectLst>
                <a:glow rad="101600">
                  <a:schemeClr val="bg1">
                    <a:alpha val="60000"/>
                  </a:schemeClr>
                </a:glow>
              </a:effectLst>
            </a:endParaRPr>
          </a:p>
        </p:txBody>
      </p:sp>
      <p:pic>
        <p:nvPicPr>
          <p:cNvPr id="1026" name="Picture 2" descr="C:\Users\Ptr. Daniel White\Desktop\Bible pictures\Bible pictures New Testament\Pentecost\the_Holy_Spirit_comes_upon_the_apostles.jpg"/>
          <p:cNvPicPr>
            <a:picLocks noChangeAspect="1" noChangeArrowheads="1"/>
          </p:cNvPicPr>
          <p:nvPr/>
        </p:nvPicPr>
        <p:blipFill>
          <a:blip r:embed="rId3" cstate="print"/>
          <a:srcRect/>
          <a:stretch>
            <a:fillRect/>
          </a:stretch>
        </p:blipFill>
        <p:spPr bwMode="auto">
          <a:xfrm>
            <a:off x="5257800" y="2362200"/>
            <a:ext cx="3527355" cy="4267200"/>
          </a:xfrm>
          <a:prstGeom prst="rect">
            <a:avLst/>
          </a:prstGeom>
          <a:noFill/>
        </p:spPr>
      </p:pic>
      <p:pic>
        <p:nvPicPr>
          <p:cNvPr id="1027" name="Picture 3" descr="C:\Users\Ptr. Daniel White\Desktop\Bible pictures\Bible pictures New Testament\Pentecost\Pentecost 1193-229.jpg"/>
          <p:cNvPicPr>
            <a:picLocks noChangeAspect="1" noChangeArrowheads="1"/>
          </p:cNvPicPr>
          <p:nvPr/>
        </p:nvPicPr>
        <p:blipFill>
          <a:blip r:embed="rId4" cstate="print"/>
          <a:srcRect/>
          <a:stretch>
            <a:fillRect/>
          </a:stretch>
        </p:blipFill>
        <p:spPr bwMode="auto">
          <a:xfrm>
            <a:off x="228600" y="2971800"/>
            <a:ext cx="4768850" cy="3619366"/>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Autofit/>
          </a:bodyPr>
          <a:lstStyle/>
          <a:p>
            <a:pPr lvl="0"/>
            <a:r>
              <a:rPr lang="en-US" sz="4000" dirty="0" smtClean="0">
                <a:effectLst>
                  <a:glow rad="101600">
                    <a:schemeClr val="bg1">
                      <a:alpha val="60000"/>
                    </a:schemeClr>
                  </a:glow>
                </a:effectLst>
              </a:rPr>
              <a:t>Purpose to live a holy life – </a:t>
            </a:r>
            <a:r>
              <a:rPr lang="en-US" sz="4000" i="1" dirty="0" smtClean="0">
                <a:effectLst>
                  <a:glow rad="101600">
                    <a:schemeClr val="bg1">
                      <a:alpha val="60000"/>
                    </a:schemeClr>
                  </a:glow>
                </a:effectLst>
              </a:rPr>
              <a:t>I Thess. 4:1-8</a:t>
            </a:r>
          </a:p>
          <a:p>
            <a:pPr lvl="0"/>
            <a:r>
              <a:rPr lang="en-US" sz="4000" dirty="0" smtClean="0">
                <a:effectLst>
                  <a:glow rad="101600">
                    <a:schemeClr val="bg1">
                      <a:alpha val="60000"/>
                    </a:schemeClr>
                  </a:glow>
                </a:effectLst>
              </a:rPr>
              <a:t>Yield yourself to the Lord – </a:t>
            </a:r>
            <a:r>
              <a:rPr lang="en-US" sz="4000" i="1" dirty="0" smtClean="0">
                <a:effectLst>
                  <a:glow rad="101600">
                    <a:schemeClr val="bg1">
                      <a:alpha val="60000"/>
                    </a:schemeClr>
                  </a:glow>
                </a:effectLst>
              </a:rPr>
              <a:t>Rom. 6,    12:1-2 </a:t>
            </a:r>
          </a:p>
          <a:p>
            <a:pPr lvl="0"/>
            <a:r>
              <a:rPr lang="en-US" sz="4000" dirty="0" smtClean="0">
                <a:effectLst>
                  <a:glow rad="101600">
                    <a:schemeClr val="bg1">
                      <a:alpha val="60000"/>
                    </a:schemeClr>
                  </a:glow>
                </a:effectLst>
              </a:rPr>
              <a:t>Renew your mind daily – </a:t>
            </a:r>
            <a:r>
              <a:rPr lang="en-US" sz="4000" i="1" dirty="0" smtClean="0">
                <a:effectLst>
                  <a:glow rad="101600">
                    <a:schemeClr val="bg1">
                      <a:alpha val="60000"/>
                    </a:schemeClr>
                  </a:glow>
                </a:effectLst>
              </a:rPr>
              <a:t>Eph. 4:23-24 </a:t>
            </a:r>
          </a:p>
          <a:p>
            <a:pPr lvl="0"/>
            <a:r>
              <a:rPr lang="en-US" sz="4000" dirty="0" smtClean="0">
                <a:effectLst>
                  <a:glow rad="101600">
                    <a:schemeClr val="bg1">
                      <a:alpha val="60000"/>
                    </a:schemeClr>
                  </a:glow>
                </a:effectLst>
              </a:rPr>
              <a:t>Make no provision for the flesh – </a:t>
            </a:r>
            <a:r>
              <a:rPr lang="en-US" sz="4000" i="1" dirty="0" smtClean="0">
                <a:effectLst>
                  <a:glow rad="101600">
                    <a:schemeClr val="bg1">
                      <a:alpha val="60000"/>
                    </a:schemeClr>
                  </a:glow>
                </a:effectLst>
              </a:rPr>
              <a:t>Rom. 13:14</a:t>
            </a:r>
          </a:p>
          <a:p>
            <a:pPr lvl="0"/>
            <a:r>
              <a:rPr lang="en-US" sz="4000" dirty="0" smtClean="0">
                <a:effectLst>
                  <a:glow rad="101600">
                    <a:schemeClr val="bg1">
                      <a:alpha val="60000"/>
                    </a:schemeClr>
                  </a:glow>
                </a:effectLst>
              </a:rPr>
              <a:t>Flee temptation – </a:t>
            </a:r>
            <a:r>
              <a:rPr lang="en-US" sz="4000" i="1" dirty="0" smtClean="0">
                <a:effectLst>
                  <a:glow rad="101600">
                    <a:schemeClr val="bg1">
                      <a:alpha val="60000"/>
                    </a:schemeClr>
                  </a:glow>
                </a:effectLst>
              </a:rPr>
              <a:t>II Tim. 2:22 </a:t>
            </a:r>
          </a:p>
          <a:p>
            <a:pPr lvl="0"/>
            <a:r>
              <a:rPr lang="en-US" sz="4000" dirty="0" smtClean="0">
                <a:effectLst>
                  <a:glow rad="101600">
                    <a:schemeClr val="bg1">
                      <a:alpha val="60000"/>
                    </a:schemeClr>
                  </a:glow>
                </a:effectLst>
              </a:rPr>
              <a:t>Resist Satan by continual submission to God – </a:t>
            </a:r>
            <a:r>
              <a:rPr lang="en-US" sz="4000" i="1" dirty="0" smtClean="0">
                <a:effectLst>
                  <a:glow rad="101600">
                    <a:schemeClr val="bg1">
                      <a:alpha val="60000"/>
                    </a:schemeClr>
                  </a:glow>
                </a:effectLst>
              </a:rPr>
              <a:t>James 4:6-10</a:t>
            </a:r>
          </a:p>
          <a:p>
            <a:endParaRPr lang="en-US" sz="40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382000" cy="5745163"/>
          </a:xfrm>
        </p:spPr>
        <p:txBody>
          <a:bodyPr>
            <a:noAutofit/>
          </a:bodyPr>
          <a:lstStyle/>
          <a:p>
            <a:pPr lvl="0"/>
            <a:r>
              <a:rPr lang="en-US" sz="3600" dirty="0">
                <a:effectLst>
                  <a:glow rad="101600">
                    <a:schemeClr val="bg1">
                      <a:alpha val="60000"/>
                    </a:schemeClr>
                  </a:glow>
                </a:effectLst>
              </a:rPr>
              <a:t>Do not give place to the devil – </a:t>
            </a:r>
            <a:r>
              <a:rPr lang="en-US" sz="3600" i="1" dirty="0">
                <a:effectLst>
                  <a:glow rad="101600">
                    <a:schemeClr val="bg1">
                      <a:alpha val="60000"/>
                    </a:schemeClr>
                  </a:glow>
                </a:effectLst>
              </a:rPr>
              <a:t>Eph. </a:t>
            </a:r>
            <a:r>
              <a:rPr lang="en-US" sz="3600" i="1" dirty="0" smtClean="0">
                <a:effectLst>
                  <a:glow rad="101600">
                    <a:schemeClr val="bg1">
                      <a:alpha val="60000"/>
                    </a:schemeClr>
                  </a:glow>
                </a:effectLst>
              </a:rPr>
              <a:t>4:27–31 (bitterness</a:t>
            </a:r>
            <a:r>
              <a:rPr lang="en-US" sz="3600" i="1" dirty="0">
                <a:effectLst>
                  <a:glow rad="101600">
                    <a:schemeClr val="bg1">
                      <a:alpha val="60000"/>
                    </a:schemeClr>
                  </a:glow>
                </a:effectLst>
              </a:rPr>
              <a:t>, immorality, </a:t>
            </a:r>
            <a:r>
              <a:rPr lang="en-US" sz="3600" i="1" dirty="0" smtClean="0">
                <a:effectLst>
                  <a:glow rad="101600">
                    <a:schemeClr val="bg1">
                      <a:alpha val="60000"/>
                    </a:schemeClr>
                  </a:glow>
                </a:effectLst>
              </a:rPr>
              <a:t>covetousness)</a:t>
            </a:r>
            <a:endParaRPr lang="en-US" sz="3600" i="1" dirty="0">
              <a:effectLst>
                <a:glow rad="101600">
                  <a:schemeClr val="bg1">
                    <a:alpha val="60000"/>
                  </a:schemeClr>
                </a:glow>
              </a:effectLst>
            </a:endParaRPr>
          </a:p>
          <a:p>
            <a:pPr lvl="0"/>
            <a:r>
              <a:rPr lang="en-US" sz="3600" dirty="0">
                <a:effectLst>
                  <a:glow rad="101600">
                    <a:schemeClr val="bg1">
                      <a:alpha val="60000"/>
                    </a:schemeClr>
                  </a:glow>
                </a:effectLst>
              </a:rPr>
              <a:t>Keep your thoughts centered on things pure and lovely – </a:t>
            </a:r>
            <a:r>
              <a:rPr lang="en-US" sz="3600" i="1" dirty="0">
                <a:effectLst>
                  <a:glow rad="101600">
                    <a:schemeClr val="bg1">
                      <a:alpha val="60000"/>
                    </a:schemeClr>
                  </a:glow>
                </a:effectLst>
              </a:rPr>
              <a:t>Phil. </a:t>
            </a:r>
            <a:r>
              <a:rPr lang="en-US" sz="3600" i="1" dirty="0" smtClean="0">
                <a:effectLst>
                  <a:glow rad="101600">
                    <a:schemeClr val="bg1">
                      <a:alpha val="60000"/>
                    </a:schemeClr>
                  </a:glow>
                </a:effectLst>
              </a:rPr>
              <a:t>4:6-8</a:t>
            </a:r>
            <a:r>
              <a:rPr lang="en-US" sz="3600" i="1" dirty="0">
                <a:effectLst>
                  <a:glow rad="101600">
                    <a:schemeClr val="bg1">
                      <a:alpha val="60000"/>
                    </a:schemeClr>
                  </a:glow>
                </a:effectLst>
              </a:rPr>
              <a:t> </a:t>
            </a:r>
          </a:p>
          <a:p>
            <a:pPr lvl="0"/>
            <a:r>
              <a:rPr lang="en-US" sz="3600" dirty="0">
                <a:effectLst>
                  <a:glow rad="101600">
                    <a:schemeClr val="bg1">
                      <a:alpha val="60000"/>
                    </a:schemeClr>
                  </a:glow>
                </a:effectLst>
              </a:rPr>
              <a:t>Set your affections on things above – </a:t>
            </a:r>
            <a:r>
              <a:rPr lang="en-US" sz="3600" i="1" dirty="0">
                <a:effectLst>
                  <a:glow rad="101600">
                    <a:schemeClr val="bg1">
                      <a:alpha val="60000"/>
                    </a:schemeClr>
                  </a:glow>
                </a:effectLst>
              </a:rPr>
              <a:t>C</a:t>
            </a:r>
            <a:r>
              <a:rPr lang="en-US" sz="3600" i="1" dirty="0" smtClean="0">
                <a:effectLst>
                  <a:glow rad="101600">
                    <a:schemeClr val="bg1">
                      <a:alpha val="60000"/>
                    </a:schemeClr>
                  </a:glow>
                </a:effectLst>
              </a:rPr>
              <a:t>ol</a:t>
            </a:r>
            <a:r>
              <a:rPr lang="en-US" sz="3600" i="1" dirty="0">
                <a:effectLst>
                  <a:glow rad="101600">
                    <a:schemeClr val="bg1">
                      <a:alpha val="60000"/>
                    </a:schemeClr>
                  </a:glow>
                </a:effectLst>
              </a:rPr>
              <a:t>. </a:t>
            </a:r>
            <a:r>
              <a:rPr lang="en-US" sz="3600" i="1" dirty="0" smtClean="0">
                <a:effectLst>
                  <a:glow rad="101600">
                    <a:schemeClr val="bg1">
                      <a:alpha val="60000"/>
                    </a:schemeClr>
                  </a:glow>
                </a:effectLst>
              </a:rPr>
              <a:t>3:1-4</a:t>
            </a:r>
            <a:r>
              <a:rPr lang="en-US" sz="3600" i="1" dirty="0">
                <a:effectLst>
                  <a:glow rad="101600">
                    <a:schemeClr val="bg1">
                      <a:alpha val="60000"/>
                    </a:schemeClr>
                  </a:glow>
                </a:effectLst>
              </a:rPr>
              <a:t> </a:t>
            </a:r>
          </a:p>
          <a:p>
            <a:pPr lvl="0"/>
            <a:r>
              <a:rPr lang="en-US" sz="3600" dirty="0">
                <a:effectLst>
                  <a:glow rad="101600">
                    <a:schemeClr val="bg1">
                      <a:alpha val="60000"/>
                    </a:schemeClr>
                  </a:glow>
                </a:effectLst>
              </a:rPr>
              <a:t>Keep sin confessed – </a:t>
            </a:r>
            <a:r>
              <a:rPr lang="en-US" sz="3600" i="1" dirty="0">
                <a:effectLst>
                  <a:glow rad="101600">
                    <a:schemeClr val="bg1">
                      <a:alpha val="60000"/>
                    </a:schemeClr>
                  </a:glow>
                </a:effectLst>
              </a:rPr>
              <a:t>Prov. </a:t>
            </a:r>
            <a:r>
              <a:rPr lang="en-US" sz="3600" i="1" dirty="0" smtClean="0">
                <a:effectLst>
                  <a:glow rad="101600">
                    <a:schemeClr val="bg1">
                      <a:alpha val="60000"/>
                    </a:schemeClr>
                  </a:glow>
                </a:effectLst>
              </a:rPr>
              <a:t>28:13-14</a:t>
            </a:r>
            <a:r>
              <a:rPr lang="en-US" sz="3600" dirty="0">
                <a:effectLst>
                  <a:glow rad="101600">
                    <a:schemeClr val="bg1">
                      <a:alpha val="60000"/>
                    </a:schemeClr>
                  </a:glow>
                </a:effectLst>
              </a:rPr>
              <a:t> </a:t>
            </a:r>
          </a:p>
          <a:p>
            <a:pPr lvl="0"/>
            <a:r>
              <a:rPr lang="en-US" sz="3600" dirty="0">
                <a:effectLst>
                  <a:glow rad="101600">
                    <a:schemeClr val="bg1">
                      <a:alpha val="60000"/>
                    </a:schemeClr>
                  </a:glow>
                </a:effectLst>
              </a:rPr>
              <a:t>Keep your conscience clear – </a:t>
            </a:r>
            <a:r>
              <a:rPr lang="en-US" sz="3600" i="1" dirty="0">
                <a:effectLst>
                  <a:glow rad="101600">
                    <a:schemeClr val="bg1">
                      <a:alpha val="60000"/>
                    </a:schemeClr>
                  </a:glow>
                </a:effectLst>
              </a:rPr>
              <a:t>Acts </a:t>
            </a:r>
            <a:r>
              <a:rPr lang="en-US" sz="3600" i="1" dirty="0" smtClean="0">
                <a:effectLst>
                  <a:glow rad="101600">
                    <a:schemeClr val="bg1">
                      <a:alpha val="60000"/>
                    </a:schemeClr>
                  </a:glow>
                </a:effectLst>
              </a:rPr>
              <a:t>24:16</a:t>
            </a:r>
            <a:r>
              <a:rPr lang="en-US" sz="3600" i="1" dirty="0">
                <a:effectLst>
                  <a:glow rad="101600">
                    <a:schemeClr val="bg1">
                      <a:alpha val="60000"/>
                    </a:schemeClr>
                  </a:glow>
                </a:effectLst>
              </a:rPr>
              <a:t> </a:t>
            </a:r>
          </a:p>
          <a:p>
            <a:pPr lvl="0"/>
            <a:r>
              <a:rPr lang="en-US" sz="3600" dirty="0">
                <a:effectLst>
                  <a:glow rad="101600">
                    <a:schemeClr val="bg1">
                      <a:alpha val="60000"/>
                    </a:schemeClr>
                  </a:glow>
                </a:effectLst>
              </a:rPr>
              <a:t>Obey the promptings of the Holy Spirit – </a:t>
            </a:r>
            <a:r>
              <a:rPr lang="en-US" sz="3600" i="1" dirty="0">
                <a:effectLst>
                  <a:glow rad="101600">
                    <a:schemeClr val="bg1">
                      <a:alpha val="60000"/>
                    </a:schemeClr>
                  </a:glow>
                </a:effectLst>
              </a:rPr>
              <a:t>Rom. 8:14</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normAutofit/>
          </a:bodyPr>
          <a:lstStyle/>
          <a:p>
            <a:pPr lvl="0"/>
            <a:r>
              <a:rPr lang="en-US" sz="4000" dirty="0">
                <a:effectLst>
                  <a:glow rad="101600">
                    <a:schemeClr val="bg1">
                      <a:alpha val="60000"/>
                    </a:schemeClr>
                  </a:glow>
                </a:effectLst>
              </a:rPr>
              <a:t>Avoid quenching and grieving the </a:t>
            </a:r>
            <a:r>
              <a:rPr lang="en-US" sz="4000">
                <a:effectLst>
                  <a:glow rad="101600">
                    <a:schemeClr val="bg1">
                      <a:alpha val="60000"/>
                    </a:schemeClr>
                  </a:glow>
                </a:effectLst>
              </a:rPr>
              <a:t>Holy </a:t>
            </a:r>
            <a:r>
              <a:rPr lang="en-US" sz="4000" smtClean="0">
                <a:effectLst>
                  <a:glow rad="101600">
                    <a:schemeClr val="bg1">
                      <a:alpha val="60000"/>
                    </a:schemeClr>
                  </a:glow>
                </a:effectLst>
              </a:rPr>
              <a:t>Spirit </a:t>
            </a:r>
            <a:r>
              <a:rPr lang="en-US" sz="4000" dirty="0">
                <a:effectLst>
                  <a:glow rad="101600">
                    <a:schemeClr val="bg1">
                      <a:alpha val="60000"/>
                    </a:schemeClr>
                  </a:glow>
                </a:effectLst>
              </a:rPr>
              <a:t>– </a:t>
            </a:r>
            <a:r>
              <a:rPr lang="en-US" sz="4000" i="1" dirty="0">
                <a:effectLst>
                  <a:glow rad="101600">
                    <a:schemeClr val="bg1">
                      <a:alpha val="60000"/>
                    </a:schemeClr>
                  </a:glow>
                </a:effectLst>
              </a:rPr>
              <a:t>I Thess. 5:19, Eph. </a:t>
            </a:r>
            <a:r>
              <a:rPr lang="en-US" sz="4000" i="1" dirty="0" smtClean="0">
                <a:effectLst>
                  <a:glow rad="101600">
                    <a:schemeClr val="bg1">
                      <a:alpha val="60000"/>
                    </a:schemeClr>
                  </a:glow>
                </a:effectLst>
              </a:rPr>
              <a:t>4:25-31</a:t>
            </a:r>
            <a:r>
              <a:rPr lang="en-US" sz="4000" i="1" dirty="0">
                <a:effectLst>
                  <a:glow rad="101600">
                    <a:schemeClr val="bg1">
                      <a:alpha val="60000"/>
                    </a:schemeClr>
                  </a:glow>
                </a:effectLst>
              </a:rPr>
              <a:t> </a:t>
            </a:r>
          </a:p>
          <a:p>
            <a:pPr lvl="0"/>
            <a:r>
              <a:rPr lang="en-US" sz="4000" dirty="0">
                <a:effectLst>
                  <a:glow rad="101600">
                    <a:schemeClr val="bg1">
                      <a:alpha val="60000"/>
                    </a:schemeClr>
                  </a:glow>
                </a:effectLst>
              </a:rPr>
              <a:t>Ask God to fill you with the Holy Spirit – </a:t>
            </a:r>
            <a:r>
              <a:rPr lang="en-US" sz="4000" i="1" dirty="0">
                <a:effectLst>
                  <a:glow rad="101600">
                    <a:schemeClr val="bg1">
                      <a:alpha val="60000"/>
                    </a:schemeClr>
                  </a:glow>
                </a:effectLst>
              </a:rPr>
              <a:t>Luke </a:t>
            </a:r>
            <a:r>
              <a:rPr lang="en-US" sz="4000" i="1" dirty="0" smtClean="0">
                <a:effectLst>
                  <a:glow rad="101600">
                    <a:schemeClr val="bg1">
                      <a:alpha val="60000"/>
                    </a:schemeClr>
                  </a:glow>
                </a:effectLst>
              </a:rPr>
              <a:t>11:15</a:t>
            </a:r>
            <a:r>
              <a:rPr lang="en-US" sz="4000" i="1" dirty="0">
                <a:effectLst>
                  <a:glow rad="101600">
                    <a:schemeClr val="bg1">
                      <a:alpha val="60000"/>
                    </a:schemeClr>
                  </a:glow>
                </a:effectLst>
              </a:rPr>
              <a:t> </a:t>
            </a:r>
            <a:endParaRPr lang="en-US" sz="4000" i="1" dirty="0" smtClean="0">
              <a:effectLst>
                <a:glow rad="101600">
                  <a:schemeClr val="bg1">
                    <a:alpha val="60000"/>
                  </a:schemeClr>
                </a:glow>
              </a:effectLst>
            </a:endParaRPr>
          </a:p>
          <a:p>
            <a:pPr lvl="0">
              <a:buNone/>
            </a:pPr>
            <a:endParaRPr lang="en-US" sz="4000" i="1" dirty="0">
              <a:effectLst>
                <a:glow rad="101600">
                  <a:schemeClr val="bg1">
                    <a:alpha val="60000"/>
                  </a:schemeClr>
                </a:glow>
              </a:effectLst>
            </a:endParaRPr>
          </a:p>
          <a:p>
            <a:pPr>
              <a:buNone/>
            </a:pPr>
            <a:r>
              <a:rPr lang="en-US" sz="4000" dirty="0" smtClean="0">
                <a:solidFill>
                  <a:srgbClr val="FFC000"/>
                </a:solidFill>
                <a:effectLst>
                  <a:glow rad="101600">
                    <a:schemeClr val="bg1">
                      <a:alpha val="60000"/>
                    </a:schemeClr>
                  </a:glow>
                </a:effectLst>
              </a:rPr>
              <a:t>   Note</a:t>
            </a:r>
            <a:r>
              <a:rPr lang="en-US" sz="4000" dirty="0">
                <a:solidFill>
                  <a:srgbClr val="FFC000"/>
                </a:solidFill>
                <a:effectLst>
                  <a:glow rad="101600">
                    <a:schemeClr val="bg1">
                      <a:alpha val="60000"/>
                    </a:schemeClr>
                  </a:glow>
                </a:effectLst>
              </a:rPr>
              <a:t>: The Holy Spirit is called the </a:t>
            </a:r>
            <a:r>
              <a:rPr lang="en-US" sz="4000" i="1" dirty="0">
                <a:solidFill>
                  <a:srgbClr val="FFC000"/>
                </a:solidFill>
                <a:effectLst>
                  <a:glow rad="101600">
                    <a:schemeClr val="bg1">
                      <a:alpha val="60000"/>
                    </a:schemeClr>
                  </a:glow>
                </a:effectLst>
              </a:rPr>
              <a:t>“Spirit of Grace” in Heb. 10:29</a:t>
            </a:r>
            <a:r>
              <a:rPr lang="en-US" sz="4000" dirty="0">
                <a:solidFill>
                  <a:srgbClr val="FFC000"/>
                </a:solidFill>
                <a:effectLst>
                  <a:glow rad="101600">
                    <a:schemeClr val="bg1">
                      <a:alpha val="60000"/>
                    </a:schemeClr>
                  </a:glow>
                </a:effectLst>
              </a:rPr>
              <a:t> </a:t>
            </a:r>
            <a:r>
              <a:rPr lang="en-US" sz="4000" i="1" dirty="0">
                <a:solidFill>
                  <a:srgbClr val="FFC000"/>
                </a:solidFill>
                <a:effectLst>
                  <a:glow rad="101600">
                    <a:schemeClr val="bg1">
                      <a:alpha val="60000"/>
                    </a:schemeClr>
                  </a:glow>
                </a:effectLst>
              </a:rPr>
              <a:t>-</a:t>
            </a:r>
            <a:r>
              <a:rPr lang="en-US" sz="4000" i="1" dirty="0" smtClean="0">
                <a:solidFill>
                  <a:srgbClr val="FFC000"/>
                </a:solidFill>
                <a:effectLst>
                  <a:glow rad="101600">
                    <a:schemeClr val="bg1">
                      <a:alpha val="60000"/>
                    </a:schemeClr>
                  </a:glow>
                </a:effectLst>
              </a:rPr>
              <a:t> </a:t>
            </a:r>
            <a:r>
              <a:rPr lang="en-US" sz="4000" i="1" dirty="0">
                <a:solidFill>
                  <a:srgbClr val="FFC000"/>
                </a:solidFill>
                <a:effectLst>
                  <a:glow rad="101600">
                    <a:schemeClr val="bg1">
                      <a:alpha val="60000"/>
                    </a:schemeClr>
                  </a:glow>
                </a:effectLst>
              </a:rPr>
              <a:t>“God gives grace to the humble…”</a:t>
            </a:r>
            <a:endParaRPr lang="en-US" sz="4000" dirty="0">
              <a:solidFill>
                <a:srgbClr val="FFC000"/>
              </a:solidFill>
              <a:effectLst>
                <a:glow rad="101600">
                  <a:schemeClr val="bg1">
                    <a:alpha val="60000"/>
                  </a:schemeClr>
                </a:glow>
              </a:effectLst>
            </a:endParaRPr>
          </a:p>
          <a:p>
            <a:endParaRPr lang="en-US" sz="40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381000" y="212735"/>
            <a:ext cx="8305800" cy="64325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457200" algn="l"/>
              </a:tabLst>
            </a:pP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Spirit Filling is Likened </a:t>
            </a:r>
          </a:p>
          <a:p>
            <a:pPr marL="0" marR="0" lvl="0" indent="0" algn="ctr" defTabSz="914400" rtl="0" eaLnBrk="1" fontAlgn="base" latinLnBrk="0" hangingPunct="1">
              <a:lnSpc>
                <a:spcPct val="100000"/>
              </a:lnSpc>
              <a:spcBef>
                <a:spcPct val="0"/>
              </a:spcBef>
              <a:spcAft>
                <a:spcPct val="0"/>
              </a:spcAft>
              <a:buClrTx/>
              <a:buSzTx/>
              <a:tabLst>
                <a:tab pos="457200" algn="l"/>
              </a:tabLst>
            </a:pPr>
            <a:r>
              <a:rPr lang="en-US" sz="3600"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u</a:t>
            </a: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nto Being </a:t>
            </a:r>
            <a:r>
              <a:rPr lang="en-US" sz="3600"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D</a:t>
            </a: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runk</a:t>
            </a:r>
          </a:p>
          <a:p>
            <a:pPr marL="0" marR="0" lvl="0" indent="0" algn="ctr" defTabSz="914400" rtl="0" eaLnBrk="1" fontAlgn="base" latinLnBrk="0" hangingPunct="1">
              <a:lnSpc>
                <a:spcPct val="100000"/>
              </a:lnSpc>
              <a:spcBef>
                <a:spcPct val="0"/>
              </a:spcBef>
              <a:spcAft>
                <a:spcPct val="0"/>
              </a:spcAft>
              <a:buClrTx/>
              <a:buSzTx/>
              <a:tabLst>
                <a:tab pos="457200" algn="l"/>
              </a:tabLst>
            </a:pPr>
            <a:r>
              <a:rPr lang="en-US" sz="3600" i="1"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(Eph. 5:18)</a:t>
            </a:r>
            <a:r>
              <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a:t>
            </a:r>
          </a:p>
          <a:p>
            <a:pPr marL="0" marR="0" lvl="0" indent="0" algn="ctr" defTabSz="914400" rtl="0" eaLnBrk="1" fontAlgn="base" latinLnBrk="0" hangingPunct="1">
              <a:lnSpc>
                <a:spcPct val="100000"/>
              </a:lnSpc>
              <a:spcBef>
                <a:spcPct val="0"/>
              </a:spcBef>
              <a:spcAft>
                <a:spcPct val="0"/>
              </a:spcAft>
              <a:buClrTx/>
              <a:buSzTx/>
              <a:tabLst>
                <a:tab pos="457200" algn="l"/>
              </a:tabLst>
            </a:pPr>
            <a:endParaRPr lang="en-US" sz="3600" i="1" dirty="0">
              <a:effectLst>
                <a:glow rad="101600">
                  <a:schemeClr val="bg1">
                    <a:alpha val="60000"/>
                  </a:schemeClr>
                </a:glow>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tabLst>
                <a:tab pos="457200" algn="l"/>
              </a:tabLst>
            </a:pP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A drunken person is under the control of alcohol and will think, speak and act in ways that are not natural  when he is sober.</a:t>
            </a:r>
            <a:endParaRPr kumimoji="0" lang="en-US" sz="4000" b="0" i="0"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US" sz="3600" b="0" i="0"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4033">
                                            <p:txEl>
                                              <p:pRg st="5" end="5"/>
                                            </p:txEl>
                                          </p:spTgt>
                                        </p:tgtEl>
                                        <p:attrNameLst>
                                          <p:attrName>style.visibility</p:attrName>
                                        </p:attrNameLst>
                                      </p:cBhvr>
                                      <p:to>
                                        <p:strVal val="visible"/>
                                      </p:to>
                                    </p:set>
                                    <p:anim calcmode="lin" valueType="num">
                                      <p:cBhvr>
                                        <p:cTn id="7" dur="500" decel="50000" fill="hold">
                                          <p:stCondLst>
                                            <p:cond delay="0"/>
                                          </p:stCondLst>
                                        </p:cTn>
                                        <p:tgtEl>
                                          <p:spTgt spid="44033">
                                            <p:txEl>
                                              <p:pRg st="5" end="5"/>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4033">
                                            <p:txEl>
                                              <p:pRg st="5" end="5"/>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4033">
                                            <p:txEl>
                                              <p:pRg st="5" end="5"/>
                                            </p:txEl>
                                          </p:spTgt>
                                        </p:tgtEl>
                                        <p:attrNameLst>
                                          <p:attrName>ppt_w</p:attrName>
                                        </p:attrNameLst>
                                      </p:cBhvr>
                                      <p:tavLst>
                                        <p:tav tm="0">
                                          <p:val>
                                            <p:strVal val="#ppt_w*.05"/>
                                          </p:val>
                                        </p:tav>
                                        <p:tav tm="100000">
                                          <p:val>
                                            <p:strVal val="#ppt_w"/>
                                          </p:val>
                                        </p:tav>
                                      </p:tavLst>
                                    </p:anim>
                                    <p:anim calcmode="lin" valueType="num">
                                      <p:cBhvr>
                                        <p:cTn id="10" dur="1000" fill="hold"/>
                                        <p:tgtEl>
                                          <p:spTgt spid="44033">
                                            <p:txEl>
                                              <p:pRg st="5" end="5"/>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4033">
                                            <p:txEl>
                                              <p:pRg st="5" end="5"/>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4033">
                                            <p:txEl>
                                              <p:pRg st="5" end="5"/>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4033">
                                            <p:txEl>
                                              <p:pRg st="5" end="5"/>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40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praytherosaryapostolate.com/Jesus/PENTECOST%20symbols%20image.JPG"/>
          <p:cNvPicPr>
            <a:picLocks noChangeAspect="1" noChangeArrowheads="1"/>
          </p:cNvPicPr>
          <p:nvPr/>
        </p:nvPicPr>
        <p:blipFill>
          <a:blip r:embed="rId2" cstate="print"/>
          <a:srcRect/>
          <a:stretch>
            <a:fillRect/>
          </a:stretch>
        </p:blipFill>
        <p:spPr bwMode="auto">
          <a:xfrm>
            <a:off x="0" y="0"/>
            <a:ext cx="9144000" cy="2806998"/>
          </a:xfrm>
          <a:prstGeom prst="rect">
            <a:avLst/>
          </a:prstGeom>
          <a:noFill/>
        </p:spPr>
      </p:pic>
      <p:sp>
        <p:nvSpPr>
          <p:cNvPr id="3" name="Rectangle 2"/>
          <p:cNvSpPr/>
          <p:nvPr/>
        </p:nvSpPr>
        <p:spPr>
          <a:xfrm>
            <a:off x="0" y="1905001"/>
            <a:ext cx="9144000" cy="4401205"/>
          </a:xfrm>
          <a:prstGeom prst="rect">
            <a:avLst/>
          </a:prstGeom>
        </p:spPr>
        <p:txBody>
          <a:bodyPr wrap="square">
            <a:spAutoFit/>
            <a:scene3d>
              <a:camera prst="orthographicFront"/>
              <a:lightRig rig="threePt" dir="t"/>
            </a:scene3d>
            <a:sp3d extrusionH="57150">
              <a:bevelT w="38100" h="38100" prst="convex"/>
            </a:sp3d>
          </a:bodyPr>
          <a:lstStyle/>
          <a:p>
            <a:pPr algn="ctr"/>
            <a:endParaRPr lang="en-US" sz="4000" dirty="0" smtClean="0">
              <a:solidFill>
                <a:schemeClr val="bg2">
                  <a:lumMod val="40000"/>
                  <a:lumOff val="60000"/>
                </a:schemeClr>
              </a:solidFill>
            </a:endParaRPr>
          </a:p>
          <a:p>
            <a:pPr algn="ctr"/>
            <a:endParaRPr lang="en-US" sz="4000" dirty="0" smtClean="0">
              <a:solidFill>
                <a:schemeClr val="bg2">
                  <a:lumMod val="40000"/>
                  <a:lumOff val="60000"/>
                </a:schemeClr>
              </a:solidFill>
            </a:endParaRPr>
          </a:p>
          <a:p>
            <a:pPr algn="ctr"/>
            <a:r>
              <a:rPr lang="en-US" sz="4000" dirty="0" smtClean="0">
                <a:solidFill>
                  <a:schemeClr val="bg2">
                    <a:lumMod val="40000"/>
                    <a:lumOff val="60000"/>
                  </a:schemeClr>
                </a:solidFill>
              </a:rPr>
              <a:t>The symbols of the Holy Spirit become essential to our gaining an understanding of who He is, what He’s like and His ministry in our lives, the Church </a:t>
            </a:r>
          </a:p>
          <a:p>
            <a:pPr algn="ctr"/>
            <a:r>
              <a:rPr lang="en-US" sz="4000" dirty="0" smtClean="0">
                <a:solidFill>
                  <a:schemeClr val="bg2">
                    <a:lumMod val="40000"/>
                    <a:lumOff val="60000"/>
                  </a:schemeClr>
                </a:solidFill>
              </a:rPr>
              <a:t>and the World.</a:t>
            </a:r>
            <a:endParaRPr lang="en-US" sz="4000" dirty="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5.fanpop.com/image/photos/25200000/Dove-of-Peace-peace-and-love-revolution-club-25246250-1440-900.jpg"/>
          <p:cNvPicPr>
            <a:picLocks noChangeAspect="1" noChangeArrowheads="1"/>
          </p:cNvPicPr>
          <p:nvPr/>
        </p:nvPicPr>
        <p:blipFill>
          <a:blip r:embed="rId2" cstate="print"/>
          <a:srcRect/>
          <a:stretch>
            <a:fillRect/>
          </a:stretch>
        </p:blipFill>
        <p:spPr bwMode="auto">
          <a:xfrm>
            <a:off x="2895600" y="2286000"/>
            <a:ext cx="3536805" cy="2133600"/>
          </a:xfrm>
          <a:prstGeom prst="ellipse">
            <a:avLst/>
          </a:prstGeom>
          <a:ln>
            <a:noFill/>
          </a:ln>
          <a:effectLst>
            <a:softEdge rad="112500"/>
          </a:effectLst>
        </p:spPr>
      </p:pic>
      <p:pic>
        <p:nvPicPr>
          <p:cNvPr id="2052" name="Picture 4" descr="http://2.bp.blogspot.com/-2DP6gYku1ls/Tf_KCtyi52I/AAAAAAAAEgc/4luz_pe-Nv4/s1600/Dove+water.jpg"/>
          <p:cNvPicPr>
            <a:picLocks noChangeAspect="1" noChangeArrowheads="1"/>
          </p:cNvPicPr>
          <p:nvPr/>
        </p:nvPicPr>
        <p:blipFill>
          <a:blip r:embed="rId3" cstate="print"/>
          <a:srcRect/>
          <a:stretch>
            <a:fillRect/>
          </a:stretch>
        </p:blipFill>
        <p:spPr bwMode="auto">
          <a:xfrm>
            <a:off x="3823185" y="0"/>
            <a:ext cx="2730015" cy="2438400"/>
          </a:xfrm>
          <a:prstGeom prst="ellipse">
            <a:avLst/>
          </a:prstGeom>
          <a:ln>
            <a:noFill/>
          </a:ln>
          <a:effectLst>
            <a:softEdge rad="112500"/>
          </a:effectLst>
        </p:spPr>
      </p:pic>
      <p:pic>
        <p:nvPicPr>
          <p:cNvPr id="2054" name="Picture 6" descr="http://2.bp.blogspot.com/-fKTWOkpsFMc/UNCCF5QfAeI/AAAAAAAAAIQ/xdBZihA6M8I/s1600/anointing_of_fresh_oil.jpg"/>
          <p:cNvPicPr>
            <a:picLocks noChangeAspect="1" noChangeArrowheads="1"/>
          </p:cNvPicPr>
          <p:nvPr/>
        </p:nvPicPr>
        <p:blipFill>
          <a:blip r:embed="rId4" cstate="print"/>
          <a:srcRect/>
          <a:stretch>
            <a:fillRect/>
          </a:stretch>
        </p:blipFill>
        <p:spPr bwMode="auto">
          <a:xfrm>
            <a:off x="152400" y="304800"/>
            <a:ext cx="3123391" cy="2590800"/>
          </a:xfrm>
          <a:prstGeom prst="ellipse">
            <a:avLst/>
          </a:prstGeom>
          <a:ln>
            <a:noFill/>
          </a:ln>
          <a:effectLst>
            <a:softEdge rad="112500"/>
          </a:effectLst>
        </p:spPr>
      </p:pic>
      <p:pic>
        <p:nvPicPr>
          <p:cNvPr id="2056" name="Picture 8" descr="http://devotionsfordisciples.com/wp-content/uploads/2011/01/seal.jpg"/>
          <p:cNvPicPr>
            <a:picLocks noChangeAspect="1" noChangeArrowheads="1"/>
          </p:cNvPicPr>
          <p:nvPr/>
        </p:nvPicPr>
        <p:blipFill>
          <a:blip r:embed="rId5" cstate="print"/>
          <a:srcRect l="15171" b="3030"/>
          <a:stretch>
            <a:fillRect/>
          </a:stretch>
        </p:blipFill>
        <p:spPr bwMode="auto">
          <a:xfrm>
            <a:off x="6435119" y="1219200"/>
            <a:ext cx="2708881" cy="2583761"/>
          </a:xfrm>
          <a:prstGeom prst="ellipse">
            <a:avLst/>
          </a:prstGeom>
          <a:ln>
            <a:noFill/>
          </a:ln>
          <a:effectLst>
            <a:softEdge rad="112500"/>
          </a:effectLst>
        </p:spPr>
      </p:pic>
      <p:pic>
        <p:nvPicPr>
          <p:cNvPr id="2058" name="Picture 10" descr="http://firstassemblywm.org/wp-content/uploads/2010/05/holyspirit.jpg"/>
          <p:cNvPicPr>
            <a:picLocks noChangeAspect="1" noChangeArrowheads="1"/>
          </p:cNvPicPr>
          <p:nvPr/>
        </p:nvPicPr>
        <p:blipFill>
          <a:blip r:embed="rId6" cstate="print"/>
          <a:srcRect/>
          <a:stretch>
            <a:fillRect/>
          </a:stretch>
        </p:blipFill>
        <p:spPr bwMode="auto">
          <a:xfrm>
            <a:off x="2590800" y="4191000"/>
            <a:ext cx="2819400" cy="2667000"/>
          </a:xfrm>
          <a:prstGeom prst="ellipse">
            <a:avLst/>
          </a:prstGeom>
          <a:ln>
            <a:noFill/>
          </a:ln>
          <a:effectLst>
            <a:softEdge rad="112500"/>
          </a:effectLst>
        </p:spPr>
      </p:pic>
      <p:pic>
        <p:nvPicPr>
          <p:cNvPr id="2060" name="Picture 12" descr="http://www.jesusrministries.org/images/Creation2-IHI.jpg"/>
          <p:cNvPicPr>
            <a:picLocks noChangeAspect="1" noChangeArrowheads="1"/>
          </p:cNvPicPr>
          <p:nvPr/>
        </p:nvPicPr>
        <p:blipFill>
          <a:blip r:embed="rId7" cstate="print"/>
          <a:srcRect/>
          <a:stretch>
            <a:fillRect/>
          </a:stretch>
        </p:blipFill>
        <p:spPr bwMode="auto">
          <a:xfrm>
            <a:off x="5486400" y="4038600"/>
            <a:ext cx="3467100" cy="2600325"/>
          </a:xfrm>
          <a:prstGeom prst="ellipse">
            <a:avLst/>
          </a:prstGeom>
          <a:ln>
            <a:noFill/>
          </a:ln>
          <a:effectLst>
            <a:softEdge rad="112500"/>
          </a:effectLst>
        </p:spPr>
      </p:pic>
      <p:pic>
        <p:nvPicPr>
          <p:cNvPr id="2062" name="Picture 14" descr="http://www.healthyliquor.com/wp-content/uploads/2012/01/redwine.jpg"/>
          <p:cNvPicPr>
            <a:picLocks noChangeAspect="1" noChangeArrowheads="1"/>
          </p:cNvPicPr>
          <p:nvPr/>
        </p:nvPicPr>
        <p:blipFill>
          <a:blip r:embed="rId8" cstate="print"/>
          <a:srcRect/>
          <a:stretch>
            <a:fillRect/>
          </a:stretch>
        </p:blipFill>
        <p:spPr bwMode="auto">
          <a:xfrm>
            <a:off x="0" y="3276600"/>
            <a:ext cx="2667000" cy="26670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to="" calcmode="lin" valueType="num">
                                      <p:cBhvr>
                                        <p:cTn id="7" dur="1" fill="hold"/>
                                        <p:tgtEl>
                                          <p:spTgt spid="205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to="" calcmode="lin" valueType="num">
                                      <p:cBhvr>
                                        <p:cTn id="12" dur="1" fill="hold"/>
                                        <p:tgtEl>
                                          <p:spTgt spid="205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 to="" calcmode="lin" valueType="num">
                                      <p:cBhvr>
                                        <p:cTn id="17" dur="1" fill="hold"/>
                                        <p:tgtEl>
                                          <p:spTgt spid="205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60"/>
                                        </p:tgtEl>
                                        <p:attrNameLst>
                                          <p:attrName>style.visibility</p:attrName>
                                        </p:attrNameLst>
                                      </p:cBhvr>
                                      <p:to>
                                        <p:strVal val="visible"/>
                                      </p:to>
                                    </p:set>
                                    <p:anim to="" calcmode="lin" valueType="num">
                                      <p:cBhvr>
                                        <p:cTn id="22" dur="1" fill="hold"/>
                                        <p:tgtEl>
                                          <p:spTgt spid="206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anim to="" calcmode="lin" valueType="num">
                                      <p:cBhvr>
                                        <p:cTn id="27" dur="1" fill="hold"/>
                                        <p:tgtEl>
                                          <p:spTgt spid="205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2062"/>
                                        </p:tgtEl>
                                        <p:attrNameLst>
                                          <p:attrName>style.visibility</p:attrName>
                                        </p:attrNameLst>
                                      </p:cBhvr>
                                      <p:to>
                                        <p:strVal val="visible"/>
                                      </p:to>
                                    </p:set>
                                    <p:anim to="" calcmode="lin" valueType="num">
                                      <p:cBhvr>
                                        <p:cTn id="32" dur="1" fill="hold"/>
                                        <p:tgtEl>
                                          <p:spTgt spid="206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ocachurch.com/web/sites/default/files/2ImageforWeb600x450Ephesians51819%281%29.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38400"/>
          </a:xfrm>
        </p:spPr>
        <p:txBody>
          <a:bodyPr>
            <a:normAutofit/>
          </a:bodyPr>
          <a:lstStyle/>
          <a:p>
            <a:r>
              <a:rPr lang="en-US" dirty="0" smtClean="0"/>
              <a:t>Wine a symbol of the </a:t>
            </a:r>
            <a:br>
              <a:rPr lang="en-US" dirty="0" smtClean="0"/>
            </a:br>
            <a:r>
              <a:rPr lang="en-US" dirty="0" smtClean="0"/>
              <a:t>filling of the Holy Spirit.</a:t>
            </a:r>
            <a:br>
              <a:rPr lang="en-US" dirty="0" smtClean="0"/>
            </a:br>
            <a:endParaRPr lang="en-US" dirty="0"/>
          </a:p>
        </p:txBody>
      </p:sp>
      <p:pic>
        <p:nvPicPr>
          <p:cNvPr id="1026" name="Picture 2" descr="https://encrypted-tbn0.gstatic.com/images?q=tbn:ANd9GcTnaMRx4UEBk3ejGR7UJNVVzwy_zJ21hteXYFPR3vqVNI3bNPlz"/>
          <p:cNvPicPr>
            <a:picLocks noChangeAspect="1" noChangeArrowheads="1"/>
          </p:cNvPicPr>
          <p:nvPr/>
        </p:nvPicPr>
        <p:blipFill>
          <a:blip r:embed="rId2" cstate="print"/>
          <a:srcRect/>
          <a:stretch>
            <a:fillRect/>
          </a:stretch>
        </p:blipFill>
        <p:spPr bwMode="auto">
          <a:xfrm>
            <a:off x="1905000" y="1828800"/>
            <a:ext cx="5413108" cy="50292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1"/>
            <a:ext cx="8229600" cy="4572000"/>
          </a:xfrm>
        </p:spPr>
        <p:txBody>
          <a:bodyPr>
            <a:normAutofit/>
          </a:bodyPr>
          <a:lstStyle/>
          <a:p>
            <a:r>
              <a:rPr lang="en-US" sz="6000" i="1" dirty="0" smtClean="0">
                <a:solidFill>
                  <a:srgbClr val="FFFF00"/>
                </a:solidFill>
              </a:rPr>
              <a:t>Evangelize</a:t>
            </a:r>
          </a:p>
          <a:p>
            <a:r>
              <a:rPr lang="en-US" sz="6000" i="1" dirty="0" smtClean="0">
                <a:solidFill>
                  <a:srgbClr val="FFFF00"/>
                </a:solidFill>
              </a:rPr>
              <a:t>Baptize </a:t>
            </a:r>
          </a:p>
          <a:p>
            <a:r>
              <a:rPr lang="en-US" sz="6000" i="1" dirty="0" smtClean="0">
                <a:solidFill>
                  <a:srgbClr val="FFFF00"/>
                </a:solidFill>
              </a:rPr>
              <a:t>Stabilize</a:t>
            </a:r>
            <a:endParaRPr lang="en-US" sz="6000" i="1" dirty="0">
              <a:solidFill>
                <a:srgbClr val="FFFF00"/>
              </a:solidFill>
            </a:endParaRPr>
          </a:p>
        </p:txBody>
      </p:sp>
      <p:pic>
        <p:nvPicPr>
          <p:cNvPr id="1026" name="Picture 2" descr="C:\Users\Ptr. Daniel White\Desktop\Bible pictures\preaching\scan0082.jpg"/>
          <p:cNvPicPr>
            <a:picLocks noChangeAspect="1" noChangeArrowheads="1"/>
          </p:cNvPicPr>
          <p:nvPr/>
        </p:nvPicPr>
        <p:blipFill>
          <a:blip r:embed="rId3" cstate="print"/>
          <a:srcRect/>
          <a:stretch>
            <a:fillRect/>
          </a:stretch>
        </p:blipFill>
        <p:spPr bwMode="auto">
          <a:xfrm>
            <a:off x="5867400" y="2286000"/>
            <a:ext cx="2973388" cy="24188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C:\Users\Ptr. Daniel White\Desktop\Bible pictures\preaching\scan0032.jpg"/>
          <p:cNvPicPr>
            <a:picLocks noChangeAspect="1" noChangeArrowheads="1"/>
          </p:cNvPicPr>
          <p:nvPr/>
        </p:nvPicPr>
        <p:blipFill>
          <a:blip r:embed="rId4" cstate="print"/>
          <a:srcRect/>
          <a:stretch>
            <a:fillRect/>
          </a:stretch>
        </p:blipFill>
        <p:spPr bwMode="auto">
          <a:xfrm>
            <a:off x="4495800" y="228600"/>
            <a:ext cx="3635375" cy="1728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652" name="Picture 4" descr="http://www.morethandodgeball.com/wp-content/images/2/files/2013/02/DiscipleshipTitle.jpg"/>
          <p:cNvPicPr>
            <a:picLocks noChangeAspect="1" noChangeArrowheads="1"/>
          </p:cNvPicPr>
          <p:nvPr/>
        </p:nvPicPr>
        <p:blipFill>
          <a:blip r:embed="rId5" cstate="print"/>
          <a:srcRect/>
          <a:stretch>
            <a:fillRect/>
          </a:stretch>
        </p:blipFill>
        <p:spPr bwMode="auto">
          <a:xfrm>
            <a:off x="2514600" y="4343400"/>
            <a:ext cx="3200400" cy="2399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to="" calcmode="lin" valueType="num">
                                      <p:cBhvr>
                                        <p:cTn id="12" dur="1" fill="hold"/>
                                        <p:tgtEl>
                                          <p:spTgt spid="102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to="" calcmode="lin" valueType="num">
                                      <p:cBhvr>
                                        <p:cTn id="22" dur="1" fill="hold"/>
                                        <p:tgtEl>
                                          <p:spTgt spid="102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27652"/>
                                        </p:tgtEl>
                                        <p:attrNameLst>
                                          <p:attrName>style.visibility</p:attrName>
                                        </p:attrNameLst>
                                      </p:cBhvr>
                                      <p:to>
                                        <p:strVal val="visible"/>
                                      </p:to>
                                    </p:set>
                                    <p:anim calcmode="lin" valueType="num">
                                      <p:cBhvr>
                                        <p:cTn id="32" dur="500" fill="hold"/>
                                        <p:tgtEl>
                                          <p:spTgt spid="27652"/>
                                        </p:tgtEl>
                                        <p:attrNameLst>
                                          <p:attrName>ppt_w</p:attrName>
                                        </p:attrNameLst>
                                      </p:cBhvr>
                                      <p:tavLst>
                                        <p:tav tm="0">
                                          <p:val>
                                            <p:fltVal val="0"/>
                                          </p:val>
                                        </p:tav>
                                        <p:tav tm="100000">
                                          <p:val>
                                            <p:strVal val="#ppt_w"/>
                                          </p:val>
                                        </p:tav>
                                      </p:tavLst>
                                    </p:anim>
                                    <p:anim calcmode="lin" valueType="num">
                                      <p:cBhvr>
                                        <p:cTn id="33" dur="500" fill="hold"/>
                                        <p:tgtEl>
                                          <p:spTgt spid="27652"/>
                                        </p:tgtEl>
                                        <p:attrNameLst>
                                          <p:attrName>ppt_h</p:attrName>
                                        </p:attrNameLst>
                                      </p:cBhvr>
                                      <p:tavLst>
                                        <p:tav tm="0">
                                          <p:val>
                                            <p:fltVal val="0"/>
                                          </p:val>
                                        </p:tav>
                                        <p:tav tm="100000">
                                          <p:val>
                                            <p:strVal val="#ppt_h"/>
                                          </p:val>
                                        </p:tav>
                                      </p:tavLst>
                                    </p:anim>
                                    <p:animEffect transition="in" filter="fade">
                                      <p:cBhvr>
                                        <p:cTn id="34"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297162">
            <a:off x="141162" y="1100009"/>
            <a:ext cx="4911635" cy="1797990"/>
          </a:xfrm>
        </p:spPr>
        <p:txBody>
          <a:bodyPr>
            <a:normAutofit/>
            <a:scene3d>
              <a:camera prst="orthographicFront"/>
              <a:lightRig rig="threePt" dir="t"/>
            </a:scene3d>
            <a:sp3d extrusionH="57150">
              <a:bevelT w="38100" h="38100" prst="convex"/>
            </a:sp3d>
          </a:bodyPr>
          <a:lstStyle/>
          <a:p>
            <a:r>
              <a:rPr lang="en-US" sz="5400" dirty="0" smtClean="0"/>
              <a:t>The Comparison</a:t>
            </a:r>
            <a:endParaRPr lang="en-US" sz="5400" dirty="0"/>
          </a:p>
        </p:txBody>
      </p:sp>
      <p:pic>
        <p:nvPicPr>
          <p:cNvPr id="59394" name="Picture 2" descr="http://i.telegraph.co.uk/multimedia/archive/01372/binge-drinking_1372882c.jpg"/>
          <p:cNvPicPr>
            <a:picLocks noChangeAspect="1" noChangeArrowheads="1"/>
          </p:cNvPicPr>
          <p:nvPr/>
        </p:nvPicPr>
        <p:blipFill>
          <a:blip r:embed="rId2" cstate="print"/>
          <a:srcRect/>
          <a:stretch>
            <a:fillRect/>
          </a:stretch>
        </p:blipFill>
        <p:spPr bwMode="auto">
          <a:xfrm>
            <a:off x="4762500" y="1066800"/>
            <a:ext cx="4381500" cy="2743201"/>
          </a:xfrm>
          <a:prstGeom prst="rect">
            <a:avLst/>
          </a:prstGeom>
          <a:noFill/>
        </p:spPr>
      </p:pic>
      <p:pic>
        <p:nvPicPr>
          <p:cNvPr id="59396" name="Picture 4" descr="http://www.paulchappell.com/wp-content/uploads/filled-with-the-spirit.jpg"/>
          <p:cNvPicPr>
            <a:picLocks noChangeAspect="1" noChangeArrowheads="1"/>
          </p:cNvPicPr>
          <p:nvPr/>
        </p:nvPicPr>
        <p:blipFill>
          <a:blip r:embed="rId3" cstate="print"/>
          <a:srcRect/>
          <a:stretch>
            <a:fillRect/>
          </a:stretch>
        </p:blipFill>
        <p:spPr bwMode="auto">
          <a:xfrm>
            <a:off x="0" y="4362449"/>
            <a:ext cx="5514975" cy="2495551"/>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38100" h="38100" prst="convex"/>
            </a:sp3d>
          </a:bodyPr>
          <a:lstStyle/>
          <a:p>
            <a:r>
              <a:rPr lang="en-US" b="1" dirty="0" smtClean="0"/>
              <a:t>The Comparison is a Control Issue</a:t>
            </a:r>
            <a:endParaRPr lang="en-US" b="1" dirty="0"/>
          </a:p>
        </p:txBody>
      </p:sp>
      <p:pic>
        <p:nvPicPr>
          <p:cNvPr id="64514" name="Picture 2" descr="https://encrypted-tbn1.gstatic.com/images?q=tbn:ANd9GcTgstVddaf7yQ66KgxHsvriMVWR3760DGU6qwrNGE1EqgVsol4Y"/>
          <p:cNvPicPr>
            <a:picLocks noChangeAspect="1" noChangeArrowheads="1"/>
          </p:cNvPicPr>
          <p:nvPr/>
        </p:nvPicPr>
        <p:blipFill>
          <a:blip r:embed="rId2" cstate="print"/>
          <a:srcRect/>
          <a:stretch>
            <a:fillRect/>
          </a:stretch>
        </p:blipFill>
        <p:spPr bwMode="auto">
          <a:xfrm>
            <a:off x="2743200" y="4114800"/>
            <a:ext cx="3429000" cy="22801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02" name="Picture 2" descr="http://worldhealingcenterchurch.com/wp-content/uploads/2013/02/shutterstock_94086193.jpg"/>
          <p:cNvPicPr>
            <a:picLocks noChangeAspect="1" noChangeArrowheads="1"/>
          </p:cNvPicPr>
          <p:nvPr/>
        </p:nvPicPr>
        <p:blipFill>
          <a:blip r:embed="rId3" cstate="print"/>
          <a:srcRect t="3504" r="-1341"/>
          <a:stretch>
            <a:fillRect/>
          </a:stretch>
        </p:blipFill>
        <p:spPr bwMode="auto">
          <a:xfrm rot="1185657">
            <a:off x="5213510" y="2003234"/>
            <a:ext cx="3200400" cy="20984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04" name="Picture 4" descr="http://us.123rf.com/400wm/400/400/smithore/smithore1109/smithore110900038/10637693-drunk-young-woman-holding-botle-of-wine-lying-on-stone-stairs.jpg"/>
          <p:cNvPicPr>
            <a:picLocks noChangeAspect="1" noChangeArrowheads="1"/>
          </p:cNvPicPr>
          <p:nvPr/>
        </p:nvPicPr>
        <p:blipFill>
          <a:blip r:embed="rId4" cstate="print"/>
          <a:srcRect/>
          <a:stretch>
            <a:fillRect/>
          </a:stretch>
        </p:blipFill>
        <p:spPr bwMode="auto">
          <a:xfrm rot="20444695">
            <a:off x="628171" y="1888045"/>
            <a:ext cx="3010899" cy="2009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4" descr="http://us.123rf.com/400wm/400/400/smithore/smithore1109/smithore110900038/10637693-drunk-young-woman-holding-botle-of-wine-lying-on-stone-stairs.jpg"/>
          <p:cNvPicPr>
            <a:picLocks noChangeAspect="1" noChangeArrowheads="1"/>
          </p:cNvPicPr>
          <p:nvPr/>
        </p:nvPicPr>
        <p:blipFill>
          <a:blip r:embed="rId4" cstate="print"/>
          <a:srcRect l="35431" t="68246" r="39261" b="16588"/>
          <a:stretch>
            <a:fillRect/>
          </a:stretch>
        </p:blipFill>
        <p:spPr bwMode="auto">
          <a:xfrm>
            <a:off x="1676400" y="2971800"/>
            <a:ext cx="762000" cy="5334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wipe(down)">
                                      <p:cBhvr>
                                        <p:cTn id="7"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1"/>
            <a:ext cx="8915400" cy="6740307"/>
          </a:xfrm>
          <a:prstGeom prst="rect">
            <a:avLst/>
          </a:prstGeom>
        </p:spPr>
        <p:txBody>
          <a:bodyPr wrap="square">
            <a:spAutoFit/>
          </a:bodyPr>
          <a:lstStyle/>
          <a:p>
            <a:pPr lvl="0" algn="ctr" eaLnBrk="0" fontAlgn="base" hangingPunct="0">
              <a:spcBef>
                <a:spcPct val="0"/>
              </a:spcBef>
              <a:spcAft>
                <a:spcPct val="0"/>
              </a:spcAft>
              <a:tabLst>
                <a:tab pos="457200" algn="l"/>
              </a:tabLst>
            </a:pP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The Filling of the Holy Spirit </a:t>
            </a:r>
          </a:p>
          <a:p>
            <a:pPr lvl="0" algn="ctr" eaLnBrk="0" fontAlgn="base" hangingPunct="0">
              <a:spcBef>
                <a:spcPct val="0"/>
              </a:spcBef>
              <a:spcAft>
                <a:spcPct val="0"/>
              </a:spcAft>
              <a:tabLst>
                <a:tab pos="457200" algn="l"/>
              </a:tabLst>
            </a:pP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is to be Sought</a:t>
            </a:r>
            <a:r>
              <a:rPr kumimoji="0" lang="en-US" sz="3600" b="0" i="0" u="none" strike="noStrike" cap="none" normalizeH="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 </a:t>
            </a:r>
            <a:r>
              <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(pursued) </a:t>
            </a: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by </a:t>
            </a:r>
          </a:p>
          <a:p>
            <a:pPr lvl="0" algn="ctr" eaLnBrk="0" fontAlgn="base" hangingPunct="0">
              <a:spcBef>
                <a:spcPct val="0"/>
              </a:spcBef>
              <a:spcAft>
                <a:spcPct val="0"/>
              </a:spcAft>
              <a:tabLst>
                <a:tab pos="457200" algn="l"/>
              </a:tabLst>
            </a:pPr>
            <a:r>
              <a:rPr lang="en-US" sz="3600" dirty="0" smtClean="0">
                <a:solidFill>
                  <a:srgbClr val="FFC000"/>
                </a:solidFill>
                <a:effectLst>
                  <a:glow rad="101600">
                    <a:schemeClr val="bg1">
                      <a:alpha val="60000"/>
                    </a:schemeClr>
                  </a:glow>
                </a:effectLst>
                <a:latin typeface="Arial" pitchFamily="34" charset="0"/>
                <a:ea typeface="Times New Roman" pitchFamily="18" charset="0"/>
                <a:cs typeface="Arial" pitchFamily="34" charset="0"/>
              </a:rPr>
              <a:t>Every B</a:t>
            </a:r>
            <a:r>
              <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eliever </a:t>
            </a:r>
            <a:endPar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cs typeface="Arial" pitchFamily="34" charset="0"/>
            </a:endParaRPr>
          </a:p>
          <a:p>
            <a:pPr lvl="0" eaLnBrk="0" fontAlgn="base" hangingPunct="0">
              <a:spcBef>
                <a:spcPct val="0"/>
              </a:spcBef>
              <a:spcAft>
                <a:spcPct val="0"/>
              </a:spcAft>
              <a:tabLst>
                <a:tab pos="457200" algn="l"/>
              </a:tabLst>
            </a:pPr>
            <a:endParaRPr lang="en-US" sz="3600" dirty="0">
              <a:effectLst>
                <a:glow rad="101600">
                  <a:schemeClr val="bg1">
                    <a:alpha val="60000"/>
                  </a:schemeClr>
                </a:glow>
              </a:effectLst>
              <a:latin typeface="Arial" pitchFamily="34" charset="0"/>
              <a:ea typeface="Times New Roman" pitchFamily="18" charset="0"/>
              <a:cs typeface="Arial" pitchFamily="34" charset="0"/>
            </a:endParaRPr>
          </a:p>
          <a:p>
            <a:pPr lvl="0" algn="ctr" eaLnBrk="0" fontAlgn="base" hangingPunct="0">
              <a:spcBef>
                <a:spcPct val="0"/>
              </a:spcBef>
              <a:spcAft>
                <a:spcPct val="0"/>
              </a:spcAft>
              <a:tabLst>
                <a:tab pos="457200" algn="l"/>
              </a:tabLst>
            </a:pP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We are never commanded to be indwelt, sealed or baptized with the Spirit.</a:t>
            </a:r>
          </a:p>
          <a:p>
            <a:pPr lvl="0" eaLnBrk="0" fontAlgn="base" hangingPunct="0">
              <a:spcBef>
                <a:spcPct val="0"/>
              </a:spcBef>
              <a:spcAft>
                <a:spcPct val="0"/>
              </a:spcAft>
              <a:tabLst>
                <a:tab pos="457200" algn="l"/>
              </a:tabLst>
            </a:pPr>
            <a:endParaRPr lang="en-US" sz="3600" i="1" dirty="0" smtClean="0">
              <a:effectLst>
                <a:glow rad="101600">
                  <a:schemeClr val="bg1">
                    <a:alpha val="60000"/>
                  </a:schemeClr>
                </a:glow>
              </a:effectLst>
              <a:latin typeface="Arial" pitchFamily="34" charset="0"/>
              <a:ea typeface="Times New Roman" pitchFamily="18" charset="0"/>
              <a:cs typeface="Arial" pitchFamily="34" charset="0"/>
            </a:endParaRPr>
          </a:p>
          <a:p>
            <a:pPr lvl="0" eaLnBrk="0" fontAlgn="base" hangingPunct="0">
              <a:spcBef>
                <a:spcPct val="0"/>
              </a:spcBef>
              <a:spcAft>
                <a:spcPct val="0"/>
              </a:spcAft>
              <a:tabLst>
                <a:tab pos="457200" algn="l"/>
              </a:tabLst>
            </a:pP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 This happened </a:t>
            </a:r>
            <a:r>
              <a:rPr lang="en-US" sz="3600" i="1" dirty="0" smtClean="0">
                <a:effectLst>
                  <a:glow rad="101600">
                    <a:schemeClr val="bg1">
                      <a:alpha val="60000"/>
                    </a:schemeClr>
                  </a:glow>
                </a:effectLst>
                <a:latin typeface="Arial" pitchFamily="34" charset="0"/>
                <a:ea typeface="Times New Roman" pitchFamily="18" charset="0"/>
                <a:cs typeface="Arial" pitchFamily="34" charset="0"/>
              </a:rPr>
              <a:t> </a:t>
            </a: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the moment you received Christ as your personal Savior. </a:t>
            </a:r>
          </a:p>
          <a:p>
            <a:pPr lvl="0" eaLnBrk="0" fontAlgn="base" hangingPunct="0">
              <a:spcBef>
                <a:spcPct val="0"/>
              </a:spcBef>
              <a:spcAft>
                <a:spcPct val="0"/>
              </a:spcAft>
              <a:tabLst>
                <a:tab pos="457200" algn="l"/>
              </a:tabLst>
            </a:pPr>
            <a:endParaRPr lang="en-US" sz="3600" i="1" dirty="0" smtClean="0">
              <a:effectLst>
                <a:glow rad="101600">
                  <a:schemeClr val="bg1">
                    <a:alpha val="60000"/>
                  </a:schemeClr>
                </a:glow>
              </a:effectLst>
              <a:latin typeface="Arial" pitchFamily="34" charset="0"/>
              <a:ea typeface="Times New Roman" pitchFamily="18" charset="0"/>
              <a:cs typeface="Arial" pitchFamily="34" charset="0"/>
            </a:endParaRPr>
          </a:p>
          <a:p>
            <a:pPr lvl="0" eaLnBrk="0" fontAlgn="base" hangingPunct="0">
              <a:spcBef>
                <a:spcPct val="0"/>
              </a:spcBef>
              <a:spcAft>
                <a:spcPct val="0"/>
              </a:spcAft>
              <a:tabLst>
                <a:tab pos="457200" algn="l"/>
              </a:tabLst>
            </a:pPr>
            <a:r>
              <a:rPr kumimoji="0" lang="en-US" sz="3600" b="0" i="1" u="none" strike="noStrike" cap="none" normalizeH="0" baseline="0" dirty="0" smtClean="0">
                <a:ln>
                  <a:noFill/>
                </a:ln>
                <a:solidFill>
                  <a:schemeClr val="tx1"/>
                </a:solidFill>
                <a:effectLst>
                  <a:glow rad="101600">
                    <a:schemeClr val="bg1">
                      <a:alpha val="60000"/>
                    </a:schemeClr>
                  </a:glow>
                </a:effectLst>
                <a:latin typeface="Arial" pitchFamily="34" charset="0"/>
                <a:ea typeface="Times New Roman" pitchFamily="18" charset="0"/>
                <a:cs typeface="Arial" pitchFamily="34" charset="0"/>
              </a:rPr>
              <a:t>We are however commanded to be </a:t>
            </a:r>
            <a:r>
              <a:rPr kumimoji="0" lang="en-US" sz="3600" b="0" i="1" u="none" strike="noStrike" cap="none" normalizeH="0" baseline="0" dirty="0" smtClean="0">
                <a:ln>
                  <a:noFill/>
                </a:ln>
                <a:solidFill>
                  <a:srgbClr val="FFC000"/>
                </a:solidFill>
                <a:effectLst>
                  <a:glow rad="101600">
                    <a:schemeClr val="bg1">
                      <a:alpha val="60000"/>
                    </a:schemeClr>
                  </a:glow>
                </a:effectLst>
                <a:latin typeface="Arial" pitchFamily="34" charset="0"/>
                <a:ea typeface="Times New Roman" pitchFamily="18" charset="0"/>
                <a:cs typeface="Arial" pitchFamily="34" charset="0"/>
              </a:rPr>
              <a:t>“filled with the Spirit…”</a:t>
            </a:r>
            <a:endParaRPr kumimoji="0" lang="en-US" sz="3600" b="0" i="0" u="none" strike="noStrike" cap="none" normalizeH="0" baseline="0" dirty="0" smtClean="0">
              <a:ln>
                <a:noFill/>
              </a:ln>
              <a:solidFill>
                <a:srgbClr val="FFC000"/>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500" decel="50000" fill="hold">
                                          <p:stCondLst>
                                            <p:cond delay="0"/>
                                          </p:stCondLst>
                                        </p:cTn>
                                        <p:tgtEl>
                                          <p:spTgt spid="2">
                                            <p:txEl>
                                              <p:pRg st="4" end="4"/>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4" end="4"/>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4" end="4"/>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4" end="4"/>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4" end="4"/>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4" end="4"/>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4" end="4"/>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p:cTn id="19" dur="500" decel="50000" fill="hold">
                                          <p:stCondLst>
                                            <p:cond delay="0"/>
                                          </p:stCondLst>
                                        </p:cTn>
                                        <p:tgtEl>
                                          <p:spTgt spid="2">
                                            <p:txEl>
                                              <p:pRg st="6" end="6"/>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xEl>
                                              <p:pRg st="6" end="6"/>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xEl>
                                              <p:pRg st="6" end="6"/>
                                            </p:txEl>
                                          </p:spTgt>
                                        </p:tgtEl>
                                        <p:attrNameLst>
                                          <p:attrName>ppt_w</p:attrName>
                                        </p:attrNameLst>
                                      </p:cBhvr>
                                      <p:tavLst>
                                        <p:tav tm="0">
                                          <p:val>
                                            <p:strVal val="#ppt_w*.05"/>
                                          </p:val>
                                        </p:tav>
                                        <p:tav tm="100000">
                                          <p:val>
                                            <p:strVal val="#ppt_w"/>
                                          </p:val>
                                        </p:tav>
                                      </p:tavLst>
                                    </p:anim>
                                    <p:anim calcmode="lin" valueType="num">
                                      <p:cBhvr>
                                        <p:cTn id="22" dur="1000" fill="hold"/>
                                        <p:tgtEl>
                                          <p:spTgt spid="2">
                                            <p:txEl>
                                              <p:pRg st="6" end="6"/>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xEl>
                                              <p:pRg st="6" end="6"/>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xEl>
                                              <p:pRg st="6" end="6"/>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xEl>
                                              <p:pRg st="6" end="6"/>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p:cTn id="31" dur="500" decel="50000" fill="hold">
                                          <p:stCondLst>
                                            <p:cond delay="0"/>
                                          </p:stCondLst>
                                        </p:cTn>
                                        <p:tgtEl>
                                          <p:spTgt spid="2">
                                            <p:txEl>
                                              <p:pRg st="8" end="8"/>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xEl>
                                              <p:pRg st="8" end="8"/>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xEl>
                                              <p:pRg st="8" end="8"/>
                                            </p:txEl>
                                          </p:spTgt>
                                        </p:tgtEl>
                                        <p:attrNameLst>
                                          <p:attrName>ppt_w</p:attrName>
                                        </p:attrNameLst>
                                      </p:cBhvr>
                                      <p:tavLst>
                                        <p:tav tm="0">
                                          <p:val>
                                            <p:strVal val="#ppt_w*.05"/>
                                          </p:val>
                                        </p:tav>
                                        <p:tav tm="100000">
                                          <p:val>
                                            <p:strVal val="#ppt_w"/>
                                          </p:val>
                                        </p:tav>
                                      </p:tavLst>
                                    </p:anim>
                                    <p:anim calcmode="lin" valueType="num">
                                      <p:cBhvr>
                                        <p:cTn id="34" dur="1000" fill="hold"/>
                                        <p:tgtEl>
                                          <p:spTgt spid="2">
                                            <p:txEl>
                                              <p:pRg st="8" end="8"/>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xEl>
                                              <p:pRg st="8" end="8"/>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xEl>
                                              <p:pRg st="8" end="8"/>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xEl>
                                              <p:pRg st="8" end="8"/>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2858</Words>
  <Application>Microsoft Office PowerPoint</Application>
  <PresentationFormat>On-screen Show (4:3)</PresentationFormat>
  <Paragraphs>240</Paragraphs>
  <Slides>92</Slides>
  <Notes>28</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The Doctrine of the Church </vt:lpstr>
      <vt:lpstr>Slide 2</vt:lpstr>
      <vt:lpstr>The Doctrine of the Church </vt:lpstr>
      <vt:lpstr>Slide 4</vt:lpstr>
      <vt:lpstr>  The Meaning of the Word "Church."</vt:lpstr>
      <vt:lpstr>Slide 6</vt:lpstr>
      <vt:lpstr>Slide 7</vt:lpstr>
      <vt:lpstr>“I will build my church…”</vt:lpstr>
      <vt:lpstr>Slide 9</vt:lpstr>
      <vt:lpstr>The Importance of the Local Church</vt:lpstr>
      <vt:lpstr>Slide 11</vt:lpstr>
      <vt:lpstr>“So likewise ye, when ye shall see all these things, know that it is near, even at the door.”</vt:lpstr>
      <vt:lpstr>“When these things begin to come to pass, then look up… for your redemption draweth nigh.”</vt:lpstr>
      <vt:lpstr>The Doctrine of the Church </vt:lpstr>
      <vt:lpstr> </vt:lpstr>
      <vt:lpstr>Several different views</vt:lpstr>
      <vt:lpstr>The Church begin with Adam   Genesis 3 </vt:lpstr>
      <vt:lpstr>The Church began with Abraham  Genesis 12</vt:lpstr>
      <vt:lpstr>Three Groups of People</vt:lpstr>
      <vt:lpstr>The Church is not Israel.   </vt:lpstr>
      <vt:lpstr>The Church began with John the Baptist  Matthew 3</vt:lpstr>
      <vt:lpstr>The Church began with Christ </vt:lpstr>
      <vt:lpstr>1# At the call of the twelve apostles in Matthew 10 </vt:lpstr>
      <vt:lpstr>2# At Peter’s confession  Matthew 16</vt:lpstr>
      <vt:lpstr>3# At the Last Supper  Matthew 26</vt:lpstr>
      <vt:lpstr>4# At the resurrection of Jesus Christ</vt:lpstr>
      <vt:lpstr>Slide 27</vt:lpstr>
      <vt:lpstr>The indwelling of the Holy Spirit did not happen until the day of Pentecost</vt:lpstr>
      <vt:lpstr>The Promise of the Father</vt:lpstr>
      <vt:lpstr>Slide 30</vt:lpstr>
      <vt:lpstr>But ye shall receive power, after that the Holy Ghost is come upon you: and ye shall be witnesses unto me both in Jerusalem, and in all Judaea, and in Samaria, and unto the uttermost part of the earth. {power...: or, the power of the Holy Ghost coming upon you} And when he had spoken these things, while they beheld, he was taken up; and a cloud received him out of their sight. And while they looked stedfastly toward heaven as he went up, behold, two men stood by them in white apparel; Which also said, Ye men of Galilee, why stand ye gazing up into heaven? this same Jesus, which is taken up from you into heaven, shall so come in like manner as ye have seen him go into heaven.”</vt:lpstr>
      <vt:lpstr>Slide 32</vt:lpstr>
      <vt:lpstr>Slide 33</vt:lpstr>
      <vt:lpstr>The Church began on the  Day of Pentecost</vt:lpstr>
      <vt:lpstr>Slide 35</vt:lpstr>
      <vt:lpstr>The Lord spoke of the Church as being future in Matthew 16:18</vt:lpstr>
      <vt:lpstr>This clearly means that the church did not exist in Old Testament times.  </vt:lpstr>
      <vt:lpstr>The resurrection and ascension of Christ are essential to the existence and functioning of the church</vt:lpstr>
      <vt:lpstr> The giving of spiritual gifts is required for the churches operation  (Rom. 12; I Cor. 12; Eph. 4)</vt:lpstr>
      <vt:lpstr>Slide 40</vt:lpstr>
      <vt:lpstr>Christ decent into the  heart of the earth</vt:lpstr>
      <vt:lpstr>Slide 42</vt:lpstr>
      <vt:lpstr>Slide 43</vt:lpstr>
      <vt:lpstr>Slide 44</vt:lpstr>
      <vt:lpstr>Slide 45</vt:lpstr>
      <vt:lpstr>Slide 46</vt:lpstr>
      <vt:lpstr>Slide 47</vt:lpstr>
      <vt:lpstr>Slide 48</vt:lpstr>
      <vt:lpstr>Slide 49</vt:lpstr>
      <vt:lpstr>“For Christ also hath once suffered for sins, the just for the unjust, that he might bring us to God, being put to death in the flesh, but quickened by the Spirit: By which also he went and preached unto the spirits in prison.”     (I Peter 3:18-19)  </vt:lpstr>
      <vt:lpstr>Jesus victoriously proclaimed His triumph over sin and death to the spirits  which were in prison (v.19-20)      </vt:lpstr>
      <vt:lpstr>“Wherefore he saith, When he ascended up on high, he led captivity captive…”</vt:lpstr>
      <vt:lpstr>Slide 53</vt:lpstr>
      <vt:lpstr>Slide 54</vt:lpstr>
      <vt:lpstr>“And He (Christ) gave gifts unto men…for the perfecting of the saints, for the work of the ministry, for the edifying of  the body of Christ.”  (Ephesians 4:8-13)</vt:lpstr>
      <vt:lpstr>“Now concerning spiritual gifts, brethren, I would not have you ignorant.” (I Corinthians 12:1)</vt:lpstr>
      <vt:lpstr>“As every man hath received the gift, even so minister the same one to another, as good stewards of the manifold     grace of God.”</vt:lpstr>
      <vt:lpstr>What is a spiritual gift?</vt:lpstr>
      <vt:lpstr>Slide 59</vt:lpstr>
      <vt:lpstr>   The giving of gifts to the church took place after the resurrection and ascension of Christ (Acts 1-2)</vt:lpstr>
      <vt:lpstr>“God also bearing them witness, both with signs and wonders, and with divers miracles, and gifts of the Holy Ghost, according to his own will?”  (Heb. 2:4; see Acts 2:22, 43)</vt:lpstr>
      <vt:lpstr>The principal evidence that the Church began on the day of Pentecost concerns the baptizing work of the Holy Spirit. </vt:lpstr>
      <vt:lpstr>Slide 63</vt:lpstr>
      <vt:lpstr>Slide 64</vt:lpstr>
      <vt:lpstr>What is it that Spirit Baptism does? </vt:lpstr>
      <vt:lpstr>Why is this important?</vt:lpstr>
      <vt:lpstr>“Not by might, nor by power, but by my spirit, saith the LORD of hosts.” Zec. 4:6 </vt:lpstr>
      <vt:lpstr>Slide 68</vt:lpstr>
      <vt:lpstr>The Filling of the Holy Spirit</vt:lpstr>
      <vt:lpstr>Slide 70</vt:lpstr>
      <vt:lpstr>Slide 71</vt:lpstr>
      <vt:lpstr>Slide 72</vt:lpstr>
      <vt:lpstr>Slide 73</vt:lpstr>
      <vt:lpstr>Slide 74</vt:lpstr>
      <vt:lpstr>Slide 75</vt:lpstr>
      <vt:lpstr>Slide 76</vt:lpstr>
      <vt:lpstr>Slide 77</vt:lpstr>
      <vt:lpstr>Slide 78</vt:lpstr>
      <vt:lpstr>Slide 79</vt:lpstr>
      <vt:lpstr>Slide 80</vt:lpstr>
      <vt:lpstr>How to be Filled with         the Holy Spirit</vt:lpstr>
      <vt:lpstr>Slide 82</vt:lpstr>
      <vt:lpstr>Slide 83</vt:lpstr>
      <vt:lpstr>Slide 84</vt:lpstr>
      <vt:lpstr>Slide 85</vt:lpstr>
      <vt:lpstr>Slide 86</vt:lpstr>
      <vt:lpstr>Slide 87</vt:lpstr>
      <vt:lpstr>Slide 88</vt:lpstr>
      <vt:lpstr>Wine a symbol of the  filling of the Holy Spirit. </vt:lpstr>
      <vt:lpstr>The Comparison</vt:lpstr>
      <vt:lpstr>The Comparison is a Control Issue</vt:lpstr>
      <vt:lpstr>Slide 92</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Church </dc:title>
  <dc:creator>Pastor Daniel White</dc:creator>
  <cp:lastModifiedBy>Pastor Daniel White</cp:lastModifiedBy>
  <cp:revision>17</cp:revision>
  <dcterms:created xsi:type="dcterms:W3CDTF">2014-03-03T22:52:08Z</dcterms:created>
  <dcterms:modified xsi:type="dcterms:W3CDTF">2014-03-04T00:01:50Z</dcterms:modified>
</cp:coreProperties>
</file>