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257" r:id="rId2"/>
    <p:sldId id="365" r:id="rId3"/>
    <p:sldId id="325" r:id="rId4"/>
    <p:sldId id="326" r:id="rId5"/>
    <p:sldId id="327" r:id="rId6"/>
    <p:sldId id="362" r:id="rId7"/>
    <p:sldId id="361" r:id="rId8"/>
    <p:sldId id="329" r:id="rId9"/>
    <p:sldId id="328" r:id="rId10"/>
    <p:sldId id="330" r:id="rId11"/>
    <p:sldId id="331" r:id="rId12"/>
    <p:sldId id="332" r:id="rId13"/>
    <p:sldId id="335" r:id="rId14"/>
    <p:sldId id="333" r:id="rId15"/>
    <p:sldId id="336" r:id="rId16"/>
    <p:sldId id="338" r:id="rId17"/>
    <p:sldId id="339" r:id="rId18"/>
    <p:sldId id="340" r:id="rId19"/>
    <p:sldId id="341" r:id="rId20"/>
    <p:sldId id="342" r:id="rId21"/>
    <p:sldId id="343" r:id="rId22"/>
    <p:sldId id="344" r:id="rId23"/>
    <p:sldId id="345" r:id="rId24"/>
    <p:sldId id="363" r:id="rId25"/>
    <p:sldId id="346" r:id="rId26"/>
    <p:sldId id="347" r:id="rId27"/>
    <p:sldId id="349" r:id="rId28"/>
    <p:sldId id="351" r:id="rId29"/>
    <p:sldId id="350" r:id="rId30"/>
    <p:sldId id="352" r:id="rId31"/>
    <p:sldId id="353" r:id="rId32"/>
    <p:sldId id="354" r:id="rId33"/>
    <p:sldId id="367" r:id="rId34"/>
    <p:sldId id="355" r:id="rId35"/>
    <p:sldId id="357" r:id="rId36"/>
    <p:sldId id="359" r:id="rId37"/>
    <p:sldId id="360" r:id="rId38"/>
    <p:sldId id="356"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0" d="100"/>
          <a:sy n="110" d="100"/>
        </p:scale>
        <p:origin x="-163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3973D2-F966-46A5-9819-806A24B8F054}" type="datetimeFigureOut">
              <a:rPr lang="en-US" smtClean="0"/>
              <a:pPr/>
              <a:t>2/20/2014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011C4B-71C1-4558-8898-27AB19B45FD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E011C4B-71C1-4558-8898-27AB19B45FD9}" type="slidenum">
              <a:rPr lang="en-US" smtClean="0"/>
              <a:pPr/>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5BC07E5-F08A-403C-A11F-F2998C5CBDDE}" type="slidenum">
              <a:rPr lang="en-US" smtClean="0"/>
              <a:pPr/>
              <a:t>27</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F951499-6DD6-4929-B0AB-79E906029DF3}"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51499-6DD6-4929-B0AB-79E906029DF3}"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51499-6DD6-4929-B0AB-79E906029DF3}"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F951499-6DD6-4929-B0AB-79E906029DF3}"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F951499-6DD6-4929-B0AB-79E906029DF3}" type="datetimeFigureOut">
              <a:rPr lang="en-US" smtClean="0"/>
              <a:pPr/>
              <a:t>2/20/2014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F951499-6DD6-4929-B0AB-79E906029DF3}"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F951499-6DD6-4929-B0AB-79E906029DF3}" type="datetimeFigureOut">
              <a:rPr lang="en-US" smtClean="0"/>
              <a:pPr/>
              <a:t>2/20/2014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F951499-6DD6-4929-B0AB-79E906029DF3}" type="datetimeFigureOut">
              <a:rPr lang="en-US" smtClean="0"/>
              <a:pPr/>
              <a:t>2/20/2014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F951499-6DD6-4929-B0AB-79E906029DF3}" type="datetimeFigureOut">
              <a:rPr lang="en-US" smtClean="0"/>
              <a:pPr/>
              <a:t>2/20/2014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51499-6DD6-4929-B0AB-79E906029DF3}"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951499-6DD6-4929-B0AB-79E906029DF3}" type="datetimeFigureOut">
              <a:rPr lang="en-US" smtClean="0"/>
              <a:pPr/>
              <a:t>2/20/2014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66807D-E247-4A77-9268-E05793D243D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951499-6DD6-4929-B0AB-79E906029DF3}" type="datetimeFigureOut">
              <a:rPr lang="en-US" smtClean="0"/>
              <a:pPr/>
              <a:t>2/20/2014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66807D-E247-4A77-9268-E05793D243D7}"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 Id="rId5" Type="http://schemas.openxmlformats.org/officeDocument/2006/relationships/image" Target="../media/image16.jpe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7.xml"/><Relationship Id="rId4" Type="http://schemas.openxmlformats.org/officeDocument/2006/relationships/image" Target="../media/image3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2.xml"/><Relationship Id="rId5" Type="http://schemas.openxmlformats.org/officeDocument/2006/relationships/image" Target="../media/image37.png"/><Relationship Id="rId4" Type="http://schemas.openxmlformats.org/officeDocument/2006/relationships/image" Target="../media/image41.jpeg"/></Relationships>
</file>

<file path=ppt/slides/_rels/slide3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gif"/><Relationship Id="rId1" Type="http://schemas.openxmlformats.org/officeDocument/2006/relationships/slideLayout" Target="../slideLayouts/slideLayout2.xml"/><Relationship Id="rId4" Type="http://schemas.openxmlformats.org/officeDocument/2006/relationships/image" Target="../media/image44.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6.xml"/><Relationship Id="rId4" Type="http://schemas.openxmlformats.org/officeDocument/2006/relationships/image" Target="../media/image48.jpeg"/></Relationships>
</file>

<file path=ppt/slides/_rels/slide3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endParaRPr lang="en-US" i="1" dirty="0"/>
          </a:p>
        </p:txBody>
      </p:sp>
      <p:sp>
        <p:nvSpPr>
          <p:cNvPr id="8" name="Subtitle 7"/>
          <p:cNvSpPr>
            <a:spLocks noGrp="1"/>
          </p:cNvSpPr>
          <p:nvPr>
            <p:ph type="subTitle" idx="1"/>
          </p:nvPr>
        </p:nvSpPr>
        <p:spPr>
          <a:xfrm>
            <a:off x="0" y="5334000"/>
            <a:ext cx="9144000" cy="12954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0000" endA="300" endPos="50000" dist="29997" dir="5400000" sy="-100000" algn="bl" rotWithShape="0"/>
                </a:effectLst>
                <a:latin typeface="Adobe Caslon Pro Bold" pitchFamily="18" charset="0"/>
              </a:rPr>
              <a:t>The Nature of the Church</a:t>
            </a:r>
          </a:p>
          <a:p>
            <a:r>
              <a:rPr lang="en-US" sz="3000" i="1" dirty="0" smtClean="0"/>
              <a:t>“The characteristics</a:t>
            </a:r>
            <a:r>
              <a:rPr lang="en-US" sz="3000" i="1" dirty="0"/>
              <a:t> </a:t>
            </a:r>
            <a:r>
              <a:rPr lang="en-US" sz="3000" i="1" dirty="0" smtClean="0"/>
              <a:t>and inherent features of the Church”</a:t>
            </a:r>
            <a:endParaRPr lang="en-US" sz="3000" b="1" i="1" dirty="0" smtClean="0">
              <a:effectLst>
                <a:reflection blurRad="6350" stA="50000" endA="300" endPos="50000" dist="29997" dir="5400000" sy="-100000" algn="bl" rotWithShape="0"/>
              </a:effectLst>
              <a:latin typeface="Adobe Caslon Pro Bold" pitchFamily="18" charset="0"/>
            </a:endParaRPr>
          </a:p>
          <a:p>
            <a:endParaRPr lang="en-US" sz="3600" b="1" dirty="0" smtClean="0">
              <a:effectLst>
                <a:reflection blurRad="6350" stA="50000" endA="300" endPos="50000" dist="29997" dir="5400000" sy="-100000" algn="bl" rotWithShape="0"/>
              </a:effectLst>
              <a:latin typeface="Adobe Caslon Pro Bold"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2"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915400" cy="6705600"/>
          </a:xfrm>
        </p:spPr>
        <p:txBody>
          <a:bodyPr>
            <a:noAutofit/>
          </a:bodyPr>
          <a:lstStyle/>
          <a:p>
            <a:r>
              <a:rPr lang="en-US" sz="3600" i="1" dirty="0" smtClean="0"/>
              <a:t>(Romans 4:1-5) </a:t>
            </a:r>
            <a:br>
              <a:rPr lang="en-US" sz="3600" i="1" dirty="0" smtClean="0"/>
            </a:br>
            <a:r>
              <a:rPr lang="en-US" sz="3600" i="1" dirty="0" smtClean="0"/>
              <a:t>“What shall we say then that Abraham our father, as pertaining to the flesh, hath found? For if Abraham were justified by works, he hath whereof to glory; but not before God. For what saith the scripture? Abraham believed God, and it was counted unto him for righteousness. Now to him that </a:t>
            </a:r>
            <a:r>
              <a:rPr lang="en-US" sz="3600" i="1" dirty="0" err="1" smtClean="0"/>
              <a:t>worketh</a:t>
            </a:r>
            <a:r>
              <a:rPr lang="en-US" sz="3600" i="1" dirty="0" smtClean="0"/>
              <a:t> is the reward not reckoned of grace, but of debt. But to him that </a:t>
            </a:r>
            <a:r>
              <a:rPr lang="en-US" sz="3600" i="1" dirty="0" err="1" smtClean="0"/>
              <a:t>worketh</a:t>
            </a:r>
            <a:r>
              <a:rPr lang="en-US" sz="3600" i="1" dirty="0" smtClean="0"/>
              <a:t> not, but believeth on him that </a:t>
            </a:r>
            <a:r>
              <a:rPr lang="en-US" sz="3600" i="1" dirty="0" err="1" smtClean="0"/>
              <a:t>justifieth</a:t>
            </a:r>
            <a:r>
              <a:rPr lang="en-US" sz="3600" i="1" dirty="0" smtClean="0"/>
              <a:t> the ungodly, his faith is counted for righteousness.”</a:t>
            </a:r>
            <a:endParaRPr lang="en-US" sz="3600" i="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4114800"/>
          </a:xfrm>
        </p:spPr>
        <p:txBody>
          <a:bodyPr>
            <a:normAutofit fontScale="92500"/>
          </a:bodyPr>
          <a:lstStyle/>
          <a:p>
            <a:pPr lvl="0">
              <a:buNone/>
            </a:pPr>
            <a:r>
              <a:rPr lang="en-US" dirty="0" smtClean="0">
                <a:solidFill>
                  <a:srgbClr val="FFFF00"/>
                </a:solidFill>
              </a:rPr>
              <a:t>3. The </a:t>
            </a:r>
            <a:r>
              <a:rPr lang="en-US" dirty="0">
                <a:solidFill>
                  <a:srgbClr val="FFFF00"/>
                </a:solidFill>
              </a:rPr>
              <a:t>births are different. </a:t>
            </a:r>
          </a:p>
          <a:p>
            <a:pPr lvl="0"/>
            <a:r>
              <a:rPr lang="en-US" dirty="0"/>
              <a:t>Israel celebrated its </a:t>
            </a:r>
            <a:r>
              <a:rPr lang="en-US" dirty="0" smtClean="0"/>
              <a:t>birthday </a:t>
            </a:r>
            <a:r>
              <a:rPr lang="en-US" i="1" dirty="0" smtClean="0"/>
              <a:t>(Shavuot) </a:t>
            </a:r>
            <a:r>
              <a:rPr lang="en-US" dirty="0" smtClean="0"/>
              <a:t>at </a:t>
            </a:r>
            <a:r>
              <a:rPr lang="en-US" dirty="0"/>
              <a:t>the base of Mt. Sinai </a:t>
            </a:r>
            <a:r>
              <a:rPr lang="en-US" i="1" dirty="0"/>
              <a:t>(</a:t>
            </a:r>
            <a:r>
              <a:rPr lang="en-US" i="1" dirty="0" smtClean="0"/>
              <a:t>Exod. </a:t>
            </a:r>
            <a:r>
              <a:rPr lang="en-US" i="1" dirty="0"/>
              <a:t>19-20</a:t>
            </a:r>
            <a:r>
              <a:rPr lang="en-US" i="1" dirty="0" smtClean="0"/>
              <a:t>)</a:t>
            </a:r>
            <a:r>
              <a:rPr lang="en-US" dirty="0" smtClean="0"/>
              <a:t> where they were given the Law and became a nation committed to serving God.</a:t>
            </a:r>
            <a:endParaRPr lang="en-US" i="1" dirty="0"/>
          </a:p>
          <a:p>
            <a:pPr lvl="0"/>
            <a:r>
              <a:rPr lang="en-US" dirty="0"/>
              <a:t>The </a:t>
            </a:r>
            <a:r>
              <a:rPr lang="en-US" dirty="0" smtClean="0"/>
              <a:t>Church </a:t>
            </a:r>
            <a:r>
              <a:rPr lang="en-US" dirty="0"/>
              <a:t>celebrated its birthday at Pentecost </a:t>
            </a:r>
            <a:r>
              <a:rPr lang="en-US" i="1" dirty="0"/>
              <a:t>(Acts 2</a:t>
            </a:r>
            <a:r>
              <a:rPr lang="en-US" i="1" dirty="0" smtClean="0"/>
              <a:t>) </a:t>
            </a:r>
            <a:endParaRPr lang="en-US" i="1" dirty="0"/>
          </a:p>
          <a:p>
            <a:pPr lvl="0"/>
            <a:r>
              <a:rPr lang="en-US" dirty="0"/>
              <a:t>Israelites became what they were by physical birth. </a:t>
            </a:r>
          </a:p>
          <a:p>
            <a:pPr lvl="0"/>
            <a:r>
              <a:rPr lang="en-US" dirty="0"/>
              <a:t>Believers become what they are by spiritual birth. </a:t>
            </a:r>
          </a:p>
          <a:p>
            <a:pPr>
              <a:buNone/>
            </a:pPr>
            <a:endParaRPr lang="en-US" dirty="0"/>
          </a:p>
        </p:txBody>
      </p:sp>
      <p:pic>
        <p:nvPicPr>
          <p:cNvPr id="4" name="Picture 2" descr="http://www.emergingtruths.com/sinai/files/page16_blog_entry0_1.jpg"/>
          <p:cNvPicPr>
            <a:picLocks noChangeAspect="1" noChangeArrowheads="1"/>
          </p:cNvPicPr>
          <p:nvPr/>
        </p:nvPicPr>
        <p:blipFill>
          <a:blip r:embed="rId2" cstate="print">
            <a:lum bright="-10000" contrast="30000"/>
          </a:blip>
          <a:srcRect r="2222" b="3590"/>
          <a:stretch>
            <a:fillRect/>
          </a:stretch>
        </p:blipFill>
        <p:spPr bwMode="auto">
          <a:xfrm>
            <a:off x="685800" y="4038600"/>
            <a:ext cx="3657600" cy="2660073"/>
          </a:xfrm>
          <a:prstGeom prst="rect">
            <a:avLst/>
          </a:prstGeom>
          <a:ln>
            <a:noFill/>
          </a:ln>
          <a:effectLst>
            <a:outerShdw blurRad="292100" dist="139700" dir="2700000" algn="tl" rotWithShape="0">
              <a:srgbClr val="333333">
                <a:alpha val="65000"/>
              </a:srgbClr>
            </a:outerShdw>
          </a:effectLst>
        </p:spPr>
      </p:pic>
      <p:pic>
        <p:nvPicPr>
          <p:cNvPr id="49154" name="Picture 2" descr="http://apprising.org/wp-content/uploads/2011/04/Born-Again.jpg"/>
          <p:cNvPicPr>
            <a:picLocks noChangeAspect="1" noChangeArrowheads="1"/>
          </p:cNvPicPr>
          <p:nvPr/>
        </p:nvPicPr>
        <p:blipFill>
          <a:blip r:embed="rId3" cstate="print"/>
          <a:srcRect/>
          <a:stretch>
            <a:fillRect/>
          </a:stretch>
        </p:blipFill>
        <p:spPr bwMode="auto">
          <a:xfrm>
            <a:off x="4763193" y="4114800"/>
            <a:ext cx="3828357" cy="256780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 to="" calcmode="lin" valueType="num">
                                      <p:cBhvr>
                                        <p:cTn id="27" dur="1" fill="hold"/>
                                        <p:tgtEl>
                                          <p:spTgt spid="4"/>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49154"/>
                                        </p:tgtEl>
                                        <p:attrNameLst>
                                          <p:attrName>style.visibility</p:attrName>
                                        </p:attrNameLst>
                                      </p:cBhvr>
                                      <p:to>
                                        <p:strVal val="visible"/>
                                      </p:to>
                                    </p:set>
                                    <p:anim to="" calcmode="lin" valueType="num">
                                      <p:cBhvr>
                                        <p:cTn id="32" dur="1" fill="hold"/>
                                        <p:tgtEl>
                                          <p:spTgt spid="4915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95400"/>
          </a:xfrm>
        </p:spPr>
        <p:txBody>
          <a:bodyPr>
            <a:normAutofit/>
          </a:bodyPr>
          <a:lstStyle/>
          <a:p>
            <a:r>
              <a:rPr lang="en-US" sz="3600" dirty="0" smtClean="0">
                <a:solidFill>
                  <a:srgbClr val="FFFF00"/>
                </a:solidFill>
              </a:rPr>
              <a:t>The author of Hebrews brings out the great contrast between these two.</a:t>
            </a:r>
            <a:endParaRPr lang="en-US" sz="3600" dirty="0">
              <a:solidFill>
                <a:srgbClr val="FFFF00"/>
              </a:solidFill>
            </a:endParaRPr>
          </a:p>
        </p:txBody>
      </p:sp>
      <p:sp>
        <p:nvSpPr>
          <p:cNvPr id="3" name="Content Placeholder 2"/>
          <p:cNvSpPr>
            <a:spLocks noGrp="1"/>
          </p:cNvSpPr>
          <p:nvPr>
            <p:ph idx="1"/>
          </p:nvPr>
        </p:nvSpPr>
        <p:spPr>
          <a:xfrm>
            <a:off x="76200" y="1524000"/>
            <a:ext cx="8915400" cy="5334000"/>
          </a:xfrm>
        </p:spPr>
        <p:txBody>
          <a:bodyPr>
            <a:normAutofit fontScale="92500"/>
          </a:bodyPr>
          <a:lstStyle/>
          <a:p>
            <a:pPr algn="ctr">
              <a:buNone/>
            </a:pPr>
            <a:r>
              <a:rPr lang="en-US" i="1" dirty="0" smtClean="0"/>
              <a:t>    (Hebrews 12:18-24)</a:t>
            </a:r>
          </a:p>
          <a:p>
            <a:pPr algn="ctr">
              <a:buNone/>
            </a:pPr>
            <a:r>
              <a:rPr lang="en-US" i="1" dirty="0" smtClean="0"/>
              <a:t> “For ye are not come unto the mount that might be touched, and that burned with fire, nor unto blackness, and darkness, and tempest, And the sound of a trumpet, and the voice of words; which voice they that heard </a:t>
            </a:r>
            <a:r>
              <a:rPr lang="en-US" i="1" dirty="0" err="1" smtClean="0"/>
              <a:t>intreated</a:t>
            </a:r>
            <a:r>
              <a:rPr lang="en-US" i="1" dirty="0" smtClean="0"/>
              <a:t> that the word should not be spoken to them any more: For they could not endure that which was commanded, And if so much as a beast touch the mountain, it shall be stoned, or thrust through with a dart: And so terrible was the sight, that Moses said, I exceedingly fear and quake:</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descr="http://i138.photobucket.com/albums/q258/ParshallAE/MosesatMtSinai.jpg"/>
          <p:cNvPicPr>
            <a:picLocks noChangeAspect="1" noChangeArrowheads="1"/>
          </p:cNvPicPr>
          <p:nvPr/>
        </p:nvPicPr>
        <p:blipFill>
          <a:blip r:embed="rId2" cstate="print">
            <a:lum bright="-10000" contrast="30000"/>
          </a:blip>
          <a:srcRect/>
          <a:stretch>
            <a:fillRect/>
          </a:stretch>
        </p:blipFill>
        <p:spPr bwMode="auto">
          <a:xfrm>
            <a:off x="1905000" y="-27052"/>
            <a:ext cx="5724525" cy="6885052"/>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5334000" cy="6858000"/>
          </a:xfrm>
        </p:spPr>
        <p:txBody>
          <a:bodyPr>
            <a:normAutofit fontScale="90000"/>
          </a:bodyPr>
          <a:lstStyle/>
          <a:p>
            <a:r>
              <a:rPr lang="en-US" sz="3200" i="1" dirty="0" smtClean="0"/>
              <a:t>But ye are come unto mount </a:t>
            </a:r>
            <a:r>
              <a:rPr lang="en-US" sz="3200" i="1" dirty="0" err="1" smtClean="0"/>
              <a:t>Sion</a:t>
            </a:r>
            <a:r>
              <a:rPr lang="en-US" sz="3200" i="1" dirty="0" smtClean="0"/>
              <a:t>, and unto the city of the living God, the heavenly Jerusalem, and to an innumerable company of angels, To the general assembly and church of the firstborn, which are written in heaven, and to God the Judge of all, and to the spirits of just men made perfect, And to Jesus the mediator of the new covenant, and to the blood of sprinkling, that </a:t>
            </a:r>
            <a:r>
              <a:rPr lang="en-US" sz="3200" i="1" dirty="0" err="1" smtClean="0"/>
              <a:t>speaketh</a:t>
            </a:r>
            <a:r>
              <a:rPr lang="en-US" sz="3200" i="1" dirty="0" smtClean="0"/>
              <a:t> better things than that of Abel.”</a:t>
            </a:r>
            <a:endParaRPr lang="en-US" sz="3200" i="1" dirty="0"/>
          </a:p>
        </p:txBody>
      </p:sp>
      <p:pic>
        <p:nvPicPr>
          <p:cNvPr id="47106" name="Picture 2" descr="http://www.lightomega.org/images/HeavenAndEarth.jpg"/>
          <p:cNvPicPr>
            <a:picLocks noChangeAspect="1" noChangeArrowheads="1"/>
          </p:cNvPicPr>
          <p:nvPr/>
        </p:nvPicPr>
        <p:blipFill>
          <a:blip r:embed="rId2" cstate="print"/>
          <a:srcRect/>
          <a:stretch>
            <a:fillRect/>
          </a:stretch>
        </p:blipFill>
        <p:spPr bwMode="auto">
          <a:xfrm>
            <a:off x="5486401" y="152400"/>
            <a:ext cx="3657599" cy="3657600"/>
          </a:xfrm>
          <a:prstGeom prst="rect">
            <a:avLst/>
          </a:prstGeom>
          <a:ln>
            <a:noFill/>
          </a:ln>
          <a:effectLst>
            <a:softEdge rad="112500"/>
          </a:effectLst>
        </p:spPr>
      </p:pic>
      <p:pic>
        <p:nvPicPr>
          <p:cNvPr id="47108" name="Picture 4" descr="http://www.images.elijahlist.com/email_images/Angels_Praise.jpg"/>
          <p:cNvPicPr>
            <a:picLocks noChangeAspect="1" noChangeArrowheads="1"/>
          </p:cNvPicPr>
          <p:nvPr/>
        </p:nvPicPr>
        <p:blipFill>
          <a:blip r:embed="rId3" cstate="print"/>
          <a:srcRect/>
          <a:stretch>
            <a:fillRect/>
          </a:stretch>
        </p:blipFill>
        <p:spPr bwMode="auto">
          <a:xfrm>
            <a:off x="5867400" y="1600200"/>
            <a:ext cx="2857500" cy="2143125"/>
          </a:xfrm>
          <a:prstGeom prst="ellipse">
            <a:avLst/>
          </a:prstGeom>
          <a:ln>
            <a:noFill/>
          </a:ln>
          <a:effectLst>
            <a:softEdge rad="112500"/>
          </a:effectLst>
        </p:spPr>
      </p:pic>
      <p:pic>
        <p:nvPicPr>
          <p:cNvPr id="47110" name="Picture 6" descr="http://church-of-the-firstborn.com/wp-content/uploads/2013/01/image1.png"/>
          <p:cNvPicPr>
            <a:picLocks noChangeAspect="1" noChangeArrowheads="1"/>
          </p:cNvPicPr>
          <p:nvPr/>
        </p:nvPicPr>
        <p:blipFill>
          <a:blip r:embed="rId4" cstate="print"/>
          <a:srcRect/>
          <a:stretch>
            <a:fillRect/>
          </a:stretch>
        </p:blipFill>
        <p:spPr bwMode="auto">
          <a:xfrm>
            <a:off x="5435600" y="3886200"/>
            <a:ext cx="3708400" cy="2781300"/>
          </a:xfrm>
          <a:prstGeom prst="rect">
            <a:avLst/>
          </a:prstGeom>
          <a:ln>
            <a:noFill/>
          </a:ln>
          <a:effectLst>
            <a:softEdge rad="112500"/>
          </a:effectLst>
        </p:spPr>
      </p:pic>
      <p:pic>
        <p:nvPicPr>
          <p:cNvPr id="47112" name="Picture 8" descr="http://metroangels.asia/assets/1844+Santuary.jpg"/>
          <p:cNvPicPr>
            <a:picLocks noChangeAspect="1" noChangeArrowheads="1"/>
          </p:cNvPicPr>
          <p:nvPr/>
        </p:nvPicPr>
        <p:blipFill>
          <a:blip r:embed="rId5" cstate="print"/>
          <a:srcRect r="13017"/>
          <a:stretch>
            <a:fillRect/>
          </a:stretch>
        </p:blipFill>
        <p:spPr bwMode="auto">
          <a:xfrm>
            <a:off x="76200" y="1905000"/>
            <a:ext cx="5410200" cy="280035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8"/>
                                        </p:tgtEl>
                                        <p:attrNameLst>
                                          <p:attrName>style.visibility</p:attrName>
                                        </p:attrNameLst>
                                      </p:cBhvr>
                                      <p:to>
                                        <p:strVal val="visible"/>
                                      </p:to>
                                    </p:set>
                                    <p:animEffect transition="in" filter="fade">
                                      <p:cBhvr>
                                        <p:cTn id="7" dur="2000"/>
                                        <p:tgtEl>
                                          <p:spTgt spid="4710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7110"/>
                                        </p:tgtEl>
                                        <p:attrNameLst>
                                          <p:attrName>style.visibility</p:attrName>
                                        </p:attrNameLst>
                                      </p:cBhvr>
                                      <p:to>
                                        <p:strVal val="visible"/>
                                      </p:to>
                                    </p:set>
                                    <p:animEffect transition="in" filter="fade">
                                      <p:cBhvr>
                                        <p:cTn id="12" dur="2000"/>
                                        <p:tgtEl>
                                          <p:spTgt spid="47110"/>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nodeType="clickEffect">
                                  <p:stCondLst>
                                    <p:cond delay="0"/>
                                  </p:stCondLst>
                                  <p:childTnLst>
                                    <p:set>
                                      <p:cBhvr>
                                        <p:cTn id="16" dur="1" fill="hold">
                                          <p:stCondLst>
                                            <p:cond delay="0"/>
                                          </p:stCondLst>
                                        </p:cTn>
                                        <p:tgtEl>
                                          <p:spTgt spid="47112"/>
                                        </p:tgtEl>
                                        <p:attrNameLst>
                                          <p:attrName>style.visibility</p:attrName>
                                        </p:attrNameLst>
                                      </p:cBhvr>
                                      <p:to>
                                        <p:strVal val="visible"/>
                                      </p:to>
                                    </p:set>
                                    <p:anim calcmode="lin" valueType="num">
                                      <p:cBhvr>
                                        <p:cTn id="17" dur="1000" fill="hold"/>
                                        <p:tgtEl>
                                          <p:spTgt spid="47112"/>
                                        </p:tgtEl>
                                        <p:attrNameLst>
                                          <p:attrName>ppt_w</p:attrName>
                                        </p:attrNameLst>
                                      </p:cBhvr>
                                      <p:tavLst>
                                        <p:tav tm="0">
                                          <p:val>
                                            <p:strVal val="#ppt_w*0.70"/>
                                          </p:val>
                                        </p:tav>
                                        <p:tav tm="100000">
                                          <p:val>
                                            <p:strVal val="#ppt_w"/>
                                          </p:val>
                                        </p:tav>
                                      </p:tavLst>
                                    </p:anim>
                                    <p:anim calcmode="lin" valueType="num">
                                      <p:cBhvr>
                                        <p:cTn id="18" dur="1000" fill="hold"/>
                                        <p:tgtEl>
                                          <p:spTgt spid="47112"/>
                                        </p:tgtEl>
                                        <p:attrNameLst>
                                          <p:attrName>ppt_h</p:attrName>
                                        </p:attrNameLst>
                                      </p:cBhvr>
                                      <p:tavLst>
                                        <p:tav tm="0">
                                          <p:val>
                                            <p:strVal val="#ppt_h"/>
                                          </p:val>
                                        </p:tav>
                                        <p:tav tm="100000">
                                          <p:val>
                                            <p:strVal val="#ppt_h"/>
                                          </p:val>
                                        </p:tav>
                                      </p:tavLst>
                                    </p:anim>
                                    <p:animEffect transition="in" filter="fade">
                                      <p:cBhvr>
                                        <p:cTn id="19" dur="1000"/>
                                        <p:tgtEl>
                                          <p:spTgt spid="47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5486399"/>
          </a:xfrm>
        </p:spPr>
        <p:txBody>
          <a:bodyPr>
            <a:normAutofit/>
          </a:bodyPr>
          <a:lstStyle/>
          <a:p>
            <a:pPr lvl="0">
              <a:buNone/>
            </a:pPr>
            <a:r>
              <a:rPr lang="en-US" dirty="0" smtClean="0">
                <a:solidFill>
                  <a:srgbClr val="FFFF00"/>
                </a:solidFill>
              </a:rPr>
              <a:t>4. The </a:t>
            </a:r>
            <a:r>
              <a:rPr lang="en-US" dirty="0">
                <a:solidFill>
                  <a:srgbClr val="FFFF00"/>
                </a:solidFill>
              </a:rPr>
              <a:t>nationality is different. </a:t>
            </a:r>
          </a:p>
          <a:p>
            <a:pPr lvl="0"/>
            <a:r>
              <a:rPr lang="en-US" dirty="0"/>
              <a:t>Israel belonged to this earth and </a:t>
            </a:r>
            <a:r>
              <a:rPr lang="en-US" dirty="0" smtClean="0"/>
              <a:t>this world. </a:t>
            </a:r>
            <a:endParaRPr lang="en-US" dirty="0"/>
          </a:p>
          <a:p>
            <a:pPr lvl="0"/>
            <a:r>
              <a:rPr lang="en-US" dirty="0"/>
              <a:t>The church is composed of all nations and has no citizenship down here, but its members are strangers and pilgrims </a:t>
            </a:r>
            <a:r>
              <a:rPr lang="en-US" i="1" dirty="0" smtClean="0"/>
              <a:t>- (I </a:t>
            </a:r>
            <a:r>
              <a:rPr lang="en-US" i="1" dirty="0"/>
              <a:t>Pet. 2:11</a:t>
            </a:r>
            <a:r>
              <a:rPr lang="en-US" i="1" dirty="0" smtClean="0"/>
              <a:t>)</a:t>
            </a:r>
          </a:p>
          <a:p>
            <a:pPr lvl="0"/>
            <a:r>
              <a:rPr lang="en-US" i="1" dirty="0" smtClean="0"/>
              <a:t>Phil. 3:20 “For our conversation (citizenship) is in heaven; from whence also we look for the Saviour, the Lord Jesus Christ.”</a:t>
            </a:r>
            <a:endParaRPr lang="en-US" i="1" dirty="0"/>
          </a:p>
          <a:p>
            <a:r>
              <a:rPr lang="en-US" i="1" dirty="0" smtClean="0"/>
              <a:t>Luke 10:20 “…rejoice, because your names are written in heaven.”</a:t>
            </a:r>
          </a:p>
          <a:p>
            <a:endParaRPr lang="en-US" dirty="0"/>
          </a:p>
        </p:txBody>
      </p:sp>
      <p:pic>
        <p:nvPicPr>
          <p:cNvPr id="54274" name="Picture 2" descr="http://ubdavid.org/kidsworld/bestfriends1/graphics/1_book-of-life.jpg"/>
          <p:cNvPicPr>
            <a:picLocks noChangeAspect="1" noChangeArrowheads="1"/>
          </p:cNvPicPr>
          <p:nvPr/>
        </p:nvPicPr>
        <p:blipFill>
          <a:blip r:embed="rId2" cstate="print"/>
          <a:srcRect/>
          <a:stretch>
            <a:fillRect/>
          </a:stretch>
        </p:blipFill>
        <p:spPr bwMode="auto">
          <a:xfrm>
            <a:off x="4038600" y="4933949"/>
            <a:ext cx="4762500" cy="192405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to="" calcmode="lin" valueType="num">
                                      <p:cBhvr>
                                        <p:cTn id="17" dur="1" fill="hold"/>
                                        <p:tgtEl>
                                          <p:spTgt spid="3">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4274"/>
                                        </p:tgtEl>
                                        <p:attrNameLst>
                                          <p:attrName>style.visibility</p:attrName>
                                        </p:attrNameLst>
                                      </p:cBhvr>
                                      <p:to>
                                        <p:strVal val="visible"/>
                                      </p:to>
                                    </p:set>
                                    <p:anim calcmode="lin" valueType="num">
                                      <p:cBhvr additive="base">
                                        <p:cTn id="27" dur="500" fill="hold"/>
                                        <p:tgtEl>
                                          <p:spTgt spid="54274"/>
                                        </p:tgtEl>
                                        <p:attrNameLst>
                                          <p:attrName>ppt_x</p:attrName>
                                        </p:attrNameLst>
                                      </p:cBhvr>
                                      <p:tavLst>
                                        <p:tav tm="0">
                                          <p:val>
                                            <p:strVal val="#ppt_x"/>
                                          </p:val>
                                        </p:tav>
                                        <p:tav tm="100000">
                                          <p:val>
                                            <p:strVal val="#ppt_x"/>
                                          </p:val>
                                        </p:tav>
                                      </p:tavLst>
                                    </p:anim>
                                    <p:anim calcmode="lin" valueType="num">
                                      <p:cBhvr additive="base">
                                        <p:cTn id="28" dur="500" fill="hold"/>
                                        <p:tgtEl>
                                          <p:spTgt spid="5427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144000" cy="3352800"/>
          </a:xfrm>
        </p:spPr>
        <p:txBody>
          <a:bodyPr/>
          <a:lstStyle/>
          <a:p>
            <a:pPr lvl="0">
              <a:buNone/>
            </a:pPr>
            <a:r>
              <a:rPr lang="en-US" dirty="0" smtClean="0">
                <a:solidFill>
                  <a:srgbClr val="FFFF00"/>
                </a:solidFill>
              </a:rPr>
              <a:t>5. The </a:t>
            </a:r>
            <a:r>
              <a:rPr lang="en-US" dirty="0">
                <a:solidFill>
                  <a:srgbClr val="FFFF00"/>
                </a:solidFill>
              </a:rPr>
              <a:t>relationship with the Father is different. </a:t>
            </a:r>
          </a:p>
          <a:p>
            <a:pPr lvl="0"/>
            <a:r>
              <a:rPr lang="en-US" dirty="0"/>
              <a:t>God is never presented as the Father of individual Israelites in the Old Testament. </a:t>
            </a:r>
          </a:p>
          <a:p>
            <a:pPr lvl="0"/>
            <a:r>
              <a:rPr lang="en-US" dirty="0"/>
              <a:t>God is presented as the Father of all New Testament believers </a:t>
            </a:r>
            <a:r>
              <a:rPr lang="en-US" dirty="0" smtClean="0"/>
              <a:t>- </a:t>
            </a:r>
            <a:r>
              <a:rPr lang="en-US" i="1" dirty="0" smtClean="0"/>
              <a:t>(</a:t>
            </a:r>
            <a:r>
              <a:rPr lang="en-US" i="1" dirty="0"/>
              <a:t>Rom. 8:15; </a:t>
            </a:r>
            <a:r>
              <a:rPr lang="en-US" i="1" dirty="0" smtClean="0"/>
              <a:t>I John3:1) </a:t>
            </a:r>
            <a:endParaRPr lang="en-US" i="1" dirty="0"/>
          </a:p>
          <a:p>
            <a:endParaRPr lang="en-US" dirty="0"/>
          </a:p>
        </p:txBody>
      </p:sp>
      <p:pic>
        <p:nvPicPr>
          <p:cNvPr id="55298" name="Picture 2" descr="http://www.canadianlutheran.ca/wp-content/uploads/2012/06/our-father.jpg"/>
          <p:cNvPicPr>
            <a:picLocks noChangeAspect="1" noChangeArrowheads="1"/>
          </p:cNvPicPr>
          <p:nvPr/>
        </p:nvPicPr>
        <p:blipFill>
          <a:blip r:embed="rId2" cstate="print"/>
          <a:srcRect/>
          <a:stretch>
            <a:fillRect/>
          </a:stretch>
        </p:blipFill>
        <p:spPr bwMode="auto">
          <a:xfrm>
            <a:off x="1981200" y="2895600"/>
            <a:ext cx="5715000" cy="37242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5298"/>
                                        </p:tgtEl>
                                        <p:attrNameLst>
                                          <p:attrName>style.visibility</p:attrName>
                                        </p:attrNameLst>
                                      </p:cBhvr>
                                      <p:to>
                                        <p:strVal val="visible"/>
                                      </p:to>
                                    </p:set>
                                    <p:anim to="" calcmode="lin" valueType="num">
                                      <p:cBhvr>
                                        <p:cTn id="17" dur="1" fill="hold"/>
                                        <p:tgtEl>
                                          <p:spTgt spid="5529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9067800" cy="2514599"/>
          </a:xfrm>
        </p:spPr>
        <p:txBody>
          <a:bodyPr>
            <a:normAutofit lnSpcReduction="10000"/>
          </a:bodyPr>
          <a:lstStyle/>
          <a:p>
            <a:pPr lvl="0">
              <a:buNone/>
            </a:pPr>
            <a:r>
              <a:rPr lang="en-US" dirty="0" smtClean="0">
                <a:solidFill>
                  <a:srgbClr val="FFFF00"/>
                </a:solidFill>
              </a:rPr>
              <a:t>6. The </a:t>
            </a:r>
            <a:r>
              <a:rPr lang="en-US" dirty="0">
                <a:solidFill>
                  <a:srgbClr val="FFFF00"/>
                </a:solidFill>
              </a:rPr>
              <a:t>relationship with the Son is different. </a:t>
            </a:r>
          </a:p>
          <a:p>
            <a:pPr lvl="0"/>
            <a:r>
              <a:rPr lang="en-US" dirty="0"/>
              <a:t>Israel is pictured as an unfaithful wife </a:t>
            </a:r>
            <a:r>
              <a:rPr lang="en-US" i="1" dirty="0"/>
              <a:t>(Isa. 54:1-17; Jer. 3:1, 14, 20; Ezek. 16:1-59; Hosea 2:1-23</a:t>
            </a:r>
            <a:r>
              <a:rPr lang="en-US" i="1" dirty="0" smtClean="0"/>
              <a:t>)</a:t>
            </a:r>
            <a:endParaRPr lang="en-US" i="1" dirty="0"/>
          </a:p>
          <a:p>
            <a:pPr lvl="0"/>
            <a:r>
              <a:rPr lang="en-US" dirty="0"/>
              <a:t>The </a:t>
            </a:r>
            <a:r>
              <a:rPr lang="en-US" dirty="0" smtClean="0"/>
              <a:t>Church </a:t>
            </a:r>
            <a:r>
              <a:rPr lang="en-US" dirty="0"/>
              <a:t>is pictured as a chaste virgin bride yet to be married in heaven </a:t>
            </a:r>
            <a:r>
              <a:rPr lang="en-US" i="1" dirty="0" smtClean="0"/>
              <a:t>(II Cor</a:t>
            </a:r>
            <a:r>
              <a:rPr lang="en-US" i="1" dirty="0"/>
              <a:t>. 11:2; Rev. 19:7-9</a:t>
            </a:r>
            <a:r>
              <a:rPr lang="en-US" i="1" dirty="0" smtClean="0"/>
              <a:t>)</a:t>
            </a:r>
            <a:endParaRPr lang="en-US" i="1" dirty="0"/>
          </a:p>
          <a:p>
            <a:endParaRPr lang="en-US" dirty="0"/>
          </a:p>
        </p:txBody>
      </p:sp>
      <p:pic>
        <p:nvPicPr>
          <p:cNvPr id="56322" name="Picture 2" descr="https://encrypted-tbn3.gstatic.com/images?q=tbn:ANd9GcS_xF4xtImsFCPSZdz7ssCeCDe2SpgnKciTP7FaOeBWVUJKsmRgYA"/>
          <p:cNvPicPr>
            <a:picLocks noChangeAspect="1" noChangeArrowheads="1"/>
          </p:cNvPicPr>
          <p:nvPr/>
        </p:nvPicPr>
        <p:blipFill>
          <a:blip r:embed="rId2" cstate="print"/>
          <a:srcRect/>
          <a:stretch>
            <a:fillRect/>
          </a:stretch>
        </p:blipFill>
        <p:spPr bwMode="auto">
          <a:xfrm>
            <a:off x="1905000" y="2667000"/>
            <a:ext cx="5029200" cy="402801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53" presetClass="entr" presetSubtype="0" fill="hold" nodeType="clickEffect">
                                  <p:stCondLst>
                                    <p:cond delay="0"/>
                                  </p:stCondLst>
                                  <p:childTnLst>
                                    <p:set>
                                      <p:cBhvr>
                                        <p:cTn id="16" dur="1" fill="hold">
                                          <p:stCondLst>
                                            <p:cond delay="0"/>
                                          </p:stCondLst>
                                        </p:cTn>
                                        <p:tgtEl>
                                          <p:spTgt spid="56322"/>
                                        </p:tgtEl>
                                        <p:attrNameLst>
                                          <p:attrName>style.visibility</p:attrName>
                                        </p:attrNameLst>
                                      </p:cBhvr>
                                      <p:to>
                                        <p:strVal val="visible"/>
                                      </p:to>
                                    </p:set>
                                    <p:anim calcmode="lin" valueType="num">
                                      <p:cBhvr>
                                        <p:cTn id="17" dur="500" fill="hold"/>
                                        <p:tgtEl>
                                          <p:spTgt spid="56322"/>
                                        </p:tgtEl>
                                        <p:attrNameLst>
                                          <p:attrName>ppt_w</p:attrName>
                                        </p:attrNameLst>
                                      </p:cBhvr>
                                      <p:tavLst>
                                        <p:tav tm="0">
                                          <p:val>
                                            <p:fltVal val="0"/>
                                          </p:val>
                                        </p:tav>
                                        <p:tav tm="100000">
                                          <p:val>
                                            <p:strVal val="#ppt_w"/>
                                          </p:val>
                                        </p:tav>
                                      </p:tavLst>
                                    </p:anim>
                                    <p:anim calcmode="lin" valueType="num">
                                      <p:cBhvr>
                                        <p:cTn id="18" dur="500" fill="hold"/>
                                        <p:tgtEl>
                                          <p:spTgt spid="56322"/>
                                        </p:tgtEl>
                                        <p:attrNameLst>
                                          <p:attrName>ppt_h</p:attrName>
                                        </p:attrNameLst>
                                      </p:cBhvr>
                                      <p:tavLst>
                                        <p:tav tm="0">
                                          <p:val>
                                            <p:fltVal val="0"/>
                                          </p:val>
                                        </p:tav>
                                        <p:tav tm="100000">
                                          <p:val>
                                            <p:strVal val="#ppt_h"/>
                                          </p:val>
                                        </p:tav>
                                      </p:tavLst>
                                    </p:anim>
                                    <p:animEffect transition="in" filter="fade">
                                      <p:cBhvr>
                                        <p:cTn id="19" dur="500"/>
                                        <p:tgtEl>
                                          <p:spTgt spid="563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667000"/>
          </a:xfrm>
        </p:spPr>
        <p:txBody>
          <a:bodyPr/>
          <a:lstStyle/>
          <a:p>
            <a:pPr lvl="0"/>
            <a:r>
              <a:rPr lang="en-US" dirty="0"/>
              <a:t>Christ was a stumbling stone to Israel </a:t>
            </a:r>
            <a:r>
              <a:rPr lang="en-US" i="1" dirty="0" smtClean="0"/>
              <a:t>(I </a:t>
            </a:r>
            <a:r>
              <a:rPr lang="en-US" i="1" dirty="0"/>
              <a:t>Cor. 1:23; </a:t>
            </a:r>
            <a:r>
              <a:rPr lang="en-US" i="1" dirty="0" smtClean="0"/>
              <a:t>      I </a:t>
            </a:r>
            <a:r>
              <a:rPr lang="en-US" i="1" dirty="0"/>
              <a:t>Pet. 2:8</a:t>
            </a:r>
            <a:r>
              <a:rPr lang="en-US" i="1" dirty="0" smtClean="0"/>
              <a:t>)</a:t>
            </a:r>
            <a:endParaRPr lang="en-US" i="1" dirty="0"/>
          </a:p>
          <a:p>
            <a:pPr lvl="0"/>
            <a:r>
              <a:rPr lang="en-US" dirty="0"/>
              <a:t>Christ is the Foundation and </a:t>
            </a:r>
            <a:r>
              <a:rPr lang="en-US" dirty="0" smtClean="0"/>
              <a:t>Chief </a:t>
            </a:r>
            <a:r>
              <a:rPr lang="en-US" dirty="0"/>
              <a:t>Cornerstone of the </a:t>
            </a:r>
            <a:r>
              <a:rPr lang="en-US" dirty="0" smtClean="0"/>
              <a:t>Church </a:t>
            </a:r>
            <a:r>
              <a:rPr lang="en-US" i="1" dirty="0"/>
              <a:t>(Eph. 2:20-22; </a:t>
            </a:r>
            <a:r>
              <a:rPr lang="en-US" i="1" dirty="0" smtClean="0"/>
              <a:t>I </a:t>
            </a:r>
            <a:r>
              <a:rPr lang="en-US" i="1" dirty="0"/>
              <a:t>Pet. </a:t>
            </a:r>
            <a:r>
              <a:rPr lang="en-US" i="1" dirty="0" smtClean="0"/>
              <a:t>2:4-5)</a:t>
            </a:r>
            <a:endParaRPr lang="en-US" i="1" dirty="0"/>
          </a:p>
          <a:p>
            <a:endParaRPr lang="en-US" dirty="0"/>
          </a:p>
        </p:txBody>
      </p:sp>
      <p:sp>
        <p:nvSpPr>
          <p:cNvPr id="4" name="Rectangle 3"/>
          <p:cNvSpPr/>
          <p:nvPr/>
        </p:nvSpPr>
        <p:spPr>
          <a:xfrm>
            <a:off x="152400" y="2438400"/>
            <a:ext cx="4953000" cy="1569660"/>
          </a:xfrm>
          <a:prstGeom prst="rect">
            <a:avLst/>
          </a:prstGeom>
        </p:spPr>
        <p:txBody>
          <a:bodyPr wrap="square">
            <a:spAutoFit/>
          </a:bodyPr>
          <a:lstStyle/>
          <a:p>
            <a:pPr algn="ctr"/>
            <a:r>
              <a:rPr lang="en-US" sz="3200" i="1" dirty="0" smtClean="0">
                <a:solidFill>
                  <a:srgbClr val="FFFF00"/>
                </a:solidFill>
              </a:rPr>
              <a:t> John 1:11 “He came unto his own, and his own received him not.”</a:t>
            </a:r>
            <a:endParaRPr lang="en-US" sz="3200" i="1" dirty="0">
              <a:solidFill>
                <a:srgbClr val="FFFF00"/>
              </a:solidFill>
            </a:endParaRPr>
          </a:p>
        </p:txBody>
      </p:sp>
      <p:pic>
        <p:nvPicPr>
          <p:cNvPr id="57350" name="Picture 6" descr="http://dephnevictorious.files.wordpress.com/2010/03/jesus-cross.jpg"/>
          <p:cNvPicPr>
            <a:picLocks noChangeAspect="1" noChangeArrowheads="1"/>
          </p:cNvPicPr>
          <p:nvPr/>
        </p:nvPicPr>
        <p:blipFill>
          <a:blip r:embed="rId2" cstate="print"/>
          <a:srcRect/>
          <a:stretch>
            <a:fillRect/>
          </a:stretch>
        </p:blipFill>
        <p:spPr bwMode="auto">
          <a:xfrm>
            <a:off x="5257800" y="3505200"/>
            <a:ext cx="3886200" cy="2556257"/>
          </a:xfrm>
          <a:prstGeom prst="rect">
            <a:avLst/>
          </a:prstGeom>
          <a:noFill/>
        </p:spPr>
      </p:pic>
      <p:pic>
        <p:nvPicPr>
          <p:cNvPr id="57352" name="Picture 8" descr="http://www.thechristiangift.com/newsletters/wp-content/uploads/2012/09/foundation-corrected-595.jpg"/>
          <p:cNvPicPr>
            <a:picLocks noChangeAspect="1" noChangeArrowheads="1"/>
          </p:cNvPicPr>
          <p:nvPr/>
        </p:nvPicPr>
        <p:blipFill>
          <a:blip r:embed="rId3" cstate="print"/>
          <a:srcRect t="246" r="14286" b="41758"/>
          <a:stretch>
            <a:fillRect/>
          </a:stretch>
        </p:blipFill>
        <p:spPr bwMode="auto">
          <a:xfrm>
            <a:off x="0" y="4267200"/>
            <a:ext cx="4974336" cy="25908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7350"/>
                                        </p:tgtEl>
                                        <p:attrNameLst>
                                          <p:attrName>style.visibility</p:attrName>
                                        </p:attrNameLst>
                                      </p:cBhvr>
                                      <p:to>
                                        <p:strVal val="visible"/>
                                      </p:to>
                                    </p:set>
                                    <p:anim to="" calcmode="lin" valueType="num">
                                      <p:cBhvr>
                                        <p:cTn id="12" dur="1" fill="hold"/>
                                        <p:tgtEl>
                                          <p:spTgt spid="57350"/>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7352"/>
                                        </p:tgtEl>
                                        <p:attrNameLst>
                                          <p:attrName>style.visibility</p:attrName>
                                        </p:attrNameLst>
                                      </p:cBhvr>
                                      <p:to>
                                        <p:strVal val="visible"/>
                                      </p:to>
                                    </p:set>
                                    <p:anim to="" calcmode="lin" valueType="num">
                                      <p:cBhvr>
                                        <p:cTn id="22" dur="1" fill="hold"/>
                                        <p:tgtEl>
                                          <p:spTgt spid="5735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
            <a:ext cx="8991600" cy="2286000"/>
          </a:xfrm>
        </p:spPr>
        <p:txBody>
          <a:bodyPr/>
          <a:lstStyle/>
          <a:p>
            <a:pPr lvl="0"/>
            <a:r>
              <a:rPr lang="en-US" dirty="0"/>
              <a:t>Christ is Israel’s Messiah and King </a:t>
            </a:r>
            <a:r>
              <a:rPr lang="en-US" i="1" dirty="0"/>
              <a:t>(</a:t>
            </a:r>
            <a:r>
              <a:rPr lang="en-US" i="1" dirty="0" smtClean="0"/>
              <a:t>John </a:t>
            </a:r>
            <a:r>
              <a:rPr lang="en-US" i="1" dirty="0"/>
              <a:t>1:49</a:t>
            </a:r>
            <a:r>
              <a:rPr lang="en-US" i="1" dirty="0" smtClean="0"/>
              <a:t>) </a:t>
            </a:r>
            <a:endParaRPr lang="en-US" i="1" dirty="0"/>
          </a:p>
          <a:p>
            <a:pPr lvl="0"/>
            <a:r>
              <a:rPr lang="en-US" dirty="0"/>
              <a:t>Christ is the </a:t>
            </a:r>
            <a:r>
              <a:rPr lang="en-US" dirty="0" smtClean="0"/>
              <a:t>Church’s </a:t>
            </a:r>
            <a:r>
              <a:rPr lang="en-US" dirty="0"/>
              <a:t>Savior, Bridegroom, and Head </a:t>
            </a:r>
            <a:r>
              <a:rPr lang="en-US" i="1" dirty="0"/>
              <a:t>(Eph. 5:23</a:t>
            </a:r>
            <a:r>
              <a:rPr lang="en-US" i="1" dirty="0" smtClean="0"/>
              <a:t>) </a:t>
            </a:r>
            <a:endParaRPr lang="en-US" i="1" dirty="0"/>
          </a:p>
          <a:p>
            <a:endParaRPr lang="en-US" dirty="0"/>
          </a:p>
        </p:txBody>
      </p:sp>
      <p:pic>
        <p:nvPicPr>
          <p:cNvPr id="58370" name="Picture 2" descr="http://www.jesusmessiah.com/Jesus_Messiah.jpg"/>
          <p:cNvPicPr>
            <a:picLocks noChangeAspect="1" noChangeArrowheads="1"/>
          </p:cNvPicPr>
          <p:nvPr/>
        </p:nvPicPr>
        <p:blipFill>
          <a:blip r:embed="rId2" cstate="print"/>
          <a:srcRect/>
          <a:stretch>
            <a:fillRect/>
          </a:stretch>
        </p:blipFill>
        <p:spPr bwMode="auto">
          <a:xfrm rot="21043838">
            <a:off x="609600" y="1981200"/>
            <a:ext cx="3252651" cy="1828800"/>
          </a:xfrm>
          <a:prstGeom prst="rect">
            <a:avLst/>
          </a:prstGeom>
          <a:noFill/>
        </p:spPr>
      </p:pic>
      <p:pic>
        <p:nvPicPr>
          <p:cNvPr id="58372" name="Picture 4" descr="http://www.urantiansojourn.com/wp-content/uploads/2008/04/whiteboard.jpg"/>
          <p:cNvPicPr>
            <a:picLocks noChangeAspect="1" noChangeArrowheads="1"/>
          </p:cNvPicPr>
          <p:nvPr/>
        </p:nvPicPr>
        <p:blipFill>
          <a:blip r:embed="rId3" cstate="print"/>
          <a:srcRect/>
          <a:stretch>
            <a:fillRect/>
          </a:stretch>
        </p:blipFill>
        <p:spPr bwMode="auto">
          <a:xfrm rot="412691">
            <a:off x="5562600" y="1524000"/>
            <a:ext cx="2670372" cy="2057400"/>
          </a:xfrm>
          <a:prstGeom prst="rect">
            <a:avLst/>
          </a:prstGeom>
          <a:noFill/>
        </p:spPr>
      </p:pic>
      <p:pic>
        <p:nvPicPr>
          <p:cNvPr id="58374" name="Picture 6" descr="http://images.fineartamerica.com/images-medium-large/jesus-christ-the-savior-pamela-johnson.jpg"/>
          <p:cNvPicPr>
            <a:picLocks noChangeAspect="1" noChangeArrowheads="1"/>
          </p:cNvPicPr>
          <p:nvPr/>
        </p:nvPicPr>
        <p:blipFill>
          <a:blip r:embed="rId4" cstate="print"/>
          <a:srcRect/>
          <a:stretch>
            <a:fillRect/>
          </a:stretch>
        </p:blipFill>
        <p:spPr bwMode="auto">
          <a:xfrm rot="433960">
            <a:off x="1159591" y="3576578"/>
            <a:ext cx="2524125" cy="2844085"/>
          </a:xfrm>
          <a:prstGeom prst="rect">
            <a:avLst/>
          </a:prstGeom>
          <a:noFill/>
        </p:spPr>
      </p:pic>
      <p:pic>
        <p:nvPicPr>
          <p:cNvPr id="58376" name="Picture 8" descr="http://2.bp.blogspot.com/_3giJHcgq7Zk/S_nOAgBkUTI/AAAAAAAAASs/q9FyT2u855Q/s1600/abride.jpg"/>
          <p:cNvPicPr>
            <a:picLocks noChangeAspect="1" noChangeArrowheads="1"/>
          </p:cNvPicPr>
          <p:nvPr/>
        </p:nvPicPr>
        <p:blipFill>
          <a:blip r:embed="rId5" cstate="print"/>
          <a:srcRect/>
          <a:stretch>
            <a:fillRect/>
          </a:stretch>
        </p:blipFill>
        <p:spPr bwMode="auto">
          <a:xfrm>
            <a:off x="3581400" y="3124200"/>
            <a:ext cx="2514600" cy="2602832"/>
          </a:xfrm>
          <a:prstGeom prst="rect">
            <a:avLst/>
          </a:prstGeom>
          <a:noFill/>
        </p:spPr>
      </p:pic>
      <p:pic>
        <p:nvPicPr>
          <p:cNvPr id="58378" name="Picture 10" descr="http://65cc56e20a0495d4264c-e72ee38a1ba1595ee931f859befd3aba.r74.cf2.rackcdn.com/uploaded/j/0e303231_jesus-christ-head-of-church-web.png"/>
          <p:cNvPicPr>
            <a:picLocks noChangeAspect="1" noChangeArrowheads="1"/>
          </p:cNvPicPr>
          <p:nvPr/>
        </p:nvPicPr>
        <p:blipFill>
          <a:blip r:embed="rId6" cstate="print"/>
          <a:srcRect l="56000" t="-1493" r="10000"/>
          <a:stretch>
            <a:fillRect/>
          </a:stretch>
        </p:blipFill>
        <p:spPr bwMode="auto">
          <a:xfrm rot="715139">
            <a:off x="5775769" y="4595353"/>
            <a:ext cx="3352800" cy="1676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58370"/>
                                        </p:tgtEl>
                                        <p:attrNameLst>
                                          <p:attrName>style.visibility</p:attrName>
                                        </p:attrNameLst>
                                      </p:cBhvr>
                                      <p:to>
                                        <p:strVal val="visible"/>
                                      </p:to>
                                    </p:set>
                                    <p:anim to="" calcmode="lin" valueType="num">
                                      <p:cBhvr>
                                        <p:cTn id="7" dur="1" fill="hold"/>
                                        <p:tgtEl>
                                          <p:spTgt spid="5837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58372"/>
                                        </p:tgtEl>
                                        <p:attrNameLst>
                                          <p:attrName>style.visibility</p:attrName>
                                        </p:attrNameLst>
                                      </p:cBhvr>
                                      <p:to>
                                        <p:strVal val="visible"/>
                                      </p:to>
                                    </p:set>
                                    <p:anim to="" calcmode="lin" valueType="num">
                                      <p:cBhvr>
                                        <p:cTn id="12" dur="1" fill="hold"/>
                                        <p:tgtEl>
                                          <p:spTgt spid="5837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to="" calcmode="lin" valueType="num">
                                      <p:cBhvr>
                                        <p:cTn id="17" dur="1" fill="hold"/>
                                        <p:tgtEl>
                                          <p:spTgt spid="3">
                                            <p:txEl>
                                              <p:pRg st="1" end="1"/>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58374"/>
                                        </p:tgtEl>
                                        <p:attrNameLst>
                                          <p:attrName>style.visibility</p:attrName>
                                        </p:attrNameLst>
                                      </p:cBhvr>
                                      <p:to>
                                        <p:strVal val="visible"/>
                                      </p:to>
                                    </p:set>
                                    <p:anim to="" calcmode="lin" valueType="num">
                                      <p:cBhvr>
                                        <p:cTn id="22" dur="1" fill="hold"/>
                                        <p:tgtEl>
                                          <p:spTgt spid="58374"/>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58376"/>
                                        </p:tgtEl>
                                        <p:attrNameLst>
                                          <p:attrName>style.visibility</p:attrName>
                                        </p:attrNameLst>
                                      </p:cBhvr>
                                      <p:to>
                                        <p:strVal val="visible"/>
                                      </p:to>
                                    </p:set>
                                    <p:anim to="" calcmode="lin" valueType="num">
                                      <p:cBhvr>
                                        <p:cTn id="27" dur="1" fill="hold"/>
                                        <p:tgtEl>
                                          <p:spTgt spid="58376"/>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nodeType="clickEffect">
                                  <p:stCondLst>
                                    <p:cond delay="0"/>
                                  </p:stCondLst>
                                  <p:childTnLst>
                                    <p:set>
                                      <p:cBhvr>
                                        <p:cTn id="31" dur="1" fill="hold">
                                          <p:stCondLst>
                                            <p:cond delay="0"/>
                                          </p:stCondLst>
                                        </p:cTn>
                                        <p:tgtEl>
                                          <p:spTgt spid="58378"/>
                                        </p:tgtEl>
                                        <p:attrNameLst>
                                          <p:attrName>style.visibility</p:attrName>
                                        </p:attrNameLst>
                                      </p:cBhvr>
                                      <p:to>
                                        <p:strVal val="visible"/>
                                      </p:to>
                                    </p:set>
                                    <p:anim to="" calcmode="lin" valueType="num">
                                      <p:cBhvr>
                                        <p:cTn id="32" dur="1" fill="hold"/>
                                        <p:tgtEl>
                                          <p:spTgt spid="5837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biblicalproof.files.wordpress.com/2013/06/what-the-church-is-and-is-not.jpg"/>
          <p:cNvPicPr>
            <a:picLocks noChangeAspect="1" noChangeArrowheads="1"/>
          </p:cNvPicPr>
          <p:nvPr/>
        </p:nvPicPr>
        <p:blipFill>
          <a:blip r:embed="rId3" cstate="print"/>
          <a:srcRect t="19611" r="131" b="22042"/>
          <a:stretch>
            <a:fillRect/>
          </a:stretch>
        </p:blipFill>
        <p:spPr bwMode="auto">
          <a:xfrm>
            <a:off x="0" y="1371600"/>
            <a:ext cx="9152467" cy="4335379"/>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124200"/>
          </a:xfrm>
        </p:spPr>
        <p:txBody>
          <a:bodyPr/>
          <a:lstStyle/>
          <a:p>
            <a:pPr lvl="0">
              <a:buNone/>
            </a:pPr>
            <a:r>
              <a:rPr lang="en-US" dirty="0" smtClean="0">
                <a:solidFill>
                  <a:srgbClr val="FFFF00"/>
                </a:solidFill>
              </a:rPr>
              <a:t>7. The </a:t>
            </a:r>
            <a:r>
              <a:rPr lang="en-US" dirty="0">
                <a:solidFill>
                  <a:srgbClr val="FFFF00"/>
                </a:solidFill>
              </a:rPr>
              <a:t>relationship with the Holy Spirit is different. </a:t>
            </a:r>
          </a:p>
          <a:p>
            <a:pPr lvl="0"/>
            <a:r>
              <a:rPr lang="en-US" dirty="0"/>
              <a:t>The Holy Spirit rarely came upon individual Old Testament </a:t>
            </a:r>
            <a:r>
              <a:rPr lang="en-US" dirty="0" smtClean="0"/>
              <a:t>Israelites</a:t>
            </a:r>
            <a:r>
              <a:rPr lang="en-US" dirty="0"/>
              <a:t> </a:t>
            </a:r>
            <a:r>
              <a:rPr lang="en-US" dirty="0" smtClean="0"/>
              <a:t>– </a:t>
            </a:r>
            <a:r>
              <a:rPr lang="en-US" i="1" dirty="0" smtClean="0"/>
              <a:t>(Psalm 51:11)</a:t>
            </a:r>
            <a:endParaRPr lang="en-US" i="1" dirty="0"/>
          </a:p>
          <a:p>
            <a:pPr lvl="0"/>
            <a:r>
              <a:rPr lang="en-US" dirty="0"/>
              <a:t>The Holy Spirit actually lives inside each New Testament believer </a:t>
            </a:r>
            <a:r>
              <a:rPr lang="en-US" dirty="0" smtClean="0"/>
              <a:t> - </a:t>
            </a:r>
            <a:r>
              <a:rPr lang="en-US" i="1" dirty="0" smtClean="0"/>
              <a:t>(I </a:t>
            </a:r>
            <a:r>
              <a:rPr lang="en-US" i="1" dirty="0"/>
              <a:t>Cor. 6:19</a:t>
            </a:r>
            <a:r>
              <a:rPr lang="en-US" i="1" dirty="0" smtClean="0"/>
              <a:t>) </a:t>
            </a:r>
            <a:endParaRPr lang="en-US" i="1" dirty="0"/>
          </a:p>
          <a:p>
            <a:endParaRPr lang="en-US" dirty="0"/>
          </a:p>
        </p:txBody>
      </p:sp>
      <p:pic>
        <p:nvPicPr>
          <p:cNvPr id="59396" name="Picture 4" descr="http://enloeministries.org/wp-content/uploads/2012/01/HOLYSPIRITINSIDECDCOVERlowres.jpg"/>
          <p:cNvPicPr>
            <a:picLocks noChangeAspect="1" noChangeArrowheads="1"/>
          </p:cNvPicPr>
          <p:nvPr/>
        </p:nvPicPr>
        <p:blipFill>
          <a:blip r:embed="rId2" cstate="print"/>
          <a:srcRect t="14474" b="23684"/>
          <a:stretch>
            <a:fillRect/>
          </a:stretch>
        </p:blipFill>
        <p:spPr bwMode="auto">
          <a:xfrm>
            <a:off x="1524000" y="3048000"/>
            <a:ext cx="5791199" cy="35814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59396"/>
                                        </p:tgtEl>
                                        <p:attrNameLst>
                                          <p:attrName>style.visibility</p:attrName>
                                        </p:attrNameLst>
                                      </p:cBhvr>
                                      <p:to>
                                        <p:strVal val="visible"/>
                                      </p:to>
                                    </p:set>
                                    <p:anim to="" calcmode="lin" valueType="num">
                                      <p:cBhvr>
                                        <p:cTn id="17" dur="1" fill="hold"/>
                                        <p:tgtEl>
                                          <p:spTgt spid="5939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Ix2Y-vBKy1Y/T38OwNI74SI/AAAAAAAAAPA/o6uJy8zdVt0/s1600/34321_You_Are_Gods_Temple_t_sm.jpg"/>
          <p:cNvPicPr>
            <a:picLocks noChangeAspect="1" noChangeArrowheads="1"/>
          </p:cNvPicPr>
          <p:nvPr/>
        </p:nvPicPr>
        <p:blipFill>
          <a:blip r:embed="rId2" cstate="print"/>
          <a:srcRect/>
          <a:stretch>
            <a:fillRect/>
          </a:stretch>
        </p:blipFill>
        <p:spPr bwMode="auto">
          <a:xfrm>
            <a:off x="2057400" y="2400300"/>
            <a:ext cx="5638800" cy="4229100"/>
          </a:xfrm>
          <a:prstGeom prst="rect">
            <a:avLst/>
          </a:prstGeom>
          <a:noFill/>
        </p:spPr>
      </p:pic>
      <p:sp>
        <p:nvSpPr>
          <p:cNvPr id="4" name="Content Placeholder 3"/>
          <p:cNvSpPr>
            <a:spLocks noGrp="1"/>
          </p:cNvSpPr>
          <p:nvPr>
            <p:ph idx="1"/>
          </p:nvPr>
        </p:nvSpPr>
        <p:spPr>
          <a:xfrm>
            <a:off x="0" y="228599"/>
            <a:ext cx="9144000" cy="2590801"/>
          </a:xfrm>
        </p:spPr>
        <p:txBody>
          <a:bodyPr/>
          <a:lstStyle/>
          <a:p>
            <a:pPr lvl="0">
              <a:buNone/>
            </a:pPr>
            <a:r>
              <a:rPr lang="en-US" dirty="0" smtClean="0">
                <a:solidFill>
                  <a:srgbClr val="FFFF00"/>
                </a:solidFill>
              </a:rPr>
              <a:t>8. The </a:t>
            </a:r>
            <a:r>
              <a:rPr lang="en-US" dirty="0">
                <a:solidFill>
                  <a:srgbClr val="FFFF00"/>
                </a:solidFill>
              </a:rPr>
              <a:t>temple is different. </a:t>
            </a:r>
          </a:p>
          <a:p>
            <a:pPr lvl="0"/>
            <a:r>
              <a:rPr lang="en-US" dirty="0"/>
              <a:t>Israel </a:t>
            </a:r>
            <a:r>
              <a:rPr lang="en-US" i="1" dirty="0"/>
              <a:t>had</a:t>
            </a:r>
            <a:r>
              <a:rPr lang="en-US" dirty="0"/>
              <a:t> a Temple </a:t>
            </a:r>
            <a:r>
              <a:rPr lang="en-US" dirty="0" smtClean="0"/>
              <a:t>- </a:t>
            </a:r>
            <a:r>
              <a:rPr lang="en-US" i="1" dirty="0" smtClean="0"/>
              <a:t>(Exod. </a:t>
            </a:r>
            <a:r>
              <a:rPr lang="en-US" i="1" dirty="0"/>
              <a:t>25:8</a:t>
            </a:r>
            <a:r>
              <a:rPr lang="en-US" i="1" dirty="0" smtClean="0"/>
              <a:t>)</a:t>
            </a:r>
            <a:endParaRPr lang="en-US" i="1" dirty="0"/>
          </a:p>
          <a:p>
            <a:pPr lvl="0"/>
            <a:r>
              <a:rPr lang="en-US" dirty="0"/>
              <a:t>The </a:t>
            </a:r>
            <a:r>
              <a:rPr lang="en-US" dirty="0" smtClean="0"/>
              <a:t>church </a:t>
            </a:r>
            <a:r>
              <a:rPr lang="en-US" i="1" dirty="0"/>
              <a:t>is</a:t>
            </a:r>
            <a:r>
              <a:rPr lang="en-US" dirty="0"/>
              <a:t> a temple </a:t>
            </a:r>
            <a:r>
              <a:rPr lang="en-US" dirty="0" smtClean="0"/>
              <a:t>- </a:t>
            </a:r>
            <a:r>
              <a:rPr lang="en-US" i="1" dirty="0" smtClean="0"/>
              <a:t>(</a:t>
            </a:r>
            <a:r>
              <a:rPr lang="en-US" i="1" dirty="0"/>
              <a:t>Eph. 2:21) </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to="" calcmode="lin" valueType="num">
                                      <p:cBhvr>
                                        <p:cTn id="7" dur="1" fill="hold"/>
                                        <p:tgtEl>
                                          <p:spTgt spid="4">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 to="" calcmode="lin" valueType="num">
                                      <p:cBhvr>
                                        <p:cTn id="12" dur="1" fill="hold"/>
                                        <p:tgtEl>
                                          <p:spTgt spid="4">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 to="" calcmode="lin" valueType="num">
                                      <p:cBhvr>
                                        <p:cTn id="17" dur="1" fill="hold"/>
                                        <p:tgtEl>
                                          <p:spTgt spid="2"/>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592762"/>
          </a:xfrm>
        </p:spPr>
        <p:txBody>
          <a:bodyPr>
            <a:normAutofit/>
          </a:bodyPr>
          <a:lstStyle/>
          <a:p>
            <a:r>
              <a:rPr lang="en-US" dirty="0" smtClean="0">
                <a:effectLst>
                  <a:reflection blurRad="6350" stA="55000" endA="300" endPos="45500" dir="5400000" sy="-100000" algn="bl" rotWithShape="0"/>
                </a:effectLst>
              </a:rPr>
              <a:t>These contrasts </a:t>
            </a:r>
            <a:r>
              <a:rPr lang="en-US" dirty="0">
                <a:effectLst>
                  <a:reflection blurRad="6350" stA="55000" endA="300" endPos="45500" dir="5400000" sy="-100000" algn="bl" rotWithShape="0"/>
                </a:effectLst>
              </a:rPr>
              <a:t>should make it clear that the church is not Israel.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The Church is </a:t>
            </a:r>
            <a:r>
              <a:rPr lang="en-US" dirty="0">
                <a:solidFill>
                  <a:srgbClr val="FFFF00"/>
                </a:solidFill>
              </a:rPr>
              <a:t>not the </a:t>
            </a:r>
            <a:r>
              <a:rPr lang="en-US" dirty="0" smtClean="0">
                <a:solidFill>
                  <a:srgbClr val="FFFF00"/>
                </a:solidFill>
              </a:rPr>
              <a:t>Kingdom</a:t>
            </a:r>
            <a:endParaRPr lang="en-US" dirty="0">
              <a:solidFill>
                <a:srgbClr val="FFFF00"/>
              </a:solidFill>
            </a:endParaRPr>
          </a:p>
        </p:txBody>
      </p:sp>
      <p:sp>
        <p:nvSpPr>
          <p:cNvPr id="3" name="Content Placeholder 2"/>
          <p:cNvSpPr>
            <a:spLocks noGrp="1"/>
          </p:cNvSpPr>
          <p:nvPr>
            <p:ph idx="1"/>
          </p:nvPr>
        </p:nvSpPr>
        <p:spPr>
          <a:xfrm>
            <a:off x="152400" y="1447800"/>
            <a:ext cx="8763000" cy="2438401"/>
          </a:xfrm>
        </p:spPr>
        <p:txBody>
          <a:bodyPr/>
          <a:lstStyle/>
          <a:p>
            <a:r>
              <a:rPr lang="en-US" dirty="0"/>
              <a:t>The </a:t>
            </a:r>
            <a:r>
              <a:rPr lang="en-US" dirty="0" smtClean="0"/>
              <a:t>Church </a:t>
            </a:r>
            <a:r>
              <a:rPr lang="en-US" dirty="0"/>
              <a:t>is </a:t>
            </a:r>
            <a:r>
              <a:rPr lang="en-US" dirty="0" smtClean="0"/>
              <a:t>being built at this </a:t>
            </a:r>
            <a:r>
              <a:rPr lang="en-US" dirty="0"/>
              <a:t>present </a:t>
            </a:r>
            <a:r>
              <a:rPr lang="en-US" dirty="0" smtClean="0"/>
              <a:t>time - </a:t>
            </a:r>
            <a:r>
              <a:rPr lang="en-US" i="1" dirty="0"/>
              <a:t>(Eph. 4:12</a:t>
            </a:r>
            <a:r>
              <a:rPr lang="en-US" i="1" dirty="0" smtClean="0"/>
              <a:t>)</a:t>
            </a:r>
          </a:p>
          <a:p>
            <a:r>
              <a:rPr lang="en-US" dirty="0" smtClean="0"/>
              <a:t>The Kingdom </a:t>
            </a:r>
            <a:r>
              <a:rPr lang="en-US" dirty="0"/>
              <a:t>will be set up at a future time </a:t>
            </a:r>
            <a:r>
              <a:rPr lang="en-US" dirty="0" smtClean="0"/>
              <a:t>- </a:t>
            </a:r>
            <a:r>
              <a:rPr lang="en-US" i="1" dirty="0" smtClean="0"/>
              <a:t>(</a:t>
            </a:r>
            <a:r>
              <a:rPr lang="en-US" i="1" dirty="0"/>
              <a:t>Acts 15:16; Rev. 11:15</a:t>
            </a:r>
            <a:r>
              <a:rPr lang="en-US" i="1" dirty="0" smtClean="0"/>
              <a:t>)</a:t>
            </a:r>
            <a:endParaRPr lang="en-US" i="1" dirty="0"/>
          </a:p>
        </p:txBody>
      </p:sp>
      <p:pic>
        <p:nvPicPr>
          <p:cNvPr id="61442" name="Picture 2" descr="http://www.godsoutreachministryint.org/REVELATION-Jesus-Conquer-2-sd-Coming-703.jpg"/>
          <p:cNvPicPr>
            <a:picLocks noChangeAspect="1" noChangeArrowheads="1"/>
          </p:cNvPicPr>
          <p:nvPr/>
        </p:nvPicPr>
        <p:blipFill>
          <a:blip r:embed="rId2" cstate="print"/>
          <a:srcRect/>
          <a:stretch>
            <a:fillRect/>
          </a:stretch>
        </p:blipFill>
        <p:spPr bwMode="auto">
          <a:xfrm>
            <a:off x="304800" y="3716240"/>
            <a:ext cx="4190999" cy="3141760"/>
          </a:xfrm>
          <a:prstGeom prst="rect">
            <a:avLst/>
          </a:prstGeom>
          <a:noFill/>
        </p:spPr>
      </p:pic>
      <p:pic>
        <p:nvPicPr>
          <p:cNvPr id="61444" name="Picture 4" descr="http://howik.com/images/4/49/Jesus_king.jpg"/>
          <p:cNvPicPr>
            <a:picLocks noChangeAspect="1" noChangeArrowheads="1"/>
          </p:cNvPicPr>
          <p:nvPr/>
        </p:nvPicPr>
        <p:blipFill>
          <a:blip r:embed="rId3" cstate="print"/>
          <a:srcRect/>
          <a:stretch>
            <a:fillRect/>
          </a:stretch>
        </p:blipFill>
        <p:spPr bwMode="auto">
          <a:xfrm>
            <a:off x="5257800" y="3200400"/>
            <a:ext cx="3229638" cy="3429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61442"/>
                                        </p:tgtEl>
                                        <p:attrNameLst>
                                          <p:attrName>style.visibility</p:attrName>
                                        </p:attrNameLst>
                                      </p:cBhvr>
                                      <p:to>
                                        <p:strVal val="visible"/>
                                      </p:to>
                                    </p:set>
                                    <p:anim to="" calcmode="lin" valueType="num">
                                      <p:cBhvr>
                                        <p:cTn id="17" dur="1" fill="hold"/>
                                        <p:tgtEl>
                                          <p:spTgt spid="61442"/>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61444"/>
                                        </p:tgtEl>
                                        <p:attrNameLst>
                                          <p:attrName>style.visibility</p:attrName>
                                        </p:attrNameLst>
                                      </p:cBhvr>
                                      <p:to>
                                        <p:strVal val="visible"/>
                                      </p:to>
                                    </p:set>
                                    <p:anim to="" calcmode="lin" valueType="num">
                                      <p:cBhvr>
                                        <p:cTn id="22" dur="1" fill="hold"/>
                                        <p:tgtEl>
                                          <p:spTgt spid="61444"/>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85800"/>
            <a:ext cx="3886200" cy="1015663"/>
          </a:xfrm>
          <a:prstGeom prst="rect">
            <a:avLst/>
          </a:prstGeom>
        </p:spPr>
        <p:txBody>
          <a:bodyPr wrap="square">
            <a:spAutoFit/>
          </a:bodyPr>
          <a:lstStyle/>
          <a:p>
            <a:pPr algn="ctr"/>
            <a:r>
              <a:rPr lang="en-US" sz="2000" dirty="0" smtClean="0"/>
              <a:t>Luke 17:21 “Neither shall they say, Lo here! or, lo there! for, behold, the kingdom of God is within you.”</a:t>
            </a:r>
            <a:endParaRPr lang="en-US" sz="2000" dirty="0"/>
          </a:p>
        </p:txBody>
      </p:sp>
      <p:sp>
        <p:nvSpPr>
          <p:cNvPr id="3" name="Rectangle 2"/>
          <p:cNvSpPr/>
          <p:nvPr/>
        </p:nvSpPr>
        <p:spPr>
          <a:xfrm>
            <a:off x="3886200" y="990600"/>
            <a:ext cx="5105400" cy="1631216"/>
          </a:xfrm>
          <a:prstGeom prst="rect">
            <a:avLst/>
          </a:prstGeom>
        </p:spPr>
        <p:txBody>
          <a:bodyPr wrap="square">
            <a:spAutoFit/>
          </a:bodyPr>
          <a:lstStyle/>
          <a:p>
            <a:pPr algn="ctr"/>
            <a:r>
              <a:rPr lang="en-US" sz="2000" dirty="0" smtClean="0"/>
              <a:t> Matt. 5:20 “For I say unto you, That except your righteousness shall exceed the righteousness of the scribes and Pharisees, ye shall in no case enter into the kingdom of heaven.”</a:t>
            </a:r>
            <a:endParaRPr lang="en-US" sz="2000" dirty="0"/>
          </a:p>
        </p:txBody>
      </p:sp>
      <p:sp>
        <p:nvSpPr>
          <p:cNvPr id="4" name="Rectangle 3"/>
          <p:cNvSpPr/>
          <p:nvPr/>
        </p:nvSpPr>
        <p:spPr>
          <a:xfrm>
            <a:off x="228600" y="4953000"/>
            <a:ext cx="4413738" cy="1631216"/>
          </a:xfrm>
          <a:prstGeom prst="rect">
            <a:avLst/>
          </a:prstGeom>
        </p:spPr>
        <p:txBody>
          <a:bodyPr wrap="square">
            <a:spAutoFit/>
          </a:bodyPr>
          <a:lstStyle/>
          <a:p>
            <a:pPr algn="ctr"/>
            <a:r>
              <a:rPr lang="en-US" sz="2000" dirty="0" smtClean="0"/>
              <a:t> Luke 11:2 “And he said unto them, When ye pray, say, Our Father which art in heaven, Hallowed be thy name. Thy kingdom come. Thy will be done, as in heaven, so in earth.”</a:t>
            </a:r>
            <a:endParaRPr lang="en-US" sz="2000" dirty="0"/>
          </a:p>
        </p:txBody>
      </p:sp>
      <p:pic>
        <p:nvPicPr>
          <p:cNvPr id="70658" name="Picture 2" descr="http://farm7.staticflickr.com/6011/5925493031_50f1b6e02b.jpg"/>
          <p:cNvPicPr>
            <a:picLocks noChangeAspect="1" noChangeArrowheads="1"/>
          </p:cNvPicPr>
          <p:nvPr/>
        </p:nvPicPr>
        <p:blipFill>
          <a:blip r:embed="rId2" cstate="print"/>
          <a:srcRect/>
          <a:stretch>
            <a:fillRect/>
          </a:stretch>
        </p:blipFill>
        <p:spPr bwMode="auto">
          <a:xfrm>
            <a:off x="609600" y="1905000"/>
            <a:ext cx="1971675" cy="2245643"/>
          </a:xfrm>
          <a:prstGeom prst="rect">
            <a:avLst/>
          </a:prstGeom>
          <a:noFill/>
        </p:spPr>
      </p:pic>
      <p:pic>
        <p:nvPicPr>
          <p:cNvPr id="70660" name="Picture 4" descr="http://2.bp.blogspot.com/-qJXeD8yP9vo/T99rpm8u8cI/AAAAAAAAIKg/Zw5xOCoGLvc/s1600/kingdom-of-heaven-city-heavenly-city-mary-k-baxter.jpg"/>
          <p:cNvPicPr>
            <a:picLocks noChangeAspect="1" noChangeArrowheads="1"/>
          </p:cNvPicPr>
          <p:nvPr/>
        </p:nvPicPr>
        <p:blipFill>
          <a:blip r:embed="rId3" cstate="print"/>
          <a:srcRect r="748" b="8170"/>
          <a:stretch>
            <a:fillRect/>
          </a:stretch>
        </p:blipFill>
        <p:spPr bwMode="auto">
          <a:xfrm>
            <a:off x="4198815" y="2588847"/>
            <a:ext cx="4495800" cy="1848273"/>
          </a:xfrm>
          <a:prstGeom prst="rect">
            <a:avLst/>
          </a:prstGeom>
          <a:noFill/>
        </p:spPr>
      </p:pic>
      <p:pic>
        <p:nvPicPr>
          <p:cNvPr id="70662" name="Picture 6" descr="http://griles.files.wordpress.com/2012/11/l.jpg"/>
          <p:cNvPicPr>
            <a:picLocks noChangeAspect="1" noChangeArrowheads="1"/>
          </p:cNvPicPr>
          <p:nvPr/>
        </p:nvPicPr>
        <p:blipFill>
          <a:blip r:embed="rId4" cstate="print"/>
          <a:srcRect/>
          <a:stretch>
            <a:fillRect/>
          </a:stretch>
        </p:blipFill>
        <p:spPr bwMode="auto">
          <a:xfrm>
            <a:off x="5410200" y="4800600"/>
            <a:ext cx="2514600" cy="1885950"/>
          </a:xfrm>
          <a:prstGeom prst="rect">
            <a:avLst/>
          </a:prstGeom>
          <a:noFill/>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0"/>
            <a:ext cx="8763000" cy="1752600"/>
          </a:xfrm>
        </p:spPr>
        <p:txBody>
          <a:bodyPr>
            <a:normAutofit/>
          </a:bodyPr>
          <a:lstStyle/>
          <a:p>
            <a:pPr lvl="0"/>
            <a:r>
              <a:rPr lang="en-US" sz="3600" dirty="0" smtClean="0">
                <a:solidFill>
                  <a:srgbClr val="FFFF00"/>
                </a:solidFill>
              </a:rPr>
              <a:t>The Church is not a building structure composed of wood, bricks, nails, and mortar. </a:t>
            </a:r>
            <a:br>
              <a:rPr lang="en-US" sz="3600" dirty="0" smtClean="0">
                <a:solidFill>
                  <a:srgbClr val="FFFF00"/>
                </a:solidFill>
              </a:rPr>
            </a:br>
            <a:endParaRPr lang="en-US" sz="3600" dirty="0">
              <a:solidFill>
                <a:srgbClr val="FFFF00"/>
              </a:solidFill>
            </a:endParaRPr>
          </a:p>
        </p:txBody>
      </p:sp>
      <p:sp>
        <p:nvSpPr>
          <p:cNvPr id="3" name="Content Placeholder 2"/>
          <p:cNvSpPr>
            <a:spLocks noGrp="1"/>
          </p:cNvSpPr>
          <p:nvPr>
            <p:ph idx="1"/>
          </p:nvPr>
        </p:nvSpPr>
        <p:spPr>
          <a:xfrm>
            <a:off x="0" y="1676400"/>
            <a:ext cx="9067800" cy="5181600"/>
          </a:xfrm>
        </p:spPr>
        <p:txBody>
          <a:bodyPr>
            <a:normAutofit/>
          </a:bodyPr>
          <a:lstStyle/>
          <a:p>
            <a:pPr algn="ctr">
              <a:buNone/>
            </a:pPr>
            <a:r>
              <a:rPr lang="en-US" i="1" dirty="0" smtClean="0"/>
              <a:t>    “If so be ye have tasted that the Lord is gracious. To whom coming, as unto a living stone, disallowed indeed of men, but chosen of God, and precious, Ye also, as lively stones, are built up a </a:t>
            </a:r>
            <a:r>
              <a:rPr lang="en-US" i="1" u="sng" dirty="0" smtClean="0"/>
              <a:t>spiritual house</a:t>
            </a:r>
            <a:r>
              <a:rPr lang="en-US" i="1" dirty="0" smtClean="0"/>
              <a:t>, an holy priesthood, to offer up spiritual sacrifices, acceptable to God by Jesus Christ. Wherefore also it is contained in the scripture, Behold, I lay in </a:t>
            </a:r>
            <a:r>
              <a:rPr lang="en-US" i="1" dirty="0" err="1" smtClean="0"/>
              <a:t>Sion</a:t>
            </a:r>
            <a:r>
              <a:rPr lang="en-US" i="1" dirty="0" smtClean="0"/>
              <a:t> a chief corner stone, elect, precious: and he that believeth on him shall not be confounded.” </a:t>
            </a:r>
          </a:p>
          <a:p>
            <a:pPr algn="ctr">
              <a:buNone/>
            </a:pPr>
            <a:r>
              <a:rPr lang="en-US" i="1" dirty="0" smtClean="0"/>
              <a:t>(I Peter 2:3-6) </a:t>
            </a:r>
            <a:endParaRPr lang="en-US" i="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bdavid.org/advanced/all-about-me/graphics/17_many-local-churches.jpg"/>
          <p:cNvPicPr>
            <a:picLocks noChangeAspect="1" noChangeArrowheads="1"/>
          </p:cNvPicPr>
          <p:nvPr/>
        </p:nvPicPr>
        <p:blipFill>
          <a:blip r:embed="rId2" cstate="print"/>
          <a:srcRect/>
          <a:stretch>
            <a:fillRect/>
          </a:stretch>
        </p:blipFill>
        <p:spPr bwMode="auto">
          <a:xfrm>
            <a:off x="-54429" y="1219200"/>
            <a:ext cx="9198429" cy="4292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b="1" i="1" dirty="0" smtClean="0">
                <a:solidFill>
                  <a:srgbClr val="FFFF00"/>
                </a:solidFill>
              </a:rPr>
              <a:t>The Importance of the Local Church</a:t>
            </a:r>
            <a:endParaRPr lang="en-US" b="1" i="1" dirty="0">
              <a:solidFill>
                <a:srgbClr val="FFFF00"/>
              </a:solidFill>
            </a:endParaRPr>
          </a:p>
        </p:txBody>
      </p:sp>
      <p:sp>
        <p:nvSpPr>
          <p:cNvPr id="3" name="Content Placeholder 2"/>
          <p:cNvSpPr>
            <a:spLocks noGrp="1"/>
          </p:cNvSpPr>
          <p:nvPr>
            <p:ph idx="1"/>
          </p:nvPr>
        </p:nvSpPr>
        <p:spPr>
          <a:xfrm>
            <a:off x="0" y="685800"/>
            <a:ext cx="9144000" cy="6172200"/>
          </a:xfrm>
        </p:spPr>
        <p:txBody>
          <a:bodyPr>
            <a:noAutofit/>
          </a:bodyPr>
          <a:lstStyle/>
          <a:p>
            <a:r>
              <a:rPr lang="en-US" sz="3600" dirty="0" smtClean="0"/>
              <a:t>The word </a:t>
            </a:r>
            <a:r>
              <a:rPr lang="en-US" sz="3600" b="1" i="1" dirty="0" smtClean="0"/>
              <a:t>“Church” </a:t>
            </a:r>
            <a:r>
              <a:rPr lang="en-US" sz="3600" dirty="0" smtClean="0"/>
              <a:t>appears 114 times in the New Testament</a:t>
            </a:r>
          </a:p>
          <a:p>
            <a:r>
              <a:rPr lang="en-US" sz="3600" dirty="0" smtClean="0"/>
              <a:t>Greek </a:t>
            </a:r>
            <a:r>
              <a:rPr lang="en-US" sz="3600" i="1" dirty="0" smtClean="0"/>
              <a:t>(ekklesia) = “An assembly of people called out”</a:t>
            </a:r>
          </a:p>
          <a:p>
            <a:r>
              <a:rPr lang="en-US" sz="3600" dirty="0" smtClean="0"/>
              <a:t>99 times the word </a:t>
            </a:r>
            <a:r>
              <a:rPr lang="en-US" sz="3600" b="1" i="1" dirty="0" smtClean="0"/>
              <a:t>“Church” </a:t>
            </a:r>
            <a:r>
              <a:rPr lang="en-US" sz="3600" dirty="0" smtClean="0"/>
              <a:t>is used in reference to particular local churches</a:t>
            </a:r>
          </a:p>
          <a:p>
            <a:r>
              <a:rPr lang="en-US" sz="3600" dirty="0" smtClean="0"/>
              <a:t>7 times in reference to the </a:t>
            </a:r>
            <a:r>
              <a:rPr lang="en-US" sz="3600" b="1" i="1" dirty="0" smtClean="0"/>
              <a:t>“Universal Church”</a:t>
            </a:r>
          </a:p>
          <a:p>
            <a:r>
              <a:rPr lang="en-US" sz="3600" i="1" dirty="0" smtClean="0"/>
              <a:t>8 times in reference to the </a:t>
            </a:r>
            <a:r>
              <a:rPr lang="en-US" sz="3600" b="1" i="1" dirty="0" smtClean="0"/>
              <a:t>“Local Church” </a:t>
            </a:r>
            <a:r>
              <a:rPr lang="en-US" sz="3600" i="1" dirty="0" smtClean="0"/>
              <a:t>in</a:t>
            </a:r>
            <a:r>
              <a:rPr lang="en-US" sz="3600" b="1" i="1" dirty="0" smtClean="0"/>
              <a:t> </a:t>
            </a:r>
            <a:r>
              <a:rPr lang="en-US" sz="3600" i="1" dirty="0" smtClean="0"/>
              <a:t>general not a particular church</a:t>
            </a:r>
          </a:p>
          <a:p>
            <a:r>
              <a:rPr lang="en-US" sz="3600" i="1" dirty="0" smtClean="0"/>
              <a:t>108 Local / 7 Universal</a:t>
            </a:r>
          </a:p>
          <a:p>
            <a:pPr>
              <a:buNone/>
            </a:pPr>
            <a:endParaRPr lang="en-US" sz="3600" i="1"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5400" b="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The </a:t>
            </a:r>
            <a: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Church </a:t>
            </a:r>
            <a:r>
              <a:rPr lang="en-US" sz="5400" b="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considered from a </a:t>
            </a:r>
            <a: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
            </a:r>
            <a:b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br>
            <a: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positive viewpoint. </a:t>
            </a:r>
            <a:b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br>
            <a:r>
              <a:rPr lang="en-US" sz="5400" b="1" i="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a:t>
            </a:r>
            <a:r>
              <a:rPr lang="en-US" sz="5400" b="1" i="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What the Church is)</a:t>
            </a:r>
            <a:endParaRPr lang="en-US" sz="5400" b="1" i="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0"/>
            <a:ext cx="8229600" cy="1417638"/>
          </a:xfrm>
        </p:spPr>
        <p:txBody>
          <a:bodyPr/>
          <a:lstStyle/>
          <a:p>
            <a:r>
              <a:rPr lang="en-US" dirty="0" smtClean="0">
                <a:solidFill>
                  <a:srgbClr val="FFFF00"/>
                </a:solidFill>
              </a:rPr>
              <a:t>The Church is the Body of Christ</a:t>
            </a:r>
            <a:endParaRPr lang="en-US" dirty="0">
              <a:solidFill>
                <a:srgbClr val="FFFF00"/>
              </a:solidFill>
            </a:endParaRPr>
          </a:p>
        </p:txBody>
      </p:sp>
      <p:sp>
        <p:nvSpPr>
          <p:cNvPr id="6" name="Content Placeholder 5"/>
          <p:cNvSpPr>
            <a:spLocks noGrp="1"/>
          </p:cNvSpPr>
          <p:nvPr>
            <p:ph idx="1"/>
          </p:nvPr>
        </p:nvSpPr>
        <p:spPr>
          <a:xfrm>
            <a:off x="152400" y="1371600"/>
            <a:ext cx="8839200" cy="4754563"/>
          </a:xfrm>
        </p:spPr>
        <p:txBody>
          <a:bodyPr/>
          <a:lstStyle/>
          <a:p>
            <a:r>
              <a:rPr lang="en-US" i="1" dirty="0" smtClean="0"/>
              <a:t> I Cor. 12:27 “Now ye are the body of Christ, and members in particular.</a:t>
            </a:r>
          </a:p>
          <a:p>
            <a:r>
              <a:rPr lang="en-US" i="1" dirty="0" smtClean="0"/>
              <a:t> Eph. 4:12 “For the perfecting of the saints, for the work of the ministry, for the edifying of the body of Christ.”</a:t>
            </a:r>
            <a:endParaRPr lang="en-US" i="1" dirty="0"/>
          </a:p>
        </p:txBody>
      </p:sp>
      <p:pic>
        <p:nvPicPr>
          <p:cNvPr id="63490" name="Picture 2" descr="http://ubdavid.org/advanced/new-life3/graphics/17_people-cross-body.jpg"/>
          <p:cNvPicPr>
            <a:picLocks noChangeAspect="1" noChangeArrowheads="1"/>
          </p:cNvPicPr>
          <p:nvPr/>
        </p:nvPicPr>
        <p:blipFill>
          <a:blip r:embed="rId2" cstate="print"/>
          <a:srcRect/>
          <a:stretch>
            <a:fillRect/>
          </a:stretch>
        </p:blipFill>
        <p:spPr bwMode="auto">
          <a:xfrm>
            <a:off x="2667000" y="3581400"/>
            <a:ext cx="6191248" cy="30956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to="" calcmode="lin" valueType="num">
                                      <p:cBhvr>
                                        <p:cTn id="7" dur="1" fill="hold"/>
                                        <p:tgtEl>
                                          <p:spTgt spid="6">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 to="" calcmode="lin" valueType="num">
                                      <p:cBhvr>
                                        <p:cTn id="12" dur="1" fill="hold"/>
                                        <p:tgtEl>
                                          <p:spTgt spid="6">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r>
              <a:rPr lang="en-US" sz="5400" b="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The </a:t>
            </a:r>
            <a: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Church </a:t>
            </a:r>
            <a:r>
              <a:rPr lang="en-US" sz="5400" b="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considered from a </a:t>
            </a:r>
            <a: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
            </a:r>
            <a:b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br>
            <a: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negative viewpoint. </a:t>
            </a:r>
            <a:br>
              <a:rPr lang="en-US" sz="5400" b="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br>
            <a:r>
              <a:rPr lang="en-US" sz="5400" b="1" i="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a:t>
            </a:r>
            <a:r>
              <a:rPr lang="en-US" sz="5400" b="1" i="1" dirty="0" smtClean="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rPr>
              <a:t>What the Church is not)</a:t>
            </a:r>
            <a:endParaRPr lang="en-US" sz="5400" b="1" i="1" dirty="0">
              <a:solidFill>
                <a:schemeClr val="bg2">
                  <a:lumMod val="20000"/>
                  <a:lumOff val="80000"/>
                </a:schemeClr>
              </a:solidFill>
              <a:effectLst>
                <a:glow rad="63500">
                  <a:schemeClr val="accent5">
                    <a:satMod val="175000"/>
                    <a:alpha val="40000"/>
                  </a:schemeClr>
                </a:glow>
                <a:reflection blurRad="6350" stA="55000" endA="300" endPos="45500" dir="5400000" sy="-100000" algn="bl" rotWithShape="0"/>
              </a:effectLst>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FF00"/>
                </a:solidFill>
              </a:rPr>
              <a:t>Christ is the head of the Church</a:t>
            </a:r>
            <a:endParaRPr lang="en-US" dirty="0">
              <a:solidFill>
                <a:srgbClr val="FFFF00"/>
              </a:solidFill>
            </a:endParaRPr>
          </a:p>
        </p:txBody>
      </p:sp>
      <p:sp>
        <p:nvSpPr>
          <p:cNvPr id="3" name="Content Placeholder 2"/>
          <p:cNvSpPr>
            <a:spLocks noGrp="1"/>
          </p:cNvSpPr>
          <p:nvPr>
            <p:ph idx="1"/>
          </p:nvPr>
        </p:nvSpPr>
        <p:spPr>
          <a:xfrm>
            <a:off x="152400" y="1524001"/>
            <a:ext cx="8839200" cy="1676400"/>
          </a:xfrm>
        </p:spPr>
        <p:txBody>
          <a:bodyPr/>
          <a:lstStyle/>
          <a:p>
            <a:pPr>
              <a:buNone/>
            </a:pPr>
            <a:r>
              <a:rPr lang="en-US" i="1" dirty="0" smtClean="0"/>
              <a:t>    Eph. 5:23 “For the husband is the head of the wife, even as Christ is the head of the church: and he is the </a:t>
            </a:r>
            <a:r>
              <a:rPr lang="en-US" i="1" dirty="0" err="1" smtClean="0"/>
              <a:t>saviour</a:t>
            </a:r>
            <a:r>
              <a:rPr lang="en-US" i="1" dirty="0" smtClean="0"/>
              <a:t> of the body.”</a:t>
            </a:r>
            <a:endParaRPr lang="en-US" i="1" dirty="0"/>
          </a:p>
        </p:txBody>
      </p:sp>
      <p:pic>
        <p:nvPicPr>
          <p:cNvPr id="67588" name="Picture 4" descr="http://photos1.blogger.com/blogger/2894/913/1600/Bible.0.jpg"/>
          <p:cNvPicPr>
            <a:picLocks noChangeAspect="1" noChangeArrowheads="1"/>
          </p:cNvPicPr>
          <p:nvPr/>
        </p:nvPicPr>
        <p:blipFill>
          <a:blip r:embed="rId2" cstate="print"/>
          <a:srcRect/>
          <a:stretch>
            <a:fillRect/>
          </a:stretch>
        </p:blipFill>
        <p:spPr bwMode="auto">
          <a:xfrm>
            <a:off x="2286000" y="3429000"/>
            <a:ext cx="4648200" cy="326630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67588"/>
                                        </p:tgtEl>
                                        <p:attrNameLst>
                                          <p:attrName>style.visibility</p:attrName>
                                        </p:attrNameLst>
                                      </p:cBhvr>
                                      <p:to>
                                        <p:strVal val="visible"/>
                                      </p:to>
                                    </p:set>
                                    <p:anim to="" calcmode="lin" valueType="num">
                                      <p:cBhvr>
                                        <p:cTn id="12" dur="1" fill="hold"/>
                                        <p:tgtEl>
                                          <p:spTgt spid="675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Word of God is to be the Churches only rule of faith and practice!</a:t>
            </a:r>
            <a:endParaRPr lang="en-US" dirty="0">
              <a:solidFill>
                <a:srgbClr val="FFFF00"/>
              </a:solidFill>
            </a:endParaRPr>
          </a:p>
        </p:txBody>
      </p:sp>
      <p:pic>
        <p:nvPicPr>
          <p:cNvPr id="68611" name="Picture 3" descr="http://centralcitybaptist.com/wp-content/uploads/2012/06/Open-Bible-3.png"/>
          <p:cNvPicPr>
            <a:picLocks noChangeAspect="1" noChangeArrowheads="1"/>
          </p:cNvPicPr>
          <p:nvPr/>
        </p:nvPicPr>
        <p:blipFill>
          <a:blip r:embed="rId2" cstate="print"/>
          <a:srcRect/>
          <a:stretch>
            <a:fillRect/>
          </a:stretch>
        </p:blipFill>
        <p:spPr bwMode="auto">
          <a:xfrm>
            <a:off x="457200" y="3048000"/>
            <a:ext cx="7467600" cy="3994133"/>
          </a:xfrm>
          <a:prstGeom prst="rect">
            <a:avLst/>
          </a:prstGeom>
          <a:noFill/>
        </p:spPr>
      </p:pic>
      <p:pic>
        <p:nvPicPr>
          <p:cNvPr id="68609" name="Picture 1" descr="C:\Users\Dan White\Pictures\Bible pictures\Churches\scan0007 (2).jpg"/>
          <p:cNvPicPr>
            <a:picLocks noChangeAspect="1" noChangeArrowheads="1"/>
          </p:cNvPicPr>
          <p:nvPr/>
        </p:nvPicPr>
        <p:blipFill>
          <a:blip r:embed="rId3" cstate="print"/>
          <a:srcRect/>
          <a:stretch>
            <a:fillRect/>
          </a:stretch>
        </p:blipFill>
        <p:spPr bwMode="auto">
          <a:xfrm>
            <a:off x="2971800" y="1752600"/>
            <a:ext cx="2839212" cy="3721608"/>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8609"/>
                                        </p:tgtEl>
                                        <p:attrNameLst>
                                          <p:attrName>style.visibility</p:attrName>
                                        </p:attrNameLst>
                                      </p:cBhvr>
                                      <p:to>
                                        <p:strVal val="visible"/>
                                      </p:to>
                                    </p:set>
                                    <p:animEffect transition="in" filter="fade">
                                      <p:cBhvr>
                                        <p:cTn id="7" dur="2000"/>
                                        <p:tgtEl>
                                          <p:spTgt spid="686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http://faithmissionaryofraleigh.org/images/churchBylaws.jpg"/>
          <p:cNvPicPr>
            <a:picLocks noChangeAspect="1" noChangeArrowheads="1"/>
          </p:cNvPicPr>
          <p:nvPr/>
        </p:nvPicPr>
        <p:blipFill>
          <a:blip r:embed="rId2" cstate="print"/>
          <a:srcRect/>
          <a:stretch>
            <a:fillRect/>
          </a:stretch>
        </p:blipFill>
        <p:spPr bwMode="auto">
          <a:xfrm>
            <a:off x="6019800" y="152400"/>
            <a:ext cx="3009900" cy="2456492"/>
          </a:xfrm>
          <a:prstGeom prst="rect">
            <a:avLst/>
          </a:prstGeom>
          <a:noFill/>
        </p:spPr>
      </p:pic>
      <p:sp>
        <p:nvSpPr>
          <p:cNvPr id="70662" name="AutoShape 6" descr="data:image/jpeg;base64,/9j/4AAQSkZJRgABAQAAAQABAAD/2wCEAAkGBhQSEBUUEBQVFBUVFRQUFxYXFBcUFRQUGBYVFBYXFBYXHCYeFxkjGhcXHy8hIycpLCwsFSAxNTAqNSYrLikBCQoKDgwOGg8PGiwkHyUsLC0sNCwqKiwsLC0sLC0sLSwtLCwsLCwsLC0sLCwsLCwsLCksLCwsLCwsLCwsLCwtLP/AABEIAN4A4wMBIgACEQEDEQH/xAAcAAABBAMBAAAAAAAAAAAAAAAAAQIDBwQFBgj/xABKEAABAgQDBQYBBwkGBQUBAAABAhEAAxIhBDFBBQYiUWEHEzJxgZGhFEJSgrHB0RUjNXJ0orPh8CQlM2KSwhY0c5OyQ1Nkg6MX/8QAGwEAAgMBAQEAAAAAAAAAAAAAAAECAwQGBQf/xAA7EQABAwIEAggEBAQHAQAAAAABAAIRAwQFEiExUWEGE0FxgZGhsTLB0eEUIkLwIzNichYkQ1KCosIV/9oADAMBAAIRAxEAPwDDWOJT3FwLP5jmkP8A1nDpa2SC9IsSwsAkOLDpoImmKIu1V6lZWds2I1pGrPDpxqQGApssCxBDsktzs972JvHjLoEzDzAVAqNiHuBZABFNs1Ahm6wpmcSqQHsS3CCPXLMX1bKMWZiUhbubvS16bVEqFnyN/LnZ+FxTqYAAElJJFgUlgqoZHLnYHo0ZhCmJAHdlVIAcOBxBLlKc+Qy0brB3BCiAKmIGZC0nMAuDVkTysLc8CbtaXWx+aTWxvYjyGQt5GMtO10EBaVouANC55EPc2z84coT1sWPEFs7AeJLhi/NjCJlKypBYFQUwvwji89fSGDFh3WahVYFxdxa2Ryy9Yn+VpADnLNg7DMEAjPOFoU9Qlw80h2OQKrFmGbOcjw5eR1jEVWC6wp1Ozl0kAcNuVjfOMpMqrJSSySVnO7jkW1HsIbOmkqIKaSXLXNnSFXFrs3nDCSXvmYEhS1AFzk2b6Fxd35hoF4olISSkAEl2urMF26g9eGILJS6XX4iHsAl3J6mxH2QsvCEg5jxMoWLG54j6CBGikQhVRpdJNuFRDFmLqNgW16QycErDOQ7niF3D3b1jIwSqeHkFJNhUVvcO7kOM/fSInJcO4BLZtkQ6SMrQbIQhQShib2JWU5eKoZuU3Geh0iREtBuogAmoG5OrfW0tEVZUkFJJBJJBDMSOIm2ZtmOjB4MOVISSriLKYJYEgZk5NcPzDiEhTysNxBzUwqpbO5AH9dOsJKAdSlsQASChzkfb05g8ogVOJU4KQdc8ykWSDcZB35nnDsOKkgMxU4ZJZyxsQbBne3xaBCJkoAFSXUEkWq4gCfnJObgjKz5awTgAqnk4bMghwW5DL2iOWp87VOqwqFikpDfOZwWN4fiCTTqAFORkosSHGpMCFAiY7qCmJADlyAQmzj7PSMtSC7BALixvex5ZElnfR9Wdqp6ahahRS+WWZqU+twLQGYAlnDOGvfJ8hezC9tYSO5RjDgqZZ4gbMCWU4ISGyBf2TnpCoWFoFSS6gApi+R5kC1s+XlEKZoPiWeHqEE3NwedL6s46wxe0ZKGTWAzJJSauEtk96Wt7wbpzCnXhynw3Yhjd0XNgAWBazHIX5xLLt4TSQAeJ2Yi5Z/pWv1jFC3lkpWCk0WBAAGQckaiJahqoKskuMruXHmx9vKBCbiFqKRQAQS4NLOXcmoC9y5e0KoPYkWIKyH4WAe41t1iTvvIsDdlEJqFqUnPPNreUYiQz1OLixa7kEGrUZD35QIWZh0zKR4zb6Kk20tpBEEmeCHCim6rObcRghyksjvAOFGSybZmoZAtlfnzMRpFwCAHfqAwZi4Zn9bxLN8ddIYpOYYlwlSfI9OfrEE7CtLCgTrUAC+ppL5G0SKaw8QTSpQzLC/C/hNg19PbpHbdmCP7PNLAEzWIFg4Ql2Ggcm0chs3BKxUzuJXArjWRM8IHCzKAJKgGDtFjbp7BXhJBlqKCStS3BURcJGag5yjnsbuGCgaM/mMaclVWIyx2rbTMKhXiQlXmlJ+0RhTd28KourDSCefdIe+dwI2DK6fGChXMex/GOQbUe34XEeKyStIvcbBEf8ugfqlaOnzVCMZfZzg/mpmI/VnTP9xIjpKD9L4fzg7o/SPw/CL23tw3ao7zKeY8VyZ7NZAeidiUvymIOr5FEM/8A54EvRiZjEFLKQhQYly7NHX911V7wGUOvuYubil03aofT5p9Y7iuFmdn84FJTikmkggGSR4XpyWbAl4gmblYgO0yUqzBytAA5MEmx847xcocoxpiI1Mxi67XT4BHWuXF/8J4kMaJZblNHwCgLND/+GpwBHdkWDUmUSeb35x0WP2uJCFLVkkO3PkI4HEdoeMUqtCkoS/hCEkeRKg5jrMGssXxZpfQDMo0l0gE8BE+0LLXxNtAw7fktmNjTwzyJnCXACSQ9tU5ueenOMU7Bxi//AEJgdJzVLRxVBnBUOXwjo9199flIpmACYA9slDmOUdEJzx5eIXl/h9Y29xTaHDvI7xrstNK8FRuZmy4c7rYpd+7SC78U1IvYg8AN3A+HIRP/AMFYlRDrkpFieJaiSPqBvfQdX7dBiVMeS/G7o8B4fVT65y4mT2fzX48QhrcKZSj/ALxGTJ7PQAArEzVMCAyEBgQzAl2EdgIdGZ2L3Z/X6D6Jda7iuTHZ5hyAFLnqYN40h7k3KUg6t5WidHZ9gxnKUrzmzPuUBHSwRndiFy7eofNLrHcVpJe5uDSGGGlF86gVv51EvGXJ2JIR4JElPlKQPujYQNFLriq74nE+JUZK0e9kgfIMQGDCWSwAbhZWXpFV7JBakJzcuFAAJHhA8+K7c/S5dq4XvJE1BLVS1pdnZ0kPFRbMSVAKDAqVmeFsmsNC4fT3jqcAfNJ7ec+Y+y00DoQsqWtKgQAxBJ5BTMXvnmD8IcpBpYpcJBL8mfiVy0hoHEXPhBJLEJyLX9B1sIdjsLMSayS4CTa6RYEAjMnzD3ezGOihaJSonAABRUk5tSbPcZJ5QRlyHpHE1vpmCH4KBKhpSp1BNdmCUhqUjiSOti9uY5wk9ZoWb8LFJAuMklTZuCdMg8TYaWmWEqCho1iHNSS17ks+fLpEeIQpgtCgXKqg1TByFFxcWIGtwDrDKJRuTM/vKW1gpE08grhPhYZWi1hFU7pqI2lKqdymYOTgpVYhv6I9ItVMcRjw/wAwD/SPcqiv8XglgggjwVnRBBBAhEIRCwQITCmI1SonaEaJByFyu+GzSqSSA4GflcRU0zCMpgQz829xHoJcsEEEODmI5nHdn8iYuoEp1Zgr2ePqfQ/pfa4dbG1u5ABJBAnfsMaz++xeLf2NSq/PT8Vx26Gyz8pSUGoBNyMnYu3S4EWVLw7Qmy9iy5CWljzUczGbTHL9KMdZi951tIQ0DKJ3OpMnzW2ztzQp5TuokoiQCFpgaOVJW1LCwkERQlggggQiCCCBCZOS6SOYI9w0U/s1YDFigFV0j6PJJPrcN8IuKKhEtlLS1pa1JBAfiqVn0uzdY6no8f5g7vmtFDtUi7kUgrYMVVA8QNx184YmUAqpWViRd2SCFZZ29gInVJpAYEksASSaXIZk6m2v4w+ZMZKnzTpdxU44ulzbUho6qFplRSZpCQzD1A+DQsY6sJc1UuSTxrWFXL3ASwgiMIWcUVcGZZhZySGVwkswzygXLUkJDkM6iRqbs7W5n084jRMKyygbAFOQcuwSCbDT26xItDS+JycilwSHScud9TYO12ixIrH3cdO0ZQe/eJrDHMpUCxfK4DNrFtJiqdlFsfIACuFcsPSALkhVzdnf4cxFrCOM6QD+M3u+az19wlgghi5oT4iB5kD7Y5xZ0+CI5eISrwqSfJQP2RJDIhCIIIISEQQQkCEGEh0JDQiCCCBCGgaCCBCIIIIEIggggQiCCCBCaqKpx8hp+JGonzWa7Byocrl+fKLWXFZ7altjcSCxBWFAG11IQTfyZuojo+j5/ivHL5/dX0DBWNPUkBJUoEkVMTcsPm5AFms+vnCKoUVVOAQVF1EuCeFJU7k3Gr5xJNmpBqIcv0JsWp8/wiFJIcCxJN2FnBKWGpu75WjsFqQugklahUS5dJJ9SC0ERickWUC4ceFRysHIs7QQJ6rMkJSU5giolwQwZTjiLVANpkdIjVLKyp1Bqg5zqFgw5sxNmHFGSlNS1uw4jSSASUpqY2skgte/LpEK1FglNikkOS48Th7XDDTnEiopuAUlOLlKs4XKRZ3ZVJYv0Tz0i1oqRMsnEyEuT+eQNfFUCfKw1/CLcOccd0h/mM7is9bsTF5HyMeScJhF4jEIlJLrmzEy0lRLVKUEhzezmPW0zI+Rjyxud+lMJ+1SP4qY29GHFlO4cNwB/wClgrbhdLi+xPaMtNSO6mEXplzWV6VpSPjGJu32k47Z86icqZMQlVMyROJKksWISVcUtQ5ZcxHo+KP7fdkoRicPPSAFTULStvnGWU0k9aVgeSRFuG4qcSq/hbtjXBwMacBP7IgpPZkEtVybI2rLxMiXOkmpExIUk69QRoQXBHMGMyKY7O99hgth4iZM4jKnlElJyUuYhKgnoAQtR6PHPbK2XtLb0yYtU7gQQ5WtSZSSbhEuWkG7ch5m9/MOBEVKpe8MpsMSfTTxHip9ZoOK9EQR5zk7Xx+wsaJUxZUkUqMusqkzZZ1Q/hNiAQAQR6RZPaBs/G4+VhFbLmrEqakqWBM7pNKkoXLUsgubEhr+UU18G6mowGo3I/Z3ZoJ1+WqYfI2VhPCx58232PY7DSF4gzJUzu0mYsIWusJF1KBUkOwc5vaN/wBjO/s6ZP8AkeJWqYlSFKlKUalpUkVFFRuUlLm+VPWJ1sFb+HdXt6oqBu+kfMpCprBEK5IGik+07tVnd+vC4FZlIlkomTUllrWLKCVZpSDZxckG7Rz2A7NNqYlAn0kVCpJmzgmYoG4LKLh+rRKjgX8IVbmq2mDtO/uPmg1NYAlejYSKn3h3un7I2XhcNUTjZktSlKWrvDKBUokuSQouaU5jhPKOI2DuXtDa4XP7ypIJT3k+YviVmQiyjZxo0RoYJmpurVaobTkgGJmDEgTsezVBqawBqvR8DR5u2NvdjtkYsyphUUy1UzJC1VII/wAmdJILhSemYjru2rbZVJwE7DTFpROROWKVFDpIkKS4Bz4jEn4BUbcU6WcFr5hw20E7fdHWCCVcbQNHnTZGL2rtLDJwuFMxUuSFVkTKKytSlDvZi1CrNgl8k5Rp9nbbxmy8UQFLlzJammSlElCuaVpdlAjUc3B1jQ3o052Zgqtzj9PLsJ10nuKXW8l6jgiuO0rtCXI2fh14Q0LxiQpK8zLl0JWpv83GkPpfVorjdns/xm1JS8Smciyyh5sxZWpQAJcgKI8QzjHa4N1lA3FeoKbZjUTrMcR2qRfrAEr0ZMiut7sOU4yYUvxolE/VADjrbX7o3PZzsHE4TBmXjFlUzvVkPMMwJlgJSkJL2BYlusa/fZLYpJuxki311JcdWOukW4SxtK9dTa4OEESNjstFA6rUYeXUAkJNxdrMbNcel+sRrlq7wEM5ZzYML035ANbPo8KpRKgQCnQAsWZgoqvcAk+8JhcOGJcuSwTzYnPkGLx2K2SlmKUSTSfqu3K14WHiYBmUk6l6f3dISHCUqdIpAcsS768Xi8mOfobwzvbOQl1FX4VZh2NofhkgtXZaaqRcpBpsCrnd/hZobLdrvSxybhLMQehNiBkxygKaMCHx2HDB0rSDxZsFKBpOVg7vFpRXWxJI+WymDN3ha4IIlqLl/E7vFiGOL6QOmu0f0/MrNW3CbMyPkY8sbnfpTCftUj+KmPVCxY+RjytL2JjZE5MxGHxCFy1haT3C7KSXBuljcRu6NEFldhIBIAE/8lhrbheqooHtu3kRiMYiTKIUnDpUlRBcd6sgqAOrBKR5uNIxJ22du4pPdn5YoGxCZJlgjkpSEJt5mNxuf2ITlrSvaDSpYL90lQVMX0UU2QPUnyzi2xsqGFP/ABFzVaSAYDTO/r6eKHOLxAC5rauypknYmFUoEJn4mfN9BLRLl+4TMI6Kh252D2suQr8mGcJQmGoS5qEDvKUu4KgXppv0i898dzpeOwRw1pdNJkkC0tSAybD5rOkjkYpHD7M2vsiaruUTkPYqQjvpMwDImxSfViH0jdY4k29t3tbkFTMTD9iCZHkNPBRczKeSl2ruDtrErC8TJmzVAUhS5spRCXJYErycn3jP3h36xeBwuH2dKJkzZUlInrDGYFKJUmWhQcJZBS5F3LOGu6Tvtt7EEJlIm5jwYUJBvqspsPURk9ru4eIVilYyRKXMlzUoK0pFS5SwkJIUlLkpIALizv0ebamavTo3vVRqWhu0iBrOmxMcwlGhLZWuldmOOxGDOMxM8Ad0qcEzFrmTFICCsPolx11jV9kn6YwzZ/nv4E2NvsnHbaxuHTgZaVpk0iWqYqV3YEoBqVzSMmDMOIgNeIOzDd7EydrYZc3DT0JCpgKlSVpSHlTEhyQwuRFz6tQW1wyu9k5XZQ3sEGPNKBIhcjs1aRjZZxHhE9Bmv9HvBW/o8esweUUl2l9lE7v14nAoM1Ewla5SfGhZuopT85JN2Fw+TRzmzN6Ns4dAkSjiQEhkoVIKykaBNaCQBy0jBiFuzGaVOrQqNBA1BO0+0d2qk09WSCFnduYV+VBVl3Eqnydb/vVRaPZGpP5Hw1GnehX63ezHf4ejRze2Nx8RtXZWGmzQpGOlJWCJooM1NauFbjhJACgTbiPNxw+x9o7X2VXJlypqAouUKkGYivKpBYh7aFiwzit9Jt9YNtKb2h9MwQToYkSOR3lOcrsx7VN22KSdrKpzEqSFfrUvf6tMRb5IUNjbIrzpxhD/AETMllPwaJt3+zfHbSxJnYwTJSFqqmzZopWvmJaDcnQWpHo0dV217vTFSsDLwkiYtEoTkUy0KXQkCQEA0gtZOvIxuZc0aNW1tA8EtmTOghjhvzlRgkFy2PYIP7um/tKv4UqK/wC2dIG15jay5JP/AGwPuiyexLZ02TgJiZ0tcpRxCyErQpBI7uUHAUAWsfaOG7XdgYmbtRa5OHnTEmXKFSJS1JcID3AaMNjUYMZrOJEQe3+1ScP4YXYnchO09hYJFVE2XJSqUs3S5DFK2vSWFxcMM8jWGN2JtLY66/zkgEsJstTyltkCU2OvCoekd5tvEbSw+zNm/IZc9JlyT31MuogskJTMlkEt4jcco5Lbe8+1toSvk02TMUkqSSlGGUlSiMqmHO+kaMO/EAu/Mx1IudIJ1H5j4a7wfRJ8eKs7su38XtGStM8DvpNNSkhhMSp2U2hdJBAtk3IZO+qD3spQ/wDbWPZaDYas7+ka/sm3Gm4CTMmYkUzZ1IocHu0JcgKItUSXbRh1bZb/AEt0yf1pgfk6QTlnll+EeNTNBuLRb/BrEbfDrHKVroTIlcyhZclYYqdy9mcKtyJD3hqw6i3DYkZ8gbvc/DxGHy0MmkgqJU5LMaSzO2Rd/t5w0hC0lLEkikkCl3IuOjj4R1q39yiTsuYoOlAIOtKbnU36wRscNtVSUAAILDNSZilc7kG8ES8VAuPBMqNfipDh7X8I8DCxYZk/OiMrUlVCQlVVPiszgZag8nhXSKWJDhObmkOX/eDP18olwrkji+cC3OzOOfpz5wlNbDdsFeOBLiiSuxuXLJOWev8AOO9McRukScXNGiZNjoyplh+6THb6ekcLjpm7I4AfVZKvxIMK8BhI8NVIgghYEJIIIIEIggggQlggggQkhXghIEIggggQiCCCBJEEEECEQPBBAhNXHOb5pHcy1K+bNHxSoR0ao0W+CR8kUVZJXLP7wT/uj0MNdluqfePXRTZ8QXGLmpCRVSTxMoeFgcmsVEgH36QNT/iDxBPLIPy6BvaIu9cvNCU8QYVUuS5DPpkXeIyoVDMEnIEqycsCS4GeYt6iPoxW0ArNCCMlJFzYpJa97jTl0giOSRSOI5DlCw8p4KMlSFXC6kgiqwS7kcWQ5uCSOkQBlLJVc3AqpFLsp3FjkLjk/KElJTcgkOwZ/C3CoF8siOeRGcOm4dKUpqIcvSWNLuBqXCrs+WQyhKegXQbiS+PEEKcNLSNW8Zz/AKyjs05DyjlNxEqonlTH86ACLgigHP6zeYMdUjIeUfPsXdmu3+HsFjqfEU6MXFbTlSiBNmy5ZIcBa0pJGTgKItGVFBdvM19pSx9HDI+MyafviOF2IvrjqSY0J8lQ92USrzwu05U0kSpsuYQHIQtKyBk5CTlGTHnHso2mcLtaUlfCJwMhX/2AFH74R7xfO9W2RhcFPn6y5ainqs8KB/qKYtxLCzaXDaLDmzRB7zCTH5hKnVt/DgkHESQRYgzpbg5MeKMuRPStIUhSVJOSkkKB0sRYx5CXKVTWclKIfmoAE/8AkPePR3Y/MfY+H6GcP/2Wfvjbi2CNsKAqtfmkxtyPPkosqZjC7OEhk6elAdagkc1EJHuYSRiULDy1JWOaVBQ9xHNwYlXKWCCIMRjpcv8AxFoQ+VSkpfycwAE6BCnghqVAhwXB1FwYrXtP7TZ+Anok4ZEo1yhMK1Osgla0MEggfNe75xqtLOrd1RSpb81Fzg0SVZcaadvlg04j5MrESxOcJoKr1HJJPhCuhLxh9ne3JmK2dInYhYVNX3tRZKXadMSkUpYDhAHpFf7T7F5szaC5gxEoSFzlTCoqV3yQpVRTSzFQJIBfr0jZbWVDrqlK6qZcsjTtIMcPuVFzjAICuWCGmYBmQPMwkyclIqUQBzJAHubR5MFWJ8ERyMQlYdCkqHNJCh7iJIREaFCIIhXjJYUElaAo/NKgFexLxIpYGZA8y0OCkhUafelAODmuHASFa/NUlWnlG4dxaMDbcoqw04DMypjPk9JN402rstZh4OHupN3Vb4ebWm4yVxcwE1hPQk5+sCkPYAOQ7DqXOmV2L84kSxSksb3tbSovdi2cSLDIUVUgk/rFWppYWt6Z8o+lLesKdhb3WHtovl0LQRnylpYMUt5j3giSUpqVMWDEMnhctcXY25A+8KtVVIWHd1Pci2gZwEhkm8Bl088nIIADKypVzYGwzPtClBITndg+pfmPQl39ngTXY7ooaQq7/nFXuMkoGvV43svIRpt05bYVNweOYLFxwrKGH+mNyjKPm+Ium5qf3FYX6uKcI879ts19rKH0ZUkfulX+6PRAjzV2uTats4np3SfaTLH2vHtdFmzeOPBp9ws9b4UzfzAqwuNkzEcJVh8HOQ2ikykIJH15ZPrHe9s+84Xs3Cpln/mqZ5/6aUBQB+stP+mIu3HYjYXBz0j/AA2kKtopAUj0BQr/AFRXSMTM2hNwOFvwJRhh9aatVXRkqSPKXHv2rW3lK3unf6eafAaewKqd+UlvFZ+9Oxvk+ytmkhlTvlU9X1+4CP3Eo94sPs+3lTg93VT1h+6mTQlOVS1KFCX6qUHPJ4we3vCJRIwQQGSgzkJAyCaZQA9kxycsqVuyoJyRtEVfqmSGf6xHwiqBiFjSNTZ1WT3FztPIwn8LjHBGxNjY3b+KmKmzmSgAqWpyiWFPSiVLFg7G1rAkl84t4Ng4vYWLlqlzvEKkTEApCwCApC0GxYkOC4ZQ9MTcrd7G4vvRgJtFFJWkTzKJdwCwPELEPo/WN9jOyTa01u+UmYztXia2dnap2dh7RuqVqdG4NKpVYKYEZCBw/fKFEAkSAZXWb4dq5TsvDzMMyZ+LQS+fchBomkPrW6UvyJ0jkN1uynE7SkHFTZ9HeE0FYVNXMYkFSi9g4Ie5LG2T6DfTd2fgvk8nEs4kqIpVUkAzppYH1B9Y3O7u5W1cRhpc3CzyJKgQkDFKRSxIIpB4S72jMyhSs7XNbVGszOP5jrIkwBPL5pyXO1CZupvHiNj7ROHnqPdCb3c6W5KGJbvEDQgEKBDOLGNJvpunN2fiBLnqQorT3oKCoikrWljUkXdJjo5/Y3tSYoqmd2tRzUqeFKOlybmJ+3ZBGNw4OYwiAfMTJoMaKFzRdeM6lzSXNOfL2lux9T+wkQcuqOzns0xM1WExyVyRKE5MykqX3lMqcUqtQz8Ba/KOR23+lJ37XN/jKi+OyBQ/I2G6d8PXv5p+8RQ+2/0pO/a5v8ZUUYfd1Li9uG1P0yB3BxTc0Bohdj2+D+8ZJ/8AjJ+E2d+Ma7Zm6+0tryEKSU9xIQmTKC1lCD3aQk0JYurmo6lnsw2Xb7+kJP7MP4s2LE7H/wBDYfznfxVxkdeOs8KoVmAF2wkTEz9IUsuZ5Co3d3b0/ZmNqFSDLXROlPZQSploUMic2OhYxbPbDv6vCypcjCrpmTk1qmCykSshQdCovfQJPNxVfaOP72xf/WV90bXtflqGMklWRweHKfIBQPxf3jfVtqN3c29ao0SWknnoCPKVAEtBAUG6vZli9oylT0KQhBJAXNUp5ihnSySSAbEnXmxjS7zKxKZwkY0kzMMO5FRqIQ5WAFfOTxODyIi/+yrFIXsjDd2RwJUhQGiwtRUDyJcH6wimO1yaFbYxFJBbuklvpJky0qHmCCPSK8PxGrc4hUoVGiGzGmogxvzBTcwBoIV77jj+7MH+zSf/AABjaz0uhQ5pUPcERq9yP0Zg/wBmkfw0xuAI4GuYrvP9R91pbsqqkgpF1B1JCiCQ4SbC73NWltc3iRipVnHhLEkVKSGJSOoZmYZ9YinK7s0pYEBSQCHJNYBD6aD1MIpZBBqAXUlgQXd7ZlwHGd7Ax9JmV6ULGnoTUakpBDAgpFmDQRmqxE1zRWpLliJZY8zrrBBqpz3KSTKJLOps734qlD5uhBu9mDw1CFCYQ7XJzuEgtUAMnJZuR9IerEUkopFqGKSQMlHk4Uw8r3EJ3Ruwsx+cqzuokjQ3v6avEyq13e6soJwUlgzpKmAbxKUs/bG3Rl7xhbGlU4aSnlKlj9wRmy8vUx8xuXZqr3cSfdYXblOigN9txMfiNp4ibLw0xUtc3hUAGKQyQRfJhF/CFjVh2I1LB5fTAJIjVQewOEFc9v3u+cZs6dIQAVlIMsOBxoIUkObB2a/OK87L+zLFYbHifjJQQmWhZR+clreYoUCyFFmSVH2i5IIKGJ16Fu+2ZGV0zx1EGNUiwEyq77Z93J+Lw8gYWUqapE1RISzhJQz30cCMPs23Jmfk3FYTaElctM6Y4BYFqEspJc3SpIPpFnwRNuKVW2otWgQDIOszMoyDNmXnvHdmm1Nnz68GFzAHpm4dTKIOikPUOoYjqYyUzt454o/tY0cpTI91kJ+2L7gaN56Q1HgGrSY5w7SP36Qo9UOwriN7dwlbS2fITNIl4uVLQQompPeFCRMQsjNJUMw7EA3uDV2E3e23s5Sk4eXiEglz3P52WrQKpS4PqHj0RBGa0xqtbsNIta5hMwRoO7l5pupg6qm91EbdmY2RMxPyjuUzAZgmFMpFGSnRaqxLBjG87X9wp2NTKnYUBcyUFIUhwCtBNQKSbOC9taujGyIIg7F6n4hlxTY1pbpAGhHPz5IyCIKoLcDYu1ZGMkI7vFysOJ6FTUkLRKpcVFQLJIYX5xibW7PseraE2YnCzShWJmLCuFikzSoHPlHoiCNv+Iqoqmq2m0EiDv57qPVCIlU/2ybo4vF42UvDSFzUpkBJUlmCu8mFrnNiPeO37MtlzcPsuTKnoMuYkzXSrMPMWRl0IMdTBHm1sSqVbVlqQIaZnWe36qYYA7MvP+/O4OPnbRxMyVhpi0LmqUlQZlC1xeLH347PPyhg5ISRLxEmWkIKvCeFNUtbZBxY3YvzMdzHGdqu0MXKwaTgBN7zvUlSpSSoolpCiXABsVUi4bN4308UubqrQpshpZoD4Rr4BRLAASqt2ZuBtvDrUjDpmyQqylIxCUSyMnJSu/2xy+9mwzg8WuQuYJi0BBmKDt3ikhagCblqmc59I6dXbBtQJoKkhTNV3CQvzZmf0iHdPs7xe0cSJuJTMRKUuubOmApVMcuoIqupRvfIfCOwpVq9uXVr002tj9O7j4+g5qggHRsq89zJZTs7CA2Iw0h/+2mNpD0ICQAAwAAA0AFgIZHzN7873P4knzWsKutqoKZk01DxzUgciFqKHGliS45CMJMxVlVXrC1KYgk/gyn9Yy945f8Aap4yAWCSx8KkhSiD0d7c/OMWUKkBRLGZm9wLAI6uTS/pyj6PbnNSYeQ9lvbsFnYLaTSwBQAHDKSQoMSGN4IxBKcClmYDS7BnvcuzvBF0lGQJSGWTcC6SRez0knmWEY82ohQP0CQdWNgGdw+eVikdYzVKcsWvSTdyQCTb7Lc4wS9SEI+dMSgHwrNUwO5yUAOGw1PWBxgSpyrWlIZIHIAewaJEZesIYVGvnHy4mV5yUa+kLCJzPlCxFNJBCwkCSWEgggQiCCCBCIIIIEIggggQiCCCBCIIIIEIggggQkaFghIEIiOJIjMSCSrvfFAGONy9MuYxPDTTQQR1ZV+kYcxahU7KJIIOYKWSaWTqGz/y+cbrfJIGLQX8Um4vcJUv01EaEJsKnubEKYsbgHm/4ev0bD35rWn3AeWi20/hCcifSGIv+qk53zJgiL5QpNuINbhCmt6QkbdFZ4KaeXUgpoABdSXIFgcj9LMXDcXlD9lS+8xcknWclTOCLEkXFi4APoIk7pk2YqBcscgS7Ws3884n2KUpxUuYt0oBqvcBVCg4Z2+b79IpuZ6l8bwfZInRWMYcjWNcjbshWU1N2OuRuNIysHjZcwHu1pWxY0kFjyLZR83fQqMEuaR3grDBCnGfpDoYDxekOMUFCIISCBJLBCQQISwQkECEsEJBAhLBCQQIRBBBDQiCCCBCIIGgaBCIIVoQiBCSGGJI1eL2/JlrUhSjUimoBJLVCoPpleLaVJ9V2VjSTyCACVz2/koCbh1kAsJibnMOgkfz/GOYVNUktSAE0gFergX6C+Q1eN7vXtWXiTKEqoGXMKyVJYNbK7u4GnPlGon7RZaSoJUSElwAoJAs7n2fpHe4Yx7LZraggifcrbTBDQFNKxC2FKJbaPMY+1JgiIyVL4qZ178L0+loI9LXgpxzUuGKazU5ITYjWwsCXDXPtziSoFgElNRLioA24uG+RpBy5+gZdQpJIANVRFySxfy6PoXhil3qFskhIYqe5VSCQHLc7dXhwhPKilALMFC4LBi6rqAL/hG97PcRWieXBBWkgCzWVkHLD8I59E4WASEoU7hLHJTM/wA02uM9I2mwcejCVpSHrKHcsyhXoBexz/yx52J0H17ZzKYk6e4VbxLSF248Q9YlMcone1dY/NJbTjIe3Nm+3WFnb5qBYS06sSoqByyIHX4RyP8A8e7J+H1H1VHVOXUwRxp3vnsSUy0hiRZRdho6r3+0ZPGBiN8cSFFloopUpwgOKQ+oLvFrcDujwHj9k+pcrBgjgDvFiCzTiajYUJSQMrgDLr0iKZt7EZGZMy0uTc3YAXIbpFowCud3N9fon1J4qxGhWiufyvPUpQE1dIClBRWUvYOkZVNzGURT50xSAy1317xTtcv4uWvSLB0fqHd48kdTzVltDSsDMgesVqFOBWCySQSS753VfMMfNox5k1iyUqItcgOxYhn9nyvzi0dHeNT/AK/dPqeas5WMljNaB5qSPviJW15ADmdL5+NP4xX0tKSlZTy9jmDew+y0Y8ueQtWSgOEh3Y5Z5hLvYPFg6Os7XnyTFEKxVbew4D96nnqbegho3jwzt3qfjzblFe1qb2zDsBbLnrEgTUbN4gDzdrsC3lyvFg6P0f8Ac70+ifUhWJK2xJV4ZqC4fxDL1iZOMQcloP1k/jFZKk2BAapISHuHski97jP+UJMSoKNIAuGTemrO5a5IbkPKK3dHqfY8+SOpHFWkF8oV4q2XLLEsOZ4ilQZqnDGnJx5xPJnrDhKlVEAgAqNN+YsGb2VFTujpG1T0+6j1PNWVVGk3l3hOGCKUBZXVYqKWCQm9gXzjlMPtCcUmmcskcINZYl3cuX1z8hGNjcauckCYoqUEmly+ZINB0elL8vURK3wEsqB1Qgt7RqgUddVvZO+c1SmEqWE1AO6lGm12t5t5RpNrY8nEd79NgoAKFQSCAwvmADnkRGKiWaCtLhIACgSQGD6i/X0iUIKEAp4iU1cLOmqzl+YYHXij36FlQoHNTbB8VcGNadFCg0y5kzh4lAhIspwBZQvpd83gExCTxJAdiq3zdCOZy9zCCYhNwaiDekEhwCwJGWYzL3ygPVTkuHuohruxuwJ05NGlThRrXMBZCuHTLLPnBDTOKeEmlrMA4+Cdc/WCCU9eSzFpJSASaiqzKAuLvqCQD+EPpIUoG9DE3OYYm3tln5RHMQWYEXQCAQ1KSoJZwf8AKTlq0PCmBUeJmYHJg4ctqYsUU9si4c8b20AADBgQxb+niJaGJyKi5Du1J4afS+Rt6w4rAHEHqazvdy92GqT7w6Yl1BXMlbAlIenJsmzHRhBCJQWB8QLNySxu45h9fMwrgTXSpy9xcpYXcX5C2Z63jGk4lK0rKAQylC9y7gc7i+XSHTpBCwQbAKqt4uFn83+ERTUypveMTcOpnYhI5JGmWZa4Ah6khQqFQSCVklyzjgHMAn7oilynVcl2qsSAeJrjnDRPUApSlEi6SMuEswDevtpAlHBHfFbkguBSwVnesniFyyh5/GJ5QFybsE/OdgRrqGFm6xrlhUwEFR8UuxZmNNnZyL653GsZqKe6qYgAEmmxNwFa6g+jmBCSZilNSwuSCc2zHpmG84eJTkgN4SQbhKaksQHzI87PprGohSb3BVdOQWwBYkFwGt+MJOWQSGFn1PitryYGGAknSlqUCCohzkGsAAACw1uz3tnGOSsEE3cnVxpncj8YkTh2cW5kix4nPWohISL8olmS+JIJLFydDdRSGIPlyyhFPQJDMVSU+ElV+ZsRZw1vvHlBiJiQLWKRy4jo/nkT/KIZUwkkvwqAIH0S4uPiPjpEssMVABmU/iJcgtqLaZecCWycgFlVWFISzh7U1MQ5YkN6wykGY1ktkHZ8w1/I/GGOyk+dJOfEGJIcdfiecSqYhTlR+ZpYOoOCA8CaVIqQaTUSLnQJcXS5s5f+rwxBUUXOrkkgZgEMHyf74aueQkNkUeynSx9iX19zEc1bhSSxSu4SQGpAqv6nLoIaNVJJmghQSSSxSSRqLZG2biGKUy0u5diQHTZsqjbkc8zDJeIoUU6gFXMMD/XxiYLFAsApuIjUukkjLQ5GIlSQueU1Gl0kFJ0ZzSlgzWbTpDpqUsSA7JDliQC6XOeemeuV4jmEixu0tRybI5uXu5IHQw6XOSpORFk1DQlTnnDCSQLGVRpSQl3Y9MuTgDzhDOBWQashZuFhcVE5hrlm1huFllCpgDF36M9d3uXpBeEHiSPMPYvYgghmbOFEIWShAAX3ZYLdiQAxdRHCoe7iMJb0sVAAnLytdsxzHSMrGpZVI4eIqqHiHCMj1bXKMeSQpT5K8ALA3N/9pvnlCKYUipIJc93e/E5V63gg+TEMLWAzDnIZkM/tBCQv/9k="/>
          <p:cNvSpPr>
            <a:spLocks noChangeAspect="1" noChangeArrowheads="1"/>
          </p:cNvSpPr>
          <p:nvPr/>
        </p:nvSpPr>
        <p:spPr bwMode="auto">
          <a:xfrm>
            <a:off x="155575" y="-1782763"/>
            <a:ext cx="3810000" cy="3724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70664" name="Picture 8" descr="http://www.bbcweb.ca/bbc/wp-content/uploads/Deacons-Meeting.jpg"/>
          <p:cNvPicPr>
            <a:picLocks noChangeAspect="1" noChangeArrowheads="1"/>
          </p:cNvPicPr>
          <p:nvPr/>
        </p:nvPicPr>
        <p:blipFill>
          <a:blip r:embed="rId3" cstate="print"/>
          <a:srcRect/>
          <a:stretch>
            <a:fillRect/>
          </a:stretch>
        </p:blipFill>
        <p:spPr bwMode="auto">
          <a:xfrm>
            <a:off x="3429000" y="2438400"/>
            <a:ext cx="2415910" cy="2361553"/>
          </a:xfrm>
          <a:prstGeom prst="rect">
            <a:avLst/>
          </a:prstGeom>
          <a:noFill/>
        </p:spPr>
      </p:pic>
      <p:sp>
        <p:nvSpPr>
          <p:cNvPr id="70665" name="Rectangle 9"/>
          <p:cNvSpPr>
            <a:spLocks noChangeArrowheads="1"/>
          </p:cNvSpPr>
          <p:nvPr/>
        </p:nvSpPr>
        <p:spPr bwMode="auto">
          <a:xfrm>
            <a:off x="1661590" y="5128613"/>
            <a:ext cx="5731288" cy="1200329"/>
          </a:xfrm>
          <a:prstGeom prst="rect">
            <a:avLst/>
          </a:prstGeom>
          <a:solidFill>
            <a:schemeClr val="bg2">
              <a:lumMod val="60000"/>
              <a:lumOff val="40000"/>
            </a:schemeClr>
          </a:solidFill>
          <a:ln w="57150">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Conventions-Fellowships</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1"/>
                </a:solidFill>
                <a:effectLst>
                  <a:glow rad="101600">
                    <a:schemeClr val="bg1">
                      <a:alpha val="60000"/>
                    </a:schemeClr>
                  </a:glow>
                </a:effectLst>
                <a:latin typeface="Calibri" pitchFamily="34" charset="0"/>
                <a:ea typeface="Times New Roman" pitchFamily="18" charset="0"/>
                <a:cs typeface="Times New Roman" pitchFamily="18" charset="0"/>
              </a:rPr>
              <a:t>Associations-Denominations </a:t>
            </a:r>
            <a:endParaRPr kumimoji="0" lang="en-US" sz="3600" b="0" i="0" u="none" strike="noStrike" cap="none" normalizeH="0" baseline="0" dirty="0" smtClean="0">
              <a:ln>
                <a:noFill/>
              </a:ln>
              <a:solidFill>
                <a:schemeClr val="tx1"/>
              </a:solidFill>
              <a:effectLst>
                <a:glow rad="101600">
                  <a:schemeClr val="bg1">
                    <a:alpha val="60000"/>
                  </a:schemeClr>
                </a:glow>
              </a:effectLst>
              <a:latin typeface="Arial" pitchFamily="34" charset="0"/>
              <a:cs typeface="Arial" pitchFamily="34" charset="0"/>
            </a:endParaRPr>
          </a:p>
        </p:txBody>
      </p:sp>
      <p:pic>
        <p:nvPicPr>
          <p:cNvPr id="70667" name="Picture 11" descr="http://cedarhome.org/wp-content/uploads/2012/11/church-business-meeting.jpg"/>
          <p:cNvPicPr>
            <a:picLocks noChangeAspect="1" noChangeArrowheads="1"/>
          </p:cNvPicPr>
          <p:nvPr/>
        </p:nvPicPr>
        <p:blipFill>
          <a:blip r:embed="rId4" cstate="print"/>
          <a:srcRect/>
          <a:stretch>
            <a:fillRect/>
          </a:stretch>
        </p:blipFill>
        <p:spPr bwMode="auto">
          <a:xfrm>
            <a:off x="228599" y="152400"/>
            <a:ext cx="3050449" cy="2286000"/>
          </a:xfrm>
          <a:prstGeom prst="rect">
            <a:avLst/>
          </a:prstGeom>
          <a:noFill/>
        </p:spPr>
      </p:pic>
      <p:pic>
        <p:nvPicPr>
          <p:cNvPr id="10" name="Picture 3" descr="http://centralcitybaptist.com/wp-content/uploads/2012/06/Open-Bible-3.png"/>
          <p:cNvPicPr>
            <a:picLocks noChangeAspect="1" noChangeArrowheads="1"/>
          </p:cNvPicPr>
          <p:nvPr/>
        </p:nvPicPr>
        <p:blipFill>
          <a:blip r:embed="rId5" cstate="print"/>
          <a:srcRect/>
          <a:stretch>
            <a:fillRect/>
          </a:stretch>
        </p:blipFill>
        <p:spPr bwMode="auto">
          <a:xfrm>
            <a:off x="-838200" y="838200"/>
            <a:ext cx="10316935" cy="55181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70667"/>
                                        </p:tgtEl>
                                        <p:attrNameLst>
                                          <p:attrName>style.visibility</p:attrName>
                                        </p:attrNameLst>
                                      </p:cBhvr>
                                      <p:to>
                                        <p:strVal val="visible"/>
                                      </p:to>
                                    </p:set>
                                    <p:anim to="" calcmode="lin" valueType="num">
                                      <p:cBhvr>
                                        <p:cTn id="7" dur="1" fill="hold"/>
                                        <p:tgtEl>
                                          <p:spTgt spid="70667"/>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70664"/>
                                        </p:tgtEl>
                                        <p:attrNameLst>
                                          <p:attrName>style.visibility</p:attrName>
                                        </p:attrNameLst>
                                      </p:cBhvr>
                                      <p:to>
                                        <p:strVal val="visible"/>
                                      </p:to>
                                    </p:set>
                                    <p:anim to="" calcmode="lin" valueType="num">
                                      <p:cBhvr>
                                        <p:cTn id="12" dur="1" fill="hold"/>
                                        <p:tgtEl>
                                          <p:spTgt spid="70664"/>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70665"/>
                                        </p:tgtEl>
                                        <p:attrNameLst>
                                          <p:attrName>style.visibility</p:attrName>
                                        </p:attrNameLst>
                                      </p:cBhvr>
                                      <p:to>
                                        <p:strVal val="visible"/>
                                      </p:to>
                                    </p:set>
                                    <p:anim to="" calcmode="lin" valueType="num">
                                      <p:cBhvr>
                                        <p:cTn id="17" dur="1" fill="hold"/>
                                        <p:tgtEl>
                                          <p:spTgt spid="70665"/>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Church is the Pillar </a:t>
            </a:r>
            <a:br>
              <a:rPr lang="en-US" dirty="0" smtClean="0">
                <a:solidFill>
                  <a:srgbClr val="FFFF00"/>
                </a:solidFill>
              </a:rPr>
            </a:br>
            <a:r>
              <a:rPr lang="en-US" dirty="0" smtClean="0">
                <a:solidFill>
                  <a:srgbClr val="FFFF00"/>
                </a:solidFill>
              </a:rPr>
              <a:t>and Ground of the Truth</a:t>
            </a:r>
            <a:endParaRPr lang="en-US" dirty="0">
              <a:solidFill>
                <a:srgbClr val="FFFF00"/>
              </a:solidFill>
            </a:endParaRPr>
          </a:p>
        </p:txBody>
      </p:sp>
      <p:sp>
        <p:nvSpPr>
          <p:cNvPr id="3" name="Content Placeholder 2"/>
          <p:cNvSpPr>
            <a:spLocks noGrp="1"/>
          </p:cNvSpPr>
          <p:nvPr>
            <p:ph idx="1"/>
          </p:nvPr>
        </p:nvSpPr>
        <p:spPr>
          <a:xfrm>
            <a:off x="76200" y="1752600"/>
            <a:ext cx="9067800" cy="3962400"/>
          </a:xfrm>
        </p:spPr>
        <p:txBody>
          <a:bodyPr>
            <a:normAutofit fontScale="92500" lnSpcReduction="10000"/>
          </a:bodyPr>
          <a:lstStyle/>
          <a:p>
            <a:pPr>
              <a:buNone/>
            </a:pPr>
            <a:r>
              <a:rPr lang="en-US" i="1" dirty="0" smtClean="0"/>
              <a:t>   I Tim. 3:15 “But if I tarry long, that thou mayest know how thou </a:t>
            </a:r>
            <a:r>
              <a:rPr lang="en-US" i="1" dirty="0" err="1" smtClean="0"/>
              <a:t>oughtest</a:t>
            </a:r>
            <a:r>
              <a:rPr lang="en-US" i="1" dirty="0" smtClean="0"/>
              <a:t> to behave thyself in the house of God, which is the church of the living God, the pillar and ground of the truth.”</a:t>
            </a:r>
          </a:p>
          <a:p>
            <a:pPr>
              <a:buNone/>
            </a:pPr>
            <a:endParaRPr lang="en-US" i="1" dirty="0" smtClean="0"/>
          </a:p>
          <a:p>
            <a:pPr>
              <a:buFont typeface="Wingdings"/>
              <a:buChar char="Ø"/>
            </a:pPr>
            <a:r>
              <a:rPr lang="en-US" i="1" dirty="0" smtClean="0"/>
              <a:t>Pillar = base; post; support</a:t>
            </a:r>
          </a:p>
          <a:p>
            <a:pPr>
              <a:buNone/>
            </a:pPr>
            <a:endParaRPr lang="en-US" i="1" dirty="0" smtClean="0"/>
          </a:p>
          <a:p>
            <a:pPr>
              <a:buFont typeface="Wingdings"/>
              <a:buChar char="Ø"/>
            </a:pPr>
            <a:r>
              <a:rPr lang="en-US" i="1" dirty="0" smtClean="0"/>
              <a:t> Ground = support; basis</a:t>
            </a:r>
          </a:p>
        </p:txBody>
      </p:sp>
      <p:pic>
        <p:nvPicPr>
          <p:cNvPr id="1028" name="Picture 4" descr="http://holybible.ucoz.org/bible3.gif"/>
          <p:cNvPicPr>
            <a:picLocks noChangeAspect="1" noChangeArrowheads="1"/>
          </p:cNvPicPr>
          <p:nvPr/>
        </p:nvPicPr>
        <p:blipFill>
          <a:blip r:embed="rId2" cstate="print"/>
          <a:srcRect/>
          <a:stretch>
            <a:fillRect/>
          </a:stretch>
        </p:blipFill>
        <p:spPr bwMode="auto">
          <a:xfrm rot="17416402">
            <a:off x="5578905" y="4132713"/>
            <a:ext cx="3143250" cy="3524251"/>
          </a:xfrm>
          <a:prstGeom prst="rect">
            <a:avLst/>
          </a:prstGeom>
          <a:noFill/>
        </p:spPr>
      </p:pic>
      <p:pic>
        <p:nvPicPr>
          <p:cNvPr id="1026" name="Picture 2" descr="http://www.clker.com/cliparts/4/a/a/f/13393542111146411959ws%20piller%20gold.png"/>
          <p:cNvPicPr>
            <a:picLocks noChangeAspect="1" noChangeArrowheads="1"/>
          </p:cNvPicPr>
          <p:nvPr/>
        </p:nvPicPr>
        <p:blipFill>
          <a:blip r:embed="rId3" cstate="print"/>
          <a:srcRect/>
          <a:stretch>
            <a:fillRect/>
          </a:stretch>
        </p:blipFill>
        <p:spPr bwMode="auto">
          <a:xfrm>
            <a:off x="6553200" y="3124200"/>
            <a:ext cx="912767" cy="3276600"/>
          </a:xfrm>
          <a:prstGeom prst="rect">
            <a:avLst/>
          </a:prstGeom>
          <a:noFill/>
        </p:spPr>
      </p:pic>
      <p:pic>
        <p:nvPicPr>
          <p:cNvPr id="1030" name="Picture 6" descr="http://www.gunisigi.hho.edu.tr/wp-content/uploads/2014/01/World.jpg"/>
          <p:cNvPicPr>
            <a:picLocks noChangeAspect="1" noChangeArrowheads="1"/>
          </p:cNvPicPr>
          <p:nvPr/>
        </p:nvPicPr>
        <p:blipFill>
          <a:blip r:embed="rId4" cstate="print"/>
          <a:srcRect b="16393"/>
          <a:stretch>
            <a:fillRect/>
          </a:stretch>
        </p:blipFill>
        <p:spPr bwMode="auto">
          <a:xfrm>
            <a:off x="5943600" y="1524000"/>
            <a:ext cx="2057400" cy="1797471"/>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1026"/>
                                        </p:tgtEl>
                                        <p:attrNameLst>
                                          <p:attrName>style.visibility</p:attrName>
                                        </p:attrNameLst>
                                      </p:cBhvr>
                                      <p:to>
                                        <p:strVal val="visible"/>
                                      </p:to>
                                    </p:set>
                                    <p:anim to="" calcmode="lin" valueType="num">
                                      <p:cBhvr>
                                        <p:cTn id="17" dur="1" fill="hold"/>
                                        <p:tgtEl>
                                          <p:spTgt spid="102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 to="" calcmode="lin" valueType="num">
                                      <p:cBhvr>
                                        <p:cTn id="22" dur="1" fill="hold"/>
                                        <p:tgtEl>
                                          <p:spTgt spid="3">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028"/>
                                        </p:tgtEl>
                                        <p:attrNameLst>
                                          <p:attrName>style.visibility</p:attrName>
                                        </p:attrNameLst>
                                      </p:cBhvr>
                                      <p:to>
                                        <p:strVal val="visible"/>
                                      </p:to>
                                    </p:set>
                                    <p:animEffect transition="in" filter="fade">
                                      <p:cBhvr>
                                        <p:cTn id="27" dur="2000"/>
                                        <p:tgtEl>
                                          <p:spTgt spid="10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0"/>
                                        </p:tgtEl>
                                        <p:attrNameLst>
                                          <p:attrName>style.visibility</p:attrName>
                                        </p:attrNameLst>
                                      </p:cBhvr>
                                      <p:to>
                                        <p:strVal val="visible"/>
                                      </p:to>
                                    </p:set>
                                    <p:animEffect transition="in" filter="fade">
                                      <p:cBhvr>
                                        <p:cTn id="32" dur="2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Jesus Christ alone is to have the Preeminence</a:t>
            </a:r>
            <a:r>
              <a:rPr lang="en-US" dirty="0" smtClean="0"/>
              <a:t> </a:t>
            </a:r>
            <a:r>
              <a:rPr lang="en-US" dirty="0" smtClean="0">
                <a:solidFill>
                  <a:srgbClr val="FFFF00"/>
                </a:solidFill>
              </a:rPr>
              <a:t>in His Church</a:t>
            </a:r>
            <a:endParaRPr lang="en-US" dirty="0">
              <a:solidFill>
                <a:srgbClr val="FFFF00"/>
              </a:solidFill>
            </a:endParaRPr>
          </a:p>
        </p:txBody>
      </p:sp>
      <p:sp>
        <p:nvSpPr>
          <p:cNvPr id="3" name="Content Placeholder 2"/>
          <p:cNvSpPr>
            <a:spLocks noGrp="1"/>
          </p:cNvSpPr>
          <p:nvPr>
            <p:ph idx="1"/>
          </p:nvPr>
        </p:nvSpPr>
        <p:spPr>
          <a:xfrm>
            <a:off x="228600" y="1981200"/>
            <a:ext cx="8458200" cy="4876800"/>
          </a:xfrm>
        </p:spPr>
        <p:txBody>
          <a:bodyPr>
            <a:normAutofit lnSpcReduction="10000"/>
          </a:bodyPr>
          <a:lstStyle/>
          <a:p>
            <a:pPr>
              <a:buNone/>
            </a:pPr>
            <a:r>
              <a:rPr lang="en-US" i="1" dirty="0" smtClean="0"/>
              <a:t>    Col. 1:18 “And he is the head of the body, the church: who is the beginning, the firstborn from the dead; that in all things he might have the preeminence.”</a:t>
            </a:r>
          </a:p>
          <a:p>
            <a:r>
              <a:rPr lang="en-US" dirty="0" smtClean="0"/>
              <a:t>Preeminence = surpassing all others in superiority, supremacy, greatness, excellence, distinction, prominence.</a:t>
            </a:r>
          </a:p>
          <a:p>
            <a:r>
              <a:rPr lang="en-US" i="1" dirty="0" smtClean="0"/>
              <a:t>Eph. 3:21 “Unto him be glory in the church by Christ Jesus throughout all ages, world without end. Amen.”</a:t>
            </a:r>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http://4.bp.blogspot.com/-HvjZDYRUdqc/Tjc_O00QdtI/AAAAAAAABZE/mEGm2KsDaUo/s1600/MenPraying.jpg"/>
          <p:cNvPicPr>
            <a:picLocks noChangeAspect="1" noChangeArrowheads="1"/>
          </p:cNvPicPr>
          <p:nvPr/>
        </p:nvPicPr>
        <p:blipFill>
          <a:blip r:embed="rId2" cstate="print"/>
          <a:srcRect/>
          <a:stretch>
            <a:fillRect/>
          </a:stretch>
        </p:blipFill>
        <p:spPr bwMode="auto">
          <a:xfrm>
            <a:off x="1143000" y="1523999"/>
            <a:ext cx="7115175" cy="5334001"/>
          </a:xfrm>
          <a:prstGeom prst="rect">
            <a:avLst/>
          </a:prstGeom>
          <a:noFill/>
        </p:spPr>
      </p:pic>
      <p:sp>
        <p:nvSpPr>
          <p:cNvPr id="3" name="Title 2"/>
          <p:cNvSpPr>
            <a:spLocks noGrp="1"/>
          </p:cNvSpPr>
          <p:nvPr>
            <p:ph type="title"/>
          </p:nvPr>
        </p:nvSpPr>
        <p:spPr>
          <a:xfrm>
            <a:off x="457200" y="152400"/>
            <a:ext cx="8229600" cy="1265238"/>
          </a:xfrm>
        </p:spPr>
        <p:txBody>
          <a:bodyPr>
            <a:normAutofit fontScale="90000"/>
          </a:bodyPr>
          <a:lstStyle/>
          <a:p>
            <a:r>
              <a:rPr lang="en-US" dirty="0" smtClean="0"/>
              <a:t>Does Christ have the</a:t>
            </a:r>
            <a:br>
              <a:rPr lang="en-US" dirty="0" smtClean="0"/>
            </a:br>
            <a:r>
              <a:rPr lang="en-US" dirty="0" smtClean="0"/>
              <a:t> Preeminence in your life?</a:t>
            </a:r>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839200" cy="2667000"/>
          </a:xfrm>
        </p:spPr>
        <p:txBody>
          <a:bodyPr>
            <a:normAutofit/>
          </a:bodyPr>
          <a:lstStyle/>
          <a:p>
            <a:r>
              <a:rPr lang="en-US" i="1" dirty="0" smtClean="0"/>
              <a:t>“Your glorying is not good. Know ye not that a little leaven </a:t>
            </a:r>
            <a:r>
              <a:rPr lang="en-US" i="1" dirty="0" err="1" smtClean="0"/>
              <a:t>leaveneth</a:t>
            </a:r>
            <a:r>
              <a:rPr lang="en-US" i="1" dirty="0" smtClean="0"/>
              <a:t/>
            </a:r>
            <a:br>
              <a:rPr lang="en-US" i="1" dirty="0" smtClean="0"/>
            </a:br>
            <a:r>
              <a:rPr lang="en-US" i="1" dirty="0" smtClean="0"/>
              <a:t> the whole lump?” I Cor. 5:6 </a:t>
            </a:r>
            <a:endParaRPr lang="en-US" i="1" dirty="0"/>
          </a:p>
        </p:txBody>
      </p:sp>
      <p:pic>
        <p:nvPicPr>
          <p:cNvPr id="2050" name="Picture 2" descr="http://www.baholmes.com/images/PowerofLeaven_web.jpg"/>
          <p:cNvPicPr>
            <a:picLocks noChangeAspect="1" noChangeArrowheads="1"/>
          </p:cNvPicPr>
          <p:nvPr/>
        </p:nvPicPr>
        <p:blipFill>
          <a:blip r:embed="rId2" cstate="print"/>
          <a:srcRect t="14286" r="-251" b="7143"/>
          <a:stretch>
            <a:fillRect/>
          </a:stretch>
        </p:blipFill>
        <p:spPr bwMode="auto">
          <a:xfrm>
            <a:off x="2590800" y="2514600"/>
            <a:ext cx="3810000" cy="4191000"/>
          </a:xfrm>
          <a:prstGeom prst="rect">
            <a:avLst/>
          </a:prstGeom>
          <a:noFill/>
        </p:spPr>
      </p:pic>
      <p:pic>
        <p:nvPicPr>
          <p:cNvPr id="2052" name="Picture 4" descr="http://www.46stchurchofchrist.com/wp-content/uploads/yeast-dry1-390x272.jpg"/>
          <p:cNvPicPr>
            <a:picLocks noChangeAspect="1" noChangeArrowheads="1"/>
          </p:cNvPicPr>
          <p:nvPr/>
        </p:nvPicPr>
        <p:blipFill>
          <a:blip r:embed="rId3" cstate="print"/>
          <a:srcRect l="8205" r="7692" b="11764"/>
          <a:stretch>
            <a:fillRect/>
          </a:stretch>
        </p:blipFill>
        <p:spPr bwMode="auto">
          <a:xfrm>
            <a:off x="76200" y="2971800"/>
            <a:ext cx="2395220" cy="1752600"/>
          </a:xfrm>
          <a:prstGeom prst="ellipse">
            <a:avLst/>
          </a:prstGeom>
          <a:ln>
            <a:noFill/>
          </a:ln>
          <a:effectLst>
            <a:softEdge rad="112500"/>
          </a:effectLst>
        </p:spPr>
      </p:pic>
      <p:pic>
        <p:nvPicPr>
          <p:cNvPr id="2054" name="Picture 6" descr="http://bakerchet.weebly.com/uploads/6/1/7/2/6172314/5229659_orig.jpg"/>
          <p:cNvPicPr>
            <a:picLocks noChangeAspect="1" noChangeArrowheads="1"/>
          </p:cNvPicPr>
          <p:nvPr/>
        </p:nvPicPr>
        <p:blipFill>
          <a:blip r:embed="rId4" cstate="print"/>
          <a:srcRect/>
          <a:stretch>
            <a:fillRect/>
          </a:stretch>
        </p:blipFill>
        <p:spPr bwMode="auto">
          <a:xfrm>
            <a:off x="6566825" y="5181600"/>
            <a:ext cx="2474513" cy="135873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2000"/>
                                        <p:tgtEl>
                                          <p:spTgt spid="205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fade">
                                      <p:cBhvr>
                                        <p:cTn id="12" dur="2000"/>
                                        <p:tgtEl>
                                          <p:spTgt spid="20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0" y="-76200"/>
            <a:ext cx="9144000" cy="3352800"/>
          </a:xfrm>
        </p:spPr>
        <p:txBody>
          <a:bodyPr>
            <a:normAutofit/>
          </a:bodyPr>
          <a:lstStyle/>
          <a:p>
            <a:r>
              <a:rPr lang="en-US" sz="3600" i="1" dirty="0" smtClean="0"/>
              <a:t> Rom. 12:5 “…every one members one of another.”</a:t>
            </a:r>
          </a:p>
          <a:p>
            <a:r>
              <a:rPr lang="en-US" sz="3600" i="1" dirty="0" smtClean="0"/>
              <a:t> Eph. 4:25 “…for we are members one of another.”</a:t>
            </a:r>
          </a:p>
          <a:p>
            <a:r>
              <a:rPr lang="en-US" sz="3600" i="1" dirty="0" smtClean="0"/>
              <a:t>I Cor. 12:13-31</a:t>
            </a:r>
            <a:endParaRPr lang="en-US" sz="3600" i="1" dirty="0"/>
          </a:p>
        </p:txBody>
      </p:sp>
      <p:pic>
        <p:nvPicPr>
          <p:cNvPr id="1026" name="Picture 2" descr="http://www.fbcbenson.org/wp-content/uploads/2013/03/members.jpg"/>
          <p:cNvPicPr>
            <a:picLocks noChangeAspect="1" noChangeArrowheads="1"/>
          </p:cNvPicPr>
          <p:nvPr/>
        </p:nvPicPr>
        <p:blipFill>
          <a:blip r:embed="rId2" cstate="print"/>
          <a:srcRect/>
          <a:stretch>
            <a:fillRect/>
          </a:stretch>
        </p:blipFill>
        <p:spPr bwMode="auto">
          <a:xfrm>
            <a:off x="1" y="3505200"/>
            <a:ext cx="9191316" cy="2826923"/>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wednesdaynightservice.com/wp-content/uploads/2011/12/purpose-of-the-church_t_nv1.jpg"/>
          <p:cNvPicPr>
            <a:picLocks noChangeAspect="1" noChangeArrowheads="1"/>
          </p:cNvPicPr>
          <p:nvPr/>
        </p:nvPicPr>
        <p:blipFill>
          <a:blip r:embed="rId2" cstate="print"/>
          <a:srcRect/>
          <a:stretch>
            <a:fillRect/>
          </a:stretch>
        </p:blipFill>
        <p:spPr bwMode="auto">
          <a:xfrm>
            <a:off x="1447800" y="1981200"/>
            <a:ext cx="6505035" cy="4876800"/>
          </a:xfrm>
          <a:prstGeom prst="rect">
            <a:avLst/>
          </a:prstGeom>
          <a:noFill/>
        </p:spPr>
      </p:pic>
      <p:sp>
        <p:nvSpPr>
          <p:cNvPr id="3" name="Title 2"/>
          <p:cNvSpPr>
            <a:spLocks noGrp="1"/>
          </p:cNvSpPr>
          <p:nvPr>
            <p:ph type="title"/>
          </p:nvPr>
        </p:nvSpPr>
        <p:spPr/>
        <p:txBody>
          <a:bodyPr/>
          <a:lstStyle/>
          <a:p>
            <a:r>
              <a:rPr lang="en-US" dirty="0" smtClean="0"/>
              <a:t>Next week</a:t>
            </a: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fontScale="92500"/>
          </a:bodyPr>
          <a:lstStyle/>
          <a:p>
            <a:r>
              <a:rPr lang="en-US" dirty="0"/>
              <a:t>It is not a new name for </a:t>
            </a:r>
            <a:r>
              <a:rPr lang="en-US" dirty="0" smtClean="0"/>
              <a:t>Israel </a:t>
            </a:r>
            <a:r>
              <a:rPr lang="en-US" dirty="0" smtClean="0">
                <a:solidFill>
                  <a:srgbClr val="FFFF00"/>
                </a:solidFill>
              </a:rPr>
              <a:t>– </a:t>
            </a:r>
            <a:r>
              <a:rPr lang="en-US" i="1" dirty="0" smtClean="0">
                <a:solidFill>
                  <a:srgbClr val="FFFF00"/>
                </a:solidFill>
              </a:rPr>
              <a:t> (I Corinthians 10:32) “Give none offence, neither to the Jews (Israel), nor to the Gentiles, nor to the church of God.”</a:t>
            </a:r>
            <a:endParaRPr lang="en-US" dirty="0" smtClean="0">
              <a:solidFill>
                <a:srgbClr val="FFFF00"/>
              </a:solidFill>
            </a:endParaRPr>
          </a:p>
          <a:p>
            <a:endParaRPr lang="en-US" dirty="0"/>
          </a:p>
          <a:p>
            <a:endParaRPr lang="en-US" dirty="0" smtClean="0"/>
          </a:p>
          <a:p>
            <a:endParaRPr lang="en-US" dirty="0"/>
          </a:p>
          <a:p>
            <a:endParaRPr lang="en-US" dirty="0" smtClean="0"/>
          </a:p>
          <a:p>
            <a:endParaRPr lang="en-US" dirty="0"/>
          </a:p>
          <a:p>
            <a:pPr>
              <a:buNone/>
            </a:pPr>
            <a:endParaRPr lang="en-US" dirty="0" smtClean="0"/>
          </a:p>
          <a:p>
            <a:r>
              <a:rPr lang="en-US" dirty="0"/>
              <a:t>Covenant theologians teach that the church has become God’s elect people, as Israel once was. </a:t>
            </a:r>
            <a:endParaRPr lang="en-US" dirty="0" smtClean="0"/>
          </a:p>
          <a:p>
            <a:r>
              <a:rPr lang="en-US" dirty="0"/>
              <a:t>T</a:t>
            </a:r>
            <a:r>
              <a:rPr lang="en-US" dirty="0" smtClean="0"/>
              <a:t>his </a:t>
            </a:r>
            <a:r>
              <a:rPr lang="en-US" dirty="0"/>
              <a:t>is not the case, as seen by the following arguments.</a:t>
            </a:r>
          </a:p>
          <a:p>
            <a:endParaRPr lang="en-US" dirty="0" smtClean="0"/>
          </a:p>
          <a:p>
            <a:endParaRPr lang="en-US" dirty="0"/>
          </a:p>
        </p:txBody>
      </p:sp>
      <p:pic>
        <p:nvPicPr>
          <p:cNvPr id="4" name="Picture 4" descr="https://encrypted-tbn2.gstatic.com/images?q=tbn:ANd9GcTe_sFLk2KOk7IsBPvk3U00hbR-WW1HQhD2oaEdNk280QX_tKeHCmk9mp5k"/>
          <p:cNvPicPr>
            <a:picLocks noChangeAspect="1" noChangeArrowheads="1"/>
          </p:cNvPicPr>
          <p:nvPr/>
        </p:nvPicPr>
        <p:blipFill>
          <a:blip r:embed="rId2" cstate="print"/>
          <a:srcRect/>
          <a:stretch>
            <a:fillRect/>
          </a:stretch>
        </p:blipFill>
        <p:spPr bwMode="auto">
          <a:xfrm>
            <a:off x="1371600" y="1600200"/>
            <a:ext cx="6019800" cy="30099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to="" calcmode="lin" valueType="num">
                                      <p:cBhvr>
                                        <p:cTn id="7" dur="1" fill="hold"/>
                                        <p:tgtEl>
                                          <p:spTgt spid="4"/>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3">
                                            <p:txEl>
                                              <p:pRg st="7" end="7"/>
                                            </p:txEl>
                                          </p:spTgt>
                                        </p:tgtEl>
                                        <p:attrNameLst>
                                          <p:attrName>style.visibility</p:attrName>
                                        </p:attrNameLst>
                                      </p:cBhvr>
                                      <p:to>
                                        <p:strVal val="visible"/>
                                      </p:to>
                                    </p:set>
                                    <p:anim to="" calcmode="lin" valueType="num">
                                      <p:cBhvr>
                                        <p:cTn id="12" dur="1" fill="hold"/>
                                        <p:tgtEl>
                                          <p:spTgt spid="3">
                                            <p:txEl>
                                              <p:pRg st="7" end="7"/>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anim to="" calcmode="lin" valueType="num">
                                      <p:cBhvr>
                                        <p:cTn id="17" dur="1" fill="hold"/>
                                        <p:tgtEl>
                                          <p:spTgt spid="3">
                                            <p:txEl>
                                              <p:pRg st="8" end="8"/>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2971800"/>
          </a:xfrm>
        </p:spPr>
        <p:txBody>
          <a:bodyPr/>
          <a:lstStyle/>
          <a:p>
            <a:pPr lvl="0">
              <a:buNone/>
            </a:pPr>
            <a:r>
              <a:rPr lang="en-US" dirty="0" smtClean="0">
                <a:solidFill>
                  <a:srgbClr val="FFFF00"/>
                </a:solidFill>
              </a:rPr>
              <a:t>1. The </a:t>
            </a:r>
            <a:r>
              <a:rPr lang="en-US" dirty="0">
                <a:solidFill>
                  <a:srgbClr val="FFFF00"/>
                </a:solidFill>
              </a:rPr>
              <a:t>promises are different. </a:t>
            </a:r>
          </a:p>
          <a:p>
            <a:pPr lvl="0"/>
            <a:r>
              <a:rPr lang="en-US" dirty="0"/>
              <a:t>The promises and provisions concerning Israel were basically earthly in scope </a:t>
            </a:r>
            <a:r>
              <a:rPr lang="en-US" i="1" dirty="0"/>
              <a:t>(see </a:t>
            </a:r>
            <a:r>
              <a:rPr lang="en-US" i="1" dirty="0" smtClean="0"/>
              <a:t>Exod. </a:t>
            </a:r>
            <a:r>
              <a:rPr lang="en-US" i="1" dirty="0"/>
              <a:t>15:26; Deut. 28</a:t>
            </a:r>
            <a:r>
              <a:rPr lang="en-US" i="1" dirty="0" smtClean="0"/>
              <a:t>)</a:t>
            </a:r>
            <a:endParaRPr lang="en-US" i="1" dirty="0"/>
          </a:p>
          <a:p>
            <a:pPr lvl="0"/>
            <a:r>
              <a:rPr lang="en-US" dirty="0"/>
              <a:t>The promises concerning the </a:t>
            </a:r>
            <a:r>
              <a:rPr lang="en-US" dirty="0" smtClean="0"/>
              <a:t>Church </a:t>
            </a:r>
            <a:r>
              <a:rPr lang="en-US" dirty="0"/>
              <a:t>are basically heavenly in scope </a:t>
            </a:r>
            <a:r>
              <a:rPr lang="en-US" i="1" dirty="0"/>
              <a:t>(see Eph. 1:3; Col. 3:1-3</a:t>
            </a:r>
            <a:r>
              <a:rPr lang="en-US" i="1" dirty="0" smtClean="0"/>
              <a:t>)</a:t>
            </a:r>
            <a:endParaRPr lang="en-US" i="1" dirty="0"/>
          </a:p>
          <a:p>
            <a:endParaRPr lang="en-US" dirty="0"/>
          </a:p>
        </p:txBody>
      </p:sp>
      <p:pic>
        <p:nvPicPr>
          <p:cNvPr id="41986" name="Picture 2" descr="http://borivaliassembly.net/wp-content/uploads/2013/09/FK_BLESSINGS.jpg"/>
          <p:cNvPicPr>
            <a:picLocks noChangeAspect="1" noChangeArrowheads="1"/>
          </p:cNvPicPr>
          <p:nvPr/>
        </p:nvPicPr>
        <p:blipFill>
          <a:blip r:embed="rId2" cstate="print"/>
          <a:srcRect r="18545" b="-5128"/>
          <a:stretch>
            <a:fillRect/>
          </a:stretch>
        </p:blipFill>
        <p:spPr bwMode="auto">
          <a:xfrm>
            <a:off x="304800" y="2971800"/>
            <a:ext cx="4267200" cy="3124200"/>
          </a:xfrm>
          <a:prstGeom prst="rect">
            <a:avLst/>
          </a:prstGeom>
          <a:noFill/>
        </p:spPr>
      </p:pic>
      <p:pic>
        <p:nvPicPr>
          <p:cNvPr id="41988" name="Picture 4" descr="http://www.kingjamesbibleonline.org/Inspirational-Images/large/Ephesians_1-3.jpg"/>
          <p:cNvPicPr>
            <a:picLocks noChangeAspect="1" noChangeArrowheads="1"/>
          </p:cNvPicPr>
          <p:nvPr/>
        </p:nvPicPr>
        <p:blipFill>
          <a:blip r:embed="rId3" cstate="print"/>
          <a:srcRect/>
          <a:stretch>
            <a:fillRect/>
          </a:stretch>
        </p:blipFill>
        <p:spPr bwMode="auto">
          <a:xfrm>
            <a:off x="4724400" y="2819400"/>
            <a:ext cx="4191000" cy="419100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41986"/>
                                        </p:tgtEl>
                                        <p:attrNameLst>
                                          <p:attrName>style.visibility</p:attrName>
                                        </p:attrNameLst>
                                      </p:cBhvr>
                                      <p:to>
                                        <p:strVal val="visible"/>
                                      </p:to>
                                    </p:set>
                                    <p:anim to="" calcmode="lin" valueType="num">
                                      <p:cBhvr>
                                        <p:cTn id="17" dur="1" fill="hold"/>
                                        <p:tgtEl>
                                          <p:spTgt spid="41986"/>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41988"/>
                                        </p:tgtEl>
                                        <p:attrNameLst>
                                          <p:attrName>style.visibility</p:attrName>
                                        </p:attrNameLst>
                                      </p:cBhvr>
                                      <p:to>
                                        <p:strVal val="visible"/>
                                      </p:to>
                                    </p:set>
                                    <p:anim to="" calcmode="lin" valueType="num">
                                      <p:cBhvr>
                                        <p:cTn id="22" dur="1" fill="hold"/>
                                        <p:tgtEl>
                                          <p:spTgt spid="41988"/>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76200"/>
            <a:ext cx="9525000" cy="71628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pic>
        <p:nvPicPr>
          <p:cNvPr id="69634" name="Picture 2" descr="http://media.tumblr.com/tumblr_lrqaz8AxDh1qdhf83.gif"/>
          <p:cNvPicPr>
            <a:picLocks noChangeAspect="1" noChangeArrowheads="1"/>
          </p:cNvPicPr>
          <p:nvPr/>
        </p:nvPicPr>
        <p:blipFill>
          <a:blip r:embed="rId2" cstate="print"/>
          <a:srcRect/>
          <a:stretch>
            <a:fillRect/>
          </a:stretch>
        </p:blipFill>
        <p:spPr bwMode="auto">
          <a:xfrm>
            <a:off x="-178420" y="304800"/>
            <a:ext cx="9017619" cy="641298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http://media-cache-ak0.pinimg.com/736x/a6/19/8d/a6198dc4824c67388a65d05d18109275.jpg"/>
          <p:cNvPicPr>
            <a:picLocks noChangeAspect="1" noChangeArrowheads="1"/>
          </p:cNvPicPr>
          <p:nvPr/>
        </p:nvPicPr>
        <p:blipFill>
          <a:blip r:embed="rId2" cstate="print"/>
          <a:srcRect/>
          <a:stretch>
            <a:fillRect/>
          </a:stretch>
        </p:blipFill>
        <p:spPr bwMode="auto">
          <a:xfrm>
            <a:off x="1905000" y="-105415"/>
            <a:ext cx="5372100" cy="696341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6" name="Picture 4" descr="http://biblegodquotes.com/wp-content/uploads/2013/02/bible-god-quotes-226.jpg"/>
          <p:cNvPicPr>
            <a:picLocks noChangeAspect="1" noChangeArrowheads="1"/>
          </p:cNvPicPr>
          <p:nvPr/>
        </p:nvPicPr>
        <p:blipFill>
          <a:blip r:embed="rId2" cstate="print"/>
          <a:srcRect r="189" b="6645"/>
          <a:stretch>
            <a:fillRect/>
          </a:stretch>
        </p:blipFill>
        <p:spPr bwMode="auto">
          <a:xfrm>
            <a:off x="1524000" y="0"/>
            <a:ext cx="6286500" cy="68580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www.godsoutreachministryint.org/AbrahamsPersonality.gif"/>
          <p:cNvPicPr>
            <a:picLocks noChangeAspect="1" noChangeArrowheads="1"/>
          </p:cNvPicPr>
          <p:nvPr/>
        </p:nvPicPr>
        <p:blipFill>
          <a:blip r:embed="rId2" cstate="print"/>
          <a:srcRect/>
          <a:stretch>
            <a:fillRect/>
          </a:stretch>
        </p:blipFill>
        <p:spPr bwMode="auto">
          <a:xfrm>
            <a:off x="7239000" y="4174434"/>
            <a:ext cx="1905000" cy="2683566"/>
          </a:xfrm>
          <a:prstGeom prst="rect">
            <a:avLst/>
          </a:prstGeom>
          <a:noFill/>
        </p:spPr>
      </p:pic>
      <p:sp>
        <p:nvSpPr>
          <p:cNvPr id="3" name="Content Placeholder 2"/>
          <p:cNvSpPr>
            <a:spLocks noGrp="1"/>
          </p:cNvSpPr>
          <p:nvPr>
            <p:ph idx="1"/>
          </p:nvPr>
        </p:nvSpPr>
        <p:spPr>
          <a:xfrm>
            <a:off x="0" y="0"/>
            <a:ext cx="9144000" cy="7162800"/>
          </a:xfrm>
        </p:spPr>
        <p:txBody>
          <a:bodyPr>
            <a:normAutofit fontScale="92500" lnSpcReduction="10000"/>
          </a:bodyPr>
          <a:lstStyle/>
          <a:p>
            <a:pPr lvl="0">
              <a:buNone/>
            </a:pPr>
            <a:r>
              <a:rPr lang="en-US" dirty="0" smtClean="0">
                <a:solidFill>
                  <a:srgbClr val="FFFF00"/>
                </a:solidFill>
              </a:rPr>
              <a:t>2. The </a:t>
            </a:r>
            <a:r>
              <a:rPr lang="en-US" dirty="0">
                <a:solidFill>
                  <a:srgbClr val="FFFF00"/>
                </a:solidFill>
              </a:rPr>
              <a:t>seed is different. </a:t>
            </a:r>
          </a:p>
          <a:p>
            <a:pPr lvl="0"/>
            <a:r>
              <a:rPr lang="en-US" dirty="0"/>
              <a:t>Abraham’s physical seed refers to Israel </a:t>
            </a:r>
            <a:r>
              <a:rPr lang="en-US" i="1" dirty="0"/>
              <a:t>(Rom. 9:7</a:t>
            </a:r>
            <a:r>
              <a:rPr lang="en-US" i="1" dirty="0" smtClean="0"/>
              <a:t>) </a:t>
            </a:r>
            <a:endParaRPr lang="en-US" i="1" dirty="0"/>
          </a:p>
          <a:p>
            <a:pPr lvl="0"/>
            <a:r>
              <a:rPr lang="en-US" dirty="0"/>
              <a:t>Abraham’s spiritual seed refers to the church </a:t>
            </a:r>
            <a:r>
              <a:rPr lang="en-US" i="1" dirty="0" smtClean="0"/>
              <a:t>(</a:t>
            </a:r>
            <a:r>
              <a:rPr lang="en-US" i="1" dirty="0"/>
              <a:t>Gal</a:t>
            </a:r>
            <a:r>
              <a:rPr lang="en-US" i="1" dirty="0" smtClean="0"/>
              <a:t>.)</a:t>
            </a:r>
          </a:p>
          <a:p>
            <a:pPr lvl="0"/>
            <a:r>
              <a:rPr lang="en-US" i="1" dirty="0" smtClean="0"/>
              <a:t>Rom. 4:16 “Therefore it is of faith, that it might be by grace; to the end the promise might be sure to all the seed; not to that only which is of the law, but to that also which is of the faith of Abraham; who is the father of us all.” </a:t>
            </a:r>
          </a:p>
          <a:p>
            <a:pPr lvl="0"/>
            <a:r>
              <a:rPr lang="en-US" i="1" dirty="0" smtClean="0"/>
              <a:t>Gal. 3:7-8 “Know ye therefore that they which are of faith, the same are the children of Abraham.                     And the scripture, foreseeing that God                        would justify the heathen through faith,                preached before the gospel unto Abraham,                 saying, In thee shall all nations                                                   be blessed.”</a:t>
            </a:r>
          </a:p>
          <a:p>
            <a:pPr lvl="0"/>
            <a:endParaRPr lang="en-US" i="1" dirty="0"/>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513</TotalTime>
  <Words>1608</Words>
  <Application>Microsoft Office PowerPoint</Application>
  <PresentationFormat>On-screen Show (4:3)</PresentationFormat>
  <Paragraphs>97</Paragraphs>
  <Slides>38</Slides>
  <Notes>2</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The Doctrine of the Church </vt:lpstr>
      <vt:lpstr>Slide 2</vt:lpstr>
      <vt:lpstr>The Church considered from a  negative viewpoint.  (What the Church is not)</vt:lpstr>
      <vt:lpstr>Slide 4</vt:lpstr>
      <vt:lpstr>Slide 5</vt:lpstr>
      <vt:lpstr>Slide 6</vt:lpstr>
      <vt:lpstr>Slide 7</vt:lpstr>
      <vt:lpstr>Slide 8</vt:lpstr>
      <vt:lpstr>Slide 9</vt:lpstr>
      <vt:lpstr>(Romans 4:1-5)  “What shall we say then that Abraham our father, as pertaining to the flesh, hath found? For if Abraham were justified by works, he hath whereof to glory; but not before God. For what saith the scripture? Abraham believed God, and it was counted unto him for righteousness. Now to him that worketh is the reward not reckoned of grace, but of debt. But to him that worketh not, but believeth on him that justifieth the ungodly, his faith is counted for righteousness.”</vt:lpstr>
      <vt:lpstr>Slide 11</vt:lpstr>
      <vt:lpstr>The author of Hebrews brings out the great contrast between these two.</vt:lpstr>
      <vt:lpstr>Slide 13</vt:lpstr>
      <vt:lpstr>But ye are come unto mount Sion, and unto the city of the living God, the heavenly Jerusalem, and to an innumerable company of angels, To the general assembly and church of the firstborn, which are written in heaven, and to God the Judge of all, and to the spirits of just men made perfect, And to Jesus the mediator of the new covenant, and to the blood of sprinkling, that speaketh better things than that of Abel.”</vt:lpstr>
      <vt:lpstr>Slide 15</vt:lpstr>
      <vt:lpstr>Slide 16</vt:lpstr>
      <vt:lpstr>Slide 17</vt:lpstr>
      <vt:lpstr>Slide 18</vt:lpstr>
      <vt:lpstr>Slide 19</vt:lpstr>
      <vt:lpstr>Slide 20</vt:lpstr>
      <vt:lpstr>Slide 21</vt:lpstr>
      <vt:lpstr>These contrasts should make it clear that the church is not Israel. </vt:lpstr>
      <vt:lpstr>The Church is not the Kingdom</vt:lpstr>
      <vt:lpstr>Slide 24</vt:lpstr>
      <vt:lpstr>The Church is not a building structure composed of wood, bricks, nails, and mortar.  </vt:lpstr>
      <vt:lpstr>Slide 26</vt:lpstr>
      <vt:lpstr>The Importance of the Local Church</vt:lpstr>
      <vt:lpstr>The Church considered from a  positive viewpoint.  (What the Church is)</vt:lpstr>
      <vt:lpstr>The Church is the Body of Christ</vt:lpstr>
      <vt:lpstr>Christ is the head of the Church</vt:lpstr>
      <vt:lpstr>The Word of God is to be the Churches only rule of faith and practice!</vt:lpstr>
      <vt:lpstr>Slide 32</vt:lpstr>
      <vt:lpstr>The Church is the Pillar  and Ground of the Truth</vt:lpstr>
      <vt:lpstr>Jesus Christ alone is to have the Preeminence in His Church</vt:lpstr>
      <vt:lpstr>Does Christ have the  Preeminence in your life?</vt:lpstr>
      <vt:lpstr>“Your glorying is not good. Know ye not that a little leaven leaveneth  the whole lump?” I Cor. 5:6 </vt:lpstr>
      <vt:lpstr>Slide 37</vt:lpstr>
      <vt:lpstr>Next week</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3)</dc:title>
  <dc:creator>Pastor Daniel White</dc:creator>
  <cp:lastModifiedBy>Pastor Daniel White</cp:lastModifiedBy>
  <cp:revision>78</cp:revision>
  <dcterms:created xsi:type="dcterms:W3CDTF">2014-02-07T18:45:51Z</dcterms:created>
  <dcterms:modified xsi:type="dcterms:W3CDTF">2014-02-20T22:54:40Z</dcterms:modified>
</cp:coreProperties>
</file>