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7" r:id="rId23"/>
    <p:sldId id="298" r:id="rId24"/>
    <p:sldId id="299" r:id="rId25"/>
    <p:sldId id="300" r:id="rId26"/>
    <p:sldId id="302" r:id="rId27"/>
    <p:sldId id="304" r:id="rId28"/>
    <p:sldId id="306" r:id="rId29"/>
    <p:sldId id="308" r:id="rId30"/>
    <p:sldId id="310" r:id="rId31"/>
    <p:sldId id="313" r:id="rId32"/>
    <p:sldId id="314" r:id="rId33"/>
    <p:sldId id="315" r:id="rId34"/>
    <p:sldId id="316" r:id="rId35"/>
    <p:sldId id="317" r:id="rId36"/>
    <p:sldId id="318" r:id="rId37"/>
    <p:sldId id="319" r:id="rId38"/>
    <p:sldId id="320" r:id="rId39"/>
    <p:sldId id="323" r:id="rId40"/>
    <p:sldId id="321" r:id="rId41"/>
    <p:sldId id="322" r:id="rId42"/>
    <p:sldId id="279" r:id="rId43"/>
    <p:sldId id="280" r:id="rId44"/>
    <p:sldId id="281" r:id="rId45"/>
    <p:sldId id="326" r:id="rId46"/>
    <p:sldId id="282" r:id="rId47"/>
    <p:sldId id="283" r:id="rId48"/>
    <p:sldId id="284" r:id="rId49"/>
    <p:sldId id="327" r:id="rId50"/>
    <p:sldId id="325" r:id="rId51"/>
    <p:sldId id="285" r:id="rId52"/>
    <p:sldId id="286" r:id="rId53"/>
    <p:sldId id="287" r:id="rId54"/>
    <p:sldId id="288" r:id="rId55"/>
    <p:sldId id="289" r:id="rId56"/>
    <p:sldId id="290" r:id="rId57"/>
    <p:sldId id="291" r:id="rId58"/>
    <p:sldId id="292" r:id="rId59"/>
    <p:sldId id="293" r:id="rId60"/>
    <p:sldId id="294" r:id="rId61"/>
    <p:sldId id="29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68A07-F14B-483C-9C29-358407EF73D6}" type="datetimeFigureOut">
              <a:rPr lang="en-US" smtClean="0"/>
              <a:t>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B197A-1851-437D-80D7-D2C6FD2140D2}" type="slidenum">
              <a:rPr lang="en-US" smtClean="0"/>
              <a:t>‹#›</a:t>
            </a:fld>
            <a:endParaRPr lang="en-US"/>
          </a:p>
        </p:txBody>
      </p:sp>
    </p:spTree>
    <p:extLst>
      <p:ext uri="{BB962C8B-B14F-4D97-AF65-F5344CB8AC3E}">
        <p14:creationId xmlns:p14="http://schemas.microsoft.com/office/powerpoint/2010/main" val="140973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54</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61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2366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81187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9896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7030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0452A4-25C5-4A4C-B68D-63171BEB89FE}"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782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0452A4-25C5-4A4C-B68D-63171BEB89FE}"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140492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0452A4-25C5-4A4C-B68D-63171BEB89FE}" type="datetimeFigureOut">
              <a:rPr lang="en-US" smtClean="0"/>
              <a:t>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77868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0452A4-25C5-4A4C-B68D-63171BEB89FE}" type="datetimeFigureOut">
              <a:rPr lang="en-US" smtClean="0"/>
              <a:t>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90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452A4-25C5-4A4C-B68D-63171BEB89FE}" type="datetimeFigureOut">
              <a:rPr lang="en-US" smtClean="0"/>
              <a:t>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02009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062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401687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452A4-25C5-4A4C-B68D-63171BEB89FE}" type="datetimeFigureOut">
              <a:rPr lang="en-US" smtClean="0"/>
              <a:t>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A6375-5671-4CA3-B800-19FE557C29BA}" type="slidenum">
              <a:rPr lang="en-US" smtClean="0"/>
              <a:t>‹#›</a:t>
            </a:fld>
            <a:endParaRPr lang="en-US"/>
          </a:p>
        </p:txBody>
      </p:sp>
    </p:spTree>
    <p:extLst>
      <p:ext uri="{BB962C8B-B14F-4D97-AF65-F5344CB8AC3E}">
        <p14:creationId xmlns:p14="http://schemas.microsoft.com/office/powerpoint/2010/main" val="27705199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040203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4" name="Rectangle 3"/>
          <p:cNvSpPr/>
          <p:nvPr/>
        </p:nvSpPr>
        <p:spPr>
          <a:xfrm>
            <a:off x="0" y="0"/>
            <a:ext cx="9144000" cy="830997"/>
          </a:xfrm>
          <a:prstGeom prst="rect">
            <a:avLst/>
          </a:prstGeom>
        </p:spPr>
        <p:txBody>
          <a:bodyPr wrap="square">
            <a:spAutoFit/>
          </a:bodyPr>
          <a:lstStyle/>
          <a:p>
            <a:pPr algn="ctr"/>
            <a:r>
              <a:rPr lang="en-US" sz="4800" i="1" dirty="0" smtClean="0">
                <a:effectLst>
                  <a:glow rad="101600">
                    <a:schemeClr val="bg1">
                      <a:alpha val="60000"/>
                    </a:schemeClr>
                  </a:glow>
                </a:effectLst>
              </a:rPr>
              <a:t>“And one sat on the throne.”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597140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5" name="Rectangle 4"/>
          <p:cNvSpPr/>
          <p:nvPr/>
        </p:nvSpPr>
        <p:spPr>
          <a:xfrm>
            <a:off x="1905000" y="2828836"/>
            <a:ext cx="5334000" cy="3416320"/>
          </a:xfrm>
          <a:prstGeom prst="rect">
            <a:avLst/>
          </a:prstGeom>
        </p:spPr>
        <p:txBody>
          <a:bodyPr wrap="square">
            <a:spAutoFit/>
          </a:bodyPr>
          <a:lstStyle/>
          <a:p>
            <a:pPr algn="ctr"/>
            <a:r>
              <a:rPr lang="en-US" sz="3600" i="1" dirty="0" smtClean="0">
                <a:effectLst>
                  <a:glow rad="101600">
                    <a:schemeClr val="bg1">
                      <a:alpha val="60000"/>
                    </a:schemeClr>
                  </a:glow>
                </a:effectLst>
              </a:rPr>
              <a:t>“And he that sat was to look upon like a jasper and a sardine stone: and there was a rainbow round about the throne, in sight like unto an emerald.”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512259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0"/>
            <a:ext cx="8991600" cy="6858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3600" b="1" i="1" dirty="0" smtClean="0">
                <a:solidFill>
                  <a:schemeClr val="tx1">
                    <a:lumMod val="85000"/>
                  </a:schemeClr>
                </a:solidFill>
                <a:effectLst>
                  <a:glow rad="228600">
                    <a:schemeClr val="accent5">
                      <a:satMod val="175000"/>
                      <a:alpha val="40000"/>
                    </a:schemeClr>
                  </a:glow>
                </a:effectLst>
              </a:rPr>
              <a:t>Jasper stone </a:t>
            </a:r>
            <a:r>
              <a:rPr lang="en-US" sz="3600" i="1" dirty="0" smtClean="0"/>
              <a:t>– Translucent crystal through which light was shining reflecting the glory, splendor, perfection and purity of        Almighty God – Revelation 21:10-11</a:t>
            </a:r>
          </a:p>
          <a:p>
            <a:pPr marL="342900" lvl="0" indent="-342900">
              <a:spcBef>
                <a:spcPct val="20000"/>
              </a:spcBef>
            </a:pPr>
            <a:endParaRPr lang="en-US" sz="3600" i="1" dirty="0" smtClean="0"/>
          </a:p>
        </p:txBody>
      </p:sp>
      <p:pic>
        <p:nvPicPr>
          <p:cNvPr id="7170" name="Picture 2" descr="C:\Users\Ptr. Daniel White\Desktop\Bible pictures\heaven\ch4_pat_07_throneroom_small.jpg"/>
          <p:cNvPicPr>
            <a:picLocks noChangeAspect="1" noChangeArrowheads="1"/>
          </p:cNvPicPr>
          <p:nvPr/>
        </p:nvPicPr>
        <p:blipFill>
          <a:blip r:embed="rId3" cstate="print">
            <a:duotone>
              <a:schemeClr val="accent5">
                <a:shade val="45000"/>
                <a:satMod val="135000"/>
              </a:schemeClr>
              <a:prstClr val="white"/>
            </a:duotone>
          </a:blip>
          <a:srcRect l="23032" t="12740" r="22338" b="38495"/>
          <a:stretch>
            <a:fillRect/>
          </a:stretch>
        </p:blipFill>
        <p:spPr bwMode="auto">
          <a:xfrm>
            <a:off x="1600200" y="2362200"/>
            <a:ext cx="6353387" cy="4267200"/>
          </a:xfrm>
          <a:prstGeom prst="ellipse">
            <a:avLst/>
          </a:prstGeom>
          <a:ln w="63500" cap="rnd">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16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10600" cy="1754326"/>
          </a:xfrm>
          <a:prstGeom prst="rect">
            <a:avLst/>
          </a:prstGeom>
        </p:spPr>
        <p:txBody>
          <a:bodyPr wrap="square">
            <a:spAutoFit/>
          </a:bodyPr>
          <a:lstStyle/>
          <a:p>
            <a:pPr marL="342900" lvl="0" indent="-342900">
              <a:spcBef>
                <a:spcPct val="20000"/>
              </a:spcBef>
              <a:defRPr/>
            </a:pPr>
            <a:r>
              <a:rPr lang="en-US" sz="3600" i="1" dirty="0" smtClean="0">
                <a:effectLst>
                  <a:glow rad="101600">
                    <a:schemeClr val="accent6">
                      <a:satMod val="175000"/>
                      <a:alpha val="40000"/>
                    </a:schemeClr>
                  </a:glow>
                </a:effectLst>
              </a:rPr>
              <a:t>   </a:t>
            </a:r>
            <a:r>
              <a:rPr lang="en-US" sz="3600" b="1" i="1" dirty="0" smtClean="0">
                <a:solidFill>
                  <a:srgbClr val="FF0000"/>
                </a:solidFill>
                <a:effectLst>
                  <a:glow rad="101600">
                    <a:schemeClr val="accent6">
                      <a:satMod val="175000"/>
                      <a:alpha val="40000"/>
                    </a:schemeClr>
                  </a:glow>
                </a:effectLst>
              </a:rPr>
              <a:t>Sardine </a:t>
            </a:r>
            <a:r>
              <a:rPr lang="en-US" sz="3600" b="1" i="1" dirty="0">
                <a:solidFill>
                  <a:srgbClr val="FF0000"/>
                </a:solidFill>
                <a:effectLst>
                  <a:glow rad="101600">
                    <a:schemeClr val="accent6">
                      <a:satMod val="175000"/>
                      <a:alpha val="40000"/>
                    </a:schemeClr>
                  </a:glow>
                </a:effectLst>
              </a:rPr>
              <a:t>stone </a:t>
            </a:r>
            <a:r>
              <a:rPr lang="en-US" sz="3600" i="1" dirty="0"/>
              <a:t>– Fiery red stone reflecting the judgment and justice of Almighty God – Revelation 1:14</a:t>
            </a:r>
          </a:p>
        </p:txBody>
      </p:sp>
      <p:pic>
        <p:nvPicPr>
          <p:cNvPr id="4" name="Picture 2" descr="C:\Users\Ptr. Daniel White\Desktop\Bible pictures\heaven\ch4_pat_07_throneroom_small.jpg"/>
          <p:cNvPicPr>
            <a:picLocks noChangeAspect="1" noChangeArrowheads="1"/>
          </p:cNvPicPr>
          <p:nvPr/>
        </p:nvPicPr>
        <p:blipFill>
          <a:blip r:embed="rId3" cstate="print">
            <a:duotone>
              <a:schemeClr val="accent6">
                <a:shade val="45000"/>
                <a:satMod val="135000"/>
              </a:schemeClr>
              <a:prstClr val="white"/>
            </a:duotone>
          </a:blip>
          <a:srcRect l="23032" t="12740" r="22338" b="38495"/>
          <a:stretch>
            <a:fillRect/>
          </a:stretch>
        </p:blipFill>
        <p:spPr bwMode="auto">
          <a:xfrm>
            <a:off x="783771" y="1828800"/>
            <a:ext cx="7064829" cy="4495800"/>
          </a:xfrm>
          <a:prstGeom prst="ellipse">
            <a:avLst/>
          </a:prstGeom>
          <a:ln w="63500" cap="rnd">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5810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1219200" y="2133600"/>
            <a:ext cx="670560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divot"/>
            <a:contourClr>
              <a:srgbClr val="333333"/>
            </a:contourClr>
          </a:sp3d>
        </p:spPr>
      </p:pic>
      <p:sp>
        <p:nvSpPr>
          <p:cNvPr id="3" name="Title 2"/>
          <p:cNvSpPr>
            <a:spLocks noGrp="1"/>
          </p:cNvSpPr>
          <p:nvPr>
            <p:ph type="title"/>
          </p:nvPr>
        </p:nvSpPr>
        <p:spPr>
          <a:xfrm>
            <a:off x="457200" y="274638"/>
            <a:ext cx="8229600" cy="1706562"/>
          </a:xfrm>
        </p:spPr>
        <p:txBody>
          <a:bodyPr>
            <a:normAutofit/>
          </a:bodyPr>
          <a:lstStyle/>
          <a:p>
            <a:r>
              <a:rPr lang="en-US" b="1" i="1" dirty="0" smtClean="0">
                <a:solidFill>
                  <a:schemeClr val="accent3">
                    <a:lumMod val="60000"/>
                    <a:lumOff val="40000"/>
                  </a:schemeClr>
                </a:solidFill>
                <a:effectLst>
                  <a:glow rad="228600">
                    <a:schemeClr val="accent5">
                      <a:satMod val="175000"/>
                      <a:alpha val="40000"/>
                    </a:schemeClr>
                  </a:glow>
                </a:effectLst>
              </a:rPr>
              <a:t>Emerald rainbow </a:t>
            </a:r>
            <a:r>
              <a:rPr lang="en-US" dirty="0"/>
              <a:t/>
            </a:r>
            <a:br>
              <a:rPr lang="en-US" dirty="0"/>
            </a:br>
            <a:r>
              <a:rPr lang="en-US" i="1" dirty="0" smtClean="0"/>
              <a:t>Eternal life in Christ – John 17:3</a:t>
            </a:r>
            <a:endParaRPr lang="en-US" i="1" dirty="0"/>
          </a:p>
        </p:txBody>
      </p:sp>
    </p:spTree>
    <p:extLst>
      <p:ext uri="{BB962C8B-B14F-4D97-AF65-F5344CB8AC3E}">
        <p14:creationId xmlns:p14="http://schemas.microsoft.com/office/powerpoint/2010/main" val="19067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pPr marL="342900" lvl="0" indent="-342900">
              <a:spcBef>
                <a:spcPct val="20000"/>
              </a:spcBef>
              <a:defRPr/>
            </a:pPr>
            <a:r>
              <a:rPr lang="en-US" sz="3600" dirty="0" smtClean="0"/>
              <a:t>   </a:t>
            </a:r>
            <a:r>
              <a:rPr lang="en-US" sz="3600" dirty="0" smtClean="0">
                <a:solidFill>
                  <a:srgbClr val="FFFF00"/>
                </a:solidFill>
              </a:rPr>
              <a:t> Crowns </a:t>
            </a:r>
            <a:r>
              <a:rPr lang="en-US" sz="3600" dirty="0"/>
              <a:t>are rewards given at the judgment seat of Christ </a:t>
            </a:r>
            <a:r>
              <a:rPr lang="en-US" sz="3600" i="1" dirty="0"/>
              <a:t>– Romans 14:10; I Corinthians 3:12-15</a:t>
            </a:r>
          </a:p>
        </p:txBody>
      </p:sp>
      <p:pic>
        <p:nvPicPr>
          <p:cNvPr id="10243" name="Picture 3" descr="C:\Users\Ptr. Daniel White\Desktop\Bible pictures\crowns\1 Dad's Pix (5).bmp"/>
          <p:cNvPicPr>
            <a:picLocks noChangeAspect="1" noChangeArrowheads="1"/>
          </p:cNvPicPr>
          <p:nvPr/>
        </p:nvPicPr>
        <p:blipFill>
          <a:blip r:embed="rId3" cstate="print"/>
          <a:srcRect/>
          <a:stretch>
            <a:fillRect/>
          </a:stretch>
        </p:blipFill>
        <p:spPr bwMode="auto">
          <a:xfrm>
            <a:off x="2285999" y="1143000"/>
            <a:ext cx="5027697" cy="4333875"/>
          </a:xfrm>
          <a:prstGeom prst="rect">
            <a:avLst/>
          </a:prstGeom>
          <a:noFill/>
          <a:effectLst>
            <a:reflection blurRad="6350" stA="50000" endA="300" endPos="90000" dist="50800" dir="5400000" sy="-100000" algn="bl" rotWithShape="0"/>
          </a:effectLst>
          <a:scene3d>
            <a:camera prst="perspectiveAbove"/>
            <a:lightRig rig="threePt" dir="t"/>
          </a:scene3d>
        </p:spPr>
      </p:pic>
    </p:spTree>
    <p:extLst>
      <p:ext uri="{BB962C8B-B14F-4D97-AF65-F5344CB8AC3E}">
        <p14:creationId xmlns:p14="http://schemas.microsoft.com/office/powerpoint/2010/main" val="34614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to="" calcmode="lin" valueType="num">
                                      <p:cBhvr>
                                        <p:cTn id="7" dur="1" fill="hold"/>
                                        <p:tgtEl>
                                          <p:spTgt spid="102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rewelivinginthelastdays.com/mobile/bema.jpg"/>
          <p:cNvPicPr>
            <a:picLocks noChangeAspect="1" noChangeArrowheads="1"/>
          </p:cNvPicPr>
          <p:nvPr/>
        </p:nvPicPr>
        <p:blipFill>
          <a:blip r:embed="rId2" cstate="print"/>
          <a:srcRect/>
          <a:stretch>
            <a:fillRect/>
          </a:stretch>
        </p:blipFill>
        <p:spPr bwMode="auto">
          <a:xfrm>
            <a:off x="0" y="0"/>
            <a:ext cx="9144000" cy="1866122"/>
          </a:xfrm>
          <a:prstGeom prst="rect">
            <a:avLst/>
          </a:prstGeom>
          <a:noFill/>
        </p:spPr>
      </p:pic>
      <p:sp>
        <p:nvSpPr>
          <p:cNvPr id="4" name="Content Placeholder 3"/>
          <p:cNvSpPr>
            <a:spLocks noGrp="1"/>
          </p:cNvSpPr>
          <p:nvPr>
            <p:ph idx="1"/>
          </p:nvPr>
        </p:nvSpPr>
        <p:spPr>
          <a:xfrm>
            <a:off x="0" y="1981200"/>
            <a:ext cx="9144000" cy="4876800"/>
          </a:xfrm>
        </p:spPr>
        <p:txBody>
          <a:bodyPr>
            <a:normAutofit lnSpcReduction="10000"/>
          </a:bodyPr>
          <a:lstStyle/>
          <a:p>
            <a:pPr>
              <a:buNone/>
            </a:pPr>
            <a:r>
              <a:rPr lang="en-US" dirty="0" smtClean="0">
                <a:solidFill>
                  <a:srgbClr val="FFFF00"/>
                </a:solidFill>
              </a:rPr>
              <a:t>    CROWN 1 </a:t>
            </a:r>
            <a:r>
              <a:rPr lang="en-US" dirty="0" smtClean="0"/>
              <a:t>- CROWN OF RIGHTEOUSNESS— LOVED THE LORD'S APPEARING - </a:t>
            </a:r>
            <a:r>
              <a:rPr lang="en-US" i="1" dirty="0" smtClean="0"/>
              <a:t>II Tim. 4:8</a:t>
            </a:r>
            <a:r>
              <a:rPr lang="en-US" dirty="0" smtClean="0"/>
              <a:t/>
            </a:r>
            <a:br>
              <a:rPr lang="en-US" dirty="0" smtClean="0"/>
            </a:br>
            <a:r>
              <a:rPr lang="en-US" dirty="0" smtClean="0">
                <a:solidFill>
                  <a:srgbClr val="FFFF00"/>
                </a:solidFill>
              </a:rPr>
              <a:t>CROWN 2 </a:t>
            </a:r>
            <a:r>
              <a:rPr lang="en-US" dirty="0" smtClean="0"/>
              <a:t>- INCORRUPTIBLE CROWN— DISCIPLINED BODIES / SELF-CONTROL - </a:t>
            </a:r>
            <a:r>
              <a:rPr lang="en-US" i="1" dirty="0" smtClean="0"/>
              <a:t>I Cor. 9:25-27</a:t>
            </a:r>
            <a:r>
              <a:rPr lang="en-US" dirty="0" smtClean="0"/>
              <a:t/>
            </a:r>
            <a:br>
              <a:rPr lang="en-US" dirty="0" smtClean="0"/>
            </a:br>
            <a:r>
              <a:rPr lang="en-US" dirty="0" smtClean="0">
                <a:solidFill>
                  <a:srgbClr val="FFFF00"/>
                </a:solidFill>
              </a:rPr>
              <a:t>CROWN 3 </a:t>
            </a:r>
            <a:r>
              <a:rPr lang="en-US" dirty="0" smtClean="0"/>
              <a:t>- CROWN OF LIFE— ENDURED PATIENTLY THRU TRIALS - </a:t>
            </a:r>
            <a:r>
              <a:rPr lang="en-US" i="1" dirty="0" smtClean="0"/>
              <a:t>James 1:12, Rev. 2:10</a:t>
            </a:r>
            <a:r>
              <a:rPr lang="en-US" dirty="0" smtClean="0"/>
              <a:t/>
            </a:r>
            <a:br>
              <a:rPr lang="en-US" dirty="0" smtClean="0"/>
            </a:br>
            <a:r>
              <a:rPr lang="en-US" dirty="0" smtClean="0">
                <a:solidFill>
                  <a:srgbClr val="FFFF00"/>
                </a:solidFill>
              </a:rPr>
              <a:t>CROWN 4 </a:t>
            </a:r>
            <a:r>
              <a:rPr lang="en-US" dirty="0" smtClean="0"/>
              <a:t>- CROWN OF GLORY— GODLY LEADERS WHO WERE EXAMPLES TO FLOCK - </a:t>
            </a:r>
            <a:r>
              <a:rPr lang="en-US" i="1" dirty="0" smtClean="0"/>
              <a:t>I Pet 5:2-4 </a:t>
            </a:r>
            <a:r>
              <a:rPr lang="en-US" dirty="0" smtClean="0"/>
              <a:t/>
            </a:r>
            <a:br>
              <a:rPr lang="en-US" dirty="0" smtClean="0"/>
            </a:br>
            <a:r>
              <a:rPr lang="en-US" dirty="0" smtClean="0">
                <a:solidFill>
                  <a:srgbClr val="FFFF00"/>
                </a:solidFill>
              </a:rPr>
              <a:t>CROWN 5 </a:t>
            </a:r>
            <a:r>
              <a:rPr lang="en-US" dirty="0" smtClean="0"/>
              <a:t>- CROWN OF REJOICING— SOUL WINNERS CROWN - </a:t>
            </a:r>
            <a:r>
              <a:rPr lang="en-US" i="1" dirty="0" smtClean="0"/>
              <a:t>I Thess. 2:19, Dan. 12:3 </a:t>
            </a:r>
          </a:p>
          <a:p>
            <a:endParaRPr lang="en-US" dirty="0"/>
          </a:p>
        </p:txBody>
      </p:sp>
    </p:spTree>
    <p:extLst>
      <p:ext uri="{BB962C8B-B14F-4D97-AF65-F5344CB8AC3E}">
        <p14:creationId xmlns:p14="http://schemas.microsoft.com/office/powerpoint/2010/main" val="411819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990600"/>
            <a:ext cx="8534400" cy="4524315"/>
          </a:xfrm>
          <a:prstGeom prst="rect">
            <a:avLst/>
          </a:prstGeom>
        </p:spPr>
        <p:txBody>
          <a:bodyPr wrap="square">
            <a:spAutoFit/>
          </a:bodyPr>
          <a:lstStyle/>
          <a:p>
            <a:pPr algn="ctr"/>
            <a:r>
              <a:rPr lang="en-US" sz="4800" i="1" dirty="0" smtClean="0">
                <a:effectLst>
                  <a:glow rad="101600">
                    <a:schemeClr val="bg1">
                      <a:alpha val="60000"/>
                    </a:schemeClr>
                  </a:glow>
                </a:effectLst>
              </a:rPr>
              <a:t>“And round about the throne were four and twenty seats: and upon the seats I saw four and twenty elders sitting, clothed in white raiment; and they had on their heads crowns of gold.”</a:t>
            </a:r>
            <a:endParaRPr lang="en-US" sz="4800" i="1" dirty="0">
              <a:effectLst>
                <a:glow rad="101600">
                  <a:schemeClr val="bg1">
                    <a:alpha val="60000"/>
                  </a:schemeClr>
                </a:glow>
              </a:effectLst>
            </a:endParaRPr>
          </a:p>
        </p:txBody>
      </p:sp>
      <p:pic>
        <p:nvPicPr>
          <p:cNvPr id="2" name="Picture 3" descr="C:\Users\Ptr. Daniel White\Desktop\Bible pictures\heaven\Twenty-four elders.jpg"/>
          <p:cNvPicPr>
            <a:picLocks noChangeAspect="1" noChangeArrowheads="1"/>
          </p:cNvPicPr>
          <p:nvPr/>
        </p:nvPicPr>
        <p:blipFill>
          <a:blip r:embed="rId3" cstate="print"/>
          <a:srcRect/>
          <a:stretch>
            <a:fillRect/>
          </a:stretch>
        </p:blipFill>
        <p:spPr bwMode="auto">
          <a:xfrm>
            <a:off x="0" y="0"/>
            <a:ext cx="9277975" cy="6858000"/>
          </a:xfrm>
          <a:prstGeom prst="rect">
            <a:avLst/>
          </a:prstGeom>
          <a:noFill/>
        </p:spPr>
      </p:pic>
      <p:pic>
        <p:nvPicPr>
          <p:cNvPr id="4" name="Picture 3" descr="http://4.bp.blogspot.com/-yGgrVD_csiE/UBKl_Yph-JI/AAAAAAAAKMM/Ft1vQvoMcoo/s1600/throne+of+God+w-Elders.jpg"/>
          <p:cNvPicPr>
            <a:picLocks noChangeAspect="1" noChangeArrowheads="1"/>
          </p:cNvPicPr>
          <p:nvPr/>
        </p:nvPicPr>
        <p:blipFill>
          <a:blip r:embed="rId4" cstate="print"/>
          <a:srcRect/>
          <a:stretch>
            <a:fillRect/>
          </a:stretch>
        </p:blipFill>
        <p:spPr bwMode="auto">
          <a:xfrm>
            <a:off x="459424" y="0"/>
            <a:ext cx="8225151" cy="6858000"/>
          </a:xfrm>
          <a:prstGeom prst="rect">
            <a:avLst/>
          </a:prstGeom>
          <a:ln>
            <a:noFill/>
          </a:ln>
          <a:effectLst>
            <a:softEdge rad="112500"/>
          </a:effectLst>
        </p:spPr>
      </p:pic>
    </p:spTree>
    <p:extLst>
      <p:ext uri="{BB962C8B-B14F-4D97-AF65-F5344CB8AC3E}">
        <p14:creationId xmlns:p14="http://schemas.microsoft.com/office/powerpoint/2010/main" val="425716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heaven\24 elders around throne 1365-NT-149.jpg"/>
          <p:cNvPicPr>
            <a:picLocks noChangeAspect="1" noChangeArrowheads="1"/>
          </p:cNvPicPr>
          <p:nvPr/>
        </p:nvPicPr>
        <p:blipFill>
          <a:blip r:embed="rId3" cstate="print">
            <a:duotone>
              <a:prstClr val="black"/>
              <a:schemeClr val="accent5">
                <a:lumMod val="20000"/>
                <a:lumOff val="80000"/>
                <a:tint val="45000"/>
                <a:satMod val="400000"/>
              </a:schemeClr>
            </a:duotone>
          </a:blip>
          <a:srcRect/>
          <a:stretch>
            <a:fillRect/>
          </a:stretch>
        </p:blipFill>
        <p:spPr bwMode="auto">
          <a:xfrm>
            <a:off x="0" y="0"/>
            <a:ext cx="4267200" cy="3525078"/>
          </a:xfrm>
          <a:prstGeom prst="rect">
            <a:avLst/>
          </a:prstGeom>
          <a:ln>
            <a:noFill/>
          </a:ln>
          <a:effectLst>
            <a:softEdge rad="112500"/>
          </a:effectLst>
        </p:spPr>
      </p:pic>
      <p:sp>
        <p:nvSpPr>
          <p:cNvPr id="4" name="Title 3"/>
          <p:cNvSpPr>
            <a:spLocks noGrp="1"/>
          </p:cNvSpPr>
          <p:nvPr>
            <p:ph type="title"/>
          </p:nvPr>
        </p:nvSpPr>
        <p:spPr>
          <a:xfrm>
            <a:off x="4495800" y="274638"/>
            <a:ext cx="4191000" cy="3078162"/>
          </a:xfrm>
        </p:spPr>
        <p:txBody>
          <a:bodyPr>
            <a:normAutofit fontScale="90000"/>
          </a:bodyPr>
          <a:lstStyle/>
          <a:p>
            <a:r>
              <a:rPr lang="en-US" dirty="0" smtClean="0">
                <a:solidFill>
                  <a:srgbClr val="FFC000"/>
                </a:solidFill>
              </a:rPr>
              <a:t>24 elders represent the raptured church in heaven</a:t>
            </a:r>
            <a:br>
              <a:rPr lang="en-US" dirty="0" smtClean="0">
                <a:solidFill>
                  <a:srgbClr val="FFC000"/>
                </a:solidFill>
              </a:rPr>
            </a:br>
            <a:r>
              <a:rPr lang="en-US" sz="4000" i="1" dirty="0" smtClean="0">
                <a:solidFill>
                  <a:srgbClr val="FFC000"/>
                </a:solidFill>
              </a:rPr>
              <a:t>(Revelation 5:9)</a:t>
            </a:r>
            <a:endParaRPr lang="en-US" sz="4000" i="1" dirty="0">
              <a:solidFill>
                <a:srgbClr val="FFC000"/>
              </a:solidFill>
            </a:endParaRPr>
          </a:p>
        </p:txBody>
      </p:sp>
      <p:sp>
        <p:nvSpPr>
          <p:cNvPr id="5" name="Content Placeholder 4"/>
          <p:cNvSpPr>
            <a:spLocks noGrp="1"/>
          </p:cNvSpPr>
          <p:nvPr>
            <p:ph idx="1"/>
          </p:nvPr>
        </p:nvSpPr>
        <p:spPr>
          <a:xfrm>
            <a:off x="-152400" y="3429000"/>
            <a:ext cx="4343400" cy="3429000"/>
          </a:xfrm>
        </p:spPr>
        <p:txBody>
          <a:bodyPr>
            <a:noAutofit/>
          </a:bodyPr>
          <a:lstStyle/>
          <a:p>
            <a:pPr algn="ctr">
              <a:buNone/>
            </a:pPr>
            <a:r>
              <a:rPr lang="en-US" sz="3600" dirty="0" smtClean="0"/>
              <a:t>  </a:t>
            </a:r>
            <a:r>
              <a:rPr lang="en-US" sz="3600" b="1" dirty="0" smtClean="0"/>
              <a:t> Seats </a:t>
            </a:r>
            <a:r>
              <a:rPr lang="en-US" sz="3600" dirty="0" smtClean="0"/>
              <a:t>(thrones) show a reward of authority in the millennial Kingdom – </a:t>
            </a:r>
            <a:r>
              <a:rPr lang="en-US" sz="3600" i="1" dirty="0" smtClean="0"/>
              <a:t>Revelation 2:26-27, 20:4</a:t>
            </a:r>
          </a:p>
        </p:txBody>
      </p:sp>
      <p:pic>
        <p:nvPicPr>
          <p:cNvPr id="6148" name="Picture 4" descr="C:\Users\Ptr. Daniel White\Desktop\Bible pictures\heaven\image05.jpg"/>
          <p:cNvPicPr>
            <a:picLocks noChangeAspect="1" noChangeArrowheads="1"/>
          </p:cNvPicPr>
          <p:nvPr/>
        </p:nvPicPr>
        <p:blipFill>
          <a:blip r:embed="rId4" cstate="print"/>
          <a:srcRect r="375" b="4709"/>
          <a:stretch>
            <a:fillRect/>
          </a:stretch>
        </p:blipFill>
        <p:spPr bwMode="auto">
          <a:xfrm>
            <a:off x="11342" y="0"/>
            <a:ext cx="9153440" cy="6858000"/>
          </a:xfrm>
          <a:prstGeom prst="rect">
            <a:avLst/>
          </a:prstGeom>
          <a:ln>
            <a:noFill/>
          </a:ln>
          <a:effectLst>
            <a:softEdge rad="112500"/>
          </a:effectLst>
        </p:spPr>
      </p:pic>
    </p:spTree>
    <p:extLst>
      <p:ext uri="{BB962C8B-B14F-4D97-AF65-F5344CB8AC3E}">
        <p14:creationId xmlns:p14="http://schemas.microsoft.com/office/powerpoint/2010/main" val="22827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to="" calcmode="lin" valueType="num">
                                      <p:cBhvr>
                                        <p:cTn id="19" dur="1" fill="hold"/>
                                        <p:tgtEl>
                                          <p:spTgt spid="5">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to="" calcmode="lin" valueType="num">
                                      <p:cBhvr>
                                        <p:cTn id="24"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Bible pictures\backgrounds\Sky\1024-Landscapes-011-09.jpg"/>
          <p:cNvPicPr>
            <a:picLocks noChangeAspect="1" noChangeArrowheads="1"/>
          </p:cNvPicPr>
          <p:nvPr/>
        </p:nvPicPr>
        <p:blipFill>
          <a:blip r:embed="rId3" cstate="print"/>
          <a:srcRect r="806" b="15888"/>
          <a:stretch>
            <a:fillRect/>
          </a:stretch>
        </p:blipFill>
        <p:spPr bwMode="auto">
          <a:xfrm>
            <a:off x="0" y="0"/>
            <a:ext cx="9144000" cy="6858000"/>
          </a:xfrm>
          <a:prstGeom prst="rect">
            <a:avLst/>
          </a:prstGeom>
          <a:noFill/>
        </p:spPr>
      </p:pic>
      <p:pic>
        <p:nvPicPr>
          <p:cNvPr id="3" name="Picture 2" descr="C:\Users\Ptr. Daniel White\Desktop\Bible pictures\heaven\ch4_pat_07_throneroom_small.jpg"/>
          <p:cNvPicPr>
            <a:picLocks noChangeAspect="1" noChangeArrowheads="1"/>
          </p:cNvPicPr>
          <p:nvPr/>
        </p:nvPicPr>
        <p:blipFill>
          <a:blip r:embed="rId4" cstate="print"/>
          <a:srcRect l="23032" t="12740" r="22338" b="38495"/>
          <a:stretch>
            <a:fillRect/>
          </a:stretch>
        </p:blipFill>
        <p:spPr bwMode="auto">
          <a:xfrm>
            <a:off x="685800" y="152400"/>
            <a:ext cx="4495800" cy="3124200"/>
          </a:xfrm>
          <a:prstGeom prst="ellipse">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3429000"/>
            <a:ext cx="8991600" cy="3200400"/>
          </a:xfrm>
        </p:spPr>
        <p:txBody>
          <a:bodyPr>
            <a:normAutofit/>
          </a:bodyPr>
          <a:lstStyle/>
          <a:p>
            <a:r>
              <a:rPr lang="en-US" sz="4800" i="1" dirty="0" smtClean="0">
                <a:effectLst>
                  <a:glow rad="101600">
                    <a:schemeClr val="bg1">
                      <a:alpha val="60000"/>
                    </a:schemeClr>
                  </a:glow>
                </a:effectLst>
              </a:rPr>
              <a:t>“Out of the throne proceeded </a:t>
            </a:r>
            <a:r>
              <a:rPr lang="en-US" sz="4800" i="1" dirty="0" err="1" smtClean="0">
                <a:effectLst>
                  <a:glow rad="101600">
                    <a:schemeClr val="bg1">
                      <a:alpha val="60000"/>
                    </a:schemeClr>
                  </a:glow>
                </a:effectLst>
              </a:rPr>
              <a:t>lightnings</a:t>
            </a:r>
            <a:r>
              <a:rPr lang="en-US" sz="4800" i="1" dirty="0" smtClean="0">
                <a:effectLst>
                  <a:glow rad="101600">
                    <a:schemeClr val="bg1">
                      <a:alpha val="60000"/>
                    </a:schemeClr>
                  </a:glow>
                </a:effectLst>
              </a:rPr>
              <a:t> and thunders                and voices…”</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6825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4:1-11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Throne </a:t>
            </a:r>
            <a:r>
              <a:rPr lang="en-US" sz="4000" b="1" i="1" smtClean="0">
                <a:solidFill>
                  <a:schemeClr val="bg1"/>
                </a:solidFill>
                <a:effectLst>
                  <a:glow rad="139700">
                    <a:schemeClr val="accent6">
                      <a:satMod val="175000"/>
                      <a:alpha val="40000"/>
                    </a:schemeClr>
                  </a:glow>
                </a:effectLst>
                <a:latin typeface="Times New Roman" pitchFamily="18" charset="0"/>
                <a:cs typeface="Times New Roman" pitchFamily="18" charset="0"/>
              </a:rPr>
              <a:t>of God”</a:t>
            </a:r>
            <a:endPar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(Part 1)</a:t>
            </a:r>
          </a:p>
        </p:txBody>
      </p:sp>
    </p:spTree>
    <p:extLst>
      <p:ext uri="{BB962C8B-B14F-4D97-AF65-F5344CB8AC3E}">
        <p14:creationId xmlns:p14="http://schemas.microsoft.com/office/powerpoint/2010/main" val="85142538"/>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0" y="0"/>
            <a:ext cx="5715000" cy="3810000"/>
          </a:xfrm>
          <a:prstGeom prst="ellipse">
            <a:avLst/>
          </a:prstGeom>
          <a:ln>
            <a:noFill/>
          </a:ln>
          <a:effectLst>
            <a:softEdge rad="112500"/>
          </a:effectLst>
        </p:spPr>
      </p:pic>
      <p:sp>
        <p:nvSpPr>
          <p:cNvPr id="3" name="Title 2"/>
          <p:cNvSpPr>
            <a:spLocks noGrp="1"/>
          </p:cNvSpPr>
          <p:nvPr>
            <p:ph type="title"/>
          </p:nvPr>
        </p:nvSpPr>
        <p:spPr>
          <a:xfrm>
            <a:off x="0" y="4114800"/>
            <a:ext cx="5029200" cy="2514600"/>
          </a:xfrm>
        </p:spPr>
        <p:txBody>
          <a:bodyPr>
            <a:normAutofit fontScale="90000"/>
          </a:bodyPr>
          <a:lstStyle/>
          <a:p>
            <a:r>
              <a:rPr lang="en-US" i="1" dirty="0" smtClean="0"/>
              <a:t>“His voice as the sound of many waters…” (Revelation 1:15)</a:t>
            </a:r>
            <a:endParaRPr lang="en-US" i="1" dirty="0"/>
          </a:p>
        </p:txBody>
      </p:sp>
      <p:pic>
        <p:nvPicPr>
          <p:cNvPr id="11266" name="Picture 2"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4933950" y="2971800"/>
            <a:ext cx="4210050" cy="3538538"/>
          </a:xfrm>
          <a:prstGeom prst="rect">
            <a:avLst/>
          </a:prstGeom>
          <a:ln>
            <a:noFill/>
          </a:ln>
          <a:effectLst>
            <a:softEdge rad="112500"/>
          </a:effectLst>
        </p:spPr>
      </p:pic>
      <p:pic>
        <p:nvPicPr>
          <p:cNvPr id="6" name="Picture 2" descr="http://3.bp.blogspot.com/_XeoCDnYGrS0/S9T-uBrYi8I/AAAAAAAAARo/nbmQcilnDIw/s1600/Second_Coming_700.jpg"/>
          <p:cNvPicPr>
            <a:picLocks noChangeAspect="1" noChangeArrowheads="1"/>
          </p:cNvPicPr>
          <p:nvPr/>
        </p:nvPicPr>
        <p:blipFill>
          <a:blip r:embed="rId5" cstate="print"/>
          <a:srcRect l="21714" r="44000"/>
          <a:stretch>
            <a:fillRect/>
          </a:stretch>
        </p:blipFill>
        <p:spPr bwMode="auto">
          <a:xfrm>
            <a:off x="6324600" y="3124200"/>
            <a:ext cx="1971869" cy="3220720"/>
          </a:xfrm>
          <a:prstGeom prst="ellipse">
            <a:avLst/>
          </a:prstGeom>
          <a:ln>
            <a:noFill/>
          </a:ln>
          <a:effectLst>
            <a:softEdge rad="112500"/>
          </a:effectLst>
        </p:spPr>
      </p:pic>
    </p:spTree>
    <p:extLst>
      <p:ext uri="{BB962C8B-B14F-4D97-AF65-F5344CB8AC3E}">
        <p14:creationId xmlns:p14="http://schemas.microsoft.com/office/powerpoint/2010/main" val="11104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to="" calcmode="lin" valueType="num">
                                      <p:cBhvr>
                                        <p:cTn id="12" dur="1" fill="hold"/>
                                        <p:tgtEl>
                                          <p:spTgt spid="1126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5400" i="1" dirty="0" smtClean="0"/>
              <a:t>“And there were seven lamps of fire burning before the throne, which are the seven Spirits of God.”</a:t>
            </a:r>
            <a:endParaRPr lang="en-US" sz="5400" i="1" dirty="0"/>
          </a:p>
        </p:txBody>
      </p:sp>
    </p:spTree>
    <p:extLst>
      <p:ext uri="{BB962C8B-B14F-4D97-AF65-F5344CB8AC3E}">
        <p14:creationId xmlns:p14="http://schemas.microsoft.com/office/powerpoint/2010/main" val="404878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twenty four elders.jpg"/>
          <p:cNvPicPr>
            <a:picLocks noChangeAspect="1" noChangeArrowheads="1"/>
          </p:cNvPicPr>
          <p:nvPr/>
        </p:nvPicPr>
        <p:blipFill>
          <a:blip r:embed="rId3" cstate="print">
            <a:lum bright="-20000"/>
          </a:blip>
          <a:srcRect/>
          <a:stretch>
            <a:fillRect/>
          </a:stretch>
        </p:blipFill>
        <p:spPr bwMode="auto">
          <a:xfrm>
            <a:off x="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C:\Users\Ptr. Daniel White\Desktop\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2133600" y="838200"/>
            <a:ext cx="2048256" cy="1828800"/>
          </a:xfrm>
          <a:prstGeom prst="ellipse">
            <a:avLst/>
          </a:prstGeom>
          <a:ln>
            <a:noFill/>
          </a:ln>
          <a:effectLst>
            <a:softEdge rad="112500"/>
          </a:effectLst>
        </p:spPr>
      </p:pic>
      <p:sp>
        <p:nvSpPr>
          <p:cNvPr id="5" name="Rectangle 4"/>
          <p:cNvSpPr/>
          <p:nvPr/>
        </p:nvSpPr>
        <p:spPr>
          <a:xfrm>
            <a:off x="0" y="1"/>
            <a:ext cx="6019800" cy="707886"/>
          </a:xfrm>
          <a:prstGeom prst="rect">
            <a:avLst/>
          </a:prstGeom>
        </p:spPr>
        <p:txBody>
          <a:bodyPr wrap="square">
            <a:spAutoFit/>
          </a:bodyPr>
          <a:lstStyle/>
          <a:p>
            <a:pPr algn="ctr"/>
            <a:r>
              <a:rPr lang="en-US" sz="4000" i="1" dirty="0" smtClean="0">
                <a:effectLst>
                  <a:glow rad="101600">
                    <a:schemeClr val="bg1">
                      <a:alpha val="60000"/>
                    </a:schemeClr>
                  </a:glow>
                </a:effectLst>
                <a:latin typeface="Times New Roman" pitchFamily="18" charset="0"/>
                <a:cs typeface="Times New Roman" pitchFamily="18" charset="0"/>
              </a:rPr>
              <a:t>(Revelation 4:1-11</a:t>
            </a:r>
            <a:r>
              <a:rPr lang="en-US" sz="4000" i="1" dirty="0">
                <a:effectLst>
                  <a:glow rad="101600">
                    <a:schemeClr val="bg1">
                      <a:alpha val="60000"/>
                    </a:schemeClr>
                  </a:glow>
                </a:effectLst>
              </a:rPr>
              <a:t>)</a:t>
            </a:r>
            <a:endParaRPr lang="en-US" sz="4000" dirty="0"/>
          </a:p>
        </p:txBody>
      </p:sp>
      <p:pic>
        <p:nvPicPr>
          <p:cNvPr id="7" name="Picture 6" descr="C:\Users\Ptr. Daniel White\Desktop\twenty four elders.jpg"/>
          <p:cNvPicPr>
            <a:picLocks noChangeAspect="1" noChangeArrowheads="1"/>
          </p:cNvPicPr>
          <p:nvPr/>
        </p:nvPicPr>
        <p:blipFill>
          <a:blip r:embed="rId3" cstate="print">
            <a:lum bright="-20000"/>
          </a:blip>
          <a:srcRect l="29629" t="74444" r="29630" b="1111"/>
          <a:stretch>
            <a:fillRect/>
          </a:stretch>
        </p:blipFill>
        <p:spPr bwMode="auto">
          <a:xfrm>
            <a:off x="914400" y="3886200"/>
            <a:ext cx="4343400" cy="2971800"/>
          </a:xfrm>
          <a:prstGeom prst="rect">
            <a:avLst/>
          </a:prstGeom>
          <a:ln>
            <a:noFill/>
          </a:ln>
          <a:effectLst>
            <a:softEdge rad="112500"/>
          </a:effectLst>
        </p:spPr>
      </p:pic>
      <p:pic>
        <p:nvPicPr>
          <p:cNvPr id="3075" name="Picture 3" descr="C:\Users\Ptr. Daniel White\Desktop\Bible pictures\holy spirit\Holy-Spirit-Fire-in-Red.jpg"/>
          <p:cNvPicPr>
            <a:picLocks noChangeAspect="1" noChangeArrowheads="1"/>
          </p:cNvPicPr>
          <p:nvPr/>
        </p:nvPicPr>
        <p:blipFill>
          <a:blip r:embed="rId5" cstate="print"/>
          <a:srcRect/>
          <a:stretch>
            <a:fillRect/>
          </a:stretch>
        </p:blipFill>
        <p:spPr bwMode="auto">
          <a:xfrm>
            <a:off x="914400" y="3733800"/>
            <a:ext cx="4437529" cy="2743200"/>
          </a:xfrm>
          <a:prstGeom prst="ellipse">
            <a:avLst/>
          </a:prstGeom>
          <a:ln>
            <a:noFill/>
          </a:ln>
          <a:effectLst>
            <a:softEdge rad="112500"/>
          </a:effectLst>
        </p:spPr>
      </p:pic>
      <p:sp>
        <p:nvSpPr>
          <p:cNvPr id="8" name="Rectangle 7"/>
          <p:cNvSpPr/>
          <p:nvPr/>
        </p:nvSpPr>
        <p:spPr>
          <a:xfrm>
            <a:off x="6248400" y="990600"/>
            <a:ext cx="2895600" cy="3785652"/>
          </a:xfrm>
          <a:prstGeom prst="rect">
            <a:avLst/>
          </a:prstGeom>
        </p:spPr>
        <p:txBody>
          <a:bodyPr wrap="square">
            <a:spAutoFit/>
          </a:bodyPr>
          <a:lstStyle/>
          <a:p>
            <a:pPr algn="ctr"/>
            <a:r>
              <a:rPr lang="en-US" sz="4000" i="1" dirty="0" smtClean="0"/>
              <a:t>“These things saith he that hath the seven Spirits of God…”</a:t>
            </a:r>
            <a:endParaRPr lang="en-US" sz="4000" dirty="0"/>
          </a:p>
        </p:txBody>
      </p:sp>
    </p:spTree>
    <p:extLst>
      <p:ext uri="{BB962C8B-B14F-4D97-AF65-F5344CB8AC3E}">
        <p14:creationId xmlns:p14="http://schemas.microsoft.com/office/powerpoint/2010/main" val="35688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flipH="1">
            <a:off x="4038599" y="0"/>
            <a:ext cx="5105399" cy="6858000"/>
          </a:xfrm>
          <a:prstGeom prst="rect">
            <a:avLst/>
          </a:prstGeom>
          <a:noFill/>
        </p:spPr>
      </p:pic>
      <p:sp>
        <p:nvSpPr>
          <p:cNvPr id="2" name="Title 1"/>
          <p:cNvSpPr>
            <a:spLocks noGrp="1"/>
          </p:cNvSpPr>
          <p:nvPr>
            <p:ph type="title"/>
          </p:nvPr>
        </p:nvSpPr>
        <p:spPr>
          <a:xfrm>
            <a:off x="228600" y="274638"/>
            <a:ext cx="3810000" cy="6354762"/>
          </a:xfrm>
        </p:spPr>
        <p:txBody>
          <a:bodyPr/>
          <a:lstStyle/>
          <a:p>
            <a:r>
              <a:rPr lang="en-US" sz="4800" i="1" dirty="0" smtClean="0">
                <a:solidFill>
                  <a:srgbClr val="FFFF00"/>
                </a:solidFill>
              </a:rPr>
              <a:t>Isaiah's teaching on the sevenfold ministry of the Holy Spirit</a:t>
            </a:r>
            <a:r>
              <a:rPr lang="en-US" i="1" dirty="0" smtClean="0">
                <a:solidFill>
                  <a:srgbClr val="FFFF00"/>
                </a:solidFill>
              </a:rPr>
              <a:t/>
            </a:r>
            <a:br>
              <a:rPr lang="en-US" i="1" dirty="0" smtClean="0">
                <a:solidFill>
                  <a:srgbClr val="FFFF00"/>
                </a:solidFill>
              </a:rPr>
            </a:br>
            <a:r>
              <a:rPr lang="en-US" i="1" dirty="0">
                <a:solidFill>
                  <a:srgbClr val="FFFF00"/>
                </a:solidFill>
              </a:rPr>
              <a:t/>
            </a:r>
            <a:br>
              <a:rPr lang="en-US" i="1" dirty="0">
                <a:solidFill>
                  <a:srgbClr val="FFFF00"/>
                </a:solidFill>
              </a:rPr>
            </a:br>
            <a:r>
              <a:rPr lang="en-US" i="1" dirty="0" smtClean="0">
                <a:solidFill>
                  <a:srgbClr val="FFFF00"/>
                </a:solidFill>
              </a:rPr>
              <a:t>(Isaiah 11:1-2)</a:t>
            </a:r>
            <a:endParaRPr lang="en-US" i="1" dirty="0">
              <a:solidFill>
                <a:srgbClr val="FFFF00"/>
              </a:solidFill>
            </a:endParaRPr>
          </a:p>
        </p:txBody>
      </p:sp>
    </p:spTree>
    <p:extLst>
      <p:ext uri="{BB962C8B-B14F-4D97-AF65-F5344CB8AC3E}">
        <p14:creationId xmlns:p14="http://schemas.microsoft.com/office/powerpoint/2010/main" val="37529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oly spirit\trinity.jpg"/>
          <p:cNvPicPr>
            <a:picLocks noGrp="1" noChangeAspect="1" noChangeArrowheads="1"/>
          </p:cNvPicPr>
          <p:nvPr>
            <p:ph idx="1"/>
          </p:nvPr>
        </p:nvPicPr>
        <p:blipFill>
          <a:blip r:embed="rId3" cstate="print"/>
          <a:srcRect r="20" b="3462"/>
          <a:stretch>
            <a:fillRect/>
          </a:stretch>
        </p:blipFill>
        <p:spPr bwMode="auto">
          <a:xfrm>
            <a:off x="685800" y="-34636"/>
            <a:ext cx="8112690" cy="6729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04800"/>
            <a:ext cx="8229600" cy="1143000"/>
          </a:xfrm>
        </p:spPr>
        <p:txBody>
          <a:bodyPr/>
          <a:lstStyle/>
          <a:p>
            <a:r>
              <a:rPr lang="en-US" b="1" i="1" dirty="0" smtClean="0">
                <a:effectLst>
                  <a:glow rad="101600">
                    <a:schemeClr val="bg1">
                      <a:alpha val="60000"/>
                    </a:schemeClr>
                  </a:glow>
                </a:effectLst>
              </a:rPr>
              <a:t>1. The Spirit of the Lord</a:t>
            </a:r>
            <a:endParaRPr lang="en-US" b="1" i="1" dirty="0">
              <a:effectLst>
                <a:glow rad="101600">
                  <a:schemeClr val="bg1">
                    <a:alpha val="60000"/>
                  </a:schemeClr>
                </a:glow>
              </a:effectLst>
            </a:endParaRPr>
          </a:p>
        </p:txBody>
      </p:sp>
      <p:sp>
        <p:nvSpPr>
          <p:cNvPr id="3" name="Rectangle 2"/>
          <p:cNvSpPr/>
          <p:nvPr/>
        </p:nvSpPr>
        <p:spPr>
          <a:xfrm>
            <a:off x="1371600" y="1447800"/>
            <a:ext cx="6172200" cy="2862322"/>
          </a:xfrm>
          <a:prstGeom prst="rect">
            <a:avLst/>
          </a:prstGeom>
        </p:spPr>
        <p:txBody>
          <a:bodyPr wrap="square">
            <a:spAutoFit/>
          </a:bodyPr>
          <a:lstStyle/>
          <a:p>
            <a:pPr algn="ctr"/>
            <a:r>
              <a:rPr lang="en-US" sz="3600" i="1" dirty="0" smtClean="0">
                <a:effectLst>
                  <a:glow rad="101600">
                    <a:schemeClr val="bg1">
                      <a:alpha val="60000"/>
                    </a:schemeClr>
                  </a:glow>
                </a:effectLst>
              </a:rPr>
              <a:t>“For </a:t>
            </a:r>
            <a:r>
              <a:rPr lang="en-US" sz="3600" i="1" dirty="0">
                <a:effectLst>
                  <a:glow rad="101600">
                    <a:schemeClr val="bg1">
                      <a:alpha val="60000"/>
                    </a:schemeClr>
                  </a:glow>
                </a:effectLst>
              </a:rPr>
              <a:t>there are three that bear record in heaven, the Father, the Word, and the Holy Ghost: and these three are one</a:t>
            </a:r>
            <a:r>
              <a:rPr lang="en-US" sz="3600" i="1" dirty="0" smtClean="0">
                <a:effectLst>
                  <a:glow rad="101600">
                    <a:schemeClr val="bg1">
                      <a:alpha val="60000"/>
                    </a:schemeClr>
                  </a:glow>
                </a:effectLst>
              </a:rPr>
              <a:t>.” </a:t>
            </a:r>
          </a:p>
          <a:p>
            <a:pPr algn="ctr"/>
            <a:r>
              <a:rPr lang="en-US" sz="3600" i="1" dirty="0" smtClean="0">
                <a:effectLst>
                  <a:glow rad="101600">
                    <a:schemeClr val="bg1">
                      <a:alpha val="60000"/>
                    </a:schemeClr>
                  </a:glow>
                </a:effectLst>
              </a:rPr>
              <a:t>(I John 5:7)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5225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0" y="0"/>
            <a:ext cx="9144000" cy="6972300"/>
          </a:xfrm>
          <a:prstGeom prst="rect">
            <a:avLst/>
          </a:prstGeom>
          <a:noFill/>
        </p:spPr>
      </p:pic>
      <p:sp>
        <p:nvSpPr>
          <p:cNvPr id="2" name="Title 1"/>
          <p:cNvSpPr>
            <a:spLocks noGrp="1"/>
          </p:cNvSpPr>
          <p:nvPr>
            <p:ph type="title"/>
          </p:nvPr>
        </p:nvSpPr>
        <p:spPr/>
        <p:txBody>
          <a:bodyPr>
            <a:normAutofit/>
          </a:bodyPr>
          <a:lstStyle/>
          <a:p>
            <a:r>
              <a:rPr lang="en-US" sz="5400" b="1" i="1" dirty="0" smtClean="0">
                <a:effectLst>
                  <a:glow rad="101600">
                    <a:schemeClr val="bg1">
                      <a:alpha val="60000"/>
                    </a:schemeClr>
                  </a:glow>
                </a:effectLst>
              </a:rPr>
              <a:t>2. The Spirit of Wisdom</a:t>
            </a:r>
            <a:endParaRPr lang="en-US" sz="5400" b="1" i="1" dirty="0">
              <a:effectLst>
                <a:glow rad="101600">
                  <a:schemeClr val="bg1">
                    <a:alpha val="60000"/>
                  </a:schemeClr>
                </a:glow>
              </a:effectLst>
            </a:endParaRPr>
          </a:p>
        </p:txBody>
      </p:sp>
      <p:sp>
        <p:nvSpPr>
          <p:cNvPr id="6" name="Content Placeholder 5"/>
          <p:cNvSpPr>
            <a:spLocks noGrp="1"/>
          </p:cNvSpPr>
          <p:nvPr>
            <p:ph idx="1"/>
          </p:nvPr>
        </p:nvSpPr>
        <p:spPr>
          <a:xfrm>
            <a:off x="457200" y="1752600"/>
            <a:ext cx="8229600" cy="5410200"/>
          </a:xfrm>
        </p:spPr>
        <p:txBody>
          <a:bodyPr>
            <a:normAutofit/>
          </a:bodyPr>
          <a:lstStyle/>
          <a:p>
            <a:pPr algn="ctr">
              <a:buNone/>
            </a:pPr>
            <a:r>
              <a:rPr lang="en-US" sz="4800" b="1" i="1" dirty="0" smtClean="0">
                <a:solidFill>
                  <a:schemeClr val="bg1"/>
                </a:solidFill>
                <a:effectLst>
                  <a:glow rad="101600">
                    <a:schemeClr val="accent6">
                      <a:satMod val="175000"/>
                      <a:alpha val="40000"/>
                    </a:schemeClr>
                  </a:glow>
                </a:effectLst>
              </a:rPr>
              <a:t>“Which things also we speak, not in the words which man’s wisdom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but which the Holy Ghost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comparing spiritual things with spiritual…”</a:t>
            </a:r>
            <a:endParaRPr lang="en-US" sz="4800" b="1" i="1" dirty="0">
              <a:solidFill>
                <a:schemeClr val="bg1"/>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240703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s and book of life\1071 Man studying C1051-1071e.jpg"/>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4800" b="1" i="1" dirty="0" smtClean="0">
                <a:effectLst>
                  <a:glow rad="101600">
                    <a:schemeClr val="bg1">
                      <a:alpha val="60000"/>
                    </a:schemeClr>
                  </a:glow>
                </a:effectLst>
              </a:rPr>
              <a:t>3. The Spirit of Understanding</a:t>
            </a:r>
            <a:endParaRPr lang="en-US" sz="4800" b="1" i="1" dirty="0">
              <a:effectLst>
                <a:glow rad="101600">
                  <a:schemeClr val="bg1">
                    <a:alpha val="60000"/>
                  </a:schemeClr>
                </a:glow>
              </a:effectLst>
            </a:endParaRPr>
          </a:p>
        </p:txBody>
      </p:sp>
      <p:sp>
        <p:nvSpPr>
          <p:cNvPr id="5" name="Content Placeholder 4"/>
          <p:cNvSpPr>
            <a:spLocks noGrp="1"/>
          </p:cNvSpPr>
          <p:nvPr>
            <p:ph idx="1"/>
          </p:nvPr>
        </p:nvSpPr>
        <p:spPr>
          <a:xfrm>
            <a:off x="0" y="1600200"/>
            <a:ext cx="9144000" cy="4525963"/>
          </a:xfrm>
        </p:spPr>
        <p:txBody>
          <a:bodyPr>
            <a:noAutofit/>
          </a:bodyPr>
          <a:lstStyle/>
          <a:p>
            <a:pPr algn="ctr">
              <a:buNone/>
            </a:pPr>
            <a:r>
              <a:rPr lang="en-US" sz="4000" i="1" dirty="0" smtClean="0">
                <a:effectLst>
                  <a:glow rad="101600">
                    <a:schemeClr val="bg1">
                      <a:alpha val="60000"/>
                    </a:schemeClr>
                  </a:glow>
                </a:effectLst>
              </a:rPr>
              <a:t>  “We have received, not the spirit of the world, but the Spirit which is of God; that we might know the things that are freely given to us of God…But the natural man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not the things of the Spirit of God: for they are foolishness unto him: neither can he know them, because they are spiritually discerned…”</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97967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Ptr. Daniel White\Desktop\Bible pictures\bibles and book of life\scan0047.jpg"/>
          <p:cNvPicPr>
            <a:picLocks noChangeAspect="1" noChangeArrowheads="1"/>
          </p:cNvPicPr>
          <p:nvPr/>
        </p:nvPicPr>
        <p:blipFill>
          <a:blip r:embed="rId3" cstate="print">
            <a:lum bright="-20000"/>
          </a:blip>
          <a:srcRect/>
          <a:stretch>
            <a:fillRect/>
          </a:stretch>
        </p:blipFill>
        <p:spPr bwMode="auto">
          <a:xfrm>
            <a:off x="1" y="0"/>
            <a:ext cx="4737492" cy="6858000"/>
          </a:xfrm>
          <a:prstGeom prst="rect">
            <a:avLst/>
          </a:prstGeom>
          <a:ln>
            <a:noFill/>
          </a:ln>
          <a:effectLst>
            <a:softEdge rad="112500"/>
          </a:effectLst>
        </p:spPr>
      </p:pic>
      <p:pic>
        <p:nvPicPr>
          <p:cNvPr id="11267" name="Picture 3" descr="C:\Users\Ptr. Daniel White\Desktop\Bible pictures\bibles and book of life\scan0046.jpg"/>
          <p:cNvPicPr>
            <a:picLocks noChangeAspect="1" noChangeArrowheads="1"/>
          </p:cNvPicPr>
          <p:nvPr/>
        </p:nvPicPr>
        <p:blipFill>
          <a:blip r:embed="rId4" cstate="print">
            <a:lum bright="-30000"/>
          </a:blip>
          <a:srcRect/>
          <a:stretch>
            <a:fillRect/>
          </a:stretch>
        </p:blipFill>
        <p:spPr bwMode="auto">
          <a:xfrm>
            <a:off x="4460875" y="0"/>
            <a:ext cx="4683125" cy="6858001"/>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5400" b="1" i="1" dirty="0" smtClean="0">
                <a:effectLst>
                  <a:glow rad="139700">
                    <a:schemeClr val="bg1">
                      <a:alpha val="40000"/>
                    </a:schemeClr>
                  </a:glow>
                </a:effectLst>
              </a:rPr>
              <a:t>4. The Spirit of Counsel</a:t>
            </a:r>
            <a:endParaRPr lang="en-US" sz="5400" b="1" i="1" dirty="0">
              <a:effectLst>
                <a:glow rad="139700">
                  <a:schemeClr val="bg1">
                    <a:alpha val="40000"/>
                  </a:schemeClr>
                </a:glow>
              </a:effectLst>
            </a:endParaRPr>
          </a:p>
        </p:txBody>
      </p:sp>
      <p:sp>
        <p:nvSpPr>
          <p:cNvPr id="4" name="Content Placeholder 3"/>
          <p:cNvSpPr>
            <a:spLocks noGrp="1"/>
          </p:cNvSpPr>
          <p:nvPr>
            <p:ph idx="1"/>
          </p:nvPr>
        </p:nvSpPr>
        <p:spPr>
          <a:xfrm>
            <a:off x="457200" y="2133600"/>
            <a:ext cx="8229600" cy="4267200"/>
          </a:xfrm>
        </p:spPr>
        <p:txBody>
          <a:bodyPr>
            <a:normAutofit/>
          </a:bodyPr>
          <a:lstStyle/>
          <a:p>
            <a:pPr algn="ctr">
              <a:buNone/>
            </a:pPr>
            <a:r>
              <a:rPr lang="en-US" sz="4000" b="1" i="1" dirty="0" smtClean="0">
                <a:effectLst>
                  <a:glow rad="101600">
                    <a:schemeClr val="bg1">
                      <a:alpha val="40000"/>
                    </a:schemeClr>
                  </a:glow>
                </a:effectLst>
              </a:rPr>
              <a:t>   “For God hath revealed them unto us by His Spirit: for the Spirit </a:t>
            </a:r>
            <a:r>
              <a:rPr lang="en-US" sz="4000" b="1" i="1" dirty="0" err="1" smtClean="0">
                <a:effectLst>
                  <a:glow rad="101600">
                    <a:schemeClr val="bg1">
                      <a:alpha val="40000"/>
                    </a:schemeClr>
                  </a:glow>
                </a:effectLst>
              </a:rPr>
              <a:t>searcheth</a:t>
            </a:r>
            <a:r>
              <a:rPr lang="en-US" sz="4000" b="1" i="1" dirty="0" smtClean="0">
                <a:effectLst>
                  <a:glow rad="101600">
                    <a:schemeClr val="bg1">
                      <a:alpha val="40000"/>
                    </a:schemeClr>
                  </a:glow>
                </a:effectLst>
              </a:rPr>
              <a:t> all things, yea, the deep things of God…the things of God </a:t>
            </a:r>
            <a:r>
              <a:rPr lang="en-US" sz="4000" b="1" i="1" dirty="0" err="1" smtClean="0">
                <a:effectLst>
                  <a:glow rad="101600">
                    <a:schemeClr val="bg1">
                      <a:alpha val="40000"/>
                    </a:schemeClr>
                  </a:glow>
                </a:effectLst>
              </a:rPr>
              <a:t>knoweth</a:t>
            </a:r>
            <a:r>
              <a:rPr lang="en-US" sz="4000" b="1" i="1" dirty="0" smtClean="0">
                <a:effectLst>
                  <a:glow rad="101600">
                    <a:schemeClr val="bg1">
                      <a:alpha val="40000"/>
                    </a:schemeClr>
                  </a:glow>
                </a:effectLst>
              </a:rPr>
              <a:t> no man, but the</a:t>
            </a:r>
          </a:p>
          <a:p>
            <a:pPr algn="ctr">
              <a:buNone/>
            </a:pPr>
            <a:r>
              <a:rPr lang="en-US" sz="4000" b="1" i="1" dirty="0" smtClean="0">
                <a:effectLst>
                  <a:glow rad="101600">
                    <a:schemeClr val="bg1">
                      <a:alpha val="40000"/>
                    </a:schemeClr>
                  </a:glow>
                </a:effectLst>
              </a:rPr>
              <a:t> Spirit of God…”</a:t>
            </a:r>
            <a:endParaRPr lang="en-US" sz="4000" b="1" i="1" dirty="0">
              <a:effectLst>
                <a:glow rad="101600">
                  <a:schemeClr val="bg1">
                    <a:alpha val="40000"/>
                  </a:schemeClr>
                </a:glow>
              </a:effectLst>
            </a:endParaRPr>
          </a:p>
        </p:txBody>
      </p:sp>
    </p:spTree>
    <p:extLst>
      <p:ext uri="{BB962C8B-B14F-4D97-AF65-F5344CB8AC3E}">
        <p14:creationId xmlns:p14="http://schemas.microsoft.com/office/powerpoint/2010/main" val="124585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glow rad="101600">
                    <a:schemeClr val="bg1">
                      <a:alpha val="60000"/>
                    </a:schemeClr>
                  </a:glow>
                </a:effectLst>
              </a:rPr>
              <a:t>5. The Spirit of Might</a:t>
            </a:r>
            <a:endParaRPr lang="en-US" b="1" i="1" dirty="0">
              <a:effectLst>
                <a:glow rad="101600">
                  <a:schemeClr val="bg1">
                    <a:alpha val="60000"/>
                  </a:schemeClr>
                </a:glow>
              </a:effectLst>
            </a:endParaRPr>
          </a:p>
        </p:txBody>
      </p:sp>
      <p:sp>
        <p:nvSpPr>
          <p:cNvPr id="5" name="Content Placeholder 4"/>
          <p:cNvSpPr>
            <a:spLocks noGrp="1"/>
          </p:cNvSpPr>
          <p:nvPr>
            <p:ph idx="1"/>
          </p:nvPr>
        </p:nvSpPr>
        <p:spPr>
          <a:xfrm>
            <a:off x="0" y="1524000"/>
            <a:ext cx="9067800" cy="5105400"/>
          </a:xfrm>
        </p:spPr>
        <p:txBody>
          <a:bodyPr>
            <a:normAutofit/>
          </a:bodyPr>
          <a:lstStyle/>
          <a:p>
            <a:pPr algn="ctr">
              <a:buNone/>
            </a:pPr>
            <a:r>
              <a:rPr lang="en-US" sz="3600" b="1" i="1" dirty="0" smtClean="0">
                <a:effectLst>
                  <a:glow rad="101600">
                    <a:schemeClr val="bg1">
                      <a:alpha val="60000"/>
                    </a:schemeClr>
                  </a:glow>
                </a:effectLst>
              </a:rPr>
              <a:t>“That he would grant you, according to the riches of his glory, to be strengthened with might by his Spirit in the inner man.”</a:t>
            </a:r>
            <a:endParaRPr lang="en-US" sz="3600" b="1" i="1" dirty="0">
              <a:effectLst>
                <a:glow rad="101600">
                  <a:schemeClr val="bg1">
                    <a:alpha val="60000"/>
                  </a:schemeClr>
                </a:glow>
              </a:effectLst>
            </a:endParaRPr>
          </a:p>
        </p:txBody>
      </p:sp>
      <p:pic>
        <p:nvPicPr>
          <p:cNvPr id="5122" name="Picture 2" descr="http://www.theencouragingword.org/Websites/tew2012/Images/monthlyoffers/empowered_by_the_holy_spiri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643932"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s and book of life\scan0032 (2).jpg"/>
          <p:cNvPicPr>
            <a:picLocks noChangeAspect="1" noChangeArrowheads="1"/>
          </p:cNvPicPr>
          <p:nvPr/>
        </p:nvPicPr>
        <p:blipFill>
          <a:blip r:embed="rId3" cstate="print">
            <a:lum bright="-20000"/>
          </a:blip>
          <a:srcRect/>
          <a:stretch>
            <a:fillRect/>
          </a:stretch>
        </p:blipFill>
        <p:spPr bwMode="auto">
          <a:xfrm>
            <a:off x="1752600" y="0"/>
            <a:ext cx="5943600" cy="6942193"/>
          </a:xfrm>
          <a:prstGeom prst="rect">
            <a:avLst/>
          </a:prstGeom>
          <a:noFill/>
        </p:spPr>
      </p:pic>
      <p:sp>
        <p:nvSpPr>
          <p:cNvPr id="2" name="Title 1"/>
          <p:cNvSpPr>
            <a:spLocks noGrp="1"/>
          </p:cNvSpPr>
          <p:nvPr>
            <p:ph type="title"/>
          </p:nvPr>
        </p:nvSpPr>
        <p:spPr>
          <a:xfrm>
            <a:off x="685800" y="274638"/>
            <a:ext cx="8001000" cy="1143000"/>
          </a:xfrm>
        </p:spPr>
        <p:txBody>
          <a:bodyPr>
            <a:normAutofit/>
          </a:bodyPr>
          <a:lstStyle/>
          <a:p>
            <a:r>
              <a:rPr lang="en-US" sz="4200" b="1" i="1" dirty="0" smtClean="0">
                <a:effectLst>
                  <a:glow rad="101600">
                    <a:schemeClr val="bg1">
                      <a:alpha val="60000"/>
                    </a:schemeClr>
                  </a:glow>
                </a:effectLst>
              </a:rPr>
              <a:t>6. The Spirit of Knowledge</a:t>
            </a:r>
            <a:endParaRPr lang="en-US" sz="4200" b="1" i="1" dirty="0">
              <a:effectLst>
                <a:glow rad="101600">
                  <a:schemeClr val="bg1">
                    <a:alpha val="60000"/>
                  </a:schemeClr>
                </a:glow>
              </a:effectLst>
            </a:endParaRPr>
          </a:p>
        </p:txBody>
      </p:sp>
      <p:sp>
        <p:nvSpPr>
          <p:cNvPr id="5" name="Content Placeholder 4"/>
          <p:cNvSpPr>
            <a:spLocks noGrp="1"/>
          </p:cNvSpPr>
          <p:nvPr>
            <p:ph idx="1"/>
          </p:nvPr>
        </p:nvSpPr>
        <p:spPr>
          <a:xfrm>
            <a:off x="1752600" y="3962400"/>
            <a:ext cx="5867400" cy="2895600"/>
          </a:xfrm>
        </p:spPr>
        <p:txBody>
          <a:bodyPr>
            <a:normAutofit/>
          </a:bodyPr>
          <a:lstStyle/>
          <a:p>
            <a:pPr algn="ctr">
              <a:buNone/>
            </a:pPr>
            <a:r>
              <a:rPr lang="en-US" sz="4000" b="1" i="1" dirty="0" smtClean="0">
                <a:effectLst>
                  <a:glow rad="139700">
                    <a:schemeClr val="bg1">
                      <a:alpha val="40000"/>
                    </a:schemeClr>
                  </a:glow>
                </a:effectLst>
              </a:rPr>
              <a:t> “For to one is given by the Spirit…the word of knowledge…”</a:t>
            </a:r>
            <a:endParaRPr lang="en-US" sz="4000" b="1" i="1" dirty="0">
              <a:effectLst>
                <a:glow rad="139700">
                  <a:schemeClr val="bg1">
                    <a:alpha val="40000"/>
                  </a:schemeClr>
                </a:glow>
              </a:effectLst>
            </a:endParaRPr>
          </a:p>
        </p:txBody>
      </p:sp>
    </p:spTree>
    <p:extLst>
      <p:ext uri="{BB962C8B-B14F-4D97-AF65-F5344CB8AC3E}">
        <p14:creationId xmlns:p14="http://schemas.microsoft.com/office/powerpoint/2010/main" val="346916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New Folder\revelation door to heaven.jpg"/>
          <p:cNvPicPr>
            <a:picLocks noChangeAspect="1" noChangeArrowheads="1"/>
          </p:cNvPicPr>
          <p:nvPr/>
        </p:nvPicPr>
        <p:blipFill>
          <a:blip r:embed="rId3" cstate="print"/>
          <a:srcRect/>
          <a:stretch>
            <a:fillRect/>
          </a:stretch>
        </p:blipFill>
        <p:spPr bwMode="auto">
          <a:xfrm>
            <a:off x="-95582" y="0"/>
            <a:ext cx="9239582" cy="6858001"/>
          </a:xfrm>
          <a:prstGeom prst="rect">
            <a:avLst/>
          </a:prstGeom>
          <a:noFill/>
        </p:spPr>
      </p:pic>
      <p:pic>
        <p:nvPicPr>
          <p:cNvPr id="3076" name="Picture 4" descr="c:\Users\Ptr. Daniel White\Desktop\Bible pictures\Prophecy pictures\prophecy pictures\revelation\john.jpg"/>
          <p:cNvPicPr>
            <a:picLocks noChangeAspect="1" noChangeArrowheads="1"/>
          </p:cNvPicPr>
          <p:nvPr/>
        </p:nvPicPr>
        <p:blipFill>
          <a:blip r:embed="rId4" cstate="print"/>
          <a:srcRect/>
          <a:stretch>
            <a:fillRect/>
          </a:stretch>
        </p:blipFill>
        <p:spPr bwMode="auto">
          <a:xfrm flipH="1">
            <a:off x="2895600" y="4038599"/>
            <a:ext cx="2936875" cy="2407307"/>
          </a:xfrm>
          <a:prstGeom prst="ellipse">
            <a:avLst/>
          </a:prstGeom>
          <a:ln>
            <a:noFill/>
          </a:ln>
          <a:effectLst>
            <a:softEdge rad="112500"/>
          </a:effectLst>
        </p:spPr>
      </p:pic>
      <p:sp>
        <p:nvSpPr>
          <p:cNvPr id="4" name="Rectangle 3"/>
          <p:cNvSpPr/>
          <p:nvPr/>
        </p:nvSpPr>
        <p:spPr>
          <a:xfrm>
            <a:off x="228600" y="457201"/>
            <a:ext cx="3124200" cy="2862322"/>
          </a:xfrm>
          <a:prstGeom prst="rect">
            <a:avLst/>
          </a:prstGeom>
        </p:spPr>
        <p:txBody>
          <a:bodyPr wrap="square">
            <a:spAutoFit/>
          </a:bodyPr>
          <a:lstStyle/>
          <a:p>
            <a:pPr algn="ctr"/>
            <a:r>
              <a:rPr lang="en-US" sz="3600" i="1" dirty="0" smtClean="0">
                <a:effectLst>
                  <a:glow rad="101600">
                    <a:schemeClr val="bg1">
                      <a:alpha val="60000"/>
                    </a:schemeClr>
                  </a:glow>
                </a:effectLst>
              </a:rPr>
              <a:t>“After this I looked, and, behold, a door was opened in heaven.”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0430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05556E-6 -3.10823E-6 L -0.00226 -0.50832 " pathEditMode="relative" rAng="0" ptsTypes="AA">
                                      <p:cBhvr>
                                        <p:cTn id="11" dur="2000" fill="hold"/>
                                        <p:tgtEl>
                                          <p:spTgt spid="3076"/>
                                        </p:tgtEl>
                                        <p:attrNameLst>
                                          <p:attrName>ppt_x</p:attrName>
                                          <p:attrName>ppt_y</p:attrName>
                                        </p:attrNameLst>
                                      </p:cBhvr>
                                      <p:rCtr x="-100" y="-25400"/>
                                    </p:animMotion>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3076"/>
                                        </p:tgtEl>
                                        <p:attrNameLst>
                                          <p:attrName>ppt_w</p:attrName>
                                        </p:attrNameLst>
                                      </p:cBhvr>
                                      <p:tavLst>
                                        <p:tav tm="0">
                                          <p:val>
                                            <p:strVal val="ppt_w"/>
                                          </p:val>
                                        </p:tav>
                                        <p:tav tm="100000">
                                          <p:val>
                                            <p:fltVal val="0"/>
                                          </p:val>
                                        </p:tav>
                                      </p:tavLst>
                                    </p:anim>
                                    <p:anim calcmode="lin" valueType="num">
                                      <p:cBhvr>
                                        <p:cTn id="16" dur="500"/>
                                        <p:tgtEl>
                                          <p:spTgt spid="3076"/>
                                        </p:tgtEl>
                                        <p:attrNameLst>
                                          <p:attrName>ppt_h</p:attrName>
                                        </p:attrNameLst>
                                      </p:cBhvr>
                                      <p:tavLst>
                                        <p:tav tm="0">
                                          <p:val>
                                            <p:strVal val="ppt_h"/>
                                          </p:val>
                                        </p:tav>
                                        <p:tav tm="100000">
                                          <p:val>
                                            <p:fltVal val="0"/>
                                          </p:val>
                                        </p:tav>
                                      </p:tavLst>
                                    </p:anim>
                                    <p:animEffect transition="out" filter="fade">
                                      <p:cBhvr>
                                        <p:cTn id="17" dur="500"/>
                                        <p:tgtEl>
                                          <p:spTgt spid="3076"/>
                                        </p:tgtEl>
                                      </p:cBhvr>
                                    </p:animEffect>
                                    <p:set>
                                      <p:cBhvr>
                                        <p:cTn id="18"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5486400" cy="1981200"/>
          </a:xfrm>
        </p:spPr>
        <p:txBody>
          <a:bodyPr>
            <a:normAutofit/>
          </a:bodyPr>
          <a:lstStyle/>
          <a:p>
            <a:r>
              <a:rPr lang="en-US" b="1" i="1" dirty="0" smtClean="0">
                <a:effectLst>
                  <a:glow rad="101600">
                    <a:schemeClr val="bg1">
                      <a:alpha val="60000"/>
                    </a:schemeClr>
                  </a:glow>
                </a:effectLst>
              </a:rPr>
              <a:t>7. The Spirit of the Fear of the Lord</a:t>
            </a:r>
            <a:endParaRPr lang="en-US" b="1" i="1" dirty="0">
              <a:effectLst>
                <a:glow rad="101600">
                  <a:schemeClr val="bg1">
                    <a:alpha val="60000"/>
                  </a:schemeClr>
                </a:glow>
              </a:effectLst>
            </a:endParaRPr>
          </a:p>
        </p:txBody>
      </p:sp>
      <p:pic>
        <p:nvPicPr>
          <p:cNvPr id="6148" name="Picture 4" descr="http://reallyrobins.files.wordpress.com/2008/05/fear-of-the-l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193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4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09 Last Supper\Jes w Dis Last supper 1005-133.jpg"/>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p:spPr>
      </p:pic>
      <p:sp>
        <p:nvSpPr>
          <p:cNvPr id="3" name="Title 2"/>
          <p:cNvSpPr>
            <a:spLocks noGrp="1"/>
          </p:cNvSpPr>
          <p:nvPr>
            <p:ph type="title"/>
          </p:nvPr>
        </p:nvSpPr>
        <p:spPr>
          <a:xfrm>
            <a:off x="0" y="0"/>
            <a:ext cx="4038600" cy="6858000"/>
          </a:xfrm>
        </p:spPr>
        <p:txBody>
          <a:bodyPr>
            <a:normAutofit/>
          </a:bodyPr>
          <a:lstStyle/>
          <a:p>
            <a:r>
              <a:rPr lang="en-US" sz="4800" i="1" dirty="0" smtClean="0">
                <a:solidFill>
                  <a:srgbClr val="FFFF00"/>
                </a:solidFill>
              </a:rPr>
              <a:t>The teachings of Jesus concerning the sevenfold ministry of the Holy Spirit</a:t>
            </a:r>
            <a:br>
              <a:rPr lang="en-US" sz="4800" i="1" dirty="0" smtClean="0">
                <a:solidFill>
                  <a:srgbClr val="FFFF00"/>
                </a:solidFill>
              </a:rPr>
            </a:br>
            <a:r>
              <a:rPr lang="en-US" dirty="0" smtClean="0"/>
              <a:t/>
            </a:r>
            <a:br>
              <a:rPr lang="en-US" dirty="0" smtClean="0"/>
            </a:br>
            <a:r>
              <a:rPr lang="en-US" i="1" dirty="0" smtClean="0">
                <a:solidFill>
                  <a:srgbClr val="FFFF00"/>
                </a:solidFill>
              </a:rPr>
              <a:t>(John 14:16-27)</a:t>
            </a:r>
            <a:endParaRPr lang="en-US" i="1" dirty="0">
              <a:solidFill>
                <a:srgbClr val="FFFF00"/>
              </a:solidFill>
            </a:endParaRPr>
          </a:p>
        </p:txBody>
      </p:sp>
    </p:spTree>
    <p:extLst>
      <p:ext uri="{BB962C8B-B14F-4D97-AF65-F5344CB8AC3E}">
        <p14:creationId xmlns:p14="http://schemas.microsoft.com/office/powerpoint/2010/main" val="83539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1. The Comforter</a:t>
            </a:r>
            <a:br>
              <a:rPr lang="en-US" b="1" i="1" dirty="0" smtClean="0"/>
            </a:br>
            <a:r>
              <a:rPr lang="en-US" sz="4000" b="1" i="1" dirty="0" smtClean="0"/>
              <a:t>Verse 16</a:t>
            </a:r>
            <a:endParaRPr lang="en-US" sz="4000" b="1" i="1" dirty="0"/>
          </a:p>
        </p:txBody>
      </p:sp>
      <p:pic>
        <p:nvPicPr>
          <p:cNvPr id="4" name="Picture 2" descr="C:\Users\Ptr. Daniel White\Desktop\Bible pictures\bibles and book of life\prayer.jpg"/>
          <p:cNvPicPr>
            <a:picLocks noGrp="1" noChangeAspect="1" noChangeArrowheads="1"/>
          </p:cNvPicPr>
          <p:nvPr>
            <p:ph idx="4294967295"/>
          </p:nvPr>
        </p:nvPicPr>
        <p:blipFill>
          <a:blip r:embed="rId3" cstate="print"/>
          <a:srcRect l="2496" t="4134" r="3912" b="11620"/>
          <a:stretch>
            <a:fillRect/>
          </a:stretch>
        </p:blipFill>
        <p:spPr bwMode="auto">
          <a:xfrm>
            <a:off x="1600200" y="1828800"/>
            <a:ext cx="6010275" cy="4648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7683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2. The Spirit of Truth</a:t>
            </a:r>
            <a:br>
              <a:rPr lang="en-US" b="1" i="1" dirty="0" smtClean="0"/>
            </a:br>
            <a:r>
              <a:rPr lang="en-US" sz="4000" b="1" i="1" dirty="0" smtClean="0"/>
              <a:t>Verse 17</a:t>
            </a:r>
            <a:endParaRPr lang="en-US" sz="4000" b="1" i="1" dirty="0"/>
          </a:p>
        </p:txBody>
      </p:sp>
      <p:pic>
        <p:nvPicPr>
          <p:cNvPr id="3074" name="Picture 2"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1295400" y="1905000"/>
            <a:ext cx="6400800" cy="4587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5328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Ptr. Daniel White\Desktop\Bible pictures\Internet Pictures\scan0025.jpg"/>
          <p:cNvPicPr>
            <a:picLocks noChangeAspect="1" noChangeArrowheads="1"/>
          </p:cNvPicPr>
          <p:nvPr/>
        </p:nvPicPr>
        <p:blipFill>
          <a:blip r:embed="rId3" cstate="print">
            <a:lum bright="-30000"/>
          </a:blip>
          <a:srcRect/>
          <a:stretch>
            <a:fillRect/>
          </a:stretch>
        </p:blipFill>
        <p:spPr bwMode="auto">
          <a:xfrm>
            <a:off x="789062" y="2438400"/>
            <a:ext cx="3977088" cy="339576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b="1" i="1" dirty="0" smtClean="0"/>
              <a:t>3. The Personal Presence of Christ</a:t>
            </a:r>
            <a:br>
              <a:rPr lang="en-US" b="1" i="1" dirty="0" smtClean="0"/>
            </a:br>
            <a:r>
              <a:rPr lang="en-US" sz="4000" b="1" i="1" dirty="0" smtClean="0"/>
              <a:t>Verse 18-20</a:t>
            </a:r>
            <a:endParaRPr lang="en-US" sz="4000" b="1" i="1" dirty="0"/>
          </a:p>
        </p:txBody>
      </p:sp>
      <p:sp>
        <p:nvSpPr>
          <p:cNvPr id="6" name="Content Placeholder 5"/>
          <p:cNvSpPr>
            <a:spLocks noGrp="1"/>
          </p:cNvSpPr>
          <p:nvPr>
            <p:ph idx="1"/>
          </p:nvPr>
        </p:nvSpPr>
        <p:spPr>
          <a:xfrm>
            <a:off x="4572000" y="2438400"/>
            <a:ext cx="4419600" cy="2971800"/>
          </a:xfrm>
        </p:spPr>
        <p:txBody>
          <a:bodyPr>
            <a:noAutofit/>
          </a:bodyPr>
          <a:lstStyle/>
          <a:p>
            <a:pPr algn="ctr">
              <a:buNone/>
            </a:pPr>
            <a:r>
              <a:rPr lang="en-US" sz="3600" i="1" dirty="0" smtClean="0">
                <a:solidFill>
                  <a:srgbClr val="FFC000"/>
                </a:solidFill>
              </a:rPr>
              <a:t>“I will not leave you comfortless: I will come to you…ye in me and I in you…”</a:t>
            </a:r>
            <a:endParaRPr lang="en-US" sz="3600" i="1" dirty="0">
              <a:solidFill>
                <a:srgbClr val="FFC000"/>
              </a:solidFill>
            </a:endParaRPr>
          </a:p>
        </p:txBody>
      </p:sp>
      <p:pic>
        <p:nvPicPr>
          <p:cNvPr id="4101"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1566729" y="2819400"/>
            <a:ext cx="2438400" cy="2237874"/>
          </a:xfrm>
          <a:prstGeom prst="ellipse">
            <a:avLst/>
          </a:prstGeom>
          <a:ln>
            <a:noFill/>
          </a:ln>
          <a:effectLst>
            <a:softEdge rad="112500"/>
          </a:effectLst>
        </p:spPr>
      </p:pic>
    </p:spTree>
    <p:extLst>
      <p:ext uri="{BB962C8B-B14F-4D97-AF65-F5344CB8AC3E}">
        <p14:creationId xmlns:p14="http://schemas.microsoft.com/office/powerpoint/2010/main" val="8723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oly spirit\tj200805092227-1.jpg"/>
          <p:cNvPicPr>
            <a:picLocks noChangeAspect="1" noChangeArrowheads="1"/>
          </p:cNvPicPr>
          <p:nvPr/>
        </p:nvPicPr>
        <p:blipFill>
          <a:blip r:embed="rId3" cstate="print">
            <a:lum bright="-20000"/>
          </a:blip>
          <a:srcRect/>
          <a:stretch>
            <a:fillRect/>
          </a:stretch>
        </p:blipFill>
        <p:spPr bwMode="auto">
          <a:xfrm>
            <a:off x="1752600" y="2590800"/>
            <a:ext cx="5943600"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274638"/>
            <a:ext cx="8229600" cy="1706562"/>
          </a:xfrm>
        </p:spPr>
        <p:txBody>
          <a:bodyPr>
            <a:normAutofit fontScale="90000"/>
          </a:bodyPr>
          <a:lstStyle/>
          <a:p>
            <a:r>
              <a:rPr lang="en-US" b="1" i="1" dirty="0" smtClean="0"/>
              <a:t>4. The Manifestation of Christ</a:t>
            </a:r>
            <a:br>
              <a:rPr lang="en-US" b="1" i="1" dirty="0" smtClean="0"/>
            </a:br>
            <a:r>
              <a:rPr lang="en-US" b="1" i="1" dirty="0" smtClean="0"/>
              <a:t> in the Believer</a:t>
            </a:r>
            <a:br>
              <a:rPr lang="en-US" b="1" i="1" dirty="0" smtClean="0"/>
            </a:br>
            <a:r>
              <a:rPr lang="en-US" sz="4000" b="1" i="1" dirty="0" smtClean="0"/>
              <a:t>Verse 21-22</a:t>
            </a:r>
            <a:endParaRPr lang="en-US" sz="4000" b="1" i="1" dirty="0"/>
          </a:p>
        </p:txBody>
      </p:sp>
      <p:sp>
        <p:nvSpPr>
          <p:cNvPr id="4" name="Content Placeholder 3"/>
          <p:cNvSpPr>
            <a:spLocks noGrp="1"/>
          </p:cNvSpPr>
          <p:nvPr>
            <p:ph idx="1"/>
          </p:nvPr>
        </p:nvSpPr>
        <p:spPr>
          <a:xfrm>
            <a:off x="1828800" y="4343400"/>
            <a:ext cx="5715000" cy="1782763"/>
          </a:xfrm>
        </p:spPr>
        <p:txBody>
          <a:bodyPr>
            <a:normAutofit lnSpcReduction="10000"/>
          </a:bodyPr>
          <a:lstStyle/>
          <a:p>
            <a:pPr algn="ctr">
              <a:buNone/>
            </a:pPr>
            <a:r>
              <a:rPr lang="en-US" sz="4000" b="1" i="1" dirty="0" smtClean="0">
                <a:solidFill>
                  <a:schemeClr val="bg1"/>
                </a:solidFill>
                <a:effectLst>
                  <a:glow rad="228600">
                    <a:schemeClr val="accent6">
                      <a:satMod val="175000"/>
                      <a:alpha val="40000"/>
                    </a:schemeClr>
                  </a:glow>
                </a:effectLst>
              </a:rPr>
              <a:t>“I will love him, and will manifest myself to him…”</a:t>
            </a:r>
            <a:endParaRPr lang="en-US" sz="40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84202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5. The Abiding Presence of the Trinity</a:t>
            </a:r>
            <a:br>
              <a:rPr lang="en-US" b="1" i="1" dirty="0" smtClean="0"/>
            </a:br>
            <a:r>
              <a:rPr lang="en-US" sz="4000" b="1" i="1" dirty="0" smtClean="0"/>
              <a:t>Verse 23-24</a:t>
            </a:r>
            <a:endParaRPr lang="en-US" sz="4000" b="1" i="1" dirty="0"/>
          </a:p>
        </p:txBody>
      </p:sp>
      <p:sp>
        <p:nvSpPr>
          <p:cNvPr id="7" name="Content Placeholder 6"/>
          <p:cNvSpPr>
            <a:spLocks noGrp="1"/>
          </p:cNvSpPr>
          <p:nvPr>
            <p:ph idx="1"/>
          </p:nvPr>
        </p:nvSpPr>
        <p:spPr>
          <a:xfrm>
            <a:off x="2590800" y="4419600"/>
            <a:ext cx="3505200" cy="2133600"/>
          </a:xfrm>
        </p:spPr>
        <p:txBody>
          <a:bodyPr>
            <a:normAutofit/>
          </a:bodyPr>
          <a:lstStyle/>
          <a:p>
            <a:pPr algn="ctr">
              <a:buNone/>
            </a:pPr>
            <a:r>
              <a:rPr lang="en-US" sz="3600" b="1" i="1" dirty="0" smtClean="0">
                <a:solidFill>
                  <a:srgbClr val="FFC000"/>
                </a:solidFill>
              </a:rPr>
              <a:t>“We will make our abode with him…”</a:t>
            </a:r>
          </a:p>
        </p:txBody>
      </p:sp>
      <p:pic>
        <p:nvPicPr>
          <p:cNvPr id="6146" name="Picture 2" descr="C:\Users\Ptr. Daniel White\Desktop\Bible pictures\Jesus\00 Faces of Jesus\scan0022.jpg"/>
          <p:cNvPicPr>
            <a:picLocks noChangeAspect="1" noChangeArrowheads="1"/>
          </p:cNvPicPr>
          <p:nvPr/>
        </p:nvPicPr>
        <p:blipFill>
          <a:blip r:embed="rId3" cstate="print">
            <a:lum bright="-10000"/>
          </a:blip>
          <a:srcRect/>
          <a:stretch>
            <a:fillRect/>
          </a:stretch>
        </p:blipFill>
        <p:spPr bwMode="auto">
          <a:xfrm>
            <a:off x="685800" y="4038600"/>
            <a:ext cx="2057400" cy="2561670"/>
          </a:xfrm>
          <a:prstGeom prst="rect">
            <a:avLst/>
          </a:prstGeom>
          <a:ln>
            <a:noFill/>
          </a:ln>
          <a:effectLst>
            <a:softEdge rad="112500"/>
          </a:effectLst>
        </p:spPr>
      </p:pic>
      <p:pic>
        <p:nvPicPr>
          <p:cNvPr id="6147" name="Picture 3" descr="C:\Users\Ptr. Daniel White\Desktop\Bible pictures\Jesus\GOD\God 1208OT-9.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2971800" y="1752600"/>
            <a:ext cx="2878138" cy="2187851"/>
          </a:xfrm>
          <a:prstGeom prst="rect">
            <a:avLst/>
          </a:prstGeom>
          <a:ln>
            <a:noFill/>
          </a:ln>
          <a:effectLst>
            <a:softEdge rad="112500"/>
          </a:effectLst>
        </p:spPr>
      </p:pic>
      <p:pic>
        <p:nvPicPr>
          <p:cNvPr id="6148" name="Picture 4" descr="C:\Users\Ptr. Daniel White\Desktop\Bible pictures\holy spirit\holy_spirit1-768162.jpg"/>
          <p:cNvPicPr>
            <a:picLocks noChangeAspect="1" noChangeArrowheads="1"/>
          </p:cNvPicPr>
          <p:nvPr/>
        </p:nvPicPr>
        <p:blipFill>
          <a:blip r:embed="rId5" cstate="print">
            <a:lum bright="-20000"/>
          </a:blip>
          <a:srcRect/>
          <a:stretch>
            <a:fillRect/>
          </a:stretch>
        </p:blipFill>
        <p:spPr bwMode="auto">
          <a:xfrm>
            <a:off x="6019800" y="4114800"/>
            <a:ext cx="2547938" cy="2547938"/>
          </a:xfrm>
          <a:prstGeom prst="rect">
            <a:avLst/>
          </a:prstGeom>
          <a:ln>
            <a:noFill/>
          </a:ln>
          <a:effectLst>
            <a:softEdge rad="112500"/>
          </a:effectLst>
        </p:spPr>
      </p:pic>
    </p:spTree>
    <p:extLst>
      <p:ext uri="{BB962C8B-B14F-4D97-AF65-F5344CB8AC3E}">
        <p14:creationId xmlns:p14="http://schemas.microsoft.com/office/powerpoint/2010/main" val="5214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s and book of life\Bible MSS\1485031.jpg"/>
          <p:cNvPicPr>
            <a:picLocks noChangeAspect="1" noChangeArrowheads="1"/>
          </p:cNvPicPr>
          <p:nvPr/>
        </p:nvPicPr>
        <p:blipFill>
          <a:blip r:embed="rId3" cstate="print"/>
          <a:srcRect/>
          <a:stretch>
            <a:fillRect/>
          </a:stretch>
        </p:blipFill>
        <p:spPr bwMode="auto">
          <a:xfrm>
            <a:off x="2514600" y="1676400"/>
            <a:ext cx="4103105" cy="4789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6. The Teacher</a:t>
            </a:r>
            <a:br>
              <a:rPr lang="en-US" b="1" i="1" dirty="0" smtClean="0"/>
            </a:br>
            <a:r>
              <a:rPr lang="en-US" sz="4000" b="1" i="1" dirty="0" smtClean="0"/>
              <a:t>Verse 25-26</a:t>
            </a:r>
            <a:endParaRPr lang="en-US" sz="4000" b="1" i="1" dirty="0"/>
          </a:p>
        </p:txBody>
      </p:sp>
      <p:sp>
        <p:nvSpPr>
          <p:cNvPr id="5" name="Content Placeholder 4"/>
          <p:cNvSpPr>
            <a:spLocks noGrp="1"/>
          </p:cNvSpPr>
          <p:nvPr>
            <p:ph idx="1"/>
          </p:nvPr>
        </p:nvSpPr>
        <p:spPr>
          <a:xfrm>
            <a:off x="2514600" y="1981200"/>
            <a:ext cx="4038600" cy="4144963"/>
          </a:xfrm>
        </p:spPr>
        <p:txBody>
          <a:bodyPr>
            <a:normAutofit/>
          </a:bodyPr>
          <a:lstStyle/>
          <a:p>
            <a:pPr algn="ctr">
              <a:buNone/>
            </a:pPr>
            <a:r>
              <a:rPr lang="en-US" sz="4000" b="1" i="1" dirty="0" smtClean="0">
                <a:solidFill>
                  <a:schemeClr val="bg1"/>
                </a:solidFill>
              </a:rPr>
              <a:t>“He shall teach you all things, and bring all things to your remembrance…”</a:t>
            </a:r>
            <a:endParaRPr lang="en-US" sz="4000" b="1" i="1" dirty="0">
              <a:solidFill>
                <a:schemeClr val="bg1"/>
              </a:solidFill>
            </a:endParaRPr>
          </a:p>
        </p:txBody>
      </p:sp>
    </p:spTree>
    <p:extLst>
      <p:ext uri="{BB962C8B-B14F-4D97-AF65-F5344CB8AC3E}">
        <p14:creationId xmlns:p14="http://schemas.microsoft.com/office/powerpoint/2010/main" val="353733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ackgrounds\Ocean, lakes, rivers\1024-Landscapes-E010.jpg"/>
          <p:cNvPicPr>
            <a:picLocks noChangeAspect="1" noChangeArrowheads="1"/>
          </p:cNvPicPr>
          <p:nvPr/>
        </p:nvPicPr>
        <p:blipFill>
          <a:blip r:embed="rId3" cstate="print"/>
          <a:srcRect/>
          <a:stretch>
            <a:fillRect/>
          </a:stretch>
        </p:blipFill>
        <p:spPr bwMode="auto">
          <a:xfrm>
            <a:off x="1447800" y="1752600"/>
            <a:ext cx="6242050" cy="4681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7. The Peace of Christ</a:t>
            </a:r>
            <a:br>
              <a:rPr lang="en-US" b="1" i="1" dirty="0" smtClean="0"/>
            </a:br>
            <a:r>
              <a:rPr lang="en-US" sz="4000" b="1" i="1" dirty="0" smtClean="0"/>
              <a:t>Verse 27</a:t>
            </a:r>
            <a:endParaRPr lang="en-US" sz="4000" b="1" i="1" dirty="0"/>
          </a:p>
        </p:txBody>
      </p:sp>
      <p:sp>
        <p:nvSpPr>
          <p:cNvPr id="5" name="Content Placeholder 4"/>
          <p:cNvSpPr>
            <a:spLocks noGrp="1"/>
          </p:cNvSpPr>
          <p:nvPr>
            <p:ph idx="1"/>
          </p:nvPr>
        </p:nvSpPr>
        <p:spPr>
          <a:xfrm>
            <a:off x="1752600" y="1981200"/>
            <a:ext cx="5715000" cy="2514601"/>
          </a:xfrm>
        </p:spPr>
        <p:txBody>
          <a:bodyPr/>
          <a:lstStyle/>
          <a:p>
            <a:pPr>
              <a:buNone/>
            </a:pPr>
            <a:r>
              <a:rPr lang="en-US" b="1" i="1" dirty="0" smtClean="0">
                <a:solidFill>
                  <a:schemeClr val="bg1"/>
                </a:solidFill>
                <a:effectLst>
                  <a:glow rad="228600">
                    <a:schemeClr val="accent1">
                      <a:satMod val="175000"/>
                      <a:alpha val="40000"/>
                    </a:schemeClr>
                  </a:glow>
                </a:effectLst>
              </a:rPr>
              <a:t>“Peace I leave with you, my peace I give unto you…let not your heart be troubled…”</a:t>
            </a:r>
            <a:endParaRPr lang="en-US" b="1" i="1" dirty="0">
              <a:solidFill>
                <a:schemeClr val="bg1"/>
              </a:solidFill>
              <a:effectLst>
                <a:glow rad="228600">
                  <a:schemeClr val="accent1">
                    <a:satMod val="175000"/>
                    <a:alpha val="40000"/>
                  </a:schemeClr>
                </a:glow>
              </a:effectLst>
            </a:endParaRPr>
          </a:p>
        </p:txBody>
      </p:sp>
      <p:pic>
        <p:nvPicPr>
          <p:cNvPr id="7173" name="Picture 5" descr="C:\Users\Ptr. Daniel White\Desktop\Bible pictures\holy spirit\scan0016.jpg"/>
          <p:cNvPicPr>
            <a:picLocks noChangeAspect="1" noChangeArrowheads="1"/>
          </p:cNvPicPr>
          <p:nvPr/>
        </p:nvPicPr>
        <p:blipFill>
          <a:blip r:embed="rId4" cstate="print"/>
          <a:srcRect/>
          <a:stretch>
            <a:fillRect/>
          </a:stretch>
        </p:blipFill>
        <p:spPr bwMode="auto">
          <a:xfrm>
            <a:off x="3276600" y="3962400"/>
            <a:ext cx="2438400" cy="2068124"/>
          </a:xfrm>
          <a:prstGeom prst="ellipse">
            <a:avLst/>
          </a:prstGeom>
          <a:ln>
            <a:noFill/>
          </a:ln>
          <a:effectLst>
            <a:softEdge rad="112500"/>
          </a:effectLst>
        </p:spPr>
      </p:pic>
    </p:spTree>
    <p:extLst>
      <p:ext uri="{BB962C8B-B14F-4D97-AF65-F5344CB8AC3E}">
        <p14:creationId xmlns:p14="http://schemas.microsoft.com/office/powerpoint/2010/main" val="352591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joelgrantham.com/wp-content/uploads/2014/04/product-7-Symbo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33600" y="13856"/>
            <a:ext cx="47814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4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a:noFill/>
        </p:spPr>
      </p:pic>
      <p:pic>
        <p:nvPicPr>
          <p:cNvPr id="4"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a:off x="5237018" y="2362200"/>
            <a:ext cx="3906982" cy="2743200"/>
          </a:xfrm>
          <a:prstGeom prst="rect">
            <a:avLst/>
          </a:prstGeom>
          <a:ln>
            <a:noFill/>
          </a:ln>
          <a:effectLst>
            <a:reflection blurRad="6350" stA="50000" endA="295" endPos="92000" dist="101600" dir="5400000" sy="-100000" algn="bl" rotWithShape="0"/>
            <a:softEdge rad="112500"/>
          </a:effectLst>
        </p:spPr>
      </p:pic>
      <p:pic>
        <p:nvPicPr>
          <p:cNvPr id="1026" name="Picture 2" descr="C:\Users\Ptr. Daniel White\Desktop\New Folder\AngelTrumpet.jpg"/>
          <p:cNvPicPr>
            <a:picLocks noChangeAspect="1" noChangeArrowheads="1"/>
          </p:cNvPicPr>
          <p:nvPr/>
        </p:nvPicPr>
        <p:blipFill>
          <a:blip r:embed="rId5" cstate="print">
            <a:duotone>
              <a:prstClr val="black"/>
              <a:schemeClr val="bg2">
                <a:lumMod val="20000"/>
                <a:lumOff val="80000"/>
                <a:tint val="45000"/>
                <a:satMod val="400000"/>
              </a:schemeClr>
            </a:duotone>
          </a:blip>
          <a:srcRect t="13333"/>
          <a:stretch>
            <a:fillRect/>
          </a:stretch>
        </p:blipFill>
        <p:spPr bwMode="auto">
          <a:xfrm flipH="1">
            <a:off x="0" y="0"/>
            <a:ext cx="2909977" cy="3352800"/>
          </a:xfrm>
          <a:prstGeom prst="ellipse">
            <a:avLst/>
          </a:prstGeom>
          <a:ln>
            <a:noFill/>
          </a:ln>
          <a:effectLst>
            <a:softEdge rad="112500"/>
          </a:effectLst>
        </p:spPr>
      </p:pic>
      <p:sp>
        <p:nvSpPr>
          <p:cNvPr id="5" name="Title 4"/>
          <p:cNvSpPr>
            <a:spLocks noGrp="1"/>
          </p:cNvSpPr>
          <p:nvPr>
            <p:ph type="title"/>
          </p:nvPr>
        </p:nvSpPr>
        <p:spPr>
          <a:xfrm>
            <a:off x="0" y="3048000"/>
            <a:ext cx="5410200" cy="3810000"/>
          </a:xfrm>
        </p:spPr>
        <p:txBody>
          <a:bodyPr>
            <a:normAutofit fontScale="90000"/>
          </a:bodyPr>
          <a:lstStyle/>
          <a:p>
            <a:r>
              <a:rPr lang="en-US" b="1" i="1" dirty="0" smtClean="0">
                <a:solidFill>
                  <a:schemeClr val="bg1"/>
                </a:solidFill>
                <a:effectLst>
                  <a:glow rad="101600">
                    <a:schemeClr val="tx1">
                      <a:alpha val="60000"/>
                    </a:schemeClr>
                  </a:glow>
                </a:effectLst>
              </a:rPr>
              <a:t>“And the first voice which I heard was as it were of a trumpet talking with me; which said, Come up hither.”</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43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0"/>
            <a:ext cx="9144000" cy="2806998"/>
          </a:xfrm>
          <a:prstGeom prst="rect">
            <a:avLst/>
          </a:prstGeom>
          <a:noFill/>
        </p:spPr>
      </p:pic>
      <p:sp>
        <p:nvSpPr>
          <p:cNvPr id="3" name="Rectangle 2"/>
          <p:cNvSpPr/>
          <p:nvPr/>
        </p:nvSpPr>
        <p:spPr>
          <a:xfrm>
            <a:off x="0" y="1905001"/>
            <a:ext cx="9144000" cy="4401205"/>
          </a:xfrm>
          <a:prstGeom prst="rect">
            <a:avLst/>
          </a:prstGeom>
        </p:spPr>
        <p:txBody>
          <a:bodyPr wrap="square">
            <a:spAutoFit/>
            <a:scene3d>
              <a:camera prst="orthographicFront"/>
              <a:lightRig rig="threePt" dir="t"/>
            </a:scene3d>
            <a:sp3d extrusionH="57150">
              <a:bevelT w="38100" h="38100" prst="convex"/>
            </a:sp3d>
          </a:bodyPr>
          <a:lstStyle/>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r>
              <a:rPr lang="en-US" sz="4000" i="1" dirty="0" smtClean="0">
                <a:solidFill>
                  <a:schemeClr val="bg2">
                    <a:lumMod val="40000"/>
                    <a:lumOff val="60000"/>
                  </a:schemeClr>
                </a:solidFill>
                <a:effectLst>
                  <a:glow rad="101600">
                    <a:schemeClr val="accent5">
                      <a:lumMod val="75000"/>
                      <a:alpha val="60000"/>
                    </a:schemeClr>
                  </a:glow>
                </a:effectLst>
              </a:rPr>
              <a:t>The 7 symbols of the Holy Spirit are essential to us gaining an understanding of who He is, what He’s like and His ministry in our lives, the Church </a:t>
            </a:r>
          </a:p>
          <a:p>
            <a:pPr algn="ctr"/>
            <a:r>
              <a:rPr lang="en-US" sz="4000" i="1" dirty="0" smtClean="0">
                <a:solidFill>
                  <a:schemeClr val="bg2">
                    <a:lumMod val="40000"/>
                    <a:lumOff val="60000"/>
                  </a:schemeClr>
                </a:solidFill>
                <a:effectLst>
                  <a:glow rad="101600">
                    <a:schemeClr val="accent5">
                      <a:lumMod val="75000"/>
                      <a:alpha val="60000"/>
                    </a:schemeClr>
                  </a:glow>
                </a:effectLst>
              </a:rPr>
              <a:t>and the World.</a:t>
            </a:r>
            <a:endParaRPr lang="en-US" sz="4000" i="1" dirty="0">
              <a:solidFill>
                <a:schemeClr val="bg2">
                  <a:lumMod val="40000"/>
                  <a:lumOff val="60000"/>
                </a:schemeClr>
              </a:solidFill>
              <a:effectLst>
                <a:glow rad="101600">
                  <a:schemeClr val="accent5">
                    <a:lumMod val="75000"/>
                    <a:alpha val="60000"/>
                  </a:schemeClr>
                </a:glow>
              </a:effectLst>
            </a:endParaRPr>
          </a:p>
        </p:txBody>
      </p:sp>
    </p:spTree>
    <p:extLst>
      <p:ext uri="{BB962C8B-B14F-4D97-AF65-F5344CB8AC3E}">
        <p14:creationId xmlns:p14="http://schemas.microsoft.com/office/powerpoint/2010/main" val="427113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extLst>
      <p:ext uri="{BB962C8B-B14F-4D97-AF65-F5344CB8AC3E}">
        <p14:creationId xmlns:p14="http://schemas.microsoft.com/office/powerpoint/2010/main" val="176111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54762"/>
          </a:xfrm>
        </p:spPr>
        <p:txBody>
          <a:bodyPr>
            <a:normAutofit/>
          </a:bodyPr>
          <a:lstStyle/>
          <a:p>
            <a:r>
              <a:rPr lang="en-US" sz="4800" i="1" dirty="0" smtClean="0">
                <a:effectLst>
                  <a:glow rad="101600">
                    <a:schemeClr val="bg1">
                      <a:alpha val="60000"/>
                    </a:schemeClr>
                  </a:glow>
                </a:effectLst>
              </a:rPr>
              <a:t>“And before the throne there was a sea of glass like unto crystal: and in the midst of the throne, and round about the throne, were four beasts full of eyes before and behind.”</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87952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jamesnart.net/Prophetic_Art_of_James_Nesbit/Throne_Room_files/Four%20Living%20Creatures%20.jpg"/>
          <p:cNvPicPr>
            <a:picLocks noChangeAspect="1" noChangeArrowheads="1"/>
          </p:cNvPicPr>
          <p:nvPr/>
        </p:nvPicPr>
        <p:blipFill>
          <a:blip r:embed="rId2" cstate="print"/>
          <a:srcRect/>
          <a:stretch>
            <a:fillRect/>
          </a:stretch>
        </p:blipFill>
        <p:spPr bwMode="auto">
          <a:xfrm>
            <a:off x="0" y="228600"/>
            <a:ext cx="9144000" cy="5930539"/>
          </a:xfrm>
          <a:prstGeom prst="rect">
            <a:avLst/>
          </a:prstGeom>
          <a:noFill/>
        </p:spPr>
      </p:pic>
      <p:sp>
        <p:nvSpPr>
          <p:cNvPr id="2" name="Title 1"/>
          <p:cNvSpPr>
            <a:spLocks noGrp="1"/>
          </p:cNvSpPr>
          <p:nvPr>
            <p:ph type="title"/>
          </p:nvPr>
        </p:nvSpPr>
        <p:spPr>
          <a:xfrm>
            <a:off x="457200" y="274638"/>
            <a:ext cx="8229600" cy="5745162"/>
          </a:xfrm>
        </p:spPr>
        <p:txBody>
          <a:bodyPr>
            <a:normAutofit/>
          </a:bodyPr>
          <a:lstStyle/>
          <a:p>
            <a:r>
              <a:rPr lang="en-US" sz="3600" i="1" dirty="0" smtClean="0">
                <a:effectLst>
                  <a:glow rad="101600">
                    <a:schemeClr val="bg1">
                      <a:alpha val="60000"/>
                    </a:schemeClr>
                  </a:glow>
                </a:effectLst>
              </a:rPr>
              <a:t>“And </a:t>
            </a:r>
            <a:r>
              <a:rPr lang="en-US" sz="3600" i="1" dirty="0">
                <a:effectLst>
                  <a:glow rad="101600">
                    <a:schemeClr val="bg1">
                      <a:alpha val="60000"/>
                    </a:schemeClr>
                  </a:glow>
                </a:effectLst>
              </a:rPr>
              <a:t>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a:t>
            </a:r>
            <a:r>
              <a:rPr lang="en-US" sz="3600" i="1" dirty="0" smtClean="0">
                <a:effectLst>
                  <a:glow rad="101600">
                    <a:schemeClr val="bg1">
                      <a:alpha val="60000"/>
                    </a:schemeClr>
                  </a:glow>
                </a:effectLst>
              </a:rPr>
              <a:t>come.”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7817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duotone>
              <a:schemeClr val="accent4">
                <a:shade val="45000"/>
                <a:satMod val="135000"/>
              </a:schemeClr>
              <a:prstClr val="white"/>
            </a:duotone>
          </a:blip>
          <a:srcRect l="65482" t="162" r="12266" b="85394"/>
          <a:stretch>
            <a:fillRect/>
          </a:stretch>
        </p:blipFill>
        <p:spPr bwMode="auto">
          <a:xfrm>
            <a:off x="0" y="5410200"/>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duotone>
              <a:schemeClr val="accent3">
                <a:shade val="45000"/>
                <a:satMod val="135000"/>
              </a:schemeClr>
              <a:prstClr val="white"/>
            </a:duotone>
          </a:blip>
          <a:srcRect l="6586" t="-46" r="66525" b="83379"/>
          <a:stretch>
            <a:fillRect/>
          </a:stretch>
        </p:blipFill>
        <p:spPr bwMode="auto">
          <a:xfrm>
            <a:off x="0" y="3657600"/>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duotone>
              <a:schemeClr val="accent1">
                <a:shade val="45000"/>
                <a:satMod val="135000"/>
              </a:schemeClr>
              <a:prstClr val="white"/>
            </a:duotone>
          </a:blip>
          <a:srcRect l="62053" t="21111" r="10132" b="55556"/>
          <a:stretch>
            <a:fillRect/>
          </a:stretch>
        </p:blipFill>
        <p:spPr bwMode="auto">
          <a:xfrm>
            <a:off x="0" y="167640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duotone>
              <a:schemeClr val="accent2">
                <a:shade val="45000"/>
                <a:satMod val="135000"/>
              </a:schemeClr>
              <a:prstClr val="white"/>
            </a:duotone>
          </a:blip>
          <a:srcRect l="9847" t="21829" r="59717" b="60802"/>
          <a:stretch>
            <a:fillRect/>
          </a:stretch>
        </p:blipFill>
        <p:spPr bwMode="auto">
          <a:xfrm flipH="1">
            <a:off x="0" y="0"/>
            <a:ext cx="2842260" cy="1600200"/>
          </a:xfrm>
          <a:prstGeom prst="rect">
            <a:avLst/>
          </a:prstGeom>
          <a:ln>
            <a:noFill/>
          </a:ln>
          <a:effectLst>
            <a:softEdge rad="112500"/>
          </a:effectLst>
        </p:spPr>
      </p:pic>
      <p:sp>
        <p:nvSpPr>
          <p:cNvPr id="7" name="Content Placeholder 6"/>
          <p:cNvSpPr>
            <a:spLocks noGrp="1"/>
          </p:cNvSpPr>
          <p:nvPr>
            <p:ph idx="1"/>
          </p:nvPr>
        </p:nvSpPr>
        <p:spPr>
          <a:xfrm>
            <a:off x="3048000" y="304800"/>
            <a:ext cx="6096000" cy="6553200"/>
          </a:xfrm>
        </p:spPr>
        <p:txBody>
          <a:bodyPr>
            <a:normAutofit lnSpcReduction="10000"/>
          </a:bodyPr>
          <a:lstStyle/>
          <a:p>
            <a:pPr algn="ctr">
              <a:buNone/>
            </a:pPr>
            <a:r>
              <a:rPr lang="en-US" sz="3600" dirty="0" smtClean="0"/>
              <a:t>Four living creatures</a:t>
            </a:r>
          </a:p>
          <a:p>
            <a:pPr algn="ctr">
              <a:buNone/>
            </a:pPr>
            <a:r>
              <a:rPr lang="en-US" sz="3600" i="1" dirty="0" smtClean="0"/>
              <a:t>“</a:t>
            </a:r>
            <a:r>
              <a:rPr lang="en-US" sz="3600" i="1" dirty="0" err="1" smtClean="0"/>
              <a:t>Seraphims</a:t>
            </a:r>
            <a:r>
              <a:rPr lang="en-US" sz="3600" i="1" dirty="0" smtClean="0"/>
              <a:t>”</a:t>
            </a:r>
          </a:p>
          <a:p>
            <a:pPr algn="ctr">
              <a:buNone/>
            </a:pPr>
            <a:r>
              <a:rPr lang="en-US" sz="3600" i="1" dirty="0" smtClean="0"/>
              <a:t>(Isaiah 6:1-3)</a:t>
            </a:r>
          </a:p>
          <a:p>
            <a:endParaRPr lang="en-US" sz="3600" dirty="0"/>
          </a:p>
          <a:p>
            <a:r>
              <a:rPr lang="en-US" sz="3600" dirty="0" smtClean="0"/>
              <a:t>Eyes = wisdom</a:t>
            </a:r>
          </a:p>
          <a:p>
            <a:r>
              <a:rPr lang="en-US" sz="3600" dirty="0" smtClean="0"/>
              <a:t>Wings = swift movement</a:t>
            </a:r>
          </a:p>
          <a:p>
            <a:r>
              <a:rPr lang="en-US" sz="3600" dirty="0" smtClean="0"/>
              <a:t>Lion = strength</a:t>
            </a:r>
          </a:p>
          <a:p>
            <a:r>
              <a:rPr lang="en-US" sz="3600" dirty="0" smtClean="0"/>
              <a:t>Calf = service</a:t>
            </a:r>
          </a:p>
          <a:p>
            <a:r>
              <a:rPr lang="en-US" sz="3600" dirty="0" smtClean="0"/>
              <a:t>Face of a man = Intelligence</a:t>
            </a:r>
          </a:p>
          <a:p>
            <a:r>
              <a:rPr lang="en-US" sz="3600" dirty="0" smtClean="0"/>
              <a:t>Eagle = power and authority</a:t>
            </a:r>
          </a:p>
          <a:p>
            <a:endParaRPr lang="en-US" sz="3600" dirty="0"/>
          </a:p>
        </p:txBody>
      </p:sp>
    </p:spTree>
    <p:extLst>
      <p:ext uri="{BB962C8B-B14F-4D97-AF65-F5344CB8AC3E}">
        <p14:creationId xmlns:p14="http://schemas.microsoft.com/office/powerpoint/2010/main" val="1186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to="" calcmode="lin" valueType="num">
                                      <p:cBhvr>
                                        <p:cTn id="7" dur="1" fill="hold"/>
                                        <p:tgtEl>
                                          <p:spTgt spid="133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to="" calcmode="lin" valueType="num">
                                      <p:cBhvr>
                                        <p:cTn id="12" dur="1" fill="hold"/>
                                        <p:tgtEl>
                                          <p:spTgt spid="1331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to="" calcmode="lin" valueType="num">
                                      <p:cBhvr>
                                        <p:cTn id="17" dur="1" fill="hold"/>
                                        <p:tgtEl>
                                          <p:spTgt spid="133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to="" calcmode="lin" valueType="num">
                                      <p:cBhvr>
                                        <p:cTn id="22" dur="1" fill="hold"/>
                                        <p:tgtEl>
                                          <p:spTgt spid="133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to="" calcmode="lin" valueType="num">
                                      <p:cBhvr>
                                        <p:cTn id="27" dur="1" fill="hold"/>
                                        <p:tgtEl>
                                          <p:spTgt spid="7">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to="" calcmode="lin" valueType="num">
                                      <p:cBhvr>
                                        <p:cTn id="32" dur="1" fill="hold"/>
                                        <p:tgtEl>
                                          <p:spTgt spid="7">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to="" calcmode="lin" valueType="num">
                                      <p:cBhvr>
                                        <p:cTn id="37" dur="1" fill="hold"/>
                                        <p:tgtEl>
                                          <p:spTgt spid="7">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to="" calcmode="lin" valueType="num">
                                      <p:cBhvr>
                                        <p:cTn id="42" dur="1" fill="hold"/>
                                        <p:tgtEl>
                                          <p:spTgt spid="7">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 to="" calcmode="lin" valueType="num">
                                      <p:cBhvr>
                                        <p:cTn id="47" dur="1" fill="hold"/>
                                        <p:tgtEl>
                                          <p:spTgt spid="7">
                                            <p:txEl>
                                              <p:pRg st="5" end="5"/>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 to="" calcmode="lin" valueType="num">
                                      <p:cBhvr>
                                        <p:cTn id="52" dur="1" fill="hold"/>
                                        <p:tgtEl>
                                          <p:spTgt spid="7">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 to="" calcmode="lin" valueType="num">
                                      <p:cBhvr>
                                        <p:cTn id="57" dur="1" fill="hold"/>
                                        <p:tgtEl>
                                          <p:spTgt spid="7">
                                            <p:txEl>
                                              <p:pRg st="7" end="7"/>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 to="" calcmode="lin" valueType="num">
                                      <p:cBhvr>
                                        <p:cTn id="62" dur="1" fill="hold"/>
                                        <p:tgtEl>
                                          <p:spTgt spid="7">
                                            <p:txEl>
                                              <p:pRg st="8" end="8"/>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 to="" calcmode="lin" valueType="num">
                                      <p:cBhvr>
                                        <p:cTn id="67" dur="1" fill="hold"/>
                                        <p:tgtEl>
                                          <p:spTgt spid="7">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9601199" cy="621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2" y="1265167"/>
            <a:ext cx="2391833" cy="2265947"/>
          </a:xfrm>
          <a:prstGeom prst="ellipse">
            <a:avLst/>
          </a:prstGeom>
          <a:ln>
            <a:noFill/>
          </a:ln>
          <a:effectLst>
            <a:softEdge rad="112500"/>
          </a:effectLst>
        </p:spPr>
      </p:pic>
    </p:spTree>
    <p:extLst>
      <p:ext uri="{BB962C8B-B14F-4D97-AF65-F5344CB8AC3E}">
        <p14:creationId xmlns:p14="http://schemas.microsoft.com/office/powerpoint/2010/main" val="887574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Eze Vision 1153-9-Vol 8.jp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981200" y="0"/>
            <a:ext cx="5410200" cy="6858000"/>
          </a:xfrm>
          <a:prstGeom prst="rect">
            <a:avLst/>
          </a:prstGeom>
          <a:noFill/>
        </p:spPr>
      </p:pic>
      <p:sp>
        <p:nvSpPr>
          <p:cNvPr id="3" name="Title 2"/>
          <p:cNvSpPr>
            <a:spLocks noGrp="1"/>
          </p:cNvSpPr>
          <p:nvPr>
            <p:ph type="title"/>
          </p:nvPr>
        </p:nvSpPr>
        <p:spPr>
          <a:xfrm>
            <a:off x="2133600" y="1143000"/>
            <a:ext cx="5029200" cy="2590800"/>
          </a:xfrm>
        </p:spPr>
        <p:txBody>
          <a:bodyPr>
            <a:normAutofit/>
          </a:bodyPr>
          <a:lstStyle/>
          <a:p>
            <a:r>
              <a:rPr lang="en-US" sz="5400" i="1" dirty="0" smtClean="0">
                <a:effectLst>
                  <a:glow rad="101600">
                    <a:schemeClr val="bg1">
                      <a:alpha val="60000"/>
                    </a:schemeClr>
                  </a:glow>
                </a:effectLst>
              </a:rPr>
              <a:t>Ezekiel 1:1-28</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7177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ctrTitle"/>
          </p:nvPr>
        </p:nvSpPr>
        <p:spPr>
          <a:xfrm>
            <a:off x="0" y="1"/>
            <a:ext cx="4038600" cy="2666999"/>
          </a:xfrm>
        </p:spPr>
        <p:txBody>
          <a:bodyPr>
            <a:normAutofit fontScale="90000"/>
          </a:bodyPr>
          <a:lstStyle/>
          <a:p>
            <a:r>
              <a:rPr lang="en-US" sz="5300" dirty="0" smtClean="0">
                <a:effectLst>
                  <a:glow rad="101600">
                    <a:schemeClr val="bg1">
                      <a:alpha val="60000"/>
                    </a:schemeClr>
                  </a:glow>
                </a:effectLst>
              </a:rPr>
              <a:t>Four Living Creatures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a:t>
            </a:r>
            <a:r>
              <a:rPr lang="en-US" i="1" dirty="0" err="1" smtClean="0">
                <a:effectLst>
                  <a:glow rad="101600">
                    <a:schemeClr val="bg1">
                      <a:alpha val="60000"/>
                    </a:schemeClr>
                  </a:glow>
                </a:effectLst>
              </a:rPr>
              <a:t>Cherubims</a:t>
            </a:r>
            <a:r>
              <a:rPr lang="en-US" i="1" dirty="0" smtClean="0">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(Ezekiel 10:15-20)</a:t>
            </a:r>
            <a:endParaRPr lang="en-US" i="1" dirty="0">
              <a:effectLst>
                <a:glow rad="101600">
                  <a:schemeClr val="bg1">
                    <a:alpha val="60000"/>
                  </a:schemeClr>
                </a:glow>
              </a:effectLst>
            </a:endParaRPr>
          </a:p>
        </p:txBody>
      </p:sp>
      <p:pic>
        <p:nvPicPr>
          <p:cNvPr id="13314" name="Picture 2" descr="http://4.bp.blogspot.com/-QEoEpVjI2QY/UKRHc0OKAxI/AAAAAAAAKPg/AiczknZF5qA/s1600/cherubim.jpg"/>
          <p:cNvPicPr>
            <a:picLocks noChangeAspect="1" noChangeArrowheads="1"/>
          </p:cNvPicPr>
          <p:nvPr/>
        </p:nvPicPr>
        <p:blipFill>
          <a:blip r:embed="rId4" cstate="print"/>
          <a:srcRect r="-291" b="15702"/>
          <a:stretch>
            <a:fillRect/>
          </a:stretch>
        </p:blipFill>
        <p:spPr bwMode="auto">
          <a:xfrm>
            <a:off x="5638800" y="228600"/>
            <a:ext cx="32766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09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smtClean="0">
                <a:effectLst>
                  <a:glow rad="101600">
                    <a:schemeClr val="bg1">
                      <a:alpha val="60000"/>
                    </a:schemeClr>
                  </a:glow>
                </a:effectLst>
              </a:rPr>
              <a:t>“Their rings were high that they were dreadful; and their rings were full of eyes round about them. And when the living creatures went, the wheels went  by them.”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3764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yonespiritministries.files.wordpress.com/2012/03/satan-not-an-ang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7" y="-66675"/>
            <a:ext cx="9232898" cy="692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3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tr. Daniel White\Desktop\Bible pictures\heaven\novajerusalem1.jpg"/>
          <p:cNvPicPr>
            <a:picLocks noChangeAspect="1" noChangeArrowheads="1"/>
          </p:cNvPicPr>
          <p:nvPr/>
        </p:nvPicPr>
        <p:blipFill>
          <a:blip r:embed="rId3" cstate="print">
            <a:lum bright="-20000"/>
          </a:blip>
          <a:srcRect r="781" b="16484"/>
          <a:stretch>
            <a:fillRect/>
          </a:stretch>
        </p:blipFill>
        <p:spPr bwMode="auto">
          <a:xfrm>
            <a:off x="0" y="0"/>
            <a:ext cx="9144000" cy="6858000"/>
          </a:xfrm>
          <a:prstGeom prst="rect">
            <a:avLst/>
          </a:prstGeom>
          <a:noFill/>
        </p:spPr>
      </p:pic>
      <p:sp>
        <p:nvSpPr>
          <p:cNvPr id="3" name="Content Placeholder 2"/>
          <p:cNvSpPr txBox="1">
            <a:spLocks/>
          </p:cNvSpPr>
          <p:nvPr/>
        </p:nvSpPr>
        <p:spPr>
          <a:xfrm>
            <a:off x="457200" y="2438400"/>
            <a:ext cx="8229600" cy="36877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thou hast seen”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1:1-20)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are”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2:1-3:22)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shall be hereafter.” – (Revelation 4:1-22:21)</a:t>
            </a:r>
            <a:endParaRPr kumimoji="0" lang="en-US" sz="40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endParaRPr>
          </a:p>
        </p:txBody>
      </p:sp>
      <p:sp>
        <p:nvSpPr>
          <p:cNvPr id="4" name="Title 1"/>
          <p:cNvSpPr txBox="1">
            <a:spLocks/>
          </p:cNvSpPr>
          <p:nvPr/>
        </p:nvSpPr>
        <p:spPr>
          <a:xfrm>
            <a:off x="1447800" y="274638"/>
            <a:ext cx="7239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“Write the things…”</a:t>
            </a:r>
            <a:b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b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(Revelation 1:19)</a:t>
            </a:r>
            <a:endParaRPr kumimoji="0" lang="en-US" sz="48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endParaRPr>
          </a:p>
        </p:txBody>
      </p:sp>
      <p:pic>
        <p:nvPicPr>
          <p:cNvPr id="7" name="Picture 7" descr="C:\Users\Ptr. Daniel White\Desktop\Prophet.jpg"/>
          <p:cNvPicPr>
            <a:picLocks noChangeAspect="1" noChangeArrowheads="1"/>
          </p:cNvPicPr>
          <p:nvPr/>
        </p:nvPicPr>
        <p:blipFill>
          <a:blip r:embed="rId4" cstate="print"/>
          <a:srcRect/>
          <a:stretch>
            <a:fillRect/>
          </a:stretch>
        </p:blipFill>
        <p:spPr bwMode="auto">
          <a:xfrm flipH="1">
            <a:off x="6553200" y="3048000"/>
            <a:ext cx="2590800" cy="2590800"/>
          </a:xfrm>
          <a:prstGeom prst="rect">
            <a:avLst/>
          </a:prstGeom>
          <a:ln>
            <a:noFill/>
          </a:ln>
          <a:effectLst>
            <a:softEdge rad="112500"/>
          </a:effectLst>
        </p:spPr>
      </p:pic>
      <p:pic>
        <p:nvPicPr>
          <p:cNvPr id="2050" name="Picture 2" descr="C:\Users\Ptr. Daniel White\Desktop\Bible pictures\Jesus\00 Faces of Jesus\scan0022.jpg"/>
          <p:cNvPicPr>
            <a:picLocks noChangeAspect="1" noChangeArrowheads="1"/>
          </p:cNvPicPr>
          <p:nvPr/>
        </p:nvPicPr>
        <p:blipFill>
          <a:blip r:embed="rId5" cstate="print"/>
          <a:srcRect/>
          <a:stretch>
            <a:fillRect/>
          </a:stretch>
        </p:blipFill>
        <p:spPr bwMode="auto">
          <a:xfrm>
            <a:off x="152400" y="152400"/>
            <a:ext cx="1828800" cy="2308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88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1000"/>
                                        <p:tgtEl>
                                          <p:spTgt spid="3">
                                            <p:txEl>
                                              <p:pRg st="2" end="2"/>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4)">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4)">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10872"/>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aven\throne.jpg"/>
          <p:cNvPicPr>
            <a:picLocks noChangeAspect="1" noChangeArrowheads="1"/>
          </p:cNvPicPr>
          <p:nvPr/>
        </p:nvPicPr>
        <p:blipFill>
          <a:blip r:embed="rId3" cstate="print"/>
          <a:srcRect/>
          <a:stretch>
            <a:fillRect/>
          </a:stretch>
        </p:blipFill>
        <p:spPr bwMode="auto">
          <a:xfrm>
            <a:off x="-304800" y="0"/>
            <a:ext cx="9448800" cy="6858000"/>
          </a:xfrm>
          <a:prstGeom prst="rect">
            <a:avLst/>
          </a:prstGeom>
          <a:noFill/>
        </p:spPr>
      </p:pic>
      <p:sp>
        <p:nvSpPr>
          <p:cNvPr id="3" name="Title 2"/>
          <p:cNvSpPr>
            <a:spLocks noGrp="1"/>
          </p:cNvSpPr>
          <p:nvPr>
            <p:ph type="title"/>
          </p:nvPr>
        </p:nvSpPr>
        <p:spPr>
          <a:xfrm>
            <a:off x="0" y="0"/>
            <a:ext cx="8915400" cy="6705600"/>
          </a:xfrm>
        </p:spPr>
        <p:txBody>
          <a:bodyPr>
            <a:noAutofit/>
          </a:bodyPr>
          <a:lstStyle/>
          <a:p>
            <a:r>
              <a:rPr lang="en-US" sz="3600" i="1" dirty="0" smtClean="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5735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35167" y="0"/>
            <a:ext cx="6789634" cy="6858000"/>
          </a:xfrm>
        </p:spPr>
        <p:txBody>
          <a:bodyPr>
            <a:normAutofit/>
          </a:bodyPr>
          <a:lstStyle/>
          <a:p>
            <a:r>
              <a:rPr lang="en-US" sz="4800" i="1" dirty="0" smtClean="0">
                <a:effectLst>
                  <a:glow rad="101600">
                    <a:schemeClr val="bg1">
                      <a:alpha val="60000"/>
                    </a:schemeClr>
                  </a:glow>
                </a:effectLst>
              </a:rPr>
              <a:t>“The four and twenty elders fall down before him that sat on the throne, and worship him that </a:t>
            </a:r>
            <a:r>
              <a:rPr lang="en-US" sz="4800" i="1" dirty="0" err="1" smtClean="0">
                <a:effectLst>
                  <a:glow rad="101600">
                    <a:schemeClr val="bg1">
                      <a:alpha val="60000"/>
                    </a:schemeClr>
                  </a:glow>
                </a:effectLst>
              </a:rPr>
              <a:t>liveth</a:t>
            </a:r>
            <a:r>
              <a:rPr lang="en-US" sz="4800" i="1" dirty="0" smtClean="0">
                <a:effectLst>
                  <a:glow rad="101600">
                    <a:schemeClr val="bg1">
                      <a:alpha val="60000"/>
                    </a:schemeClr>
                  </a:glow>
                </a:effectLst>
              </a:rPr>
              <a:t> for ever and ever, and cast their crowns before the throne, saying…”</a:t>
            </a:r>
            <a:endParaRPr lang="en-US" sz="4800" i="1" dirty="0">
              <a:effectLst>
                <a:glow rad="101600">
                  <a:schemeClr val="bg1">
                    <a:alpha val="60000"/>
                  </a:schemeClr>
                </a:glow>
              </a:effectLst>
            </a:endParaRPr>
          </a:p>
        </p:txBody>
      </p:sp>
      <p:pic>
        <p:nvPicPr>
          <p:cNvPr id="4" name="Picture 2" descr="http://christthecreativeword.org/Revelation/13Rev410-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977" t="20294" r="-45120" b="63171"/>
          <a:stretch/>
        </p:blipFill>
        <p:spPr bwMode="auto">
          <a:xfrm>
            <a:off x="152400" y="1447800"/>
            <a:ext cx="1965534" cy="118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0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heaven\image05.jpg"/>
          <p:cNvPicPr>
            <a:picLocks noChangeAspect="1" noChangeArrowheads="1"/>
          </p:cNvPicPr>
          <p:nvPr/>
        </p:nvPicPr>
        <p:blipFill>
          <a:blip r:embed="rId3" cstate="print"/>
          <a:srcRect r="375" b="4709"/>
          <a:stretch>
            <a:fillRect/>
          </a:stretch>
        </p:blipFill>
        <p:spPr bwMode="auto">
          <a:xfrm>
            <a:off x="-9439" y="0"/>
            <a:ext cx="9153440" cy="6858000"/>
          </a:xfrm>
          <a:prstGeom prst="rect">
            <a:avLst/>
          </a:prstGeom>
          <a:ln>
            <a:noFill/>
          </a:ln>
          <a:effectLst>
            <a:softEdge rad="112500"/>
          </a:effectLst>
        </p:spPr>
      </p:pic>
      <p:pic>
        <p:nvPicPr>
          <p:cNvPr id="3" name="Picture 3" descr="C:\Users\Ptr. Daniel White\Desktop\Bible pictures\crowns\1 Dad's Pix (5).bmp"/>
          <p:cNvPicPr>
            <a:picLocks noChangeAspect="1" noChangeArrowheads="1"/>
          </p:cNvPicPr>
          <p:nvPr/>
        </p:nvPicPr>
        <p:blipFill>
          <a:blip r:embed="rId4" cstate="print"/>
          <a:srcRect/>
          <a:stretch>
            <a:fillRect/>
          </a:stretch>
        </p:blipFill>
        <p:spPr bwMode="auto">
          <a:xfrm>
            <a:off x="2438400" y="152400"/>
            <a:ext cx="4343400" cy="3612643"/>
          </a:xfrm>
          <a:prstGeom prst="ellipse">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282890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heaven\image06.jpg"/>
          <p:cNvPicPr>
            <a:picLocks noChangeAspect="1" noChangeArrowheads="1"/>
          </p:cNvPicPr>
          <p:nvPr/>
        </p:nvPicPr>
        <p:blipFill>
          <a:blip r:embed="rId3" cstate="print"/>
          <a:srcRect b="7054"/>
          <a:stretch>
            <a:fillRect/>
          </a:stretch>
        </p:blipFill>
        <p:spPr bwMode="auto">
          <a:xfrm>
            <a:off x="-66675" y="685800"/>
            <a:ext cx="9210675" cy="5668108"/>
          </a:xfrm>
          <a:prstGeom prst="rect">
            <a:avLst/>
          </a:prstGeom>
          <a:ln>
            <a:noFill/>
          </a:ln>
          <a:effectLst>
            <a:softEdge rad="112500"/>
          </a:effectLst>
        </p:spPr>
      </p:pic>
      <p:pic>
        <p:nvPicPr>
          <p:cNvPr id="15363" name="Picture 3" descr="C:\Users\Ptr. Daniel White\Desktop\Bible pictures\Prophecy pictures\prophecy pictures\rapture and second coming\glorified christ (2).jpg"/>
          <p:cNvPicPr>
            <a:picLocks noChangeAspect="1" noChangeArrowheads="1"/>
          </p:cNvPicPr>
          <p:nvPr/>
        </p:nvPicPr>
        <p:blipFill>
          <a:blip r:embed="rId4" cstate="print">
            <a:lum bright="-10000" contrast="20000"/>
          </a:blip>
          <a:srcRect/>
          <a:stretch>
            <a:fillRect/>
          </a:stretch>
        </p:blipFill>
        <p:spPr bwMode="auto">
          <a:xfrm>
            <a:off x="6753070" y="914400"/>
            <a:ext cx="2076606" cy="2459669"/>
          </a:xfrm>
          <a:prstGeom prst="ellipse">
            <a:avLst/>
          </a:prstGeom>
          <a:ln>
            <a:noFill/>
          </a:ln>
          <a:effectLst>
            <a:reflection blurRad="6350" stA="50000" endA="295" endPos="92000" dist="101600" dir="5400000" sy="-100000" algn="bl" rotWithShape="0"/>
            <a:softEdge rad="112500"/>
          </a:effectLst>
        </p:spPr>
      </p:pic>
      <p:sp>
        <p:nvSpPr>
          <p:cNvPr id="4" name="Title 3"/>
          <p:cNvSpPr>
            <a:spLocks noGrp="1"/>
          </p:cNvSpPr>
          <p:nvPr>
            <p:ph type="title"/>
          </p:nvPr>
        </p:nvSpPr>
        <p:spPr>
          <a:xfrm>
            <a:off x="457200" y="274638"/>
            <a:ext cx="8229600" cy="5745162"/>
          </a:xfrm>
        </p:spPr>
        <p:txBody>
          <a:bodyPr/>
          <a:lstStyle/>
          <a:p>
            <a:r>
              <a:rPr lang="en-US" i="1" dirty="0" smtClean="0">
                <a:effectLst>
                  <a:glow rad="101600">
                    <a:schemeClr val="bg1">
                      <a:alpha val="60000"/>
                    </a:schemeClr>
                  </a:glow>
                </a:effectLst>
              </a:rPr>
              <a:t>“Thou art worthy, O Lord, to receive glory and honor and power: for thou hast created all things, and for thy pleasure they are and were created.”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0811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a:t>
            </a:r>
            <a:r>
              <a:rPr lang="en-US" sz="5400" i="1" dirty="0" smtClean="0">
                <a:solidFill>
                  <a:srgbClr val="FFFF00"/>
                </a:solidFill>
              </a:rPr>
              <a:t>please God</a:t>
            </a:r>
            <a:r>
              <a:rPr lang="en-US" sz="5400" i="1" dirty="0" smtClean="0"/>
              <a:t>, so ye would abound more and more.” (I Thess. 4:1)</a:t>
            </a:r>
            <a:endParaRPr lang="en-US" sz="5400" i="1" dirty="0"/>
          </a:p>
        </p:txBody>
      </p:sp>
    </p:spTree>
    <p:extLst>
      <p:ext uri="{BB962C8B-B14F-4D97-AF65-F5344CB8AC3E}">
        <p14:creationId xmlns:p14="http://schemas.microsoft.com/office/powerpoint/2010/main" val="167914820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“But without faith it is impossible to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for he that cometh to God must believe that he is, and that he is a </a:t>
            </a:r>
            <a:r>
              <a:rPr lang="en-US" sz="5400" i="1" dirty="0" err="1" smtClean="0"/>
              <a:t>rewarder</a:t>
            </a:r>
            <a:r>
              <a:rPr lang="en-US" sz="5400" i="1" dirty="0" smtClean="0"/>
              <a:t> of them that diligently seek him.” (Heb. 11:6)</a:t>
            </a:r>
            <a:endParaRPr lang="en-US" sz="5400" i="1" dirty="0"/>
          </a:p>
        </p:txBody>
      </p:sp>
    </p:spTree>
    <p:extLst>
      <p:ext uri="{BB962C8B-B14F-4D97-AF65-F5344CB8AC3E}">
        <p14:creationId xmlns:p14="http://schemas.microsoft.com/office/powerpoint/2010/main" val="3100222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“No man that </a:t>
            </a:r>
            <a:r>
              <a:rPr lang="en-US" sz="5400" i="1" dirty="0" err="1" smtClean="0"/>
              <a:t>warreth</a:t>
            </a:r>
            <a:r>
              <a:rPr lang="en-US" sz="5400" i="1" dirty="0" smtClean="0"/>
              <a:t> </a:t>
            </a:r>
            <a:r>
              <a:rPr lang="en-US" sz="5400" i="1" dirty="0" err="1" smtClean="0"/>
              <a:t>entangleth</a:t>
            </a:r>
            <a:r>
              <a:rPr lang="en-US" sz="5400" i="1" dirty="0" smtClean="0"/>
              <a:t> himself with the affairs of this life; that he may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who hath chosen him to be a soldier.” (II Tim. 2:4)</a:t>
            </a:r>
            <a:endParaRPr lang="en-US" sz="5400" i="1" dirty="0"/>
          </a:p>
        </p:txBody>
      </p:sp>
    </p:spTree>
    <p:extLst>
      <p:ext uri="{BB962C8B-B14F-4D97-AF65-F5344CB8AC3E}">
        <p14:creationId xmlns:p14="http://schemas.microsoft.com/office/powerpoint/2010/main" val="617303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“For do I now persuade men, or God? or do I seek to please men? for if I yet </a:t>
            </a:r>
            <a:r>
              <a:rPr lang="en-US" sz="5400" i="1" dirty="0" smtClean="0">
                <a:solidFill>
                  <a:srgbClr val="FFFF00"/>
                </a:solidFill>
              </a:rPr>
              <a:t>pleased men</a:t>
            </a:r>
            <a:r>
              <a:rPr lang="en-US" sz="5400" i="1" dirty="0" smtClean="0"/>
              <a:t>, I should not be the servant of Christ.”</a:t>
            </a:r>
            <a:br>
              <a:rPr lang="en-US" sz="5400" i="1" dirty="0" smtClean="0"/>
            </a:br>
            <a:r>
              <a:rPr lang="en-US" sz="5400" i="1" dirty="0" smtClean="0"/>
              <a:t> (Gal. 1:10)</a:t>
            </a:r>
            <a:endParaRPr lang="en-US" sz="5400" i="1" dirty="0"/>
          </a:p>
        </p:txBody>
      </p:sp>
    </p:spTree>
    <p:extLst>
      <p:ext uri="{BB962C8B-B14F-4D97-AF65-F5344CB8AC3E}">
        <p14:creationId xmlns:p14="http://schemas.microsoft.com/office/powerpoint/2010/main" val="1259107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6583362"/>
          </a:xfrm>
        </p:spPr>
        <p:txBody>
          <a:bodyPr>
            <a:normAutofit/>
          </a:bodyPr>
          <a:lstStyle/>
          <a:p>
            <a:r>
              <a:rPr lang="en-US" sz="5400" i="1" dirty="0" smtClean="0"/>
              <a:t>“So then they that are in the flesh cannot </a:t>
            </a:r>
            <a:r>
              <a:rPr lang="en-US" sz="5400" i="1" dirty="0" smtClean="0">
                <a:solidFill>
                  <a:srgbClr val="FFFF00"/>
                </a:solidFill>
              </a:rPr>
              <a:t>please God</a:t>
            </a:r>
            <a:r>
              <a:rPr lang="en-US" sz="5400" i="1" dirty="0" smtClean="0"/>
              <a:t>.” (Rom. 8:8)</a:t>
            </a:r>
            <a:endParaRPr lang="en-US" sz="5400" i="1" dirty="0"/>
          </a:p>
        </p:txBody>
      </p:sp>
    </p:spTree>
    <p:extLst>
      <p:ext uri="{BB962C8B-B14F-4D97-AF65-F5344CB8AC3E}">
        <p14:creationId xmlns:p14="http://schemas.microsoft.com/office/powerpoint/2010/main" val="34275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Pictures\Prophecy pictures\Dan Whites\candlesticks7jesus-13g.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2" name="Rectangle 1"/>
          <p:cNvSpPr/>
          <p:nvPr/>
        </p:nvSpPr>
        <p:spPr>
          <a:xfrm>
            <a:off x="990600" y="609601"/>
            <a:ext cx="69342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(Church Age)</a:t>
            </a:r>
            <a:endParaRPr lang="en-US" sz="4000" dirty="0">
              <a:ln w="12700" cmpd="sng">
                <a:solidFill>
                  <a:schemeClr val="bg1"/>
                </a:solidFill>
                <a:prstDash val="solid"/>
              </a:ln>
            </a:endParaRPr>
          </a:p>
        </p:txBody>
      </p:sp>
      <p:sp>
        <p:nvSpPr>
          <p:cNvPr id="3" name="Rectangle 2"/>
          <p:cNvSpPr/>
          <p:nvPr/>
        </p:nvSpPr>
        <p:spPr>
          <a:xfrm>
            <a:off x="304800" y="2057401"/>
            <a:ext cx="8534400" cy="4524315"/>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err="1" smtClean="0">
                <a:ln w="12700" cmpd="sng">
                  <a:solidFill>
                    <a:schemeClr val="bg1"/>
                  </a:solidFill>
                  <a:prstDash val="solid"/>
                </a:ln>
                <a:solidFill>
                  <a:schemeClr val="accent6">
                    <a:tint val="1000"/>
                  </a:schemeClr>
                </a:solidFill>
                <a:effectLst>
                  <a:glow rad="53100">
                    <a:schemeClr val="accent6">
                      <a:satMod val="180000"/>
                      <a:alpha val="30000"/>
                    </a:schemeClr>
                  </a:glow>
                </a:effectLst>
              </a:rPr>
              <a:t>Pergamos</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Thyatira – Pagan – A.D. 606-1520                   </a:t>
            </a:r>
          </a:p>
          <a:p>
            <a:r>
              <a:rPr lang="en-US" sz="3600"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Sardis – Spiritually Dead–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Laodicea – Apathy – A.D. 1900-Rapture</a:t>
            </a:r>
          </a:p>
        </p:txBody>
      </p:sp>
    </p:spTree>
    <p:extLst>
      <p:ext uri="{BB962C8B-B14F-4D97-AF65-F5344CB8AC3E}">
        <p14:creationId xmlns:p14="http://schemas.microsoft.com/office/powerpoint/2010/main" val="232496333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apture and second coming\God_bride (2).jpg"/>
          <p:cNvPicPr>
            <a:picLocks noChangeAspect="1" noChangeArrowheads="1"/>
          </p:cNvPicPr>
          <p:nvPr/>
        </p:nvPicPr>
        <p:blipFill>
          <a:blip r:embed="rId2" cstate="print">
            <a:lum bright="-10000"/>
          </a:blip>
          <a:srcRect/>
          <a:stretch>
            <a:fillRect/>
          </a:stretch>
        </p:blipFill>
        <p:spPr bwMode="auto">
          <a:xfrm>
            <a:off x="8571" y="0"/>
            <a:ext cx="9126858" cy="6858000"/>
          </a:xfrm>
          <a:prstGeom prst="rect">
            <a:avLst/>
          </a:prstGeom>
          <a:noFill/>
        </p:spPr>
      </p:pic>
      <p:sp>
        <p:nvSpPr>
          <p:cNvPr id="2" name="Title 1"/>
          <p:cNvSpPr>
            <a:spLocks noGrp="1"/>
          </p:cNvSpPr>
          <p:nvPr>
            <p:ph type="title"/>
          </p:nvPr>
        </p:nvSpPr>
        <p:spPr>
          <a:xfrm>
            <a:off x="0" y="0"/>
            <a:ext cx="8915400" cy="6858000"/>
          </a:xfrm>
        </p:spPr>
        <p:txBody>
          <a:bodyPr>
            <a:normAutofit/>
          </a:bodyPr>
          <a:lstStyle/>
          <a:p>
            <a:r>
              <a:rPr lang="en-US" i="1" dirty="0" smtClean="0">
                <a:effectLst>
                  <a:glow rad="101600">
                    <a:schemeClr val="bg1">
                      <a:alpha val="60000"/>
                    </a:schemeClr>
                  </a:glow>
                </a:effectLst>
              </a:rPr>
              <a:t>“She that is married </a:t>
            </a:r>
            <a:r>
              <a:rPr lang="en-US" i="1" dirty="0" err="1" smtClean="0">
                <a:effectLst>
                  <a:glow rad="101600">
                    <a:schemeClr val="bg1">
                      <a:alpha val="60000"/>
                    </a:schemeClr>
                  </a:glow>
                </a:effectLst>
              </a:rPr>
              <a:t>careth</a:t>
            </a:r>
            <a:r>
              <a:rPr lang="en-US" i="1" dirty="0" smtClean="0">
                <a:effectLst>
                  <a:glow rad="101600">
                    <a:schemeClr val="bg1">
                      <a:alpha val="60000"/>
                    </a:schemeClr>
                  </a:glow>
                </a:effectLst>
              </a:rPr>
              <a:t> for the things of the world, how she may </a:t>
            </a:r>
            <a:r>
              <a:rPr lang="en-US" i="1" u="sng" dirty="0" smtClean="0">
                <a:effectLst>
                  <a:glow rad="101600">
                    <a:schemeClr val="bg1">
                      <a:alpha val="60000"/>
                    </a:schemeClr>
                  </a:glow>
                </a:effectLst>
              </a:rPr>
              <a:t>please her husband</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(I Cor. 7:34)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353356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large_Thrones.jpg"/>
          <p:cNvPicPr>
            <a:picLocks noChangeAspect="1" noChangeArrowheads="1"/>
          </p:cNvPicPr>
          <p:nvPr/>
        </p:nvPicPr>
        <p:blipFill>
          <a:blip r:embed="rId3" cstate="print">
            <a:lum bright="-10000"/>
          </a:blip>
          <a:srcRect r="-5600" b="44789"/>
          <a:stretch>
            <a:fillRect/>
          </a:stretch>
        </p:blipFill>
        <p:spPr bwMode="auto">
          <a:xfrm>
            <a:off x="-93306" y="0"/>
            <a:ext cx="9770706" cy="6858000"/>
          </a:xfrm>
          <a:prstGeom prst="rect">
            <a:avLst/>
          </a:prstGeom>
          <a:noFill/>
        </p:spPr>
      </p:pic>
      <p:sp>
        <p:nvSpPr>
          <p:cNvPr id="3" name="Rectangle 2"/>
          <p:cNvSpPr/>
          <p:nvPr/>
        </p:nvSpPr>
        <p:spPr>
          <a:xfrm>
            <a:off x="-72380" y="228600"/>
            <a:ext cx="9288761" cy="830997"/>
          </a:xfrm>
          <a:prstGeom prst="rect">
            <a:avLst/>
          </a:prstGeom>
        </p:spPr>
        <p:txBody>
          <a:bodyPr wrap="square">
            <a:spAutoFit/>
          </a:bodyPr>
          <a:lstStyle/>
          <a:p>
            <a:pPr algn="ctr"/>
            <a:r>
              <a:rPr lang="en-US" sz="4800" i="1" dirty="0" smtClean="0">
                <a:effectLst>
                  <a:glow rad="101600">
                    <a:schemeClr val="bg1">
                      <a:alpha val="60000"/>
                    </a:schemeClr>
                  </a:glow>
                </a:effectLst>
              </a:rPr>
              <a:t>“Worthy is the Lamb that was slain.”</a:t>
            </a:r>
            <a:endParaRPr lang="en-US" sz="4800" i="1" dirty="0">
              <a:effectLst>
                <a:glow rad="101600">
                  <a:schemeClr val="bg1">
                    <a:alpha val="60000"/>
                  </a:schemeClr>
                </a:glow>
              </a:effectLst>
            </a:endParaRPr>
          </a:p>
        </p:txBody>
      </p:sp>
      <p:pic>
        <p:nvPicPr>
          <p:cNvPr id="4098" name="Picture 2" descr="http://mudpreacher.files.wordpress.com/2009/04/lamb-that-was_sla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82" t="14435" r="11854" b="6731"/>
          <a:stretch/>
        </p:blipFill>
        <p:spPr bwMode="auto">
          <a:xfrm>
            <a:off x="2133601" y="1219200"/>
            <a:ext cx="4686298" cy="38979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thefamily.com/wp-content/uploads/2011/12/Jesus-jesus-6589875-800-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192" y="1296521"/>
            <a:ext cx="6362700" cy="374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a:bodyPr>
          <a:lstStyle/>
          <a:p>
            <a:r>
              <a:rPr lang="en-US" sz="3600" i="1" dirty="0" smtClean="0"/>
              <a:t>“…and the first voice which I heard was as it were of a trumpet talking with me; which said, Come up hither, </a:t>
            </a:r>
            <a:r>
              <a:rPr lang="en-US" sz="3600" i="1" u="sng" dirty="0" smtClean="0"/>
              <a:t>and I will </a:t>
            </a:r>
            <a:r>
              <a:rPr lang="en-US" sz="3600" i="1" u="sng" dirty="0" err="1" smtClean="0"/>
              <a:t>shew</a:t>
            </a:r>
            <a:r>
              <a:rPr lang="en-US" sz="3600" i="1" u="sng" dirty="0" smtClean="0"/>
              <a:t> thee things which must be hereafter</a:t>
            </a:r>
            <a:r>
              <a:rPr lang="en-US" sz="3600" i="1" dirty="0" smtClean="0"/>
              <a:t>.”</a:t>
            </a:r>
            <a:endParaRPr lang="en-US" sz="3600" i="1" dirty="0"/>
          </a:p>
        </p:txBody>
      </p:sp>
      <p:pic>
        <p:nvPicPr>
          <p:cNvPr id="3" name="Picture 2" descr="C:\Users\Ptr. Daniel White\Pictures\Prophecy pictures\Dan Whites\rqpubImg11.jpg"/>
          <p:cNvPicPr>
            <a:picLocks noChangeAspect="1" noChangeArrowheads="1"/>
          </p:cNvPicPr>
          <p:nvPr/>
        </p:nvPicPr>
        <p:blipFill>
          <a:blip r:embed="rId2" cstate="print"/>
          <a:srcRect/>
          <a:stretch>
            <a:fillRect/>
          </a:stretch>
        </p:blipFill>
        <p:spPr bwMode="auto">
          <a:xfrm>
            <a:off x="0" y="2438400"/>
            <a:ext cx="3718528" cy="4647558"/>
          </a:xfrm>
          <a:prstGeom prst="rect">
            <a:avLst/>
          </a:prstGeom>
          <a:ln>
            <a:noFill/>
          </a:ln>
          <a:effectLst>
            <a:softEdge rad="112500"/>
          </a:effectLst>
        </p:spPr>
      </p:pic>
      <p:pic>
        <p:nvPicPr>
          <p:cNvPr id="1026" name="Picture 2" descr="http://i.kinja-img.com/gawker-media/image/upload/s--5hOuERuL--/17tw3kve51x40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370" y="2438401"/>
            <a:ext cx="5890419"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3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Internet Pictures\jesus_rapture.jpg"/>
          <p:cNvPicPr>
            <a:picLocks noChangeAspect="1" noChangeArrowheads="1"/>
          </p:cNvPicPr>
          <p:nvPr/>
        </p:nvPicPr>
        <p:blipFill>
          <a:blip r:embed="rId3" cstate="print"/>
          <a:srcRect/>
          <a:stretch>
            <a:fillRect/>
          </a:stretch>
        </p:blipFill>
        <p:spPr bwMode="auto">
          <a:xfrm>
            <a:off x="-228600" y="0"/>
            <a:ext cx="9753600" cy="6858000"/>
          </a:xfrm>
          <a:prstGeom prst="rect">
            <a:avLst/>
          </a:prstGeom>
          <a:noFill/>
        </p:spPr>
      </p:pic>
      <p:sp>
        <p:nvSpPr>
          <p:cNvPr id="3" name="Title 1"/>
          <p:cNvSpPr txBox="1">
            <a:spLocks/>
          </p:cNvSpPr>
          <p:nvPr/>
        </p:nvSpPr>
        <p:spPr>
          <a:xfrm>
            <a:off x="-304800" y="1752600"/>
            <a:ext cx="9829800" cy="2819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The</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a:t>
            </a: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Church</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in Heaven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8000" b="1" baseline="0" dirty="0" smtClean="0">
                <a:solidFill>
                  <a:schemeClr val="bg1"/>
                </a:solidFill>
                <a:effectLst>
                  <a:glow rad="101600">
                    <a:schemeClr val="tx1">
                      <a:alpha val="60000"/>
                    </a:schemeClr>
                  </a:glow>
                </a:effectLst>
                <a:latin typeface="Academy Engraved LET" pitchFamily="2" charset="0"/>
                <a:ea typeface="+mj-ea"/>
                <a:cs typeface="+mj-cs"/>
              </a:rPr>
              <a:t>(Revelation 4-18)</a:t>
            </a:r>
            <a: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r>
            <a:b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br>
            <a:r>
              <a:rPr kumimoji="0" lang="en-US" sz="6600" b="1" i="1"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t>
            </a:r>
            <a:r>
              <a:rPr kumimoji="0" lang="en-US" sz="48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(I Thessalonians 4:13-5:11;                I Corinthians</a:t>
            </a:r>
            <a:r>
              <a:rPr kumimoji="0" lang="en-US" sz="4800" b="1" i="1" u="none" strike="noStrike" kern="1200" cap="none" spc="0" normalizeH="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 15:51-58)</a:t>
            </a:r>
            <a:endParaRPr kumimoji="0" lang="en-US" sz="4800" b="1" i="1" u="none" strike="noStrike" kern="1200" cap="none" spc="0" normalizeH="0" baseline="0" noProof="0" dirty="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5498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Ptr. Daniel White\Desktop\Prophet.jpg"/>
          <p:cNvPicPr>
            <a:picLocks noChangeAspect="1" noChangeArrowheads="1"/>
          </p:cNvPicPr>
          <p:nvPr/>
        </p:nvPicPr>
        <p:blipFill>
          <a:blip r:embed="rId3" cstate="print"/>
          <a:srcRect/>
          <a:stretch>
            <a:fillRect/>
          </a:stretch>
        </p:blipFill>
        <p:spPr bwMode="auto">
          <a:xfrm>
            <a:off x="304800" y="3276600"/>
            <a:ext cx="3657600" cy="3361038"/>
          </a:xfrm>
          <a:prstGeom prst="rect">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274638"/>
            <a:ext cx="3962400" cy="2011362"/>
          </a:xfrm>
        </p:spPr>
        <p:txBody>
          <a:bodyPr/>
          <a:lstStyle/>
          <a:p>
            <a:r>
              <a:rPr lang="en-US" i="1" dirty="0" smtClean="0">
                <a:solidFill>
                  <a:srgbClr val="FFFF00"/>
                </a:solidFill>
              </a:rPr>
              <a:t>“Come up hither…”</a:t>
            </a:r>
            <a:endParaRPr lang="en-US" i="1" dirty="0">
              <a:solidFill>
                <a:srgbClr val="FFFF00"/>
              </a:solidFill>
            </a:endParaRPr>
          </a:p>
        </p:txBody>
      </p:sp>
      <p:sp>
        <p:nvSpPr>
          <p:cNvPr id="5" name="Content Placeholder 4"/>
          <p:cNvSpPr>
            <a:spLocks noGrp="1"/>
          </p:cNvSpPr>
          <p:nvPr>
            <p:ph idx="1"/>
          </p:nvPr>
        </p:nvSpPr>
        <p:spPr>
          <a:xfrm>
            <a:off x="4191000" y="3200400"/>
            <a:ext cx="4724400" cy="3657600"/>
          </a:xfrm>
        </p:spPr>
        <p:txBody>
          <a:bodyPr>
            <a:normAutofit/>
          </a:bodyPr>
          <a:lstStyle/>
          <a:p>
            <a:pPr algn="ctr">
              <a:buNone/>
            </a:pPr>
            <a:r>
              <a:rPr lang="en-US" sz="4000" i="1" dirty="0" smtClean="0">
                <a:solidFill>
                  <a:srgbClr val="FFFF00"/>
                </a:solidFill>
              </a:rPr>
              <a:t>  “And immediately I was in the  spirit…”</a:t>
            </a:r>
          </a:p>
          <a:p>
            <a:pPr algn="ctr">
              <a:buNone/>
            </a:pPr>
            <a:r>
              <a:rPr lang="en-US" sz="4000" i="1" dirty="0" smtClean="0">
                <a:solidFill>
                  <a:srgbClr val="FFFF00"/>
                </a:solidFill>
              </a:rPr>
              <a:t>   “And, Behold, a throne was set in heaven…”</a:t>
            </a:r>
          </a:p>
        </p:txBody>
      </p:sp>
      <p:pic>
        <p:nvPicPr>
          <p:cNvPr id="6" name="Picture 2" descr="C:\Users\Ptr. Daniel White\Pictures\Prophecy pictures\Dan Whites\scan0111.jpg"/>
          <p:cNvPicPr>
            <a:picLocks noChangeAspect="1" noChangeArrowheads="1"/>
          </p:cNvPicPr>
          <p:nvPr/>
        </p:nvPicPr>
        <p:blipFill>
          <a:blip r:embed="rId4" cstate="print"/>
          <a:srcRect r="35294" b="11111"/>
          <a:stretch>
            <a:fillRect/>
          </a:stretch>
        </p:blipFill>
        <p:spPr bwMode="auto">
          <a:xfrm flipH="1">
            <a:off x="5715000" y="228600"/>
            <a:ext cx="3200400" cy="2819400"/>
          </a:xfrm>
          <a:prstGeom prst="ellipse">
            <a:avLst/>
          </a:prstGeom>
          <a:ln>
            <a:noFill/>
          </a:ln>
          <a:effectLst>
            <a:softEdge rad="112500"/>
          </a:effectLst>
          <a:scene3d>
            <a:camera prst="orthographicFront"/>
            <a:lightRig rig="threePt" dir="t"/>
          </a:scene3d>
          <a:sp3d>
            <a:bevelT prst="relaxedInset"/>
          </a:sp3d>
        </p:spPr>
      </p:pic>
      <p:pic>
        <p:nvPicPr>
          <p:cNvPr id="7" name="Picture 2" descr="C:\Users\Ptr. Daniel White\Pictures\Prophecy pictures\Dan Whites\scan0111.jpg"/>
          <p:cNvPicPr>
            <a:picLocks noChangeAspect="1" noChangeArrowheads="1"/>
          </p:cNvPicPr>
          <p:nvPr/>
        </p:nvPicPr>
        <p:blipFill>
          <a:blip r:embed="rId5" cstate="print"/>
          <a:srcRect l="20028" t="72072" r="49160" b="15916"/>
          <a:stretch>
            <a:fillRect/>
          </a:stretch>
        </p:blipFill>
        <p:spPr bwMode="auto">
          <a:xfrm rot="2948262" flipH="1">
            <a:off x="5434516" y="1861140"/>
            <a:ext cx="1812133" cy="691264"/>
          </a:xfrm>
          <a:prstGeom prst="ellipse">
            <a:avLst/>
          </a:prstGeom>
          <a:ln>
            <a:noFill/>
          </a:ln>
          <a:effectLst>
            <a:softEdge rad="112500"/>
          </a:effectLst>
        </p:spPr>
      </p:pic>
      <p:pic>
        <p:nvPicPr>
          <p:cNvPr id="4099" name="Picture 3" descr="C:\Users\Ptr. Daniel White\Desktop\Bible pictures\heaven\novajerusalem1.jpg"/>
          <p:cNvPicPr>
            <a:picLocks noChangeAspect="1" noChangeArrowheads="1"/>
          </p:cNvPicPr>
          <p:nvPr/>
        </p:nvPicPr>
        <p:blipFill>
          <a:blip r:embed="rId6" cstate="print"/>
          <a:srcRect r="78" b="16615"/>
          <a:stretch>
            <a:fillRect/>
          </a:stretch>
        </p:blipFill>
        <p:spPr bwMode="auto">
          <a:xfrm>
            <a:off x="228600" y="143076"/>
            <a:ext cx="5181600" cy="2981124"/>
          </a:xfrm>
          <a:prstGeom prst="rect">
            <a:avLst/>
          </a:prstGeom>
          <a:ln>
            <a:noFill/>
          </a:ln>
          <a:effectLst>
            <a:softEdge rad="112500"/>
          </a:effectLst>
          <a:scene3d>
            <a:camera prst="orthographicFront"/>
            <a:lightRig rig="threePt" dir="t"/>
          </a:scene3d>
          <a:sp3d>
            <a:bevelT prst="convex"/>
          </a:sp3d>
        </p:spPr>
      </p:pic>
      <p:pic>
        <p:nvPicPr>
          <p:cNvPr id="9" name="Picture 5" descr="c:\Users\Ptr. Daniel White\Desktop\Bible pictures\Prophecy pictures\prophecy pictures\revelation\John proclaims Babylon fallen.jpg"/>
          <p:cNvPicPr>
            <a:picLocks noChangeAspect="1" noChangeArrowheads="1"/>
          </p:cNvPicPr>
          <p:nvPr/>
        </p:nvPicPr>
        <p:blipFill>
          <a:blip r:embed="rId7" cstate="print">
            <a:lum bright="-10000"/>
          </a:blip>
          <a:srcRect r="694" b="58989"/>
          <a:stretch>
            <a:fillRect/>
          </a:stretch>
        </p:blipFill>
        <p:spPr bwMode="auto">
          <a:xfrm>
            <a:off x="3200400" y="1447800"/>
            <a:ext cx="2057400" cy="1444557"/>
          </a:xfrm>
          <a:prstGeom prst="rect">
            <a:avLst/>
          </a:prstGeom>
          <a:ln>
            <a:noFill/>
          </a:ln>
          <a:effectLst>
            <a:softEdge rad="112500"/>
          </a:effectLst>
        </p:spPr>
      </p:pic>
      <p:pic>
        <p:nvPicPr>
          <p:cNvPr id="4100" name="Picture 4" descr="C:\Users\Ptr. Daniel White\Desktop\Bible pictures\Prophecy pictures\prophecy pictures\rapture and second coming\901051412_dfddaf3860.jpg"/>
          <p:cNvPicPr>
            <a:picLocks noChangeAspect="1" noChangeArrowheads="1"/>
          </p:cNvPicPr>
          <p:nvPr/>
        </p:nvPicPr>
        <p:blipFill>
          <a:blip r:embed="rId8" cstate="print"/>
          <a:srcRect/>
          <a:stretch>
            <a:fillRect/>
          </a:stretch>
        </p:blipFill>
        <p:spPr bwMode="auto">
          <a:xfrm>
            <a:off x="304800" y="228600"/>
            <a:ext cx="2649220" cy="2133600"/>
          </a:xfrm>
          <a:prstGeom prst="rect">
            <a:avLst/>
          </a:prstGeom>
          <a:ln>
            <a:noFill/>
          </a:ln>
          <a:effectLst>
            <a:softEdge rad="112500"/>
          </a:effectLst>
        </p:spPr>
      </p:pic>
    </p:spTree>
    <p:extLst>
      <p:ext uri="{BB962C8B-B14F-4D97-AF65-F5344CB8AC3E}">
        <p14:creationId xmlns:p14="http://schemas.microsoft.com/office/powerpoint/2010/main" val="377211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 to="" calcmode="lin" valueType="num">
                                      <p:cBhvr>
                                        <p:cTn id="24" dur="1" fill="hold"/>
                                        <p:tgtEl>
                                          <p:spTgt spid="4099"/>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to="" calcmode="lin" valueType="num">
                                      <p:cBhvr>
                                        <p:cTn id="29" dur="1" fill="hold"/>
                                        <p:tgtEl>
                                          <p:spTgt spid="9"/>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to="" calcmode="lin" valueType="num">
                                      <p:cBhvr>
                                        <p:cTn id="34" dur="1" fill="hold"/>
                                        <p:tgtEl>
                                          <p:spTgt spid="5">
                                            <p:txEl>
                                              <p:pRg st="1" end="1"/>
                                            </p:txEl>
                                          </p:spTgt>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anim to="" calcmode="lin" valueType="num">
                                      <p:cBhvr>
                                        <p:cTn id="39" dur="1" fill="hold"/>
                                        <p:tgtEl>
                                          <p:spTgt spid="410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1591</Words>
  <Application>Microsoft Office PowerPoint</Application>
  <PresentationFormat>On-screen Show (4:3)</PresentationFormat>
  <Paragraphs>146</Paragraphs>
  <Slides>61</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Academy Engraved LET</vt:lpstr>
      <vt:lpstr>Arial</vt:lpstr>
      <vt:lpstr>Calibri</vt:lpstr>
      <vt:lpstr>Times New Roman</vt:lpstr>
      <vt:lpstr>Office Theme</vt:lpstr>
      <vt:lpstr>The Revelation  of Jesus Christ</vt:lpstr>
      <vt:lpstr>PowerPoint Presentation</vt:lpstr>
      <vt:lpstr>PowerPoint Presentation</vt:lpstr>
      <vt:lpstr>“And the first voice which I heard was as it were of a trumpet talking with me; which said, Come up hither.”</vt:lpstr>
      <vt:lpstr>PowerPoint Presentation</vt:lpstr>
      <vt:lpstr>PowerPoint Presentation</vt:lpstr>
      <vt:lpstr>“…and the first voice which I heard was as it were of a trumpet talking with me; which said, Come up hither, and I will shew thee things which must be hereafter.”</vt:lpstr>
      <vt:lpstr>PowerPoint Presentation</vt:lpstr>
      <vt:lpstr>“Come up hither…”</vt:lpstr>
      <vt:lpstr>PowerPoint Presentation</vt:lpstr>
      <vt:lpstr>PowerPoint Presentation</vt:lpstr>
      <vt:lpstr>PowerPoint Presentation</vt:lpstr>
      <vt:lpstr>PowerPoint Presentation</vt:lpstr>
      <vt:lpstr>Emerald rainbow  Eternal life in Christ – John 17:3</vt:lpstr>
      <vt:lpstr>PowerPoint Presentation</vt:lpstr>
      <vt:lpstr>PowerPoint Presentation</vt:lpstr>
      <vt:lpstr>PowerPoint Presentation</vt:lpstr>
      <vt:lpstr>24 elders represent the raptured church in heaven (Revelation 5:9)</vt:lpstr>
      <vt:lpstr>“Out of the throne proceeded lightnings and thunders                and voices…”</vt:lpstr>
      <vt:lpstr>“His voice as the sound of many waters…” (Revelation 1:15)</vt:lpstr>
      <vt:lpstr>“And there were seven lamps of fire burning before the throne, which are the seven Spirits of God.”</vt:lpstr>
      <vt:lpstr>PowerPoint Presentation</vt:lpstr>
      <vt:lpstr>Isaiah's teaching on the sevenfold ministry of the Holy Spirit  (Isaiah 11:1-2)</vt:lpstr>
      <vt:lpstr>1. The Spirit of the Lord</vt:lpstr>
      <vt:lpstr>2. The Spirit of Wisdom</vt:lpstr>
      <vt:lpstr>3. The Spirit of Understanding</vt:lpstr>
      <vt:lpstr>4. The Spirit of Counsel</vt:lpstr>
      <vt:lpstr>5. The Spirit of Might</vt:lpstr>
      <vt:lpstr>6. The Spirit of Knowledge</vt:lpstr>
      <vt:lpstr>7. The Spirit of the Fear of the Lord</vt:lpstr>
      <vt:lpstr>The teachings of Jesus concerning the sevenfold ministry of the Holy Spirit  (John 14:16-27)</vt:lpstr>
      <vt:lpstr>1. The Comforter Verse 16</vt:lpstr>
      <vt:lpstr>2. The Spirit of Truth Verse 17</vt:lpstr>
      <vt:lpstr>3. The Personal Presence of Christ Verse 18-20</vt:lpstr>
      <vt:lpstr>4. The Manifestation of Christ  in the Believer Verse 21-22</vt:lpstr>
      <vt:lpstr>5. The Abiding Presence of the Trinity Verse 23-24</vt:lpstr>
      <vt:lpstr>6. The Teacher Verse 25-26</vt:lpstr>
      <vt:lpstr>7. The Peace of Christ Verse 27</vt:lpstr>
      <vt:lpstr>PowerPoint Presentation</vt:lpstr>
      <vt:lpstr>PowerPoint Presentation</vt:lpstr>
      <vt:lpstr>PowerPoint Presentation</vt:lpstr>
      <vt:lpstr>“And before the throne there was a sea of glass like unto crystal: and in the midst of the throne, and round about the throne, were four beasts full of eyes before and behind.”</vt:lpstr>
      <vt:lpstr>“And 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come.”</vt:lpstr>
      <vt:lpstr>PowerPoint Presentation</vt:lpstr>
      <vt:lpstr>PowerPoint Presentation</vt:lpstr>
      <vt:lpstr>Ezekiel 1:1-28</vt:lpstr>
      <vt:lpstr>Four Living Creatures “Cherubims”  (Ezekiel 10:15-20)</vt:lpstr>
      <vt:lpstr>“Every one had four faces, and every one had four wings…And as they went, I heard the noise of their wings, like the noise of great waters, as the voice of the Almighty…”</vt:lpstr>
      <vt:lpstr>PowerPoint Presentation</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“The four and twenty elders fall down before him that sat on the throne, and worship him that liveth for ever and ever, and cast their crowns before the throne, saying…”</vt:lpstr>
      <vt:lpstr>PowerPoint Presentation</vt:lpstr>
      <vt:lpstr>“Thou art worthy, O Lord, to receive glory and honor and power: for thou hast created all things, and for thy pleasure they are and were created.”</vt:lpstr>
      <vt:lpstr>“Furthermore then we beseech you, brethren, and exhort you by the Lord Jesus, that as ye have received of us how ye ought to walk and to please God, so ye would abound more and more.” (I Thess. 4:1)</vt:lpstr>
      <vt:lpstr>“But without faith it is impossible to please him: for he that cometh to God must believe that he is, and that he is a rewarder of them that diligently seek him.” (Heb. 11:6)</vt:lpstr>
      <vt:lpstr>“No man that warreth entangleth himself with the affairs of this life; that he may please him who hath chosen him to be a soldier.” (II Tim. 2:4)</vt:lpstr>
      <vt:lpstr>“For do I now persuade men, or God? or do I seek to please men? for if I yet pleased men, I should not be the servant of Christ.”  (Gal. 1:10)</vt:lpstr>
      <vt:lpstr>“So then they that are in the flesh cannot please God.” (Rom. 8:8)</vt:lpstr>
      <vt:lpstr>“She that is married careth for the things of the world, how she may please her husband.”  (I Cor. 7:34)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18</cp:revision>
  <dcterms:created xsi:type="dcterms:W3CDTF">2015-02-03T16:53:38Z</dcterms:created>
  <dcterms:modified xsi:type="dcterms:W3CDTF">2016-02-21T23:12:11Z</dcterms:modified>
</cp:coreProperties>
</file>