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78" r:id="rId3"/>
    <p:sldId id="258" r:id="rId4"/>
    <p:sldId id="263" r:id="rId5"/>
    <p:sldId id="273" r:id="rId6"/>
    <p:sldId id="276" r:id="rId7"/>
    <p:sldId id="264" r:id="rId8"/>
    <p:sldId id="259" r:id="rId9"/>
    <p:sldId id="260" r:id="rId10"/>
    <p:sldId id="265" r:id="rId11"/>
    <p:sldId id="266" r:id="rId12"/>
    <p:sldId id="267" r:id="rId13"/>
    <p:sldId id="262" r:id="rId14"/>
    <p:sldId id="270" r:id="rId15"/>
    <p:sldId id="329" r:id="rId16"/>
    <p:sldId id="301" r:id="rId17"/>
    <p:sldId id="303" r:id="rId18"/>
    <p:sldId id="304" r:id="rId19"/>
    <p:sldId id="305" r:id="rId20"/>
    <p:sldId id="309" r:id="rId21"/>
    <p:sldId id="310" r:id="rId22"/>
    <p:sldId id="306" r:id="rId23"/>
    <p:sldId id="308" r:id="rId24"/>
    <p:sldId id="312" r:id="rId25"/>
    <p:sldId id="311" r:id="rId26"/>
    <p:sldId id="313" r:id="rId27"/>
    <p:sldId id="314" r:id="rId28"/>
    <p:sldId id="307" r:id="rId29"/>
    <p:sldId id="302" r:id="rId30"/>
    <p:sldId id="297" r:id="rId31"/>
    <p:sldId id="291" r:id="rId32"/>
    <p:sldId id="328" r:id="rId33"/>
    <p:sldId id="285" r:id="rId34"/>
    <p:sldId id="286" r:id="rId35"/>
    <p:sldId id="282" r:id="rId36"/>
    <p:sldId id="287" r:id="rId37"/>
    <p:sldId id="284" r:id="rId38"/>
    <p:sldId id="289" r:id="rId39"/>
    <p:sldId id="293" r:id="rId40"/>
    <p:sldId id="294" r:id="rId41"/>
    <p:sldId id="317" r:id="rId42"/>
    <p:sldId id="330" r:id="rId43"/>
    <p:sldId id="319" r:id="rId44"/>
    <p:sldId id="320" r:id="rId45"/>
    <p:sldId id="327" r:id="rId46"/>
    <p:sldId id="318" r:id="rId47"/>
    <p:sldId id="321" r:id="rId48"/>
    <p:sldId id="322" r:id="rId49"/>
    <p:sldId id="323" r:id="rId50"/>
    <p:sldId id="325" r:id="rId51"/>
    <p:sldId id="324" r:id="rId52"/>
    <p:sldId id="331" r:id="rId53"/>
    <p:sldId id="295" r:id="rId54"/>
    <p:sldId id="32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097" autoAdjust="0"/>
    <p:restoredTop sz="94713" autoAdjust="0"/>
  </p:normalViewPr>
  <p:slideViewPr>
    <p:cSldViewPr>
      <p:cViewPr>
        <p:scale>
          <a:sx n="100" d="100"/>
          <a:sy n="100" d="100"/>
        </p:scale>
        <p:origin x="-1932"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B667CB-9D2E-4A7A-8B53-C463906BDBA7}" type="datetimeFigureOut">
              <a:rPr lang="en-US" smtClean="0"/>
              <a:pPr/>
              <a:t>2/16/2015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12BA7-776C-49EB-8948-DC43CA7FB04F}" type="slidenum">
              <a:rPr lang="en-US" smtClean="0"/>
              <a:pPr/>
              <a:t>‹#›</a:t>
            </a:fld>
            <a:endParaRPr lang="en-US"/>
          </a:p>
        </p:txBody>
      </p:sp>
    </p:spTree>
    <p:extLst>
      <p:ext uri="{BB962C8B-B14F-4D97-AF65-F5344CB8AC3E}">
        <p14:creationId xmlns:p14="http://schemas.microsoft.com/office/powerpoint/2010/main" val="360037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8A00CD-67F3-4E9D-AC92-94EC5F357968}"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8A00CD-67F3-4E9D-AC92-94EC5F357968}"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8A00CD-67F3-4E9D-AC92-94EC5F357968}"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8A00CD-67F3-4E9D-AC92-94EC5F357968}"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8A00CD-67F3-4E9D-AC92-94EC5F357968}"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8A00CD-67F3-4E9D-AC92-94EC5F357968}" type="datetimeFigureOut">
              <a:rPr lang="en-US" smtClean="0"/>
              <a:pPr/>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8A00CD-67F3-4E9D-AC92-94EC5F357968}" type="datetimeFigureOut">
              <a:rPr lang="en-US" smtClean="0"/>
              <a:pPr/>
              <a:t>2/16/2015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8A00CD-67F3-4E9D-AC92-94EC5F357968}" type="datetimeFigureOut">
              <a:rPr lang="en-US" smtClean="0"/>
              <a:pPr/>
              <a:t>2/16/2015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A00CD-67F3-4E9D-AC92-94EC5F357968}" type="datetimeFigureOut">
              <a:rPr lang="en-US" smtClean="0"/>
              <a:pPr/>
              <a:t>2/16/2015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8A00CD-67F3-4E9D-AC92-94EC5F357968}" type="datetimeFigureOut">
              <a:rPr lang="en-US" smtClean="0"/>
              <a:pPr/>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8A00CD-67F3-4E9D-AC92-94EC5F357968}" type="datetimeFigureOut">
              <a:rPr lang="en-US" smtClean="0"/>
              <a:pPr/>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1F82C-C7F0-4DED-8BDE-A46366CDD6D6}" type="slidenum">
              <a:rPr lang="en-US" smtClean="0"/>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A00CD-67F3-4E9D-AC92-94EC5F357968}" type="datetimeFigureOut">
              <a:rPr lang="en-US" smtClean="0"/>
              <a:pPr/>
              <a:t>2/16/2015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F82C-C7F0-4DED-8BDE-A46366CDD6D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C:\Users\Ptr. Daniel White\Pictures\Prophecy pictures\Dan Whites\scan0124.jpg"/>
          <p:cNvPicPr>
            <a:picLocks noChangeAspect="1" noChangeArrowheads="1"/>
          </p:cNvPicPr>
          <p:nvPr/>
        </p:nvPicPr>
        <p:blipFill>
          <a:blip r:embed="rId3" cstate="print">
            <a:lum bright="-20000"/>
          </a:blip>
          <a:srcRect/>
          <a:stretch>
            <a:fillRect/>
          </a:stretch>
        </p:blipFill>
        <p:spPr bwMode="auto">
          <a:xfrm>
            <a:off x="0" y="0"/>
            <a:ext cx="10591800" cy="7303436"/>
          </a:xfrm>
          <a:prstGeom prst="rect">
            <a:avLst/>
          </a:prstGeom>
          <a:noFill/>
        </p:spPr>
      </p:pic>
      <p:sp>
        <p:nvSpPr>
          <p:cNvPr id="2" name="Title 1"/>
          <p:cNvSpPr>
            <a:spLocks noGrp="1"/>
          </p:cNvSpPr>
          <p:nvPr>
            <p:ph type="ctrTitle"/>
          </p:nvPr>
        </p:nvSpPr>
        <p:spPr>
          <a:xfrm>
            <a:off x="-304800" y="1752600"/>
            <a:ext cx="9829800" cy="2819400"/>
          </a:xfrm>
        </p:spPr>
        <p:txBody>
          <a:bodyPr>
            <a:noAutofit/>
          </a:bodyPr>
          <a:lstStyle/>
          <a:p>
            <a:r>
              <a:rPr lang="en-US" sz="6600" b="1" dirty="0" smtClean="0">
                <a:effectLst>
                  <a:glow rad="101600">
                    <a:schemeClr val="bg1">
                      <a:alpha val="60000"/>
                    </a:schemeClr>
                  </a:glow>
                </a:effectLst>
                <a:latin typeface="Academy Engraved LET" pitchFamily="2" charset="0"/>
              </a:rPr>
              <a:t>The Rapture</a:t>
            </a:r>
            <a:r>
              <a:rPr lang="en-US" sz="6600" b="1" dirty="0" smtClean="0"/>
              <a:t/>
            </a:r>
            <a:br>
              <a:rPr lang="en-US" sz="6600" b="1" dirty="0" smtClean="0"/>
            </a:br>
            <a:r>
              <a:rPr lang="en-US" sz="6600" b="1" i="1" dirty="0" smtClean="0"/>
              <a:t/>
            </a:r>
            <a:br>
              <a:rPr lang="en-US" sz="6600" b="1" i="1" dirty="0" smtClean="0"/>
            </a:br>
            <a:r>
              <a:rPr lang="en-US" sz="4800" b="1" i="1" dirty="0" smtClean="0">
                <a:effectLst>
                  <a:glow rad="101600">
                    <a:schemeClr val="bg1">
                      <a:alpha val="60000"/>
                    </a:schemeClr>
                  </a:glow>
                </a:effectLst>
                <a:latin typeface="Times New Roman" pitchFamily="18" charset="0"/>
                <a:cs typeface="Times New Roman" pitchFamily="18" charset="0"/>
              </a:rPr>
              <a:t>(I Thessalonians 4:13-5:11)</a:t>
            </a:r>
            <a:endParaRPr lang="en-US" sz="4800"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C:\Users\Ptr. Daniel White\Pictures\Prophecy pictures\Dan Whites\John and the seven golden lamstands.jpg"/>
          <p:cNvPicPr>
            <a:picLocks noChangeAspect="1" noChangeArrowheads="1"/>
          </p:cNvPicPr>
          <p:nvPr/>
        </p:nvPicPr>
        <p:blipFill>
          <a:blip r:embed="rId3" cstate="print"/>
          <a:srcRect/>
          <a:stretch>
            <a:fillRect/>
          </a:stretch>
        </p:blipFill>
        <p:spPr bwMode="auto">
          <a:xfrm>
            <a:off x="1143000" y="0"/>
            <a:ext cx="6934200" cy="6858000"/>
          </a:xfrm>
          <a:prstGeom prst="rect">
            <a:avLst/>
          </a:prstGeom>
          <a:ln>
            <a:noFill/>
          </a:ln>
          <a:effectLst>
            <a:softEdge rad="112500"/>
          </a:effectLst>
        </p:spPr>
      </p:pic>
      <p:sp>
        <p:nvSpPr>
          <p:cNvPr id="2" name="Title 1"/>
          <p:cNvSpPr>
            <a:spLocks noGrp="1"/>
          </p:cNvSpPr>
          <p:nvPr>
            <p:ph type="ctrTitle"/>
          </p:nvPr>
        </p:nvSpPr>
        <p:spPr>
          <a:xfrm>
            <a:off x="1447800" y="1371600"/>
            <a:ext cx="6553200" cy="2609850"/>
          </a:xfrm>
        </p:spPr>
        <p:txBody>
          <a:bodyPr>
            <a:noAutofit/>
          </a:bodyPr>
          <a:lstStyle/>
          <a:p>
            <a:r>
              <a:rPr lang="en-US" sz="5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elon" pitchFamily="2" charset="0"/>
                <a:ea typeface="Adelon" pitchFamily="2" charset="0"/>
              </a:rPr>
              <a:t>“The things which are”</a:t>
            </a:r>
            <a:br>
              <a:rPr lang="en-US" sz="5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elon" pitchFamily="2" charset="0"/>
                <a:ea typeface="Adelon" pitchFamily="2" charset="0"/>
              </a:rPr>
            </a:br>
            <a:r>
              <a:rPr lang="en-US" sz="50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elon" pitchFamily="2" charset="0"/>
                <a:ea typeface="Adelon" pitchFamily="2" charset="0"/>
              </a:rPr>
              <a:t>(Revelation 2:1-3:22)</a:t>
            </a:r>
            <a:endParaRPr lang="en-US" sz="5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elon" pitchFamily="2" charset="0"/>
              <a:ea typeface="Adelon" pitchFamily="2" charset="0"/>
            </a:endParaRPr>
          </a:p>
        </p:txBody>
      </p:sp>
      <p:sp>
        <p:nvSpPr>
          <p:cNvPr id="3" name="Subtitle 2"/>
          <p:cNvSpPr>
            <a:spLocks noGrp="1"/>
          </p:cNvSpPr>
          <p:nvPr>
            <p:ph type="subTitle" idx="1"/>
          </p:nvPr>
        </p:nvSpPr>
        <p:spPr/>
        <p:txBody>
          <a:bodyPr>
            <a:normAutofit/>
          </a:bodyPr>
          <a:lstStyle/>
          <a:p>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Spiritual condition of the seven churches</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Prophecy pictures\Dan Whites\Seven Golden Lampstands.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tr. Daniel White\Pictures\Prophecy pictures\Dan Whites\Radiat City.jpg"/>
          <p:cNvPicPr>
            <a:picLocks noChangeAspect="1" noChangeArrowheads="1"/>
          </p:cNvPicPr>
          <p:nvPr/>
        </p:nvPicPr>
        <p:blipFill>
          <a:blip r:embed="rId3" cstate="print"/>
          <a:srcRect/>
          <a:stretch>
            <a:fillRect/>
          </a:stretch>
        </p:blipFill>
        <p:spPr bwMode="auto">
          <a:xfrm>
            <a:off x="0" y="-55562"/>
            <a:ext cx="9448800" cy="6913563"/>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ctrTitle"/>
          </p:nvPr>
        </p:nvSpPr>
        <p:spPr>
          <a:xfrm>
            <a:off x="685800" y="1"/>
            <a:ext cx="7772400" cy="3124200"/>
          </a:xfrm>
        </p:spPr>
        <p:txBody>
          <a:bodyPr>
            <a:noAutofit/>
          </a:bodyPr>
          <a:lstStyle/>
          <a:p>
            <a:r>
              <a:rPr lang="en-US" sz="4800" i="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rPr>
              <a:t>“The things which shall be hereafter”</a:t>
            </a:r>
            <a:br>
              <a:rPr lang="en-US" sz="4800" i="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rPr>
            </a:br>
            <a:r>
              <a:rPr lang="en-US" sz="4800" i="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rPr>
              <a:t> (Revelation 4:1-22:21)</a:t>
            </a:r>
            <a:endParaRPr lang="en-US" sz="4800" i="1" dirty="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endParaRPr>
          </a:p>
        </p:txBody>
      </p:sp>
      <p:sp>
        <p:nvSpPr>
          <p:cNvPr id="3" name="Subtitle 2"/>
          <p:cNvSpPr>
            <a:spLocks noGrp="1"/>
          </p:cNvSpPr>
          <p:nvPr>
            <p:ph type="subTitle" idx="1"/>
          </p:nvPr>
        </p:nvSpPr>
        <p:spPr>
          <a:xfrm>
            <a:off x="0" y="3124200"/>
            <a:ext cx="9372600" cy="3733800"/>
          </a:xfrm>
        </p:spPr>
        <p:txBody>
          <a:bodyPr>
            <a:noAutofit/>
          </a:bodyPr>
          <a:lstStyle/>
          <a:p>
            <a:r>
              <a:rPr lang="en-US" sz="3600" dirty="0" smtClean="0">
                <a:ln w="12700">
                  <a:solidFill>
                    <a:schemeClr val="tx2">
                      <a:satMod val="155000"/>
                    </a:schemeClr>
                  </a:solidFill>
                  <a:prstDash val="solid"/>
                </a:ln>
                <a:solidFill>
                  <a:schemeClr val="tx1"/>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Rapture </a:t>
            </a:r>
          </a:p>
          <a:p>
            <a:r>
              <a:rPr lang="en-US" sz="3600" dirty="0" smtClean="0">
                <a:ln w="12700">
                  <a:solidFill>
                    <a:schemeClr val="tx2">
                      <a:satMod val="155000"/>
                    </a:schemeClr>
                  </a:solidFill>
                  <a:prstDash val="solid"/>
                </a:ln>
                <a:solidFill>
                  <a:schemeClr val="tx1"/>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Tribulation Period</a:t>
            </a:r>
          </a:p>
          <a:p>
            <a:r>
              <a:rPr lang="en-US" sz="3600" dirty="0" smtClean="0">
                <a:ln w="12700">
                  <a:solidFill>
                    <a:schemeClr val="tx2">
                      <a:satMod val="155000"/>
                    </a:schemeClr>
                  </a:solidFill>
                  <a:prstDash val="solid"/>
                </a:ln>
                <a:solidFill>
                  <a:schemeClr val="tx1"/>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Return of Jesus Christ</a:t>
            </a:r>
          </a:p>
          <a:p>
            <a:r>
              <a:rPr lang="en-US" sz="3600" dirty="0" smtClean="0">
                <a:ln w="12700">
                  <a:solidFill>
                    <a:schemeClr val="tx2">
                      <a:satMod val="155000"/>
                    </a:schemeClr>
                  </a:solidFill>
                  <a:prstDash val="solid"/>
                </a:ln>
                <a:solidFill>
                  <a:schemeClr val="tx1"/>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Establishment of the Millennial Kingdom</a:t>
            </a:r>
          </a:p>
          <a:p>
            <a:r>
              <a:rPr lang="en-US" sz="3600" dirty="0" smtClean="0">
                <a:ln w="12700">
                  <a:solidFill>
                    <a:schemeClr val="tx2">
                      <a:satMod val="155000"/>
                    </a:schemeClr>
                  </a:solidFill>
                  <a:prstDash val="solid"/>
                </a:ln>
                <a:solidFill>
                  <a:schemeClr val="tx1"/>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New Heaven and New Earth</a:t>
            </a:r>
          </a:p>
          <a:p>
            <a:r>
              <a:rPr lang="en-US" sz="3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endParaRPr lang="en-US"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2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20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9601200" cy="7391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Ptr. Daniel White\Pictures\Prophecy pictures\Dan Whites\twenty four elders.jpg"/>
          <p:cNvPicPr>
            <a:picLocks noChangeAspect="1" noChangeArrowheads="1"/>
          </p:cNvPicPr>
          <p:nvPr/>
        </p:nvPicPr>
        <p:blipFill>
          <a:blip r:embed="rId3" cstate="print"/>
          <a:srcRect/>
          <a:stretch>
            <a:fillRect/>
          </a:stretch>
        </p:blipFill>
        <p:spPr bwMode="auto">
          <a:xfrm>
            <a:off x="1600200" y="0"/>
            <a:ext cx="5866936"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Pictures\Prophecy pictures\Dan Whites\0267 Ascensão de Cristo.jpg"/>
          <p:cNvPicPr>
            <a:picLocks noChangeAspect="1" noChangeArrowheads="1"/>
          </p:cNvPicPr>
          <p:nvPr/>
        </p:nvPicPr>
        <p:blipFill>
          <a:blip r:embed="rId3" cstate="print"/>
          <a:srcRect/>
          <a:stretch>
            <a:fillRect/>
          </a:stretch>
        </p:blipFill>
        <p:spPr bwMode="auto">
          <a:xfrm>
            <a:off x="0" y="0"/>
            <a:ext cx="10744200" cy="6961188"/>
          </a:xfrm>
          <a:prstGeom prst="rect">
            <a:avLst/>
          </a:prstGeom>
          <a:noFill/>
        </p:spPr>
      </p:pic>
      <p:sp>
        <p:nvSpPr>
          <p:cNvPr id="3" name="Title 2"/>
          <p:cNvSpPr>
            <a:spLocks noGrp="1"/>
          </p:cNvSpPr>
          <p:nvPr>
            <p:ph type="title"/>
          </p:nvPr>
        </p:nvSpPr>
        <p:spPr>
          <a:xfrm>
            <a:off x="2590800" y="274638"/>
            <a:ext cx="6096000" cy="3763962"/>
          </a:xfrm>
        </p:spPr>
        <p:txBody>
          <a:bodyPr>
            <a:normAutofit/>
          </a:bodyPr>
          <a:lstStyle/>
          <a:p>
            <a:r>
              <a:rPr lang="en-US" sz="4800" b="1" i="1" dirty="0" smtClean="0">
                <a:solidFill>
                  <a:schemeClr val="bg1"/>
                </a:solidFill>
              </a:rPr>
              <a:t>“I will come again…”</a:t>
            </a:r>
            <a:endParaRPr lang="en-US" sz="4800" b="1" i="1"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3" cstate="print"/>
          <a:srcRect/>
          <a:stretch>
            <a:fillRect/>
          </a:stretch>
        </p:blipFill>
        <p:spPr bwMode="auto">
          <a:xfrm>
            <a:off x="0" y="-47334"/>
            <a:ext cx="9144000" cy="6905334"/>
          </a:xfrm>
          <a:prstGeom prst="rect">
            <a:avLst/>
          </a:prstGeom>
          <a:noFill/>
          <a:ln w="9525">
            <a:noFill/>
            <a:miter lim="800000"/>
            <a:headEnd/>
            <a:tailEnd/>
          </a:ln>
        </p:spPr>
      </p:pic>
      <p:sp>
        <p:nvSpPr>
          <p:cNvPr id="5" name="Title 4"/>
          <p:cNvSpPr>
            <a:spLocks noGrp="1"/>
          </p:cNvSpPr>
          <p:nvPr>
            <p:ph type="title"/>
          </p:nvPr>
        </p:nvSpPr>
        <p:spPr>
          <a:xfrm>
            <a:off x="152400" y="0"/>
            <a:ext cx="6096000" cy="4495800"/>
          </a:xfrm>
        </p:spPr>
        <p:txBody>
          <a:bodyPr>
            <a:noAutofit/>
          </a:bodyPr>
          <a:lstStyle/>
          <a:p>
            <a:r>
              <a:rPr lang="en-US" sz="3200" b="1" i="1" dirty="0" smtClean="0">
                <a:solidFill>
                  <a:schemeClr val="bg1"/>
                </a:solidFill>
              </a:rPr>
              <a:t>“And as he sat upon the mount of Olives, the disciples came unto him privately, saying, Tell us, when shall these things be? and what shall be the sign of thy coming, and of the end of the world?” (Matt. 24:3) </a:t>
            </a:r>
            <a:endParaRPr lang="en-US" sz="3200" b="1" i="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apture and second coming\Christ Watching Over Earth (2).jpg"/>
          <p:cNvPicPr>
            <a:picLocks noChangeAspect="1" noChangeArrowheads="1"/>
          </p:cNvPicPr>
          <p:nvPr/>
        </p:nvPicPr>
        <p:blipFill>
          <a:blip r:embed="rId3" cstate="print">
            <a:lum bright="-30000"/>
          </a:blip>
          <a:srcRect/>
          <a:stretch>
            <a:fillRect/>
          </a:stretch>
        </p:blipFill>
        <p:spPr bwMode="auto">
          <a:xfrm>
            <a:off x="-25400" y="0"/>
            <a:ext cx="9169400" cy="6877050"/>
          </a:xfrm>
          <a:prstGeom prst="rect">
            <a:avLst/>
          </a:prstGeom>
          <a:noFill/>
        </p:spPr>
      </p:pic>
      <p:sp>
        <p:nvSpPr>
          <p:cNvPr id="3" name="Title 2"/>
          <p:cNvSpPr>
            <a:spLocks noGrp="1"/>
          </p:cNvSpPr>
          <p:nvPr>
            <p:ph type="title"/>
          </p:nvPr>
        </p:nvSpPr>
        <p:spPr/>
        <p:txBody>
          <a:bodyPr>
            <a:noAutofit/>
          </a:bodyPr>
          <a:lstStyle/>
          <a:p>
            <a:r>
              <a:rPr lang="en-US" sz="4800" i="1" dirty="0" smtClean="0">
                <a:effectLst>
                  <a:glow rad="101600">
                    <a:schemeClr val="bg1">
                      <a:alpha val="60000"/>
                    </a:schemeClr>
                  </a:glow>
                </a:effectLst>
              </a:rPr>
              <a:t>Signs of Christ Coming</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(Daniel 12:1-10)</a:t>
            </a:r>
            <a:endParaRPr lang="en-US" sz="4800" i="1" dirty="0">
              <a:effectLst>
                <a:glow rad="101600">
                  <a:schemeClr val="bg1">
                    <a:alpha val="60000"/>
                  </a:schemeClr>
                </a:glow>
              </a:effectLst>
            </a:endParaRPr>
          </a:p>
        </p:txBody>
      </p:sp>
      <p:sp>
        <p:nvSpPr>
          <p:cNvPr id="4" name="Content Placeholder 3"/>
          <p:cNvSpPr>
            <a:spLocks noGrp="1"/>
          </p:cNvSpPr>
          <p:nvPr>
            <p:ph idx="1"/>
          </p:nvPr>
        </p:nvSpPr>
        <p:spPr>
          <a:xfrm>
            <a:off x="152400" y="1905000"/>
            <a:ext cx="8763000" cy="4953000"/>
          </a:xfrm>
        </p:spPr>
        <p:txBody>
          <a:bodyPr>
            <a:normAutofit/>
          </a:bodyPr>
          <a:lstStyle/>
          <a:p>
            <a:pPr lvl="0">
              <a:buNone/>
            </a:pPr>
            <a:r>
              <a:rPr lang="en-US" sz="3600" dirty="0" smtClean="0">
                <a:effectLst>
                  <a:glow rad="101600">
                    <a:schemeClr val="bg1">
                      <a:alpha val="60000"/>
                    </a:schemeClr>
                  </a:glow>
                </a:effectLst>
              </a:rPr>
              <a:t>1. The last days will be busy days – </a:t>
            </a:r>
            <a:r>
              <a:rPr lang="en-US" sz="3600" i="1" dirty="0" smtClean="0">
                <a:effectLst>
                  <a:glow rad="101600">
                    <a:schemeClr val="bg1">
                      <a:alpha val="60000"/>
                    </a:schemeClr>
                  </a:glow>
                </a:effectLst>
              </a:rPr>
              <a:t>vs. 4 “running to and fro…” </a:t>
            </a:r>
            <a:endParaRPr lang="en-US" sz="3600" dirty="0" smtClean="0">
              <a:effectLst>
                <a:glow rad="101600">
                  <a:schemeClr val="bg1">
                    <a:alpha val="60000"/>
                  </a:schemeClr>
                </a:glow>
              </a:effectLst>
            </a:endParaRPr>
          </a:p>
          <a:p>
            <a:pPr lvl="0"/>
            <a:r>
              <a:rPr lang="en-US" sz="3600" dirty="0" smtClean="0">
                <a:effectLst>
                  <a:glow rad="101600">
                    <a:schemeClr val="bg1">
                      <a:alpha val="60000"/>
                    </a:schemeClr>
                  </a:glow>
                </a:effectLst>
              </a:rPr>
              <a:t>Speed and ease of travel is unprecedented in our day and age</a:t>
            </a:r>
          </a:p>
          <a:p>
            <a:pPr lvl="0"/>
            <a:r>
              <a:rPr lang="en-US" sz="3600" dirty="0" smtClean="0">
                <a:effectLst>
                  <a:glow rad="101600">
                    <a:schemeClr val="bg1">
                      <a:alpha val="60000"/>
                    </a:schemeClr>
                  </a:glow>
                </a:effectLst>
              </a:rPr>
              <a:t>Everyone is on the move</a:t>
            </a:r>
          </a:p>
          <a:p>
            <a:pPr lvl="0"/>
            <a:r>
              <a:rPr lang="en-US" sz="3600" dirty="0" smtClean="0">
                <a:effectLst>
                  <a:glow rad="101600">
                    <a:schemeClr val="bg1">
                      <a:alpha val="60000"/>
                    </a:schemeClr>
                  </a:glow>
                </a:effectLst>
              </a:rPr>
              <a:t>Crowded highways </a:t>
            </a:r>
          </a:p>
          <a:p>
            <a:pPr lvl="0"/>
            <a:r>
              <a:rPr lang="en-US" sz="3600" dirty="0" smtClean="0">
                <a:effectLst>
                  <a:glow rad="101600">
                    <a:schemeClr val="bg1">
                      <a:alpha val="60000"/>
                    </a:schemeClr>
                  </a:glow>
                </a:effectLst>
              </a:rPr>
              <a:t>Air traffic</a:t>
            </a:r>
          </a:p>
          <a:p>
            <a:endParaRPr lang="en-US" sz="3600" dirty="0">
              <a:effectLst>
                <a:glow rad="101600">
                  <a:schemeClr val="bg1">
                    <a:alpha val="6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apture and second coming\Rapture 2.jpg"/>
          <p:cNvPicPr>
            <a:picLocks noChangeAspect="1" noChangeArrowheads="1"/>
          </p:cNvPicPr>
          <p:nvPr/>
        </p:nvPicPr>
        <p:blipFill>
          <a:blip r:embed="rId3" cstate="print">
            <a:lum bright="-20000" contrast="20000"/>
          </a:blip>
          <a:srcRect/>
          <a:stretch>
            <a:fillRect/>
          </a:stretch>
        </p:blipFill>
        <p:spPr bwMode="auto">
          <a:xfrm>
            <a:off x="0" y="1"/>
            <a:ext cx="9144000" cy="6858000"/>
          </a:xfrm>
          <a:prstGeom prst="rect">
            <a:avLst/>
          </a:prstGeom>
          <a:noFill/>
        </p:spPr>
      </p:pic>
      <p:sp>
        <p:nvSpPr>
          <p:cNvPr id="4" name="Content Placeholder 3"/>
          <p:cNvSpPr>
            <a:spLocks noGrp="1"/>
          </p:cNvSpPr>
          <p:nvPr>
            <p:ph idx="1"/>
          </p:nvPr>
        </p:nvSpPr>
        <p:spPr>
          <a:xfrm>
            <a:off x="0" y="228600"/>
            <a:ext cx="9144000" cy="6629399"/>
          </a:xfrm>
        </p:spPr>
        <p:txBody>
          <a:bodyPr>
            <a:normAutofit/>
          </a:bodyPr>
          <a:lstStyle/>
          <a:p>
            <a:pPr lvl="0">
              <a:buNone/>
            </a:pPr>
            <a:r>
              <a:rPr lang="en-US" sz="3600" b="1" dirty="0" smtClean="0">
                <a:solidFill>
                  <a:schemeClr val="bg1"/>
                </a:solidFill>
                <a:effectLst>
                  <a:glow rad="101600">
                    <a:srgbClr val="FFFF00">
                      <a:alpha val="60000"/>
                    </a:srgbClr>
                  </a:glow>
                </a:effectLst>
              </a:rPr>
              <a:t>2. The last days will be brilliant days – </a:t>
            </a:r>
            <a:r>
              <a:rPr lang="en-US" sz="3600" b="1" i="1" dirty="0" smtClean="0">
                <a:solidFill>
                  <a:schemeClr val="bg1"/>
                </a:solidFill>
                <a:effectLst>
                  <a:glow rad="101600">
                    <a:srgbClr val="FFFF00">
                      <a:alpha val="60000"/>
                    </a:srgbClr>
                  </a:glow>
                </a:effectLst>
              </a:rPr>
              <a:t>vs. 4 “knowledge shall increase…”</a:t>
            </a:r>
            <a:endParaRPr lang="en-US" sz="3600" b="1" dirty="0" smtClean="0">
              <a:solidFill>
                <a:schemeClr val="bg1"/>
              </a:solidFill>
              <a:effectLst>
                <a:glow rad="101600">
                  <a:srgbClr val="FFFF00">
                    <a:alpha val="60000"/>
                  </a:srgbClr>
                </a:glow>
              </a:effectLst>
            </a:endParaRPr>
          </a:p>
          <a:p>
            <a:r>
              <a:rPr lang="en-US" sz="3600" b="1" dirty="0" smtClean="0">
                <a:solidFill>
                  <a:schemeClr val="bg1"/>
                </a:solidFill>
                <a:effectLst>
                  <a:glow rad="101600">
                    <a:srgbClr val="FFFF00">
                      <a:alpha val="60000"/>
                    </a:srgbClr>
                  </a:glow>
                </a:effectLst>
              </a:rPr>
              <a:t>Acceleration of knowledge </a:t>
            </a:r>
          </a:p>
          <a:p>
            <a:r>
              <a:rPr lang="en-US" sz="3600" b="1" dirty="0" smtClean="0">
                <a:solidFill>
                  <a:schemeClr val="bg1"/>
                </a:solidFill>
                <a:effectLst>
                  <a:glow rad="101600">
                    <a:srgbClr val="FFFF00">
                      <a:alpha val="60000"/>
                    </a:srgbClr>
                  </a:glow>
                </a:effectLst>
              </a:rPr>
              <a:t>Scientific knowledge</a:t>
            </a:r>
          </a:p>
          <a:p>
            <a:pPr lvl="0"/>
            <a:r>
              <a:rPr lang="en-US" sz="3600" b="1" dirty="0" smtClean="0">
                <a:solidFill>
                  <a:schemeClr val="bg1"/>
                </a:solidFill>
                <a:effectLst>
                  <a:glow rad="101600">
                    <a:srgbClr val="FFFF00">
                      <a:alpha val="60000"/>
                    </a:srgbClr>
                  </a:glow>
                </a:effectLst>
              </a:rPr>
              <a:t>Medical knowledge</a:t>
            </a:r>
          </a:p>
          <a:p>
            <a:pPr lvl="0"/>
            <a:r>
              <a:rPr lang="en-US" sz="3600" b="1" dirty="0" smtClean="0">
                <a:solidFill>
                  <a:schemeClr val="bg1"/>
                </a:solidFill>
                <a:effectLst>
                  <a:glow rad="101600">
                    <a:srgbClr val="FFFF00">
                      <a:alpha val="60000"/>
                    </a:srgbClr>
                  </a:glow>
                </a:effectLst>
              </a:rPr>
              <a:t>Technical knowledge</a:t>
            </a:r>
          </a:p>
          <a:p>
            <a:pPr lvl="0"/>
            <a:r>
              <a:rPr lang="en-US" sz="3600" b="1" dirty="0" smtClean="0">
                <a:solidFill>
                  <a:schemeClr val="bg1"/>
                </a:solidFill>
                <a:effectLst>
                  <a:glow rad="101600">
                    <a:srgbClr val="FFFF00">
                      <a:alpha val="60000"/>
                    </a:srgbClr>
                  </a:glow>
                </a:effectLst>
              </a:rPr>
              <a:t>Communication breakthroughs – Internet</a:t>
            </a:r>
          </a:p>
          <a:p>
            <a:pPr lvl="0"/>
            <a:r>
              <a:rPr lang="en-US" sz="3600" b="1" dirty="0" smtClean="0">
                <a:solidFill>
                  <a:schemeClr val="bg1"/>
                </a:solidFill>
                <a:effectLst>
                  <a:glow rad="101600">
                    <a:srgbClr val="FFFF00">
                      <a:alpha val="60000"/>
                    </a:srgbClr>
                  </a:glow>
                </a:effectLst>
              </a:rPr>
              <a:t>Computer age</a:t>
            </a:r>
          </a:p>
          <a:p>
            <a:pPr lvl="0"/>
            <a:r>
              <a:rPr lang="en-US" sz="3600" b="1" dirty="0" smtClean="0">
                <a:solidFill>
                  <a:schemeClr val="bg1"/>
                </a:solidFill>
                <a:effectLst>
                  <a:glow rad="101600">
                    <a:srgbClr val="FFFF00">
                      <a:alpha val="60000"/>
                    </a:srgbClr>
                  </a:glow>
                </a:effectLst>
              </a:rPr>
              <a:t>Internet </a:t>
            </a:r>
          </a:p>
          <a:p>
            <a:endParaRPr lang="en-US" sz="3600" b="1" dirty="0">
              <a:solidFill>
                <a:schemeClr val="bg1"/>
              </a:solidFill>
              <a:effectLst>
                <a:glow rad="101600">
                  <a:srgbClr val="FFFF00">
                    <a:alpha val="60000"/>
                  </a:srgb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 calcmode="lin" valueType="num">
                                      <p:cBhvr>
                                        <p:cTn id="56" dur="1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apture and second coming\Christ Returns_Bugle Sounds.jpg"/>
          <p:cNvPicPr>
            <a:picLocks noChangeAspect="1" noChangeArrowheads="1"/>
          </p:cNvPicPr>
          <p:nvPr/>
        </p:nvPicPr>
        <p:blipFill>
          <a:blip r:embed="rId3" cstate="print">
            <a:lum bright="-20000"/>
          </a:blip>
          <a:srcRect/>
          <a:stretch>
            <a:fillRect/>
          </a:stretch>
        </p:blipFill>
        <p:spPr bwMode="auto">
          <a:xfrm>
            <a:off x="0" y="381000"/>
            <a:ext cx="9116787" cy="5943600"/>
          </a:xfrm>
          <a:prstGeom prst="rect">
            <a:avLst/>
          </a:prstGeom>
          <a:noFill/>
        </p:spPr>
      </p:pic>
      <p:sp>
        <p:nvSpPr>
          <p:cNvPr id="3" name="Content Placeholder 2"/>
          <p:cNvSpPr>
            <a:spLocks noGrp="1"/>
          </p:cNvSpPr>
          <p:nvPr>
            <p:ph idx="1"/>
          </p:nvPr>
        </p:nvSpPr>
        <p:spPr>
          <a:xfrm>
            <a:off x="152400" y="381000"/>
            <a:ext cx="8991600" cy="6476999"/>
          </a:xfrm>
        </p:spPr>
        <p:txBody>
          <a:bodyPr>
            <a:normAutofit/>
          </a:bodyPr>
          <a:lstStyle/>
          <a:p>
            <a:pPr lvl="0">
              <a:buNone/>
            </a:pPr>
            <a:r>
              <a:rPr lang="en-US" sz="3600" b="1" dirty="0" smtClean="0">
                <a:effectLst>
                  <a:glow rad="101600">
                    <a:schemeClr val="bg1">
                      <a:alpha val="60000"/>
                    </a:schemeClr>
                  </a:glow>
                </a:effectLst>
              </a:rPr>
              <a:t>3. The last days will be blinding days – </a:t>
            </a:r>
            <a:r>
              <a:rPr lang="en-US" sz="3600" b="1" i="1" dirty="0" smtClean="0">
                <a:effectLst>
                  <a:glow rad="101600">
                    <a:schemeClr val="bg1">
                      <a:alpha val="60000"/>
                    </a:schemeClr>
                  </a:glow>
                </a:effectLst>
              </a:rPr>
              <a:t>vs. 10 “but the wicked shall do wickedly (lawlessness will increase); and none of the wicked shall understand…”</a:t>
            </a:r>
            <a:endParaRPr lang="en-US" sz="3600" dirty="0" smtClean="0">
              <a:effectLst>
                <a:glow rad="101600">
                  <a:schemeClr val="bg1">
                    <a:alpha val="60000"/>
                  </a:schemeClr>
                </a:glow>
              </a:effectLst>
            </a:endParaRPr>
          </a:p>
          <a:p>
            <a:r>
              <a:rPr lang="en-US" sz="3600" i="1" dirty="0" smtClean="0">
                <a:effectLst>
                  <a:glow rad="101600">
                    <a:schemeClr val="bg1">
                      <a:alpha val="60000"/>
                    </a:schemeClr>
                  </a:glow>
                </a:effectLst>
              </a:rPr>
              <a:t>“The god of this world (Satan) hath blinded the minds of them that believe not…having eyes to see they see not and having ears to hear they hear not…”</a:t>
            </a:r>
            <a:endParaRPr lang="en-US" sz="3600" dirty="0" smtClean="0">
              <a:effectLst>
                <a:glow rad="101600">
                  <a:schemeClr val="bg1">
                    <a:alpha val="60000"/>
                  </a:schemeClr>
                </a:glow>
              </a:effectLst>
            </a:endParaRPr>
          </a:p>
          <a:p>
            <a:r>
              <a:rPr lang="en-US" sz="3600" i="1" dirty="0" smtClean="0">
                <a:effectLst>
                  <a:glow rad="101600">
                    <a:schemeClr val="bg1">
                      <a:alpha val="60000"/>
                    </a:schemeClr>
                  </a:glow>
                </a:effectLst>
              </a:rPr>
              <a:t> </a:t>
            </a:r>
            <a:r>
              <a:rPr lang="en-US" sz="3600" b="1" i="1" dirty="0" smtClean="0">
                <a:solidFill>
                  <a:srgbClr val="FFFF00"/>
                </a:solidFill>
                <a:effectLst>
                  <a:glow rad="101600">
                    <a:schemeClr val="bg1">
                      <a:alpha val="60000"/>
                    </a:schemeClr>
                  </a:glow>
                </a:effectLst>
              </a:rPr>
              <a:t>(see Matt. 16:2-3, Luke 21:28, I Cor. 2:14, Jude 1:18)</a:t>
            </a:r>
            <a:endParaRPr lang="en-US" sz="3600" dirty="0" smtClean="0">
              <a:solidFill>
                <a:srgbClr val="FFFF00"/>
              </a:solidFill>
              <a:effectLst>
                <a:glow rad="101600">
                  <a:schemeClr val="bg1">
                    <a:alpha val="60000"/>
                  </a:schemeClr>
                </a:glow>
              </a:effectLst>
            </a:endParaRPr>
          </a:p>
          <a:p>
            <a:pPr>
              <a:buNone/>
            </a:pPr>
            <a:endParaRPr lang="en-US" sz="3600" dirty="0" smtClean="0">
              <a:effectLst>
                <a:glow rad="101600">
                  <a:schemeClr val="bg1">
                    <a:alpha val="6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tr. Daniel White\Desktop\Bible pictures\Prophecy pictures\prophecy pictures\rapture and second coming\vwp8b.jpg"/>
          <p:cNvPicPr>
            <a:picLocks noChangeAspect="1" noChangeArrowheads="1"/>
          </p:cNvPicPr>
          <p:nvPr/>
        </p:nvPicPr>
        <p:blipFill>
          <a:blip r:embed="rId3" cstate="print">
            <a:lum bright="-10000" contrast="20000"/>
          </a:blip>
          <a:srcRect/>
          <a:stretch>
            <a:fillRect/>
          </a:stretch>
        </p:blipFill>
        <p:spPr bwMode="auto">
          <a:xfrm>
            <a:off x="0" y="-457200"/>
            <a:ext cx="9753600" cy="7315200"/>
          </a:xfrm>
          <a:prstGeom prst="rect">
            <a:avLst/>
          </a:prstGeom>
          <a:noFill/>
        </p:spPr>
      </p:pic>
      <p:sp>
        <p:nvSpPr>
          <p:cNvPr id="3" name="Content Placeholder 2"/>
          <p:cNvSpPr>
            <a:spLocks noGrp="1"/>
          </p:cNvSpPr>
          <p:nvPr>
            <p:ph idx="1"/>
          </p:nvPr>
        </p:nvSpPr>
        <p:spPr>
          <a:xfrm>
            <a:off x="0" y="1447800"/>
            <a:ext cx="4876800" cy="5410199"/>
          </a:xfrm>
        </p:spPr>
        <p:txBody>
          <a:bodyPr>
            <a:normAutofit lnSpcReduction="10000"/>
          </a:bodyPr>
          <a:lstStyle/>
          <a:p>
            <a:r>
              <a:rPr lang="en-US" sz="4000" dirty="0" smtClean="0">
                <a:effectLst>
                  <a:glow rad="101600">
                    <a:schemeClr val="bg1">
                      <a:alpha val="60000"/>
                    </a:schemeClr>
                  </a:glow>
                </a:effectLst>
              </a:rPr>
              <a:t>There will be an increase of wickedness in spite of increased enlightenment –                     </a:t>
            </a:r>
            <a:r>
              <a:rPr lang="en-US" sz="4000" i="1" dirty="0" smtClean="0">
                <a:solidFill>
                  <a:srgbClr val="FFFF00"/>
                </a:solidFill>
                <a:effectLst>
                  <a:glow rad="101600">
                    <a:schemeClr val="bg1">
                      <a:alpha val="60000"/>
                    </a:schemeClr>
                  </a:glow>
                </a:effectLst>
              </a:rPr>
              <a:t>II Tim. 3:1-5 “…wax worse and worse deceiving and being deceived…”</a:t>
            </a:r>
            <a:endParaRPr lang="en-US" sz="4000" dirty="0" smtClean="0">
              <a:solidFill>
                <a:srgbClr val="FFFF00"/>
              </a:solidFill>
              <a:effectLst>
                <a:glow rad="101600">
                  <a:schemeClr val="bg1">
                    <a:alpha val="60000"/>
                  </a:schemeClr>
                </a:glow>
              </a:effectLst>
            </a:endParaRPr>
          </a:p>
          <a:p>
            <a:pPr>
              <a:buNone/>
            </a:pPr>
            <a:endParaRPr lang="en-US" sz="4000" dirty="0" smtClean="0">
              <a:solidFill>
                <a:srgbClr val="FFFF00"/>
              </a:solidFill>
              <a:effectLst>
                <a:glow rad="101600">
                  <a:schemeClr val="bg1">
                    <a:alpha val="60000"/>
                  </a:schemeClr>
                </a:glow>
              </a:effectLst>
            </a:endParaRPr>
          </a:p>
          <a:p>
            <a:endParaRPr lang="en-US" sz="4000" dirty="0">
              <a:effectLst>
                <a:glow rad="101600">
                  <a:schemeClr val="bg1">
                    <a:alpha val="6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0"/>
            <a:ext cx="9753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Users\Ptr. Daniel White\Pictures\Prophecy pictures\Internet Pictures\jesus_rapture.jpg"/>
          <p:cNvPicPr>
            <a:picLocks noChangeAspect="1" noChangeArrowheads="1"/>
          </p:cNvPicPr>
          <p:nvPr/>
        </p:nvPicPr>
        <p:blipFill>
          <a:blip r:embed="rId3" cstate="print"/>
          <a:srcRect/>
          <a:stretch>
            <a:fillRect/>
          </a:stretch>
        </p:blipFill>
        <p:spPr bwMode="auto">
          <a:xfrm>
            <a:off x="-228600" y="0"/>
            <a:ext cx="9753600" cy="685800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553200"/>
          </a:xfrm>
        </p:spPr>
        <p:txBody>
          <a:bodyPr>
            <a:noAutofit/>
          </a:bodyPr>
          <a:lstStyle/>
          <a:p>
            <a:r>
              <a:rPr lang="en-US" sz="3600" i="1" dirty="0" smtClean="0"/>
              <a:t>“This know also, that in the last days perilous times shall come. For men shall be lovers of their own selves, covetous, boasters, proud, blasphemers, disobedient to parents, unthankful, unholy, Without natural affection, trucebreakers, false accusers, incontinent, fierce, despisers of those that are good, traitors, heady, </a:t>
            </a:r>
            <a:r>
              <a:rPr lang="en-US" sz="3600" i="1" dirty="0" err="1" smtClean="0"/>
              <a:t>highminded</a:t>
            </a:r>
            <a:r>
              <a:rPr lang="en-US" sz="3600" i="1" dirty="0" smtClean="0"/>
              <a:t>, lovers of pleasures more than lovers of God; Having a form of godliness, but denying the power thereof: from such turn away.” (II Timothy 3:1-6) </a:t>
            </a:r>
            <a:r>
              <a:rPr lang="en-US" sz="3600" dirty="0" smtClean="0"/>
              <a:t/>
            </a:r>
            <a:br>
              <a:rPr lang="en-US" sz="3600" dirty="0" smtClean="0"/>
            </a:br>
            <a:endParaRPr lang="en-US" sz="3600" dirty="0"/>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5745164"/>
          </a:xfrm>
        </p:spPr>
        <p:txBody>
          <a:bodyPr>
            <a:normAutofit/>
          </a:bodyPr>
          <a:lstStyle/>
          <a:p>
            <a:r>
              <a:rPr lang="en-US" sz="3600" dirty="0" smtClean="0">
                <a:effectLst>
                  <a:glow rad="101600">
                    <a:schemeClr val="bg1">
                      <a:alpha val="60000"/>
                    </a:schemeClr>
                  </a:glow>
                </a:effectLst>
              </a:rPr>
              <a:t>There will be a spirit of deception and blindness that will come upon lost humanity – </a:t>
            </a:r>
            <a:r>
              <a:rPr lang="en-US" sz="3600" i="1" dirty="0" smtClean="0">
                <a:solidFill>
                  <a:srgbClr val="FFFF00"/>
                </a:solidFill>
                <a:effectLst>
                  <a:glow rad="101600">
                    <a:schemeClr val="bg1">
                      <a:alpha val="60000"/>
                    </a:schemeClr>
                  </a:glow>
                </a:effectLst>
              </a:rPr>
              <a:t>I Tim. 4:1-2 “…seducing spirits and doctrines of devils.”</a:t>
            </a:r>
            <a:endParaRPr lang="en-US" sz="3600" dirty="0"/>
          </a:p>
        </p:txBody>
      </p:sp>
      <p:pic>
        <p:nvPicPr>
          <p:cNvPr id="108546" name="Picture 2"/>
          <p:cNvPicPr>
            <a:picLocks noChangeAspect="1" noChangeArrowheads="1"/>
          </p:cNvPicPr>
          <p:nvPr/>
        </p:nvPicPr>
        <p:blipFill>
          <a:blip r:embed="rId3" cstate="print"/>
          <a:srcRect/>
          <a:stretch>
            <a:fillRect/>
          </a:stretch>
        </p:blipFill>
        <p:spPr bwMode="auto">
          <a:xfrm>
            <a:off x="2057400" y="3124200"/>
            <a:ext cx="4458118" cy="33528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Rapture 4 (2).jpg"/>
          <p:cNvPicPr>
            <a:picLocks noChangeAspect="1" noChangeArrowheads="1"/>
          </p:cNvPicPr>
          <p:nvPr/>
        </p:nvPicPr>
        <p:blipFill>
          <a:blip r:embed="rId3" cstate="print">
            <a:lum bright="-10000" contrast="20000"/>
          </a:blip>
          <a:srcRect l="10725" t="8246" r="13064" b="27791"/>
          <a:stretch>
            <a:fillRect/>
          </a:stretch>
        </p:blipFill>
        <p:spPr bwMode="auto">
          <a:xfrm>
            <a:off x="-39585" y="0"/>
            <a:ext cx="9183585" cy="6858000"/>
          </a:xfrm>
          <a:prstGeom prst="rect">
            <a:avLst/>
          </a:prstGeom>
          <a:noFill/>
        </p:spPr>
      </p:pic>
      <p:sp>
        <p:nvSpPr>
          <p:cNvPr id="5" name="Title 1"/>
          <p:cNvSpPr>
            <a:spLocks noGrp="1"/>
          </p:cNvSpPr>
          <p:nvPr>
            <p:ph idx="1"/>
          </p:nvPr>
        </p:nvSpPr>
        <p:spPr>
          <a:xfrm>
            <a:off x="0" y="0"/>
            <a:ext cx="9144000" cy="6858000"/>
          </a:xfrm>
        </p:spPr>
        <p:txBody>
          <a:bodyPr>
            <a:normAutofit/>
          </a:bodyPr>
          <a:lstStyle/>
          <a:p>
            <a:r>
              <a:rPr lang="en-US" sz="3600" dirty="0" smtClean="0">
                <a:effectLst>
                  <a:glow rad="101600">
                    <a:schemeClr val="bg1">
                      <a:alpha val="60000"/>
                    </a:schemeClr>
                  </a:glow>
                </a:effectLst>
              </a:rPr>
              <a:t>Does this mean that no lost person will be saved at the end of time? </a:t>
            </a:r>
          </a:p>
          <a:p>
            <a:r>
              <a:rPr lang="en-US" sz="3600" dirty="0" smtClean="0">
                <a:effectLst>
                  <a:glow rad="101600">
                    <a:schemeClr val="bg1">
                      <a:alpha val="60000"/>
                    </a:schemeClr>
                  </a:glow>
                </a:effectLst>
              </a:rPr>
              <a:t>No! It means that the unsaved will not understand what is happening. </a:t>
            </a:r>
          </a:p>
          <a:p>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Jesus said -  </a:t>
            </a:r>
            <a:r>
              <a:rPr lang="en-US" sz="3600" i="1" dirty="0" smtClean="0">
                <a:solidFill>
                  <a:srgbClr val="FFFF00"/>
                </a:solidFill>
                <a:effectLst>
                  <a:glow rad="101600">
                    <a:schemeClr val="bg1">
                      <a:alpha val="60000"/>
                    </a:schemeClr>
                  </a:glow>
                </a:effectLst>
              </a:rPr>
              <a:t>“ye can not discern the signs of the times…”</a:t>
            </a:r>
            <a:endParaRPr lang="en-US" sz="3600" dirty="0" smtClean="0">
              <a:solidFill>
                <a:srgbClr val="FFFF00"/>
              </a:solidFill>
              <a:effectLst>
                <a:glow rad="101600">
                  <a:schemeClr val="bg1">
                    <a:alpha val="60000"/>
                  </a:schemeClr>
                </a:glow>
              </a:effectLst>
            </a:endParaRPr>
          </a:p>
          <a:p>
            <a:r>
              <a:rPr lang="en-US" sz="3600" i="1" dirty="0" smtClean="0">
                <a:effectLst>
                  <a:glow rad="101600">
                    <a:schemeClr val="bg1">
                      <a:alpha val="60000"/>
                    </a:schemeClr>
                  </a:glow>
                </a:effectLst>
              </a:rPr>
              <a:t> </a:t>
            </a:r>
            <a:r>
              <a:rPr lang="en-US" sz="3600" dirty="0" smtClean="0">
                <a:effectLst>
                  <a:glow rad="101600">
                    <a:schemeClr val="bg1">
                      <a:alpha val="60000"/>
                    </a:schemeClr>
                  </a:glow>
                </a:effectLst>
              </a:rPr>
              <a:t>Believers </a:t>
            </a:r>
            <a:r>
              <a:rPr lang="en-US" sz="3600" i="1" dirty="0" smtClean="0">
                <a:effectLst>
                  <a:glow rad="101600">
                    <a:schemeClr val="bg1">
                      <a:alpha val="60000"/>
                    </a:schemeClr>
                  </a:glow>
                </a:effectLst>
              </a:rPr>
              <a:t>“wise”</a:t>
            </a:r>
            <a:r>
              <a:rPr lang="en-US" sz="3600" dirty="0" smtClean="0">
                <a:effectLst>
                  <a:glow rad="101600">
                    <a:schemeClr val="bg1">
                      <a:alpha val="60000"/>
                    </a:schemeClr>
                  </a:glow>
                </a:effectLst>
              </a:rPr>
              <a:t> will understand </a:t>
            </a:r>
          </a:p>
          <a:p>
            <a:r>
              <a:rPr lang="en-US" sz="3600" dirty="0" smtClean="0">
                <a:effectLst>
                  <a:glow rad="101600">
                    <a:schemeClr val="bg1">
                      <a:alpha val="60000"/>
                    </a:schemeClr>
                  </a:glow>
                </a:effectLst>
              </a:rPr>
              <a:t> Believers understand that Jesus is coming!</a:t>
            </a:r>
          </a:p>
          <a:p>
            <a:r>
              <a:rPr lang="en-US" sz="3600" i="1" dirty="0" smtClean="0">
                <a:solidFill>
                  <a:srgbClr val="FFFF00"/>
                </a:solidFill>
                <a:effectLst>
                  <a:glow rad="101600">
                    <a:schemeClr val="bg1">
                      <a:alpha val="60000"/>
                    </a:schemeClr>
                  </a:glow>
                </a:effectLst>
              </a:rPr>
              <a:t>Rev. 22:20 “He which </a:t>
            </a:r>
            <a:r>
              <a:rPr lang="en-US" sz="3600" i="1" dirty="0" err="1" smtClean="0">
                <a:solidFill>
                  <a:srgbClr val="FFFF00"/>
                </a:solidFill>
                <a:effectLst>
                  <a:glow rad="101600">
                    <a:schemeClr val="bg1">
                      <a:alpha val="60000"/>
                    </a:schemeClr>
                  </a:glow>
                </a:effectLst>
              </a:rPr>
              <a:t>testifieth</a:t>
            </a:r>
            <a:r>
              <a:rPr lang="en-US" sz="3600" i="1" dirty="0" smtClean="0">
                <a:solidFill>
                  <a:srgbClr val="FFFF00"/>
                </a:solidFill>
                <a:effectLst>
                  <a:glow rad="101600">
                    <a:schemeClr val="bg1">
                      <a:alpha val="60000"/>
                    </a:schemeClr>
                  </a:glow>
                </a:effectLst>
              </a:rPr>
              <a:t> these things </a:t>
            </a:r>
            <a:r>
              <a:rPr lang="en-US" sz="3600" i="1" dirty="0" err="1" smtClean="0">
                <a:solidFill>
                  <a:srgbClr val="FFFF00"/>
                </a:solidFill>
                <a:effectLst>
                  <a:glow rad="101600">
                    <a:schemeClr val="bg1">
                      <a:alpha val="60000"/>
                    </a:schemeClr>
                  </a:glow>
                </a:effectLst>
              </a:rPr>
              <a:t>saith</a:t>
            </a:r>
            <a:r>
              <a:rPr lang="en-US" sz="3600" i="1" dirty="0" smtClean="0">
                <a:solidFill>
                  <a:srgbClr val="FFFF00"/>
                </a:solidFill>
                <a:effectLst>
                  <a:glow rad="101600">
                    <a:schemeClr val="bg1">
                      <a:alpha val="60000"/>
                    </a:schemeClr>
                  </a:glow>
                </a:effectLst>
              </a:rPr>
              <a:t>, Surely I come quickly. Amen. Even so, come, Lord Jesus.”</a:t>
            </a:r>
            <a:endParaRPr lang="en-US" sz="3600" i="1" dirty="0">
              <a:solidFill>
                <a:srgbClr val="FFFF00"/>
              </a:solidFill>
              <a:effectLst>
                <a:glow rad="101600">
                  <a:schemeClr val="bg1">
                    <a:alpha val="6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to="" calcmode="lin" valueType="num">
                                      <p:cBhvr>
                                        <p:cTn id="32" dur="1" fill="hold"/>
                                        <p:tgtEl>
                                          <p:spTgt spid="5">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Ptr. Daniel White\Desktop\Bible pictures\Prophecy pictures\prophecy pictures\rapture and second coming\heaven-on-earth.jpg"/>
          <p:cNvPicPr>
            <a:picLocks noChangeAspect="1" noChangeArrowheads="1"/>
          </p:cNvPicPr>
          <p:nvPr/>
        </p:nvPicPr>
        <p:blipFill>
          <a:blip r:embed="rId3" cstate="print">
            <a:lum bright="-10000"/>
          </a:blip>
          <a:srcRect/>
          <a:stretch>
            <a:fillRect/>
          </a:stretch>
        </p:blipFill>
        <p:spPr bwMode="auto">
          <a:xfrm>
            <a:off x="1" y="0"/>
            <a:ext cx="9143999" cy="6858000"/>
          </a:xfrm>
          <a:prstGeom prst="rect">
            <a:avLst/>
          </a:prstGeom>
          <a:noFill/>
        </p:spPr>
      </p:pic>
      <p:sp>
        <p:nvSpPr>
          <p:cNvPr id="2" name="Title 1"/>
          <p:cNvSpPr>
            <a:spLocks noGrp="1"/>
          </p:cNvSpPr>
          <p:nvPr>
            <p:ph type="title"/>
          </p:nvPr>
        </p:nvSpPr>
        <p:spPr>
          <a:xfrm>
            <a:off x="0" y="0"/>
            <a:ext cx="9144000" cy="1447800"/>
          </a:xfrm>
        </p:spPr>
        <p:txBody>
          <a:bodyPr/>
          <a:lstStyle/>
          <a:p>
            <a:r>
              <a:rPr lang="en-US" i="1" dirty="0" smtClean="0">
                <a:effectLst>
                  <a:glow rad="101600">
                    <a:schemeClr val="bg1">
                      <a:alpha val="60000"/>
                    </a:schemeClr>
                  </a:glow>
                </a:effectLst>
              </a:rPr>
              <a:t>Signs of Christ Coming</a:t>
            </a:r>
            <a:endParaRPr lang="en-US" dirty="0"/>
          </a:p>
        </p:txBody>
      </p:sp>
      <p:sp>
        <p:nvSpPr>
          <p:cNvPr id="3" name="Content Placeholder 2"/>
          <p:cNvSpPr>
            <a:spLocks noGrp="1"/>
          </p:cNvSpPr>
          <p:nvPr>
            <p:ph idx="1"/>
          </p:nvPr>
        </p:nvSpPr>
        <p:spPr>
          <a:xfrm>
            <a:off x="0" y="1524000"/>
            <a:ext cx="9144000" cy="5334000"/>
          </a:xfrm>
        </p:spPr>
        <p:txBody>
          <a:bodyPr>
            <a:noAutofit/>
          </a:bodyPr>
          <a:lstStyle/>
          <a:p>
            <a:r>
              <a:rPr lang="en-US" sz="3600" dirty="0" smtClean="0">
                <a:effectLst>
                  <a:glow rad="101600">
                    <a:schemeClr val="bg1">
                      <a:alpha val="60000"/>
                    </a:schemeClr>
                  </a:glow>
                </a:effectLst>
              </a:rPr>
              <a:t>Sin and lawlessness will increase –             </a:t>
            </a:r>
            <a:r>
              <a:rPr lang="en-US" sz="3600" i="1" dirty="0" smtClean="0">
                <a:effectLst>
                  <a:glow rad="101600">
                    <a:schemeClr val="bg1">
                      <a:alpha val="60000"/>
                    </a:schemeClr>
                  </a:glow>
                </a:effectLst>
              </a:rPr>
              <a:t>Matt. 24:12a </a:t>
            </a:r>
          </a:p>
          <a:p>
            <a:r>
              <a:rPr lang="en-US" sz="3600" dirty="0" smtClean="0">
                <a:effectLst>
                  <a:glow rad="101600">
                    <a:schemeClr val="bg1">
                      <a:alpha val="60000"/>
                    </a:schemeClr>
                  </a:glow>
                </a:effectLst>
              </a:rPr>
              <a:t>True church will become lukewarm –          </a:t>
            </a:r>
            <a:r>
              <a:rPr lang="en-US" sz="3600" i="1" dirty="0" smtClean="0">
                <a:effectLst>
                  <a:glow rad="101600">
                    <a:schemeClr val="bg1">
                      <a:alpha val="60000"/>
                    </a:schemeClr>
                  </a:glow>
                </a:effectLst>
              </a:rPr>
              <a:t>Matt. 24:12b</a:t>
            </a:r>
          </a:p>
          <a:p>
            <a:r>
              <a:rPr lang="en-US" sz="3600" dirty="0" smtClean="0">
                <a:effectLst>
                  <a:glow rad="101600">
                    <a:schemeClr val="bg1">
                      <a:alpha val="60000"/>
                    </a:schemeClr>
                  </a:glow>
                </a:effectLst>
              </a:rPr>
              <a:t>Great falling away from the fundamental truths of Scripture - </a:t>
            </a:r>
            <a:r>
              <a:rPr lang="en-US" sz="3600" i="1" dirty="0" smtClean="0">
                <a:effectLst>
                  <a:glow rad="101600">
                    <a:schemeClr val="bg1">
                      <a:alpha val="60000"/>
                    </a:schemeClr>
                  </a:glow>
                </a:effectLst>
              </a:rPr>
              <a:t>II Thess. 2:3</a:t>
            </a:r>
          </a:p>
          <a:p>
            <a:r>
              <a:rPr lang="en-US" sz="3600" dirty="0" smtClean="0">
                <a:effectLst>
                  <a:glow rad="101600">
                    <a:schemeClr val="bg1">
                      <a:alpha val="60000"/>
                    </a:schemeClr>
                  </a:glow>
                </a:effectLst>
              </a:rPr>
              <a:t>Church will become contemporary, full of compromise and worldliness - </a:t>
            </a:r>
            <a:r>
              <a:rPr lang="en-US" sz="3600" i="1" dirty="0" smtClean="0">
                <a:effectLst>
                  <a:glow rad="101600">
                    <a:schemeClr val="bg1">
                      <a:alpha val="60000"/>
                    </a:schemeClr>
                  </a:glow>
                </a:effectLst>
              </a:rPr>
              <a:t>Rev. 3:14-22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399"/>
          </a:xfrm>
        </p:spPr>
        <p:txBody>
          <a:bodyPr>
            <a:normAutofit lnSpcReduction="10000"/>
          </a:bodyPr>
          <a:lstStyle/>
          <a:p>
            <a:r>
              <a:rPr lang="en-US" sz="3600" dirty="0" smtClean="0"/>
              <a:t>Rise of false religions and false religious leaders – </a:t>
            </a:r>
            <a:r>
              <a:rPr lang="en-US" sz="3600" i="1" dirty="0" smtClean="0"/>
              <a:t>Matt. 24:5 (Islam)</a:t>
            </a:r>
          </a:p>
          <a:p>
            <a:r>
              <a:rPr lang="en-US" sz="3600" dirty="0" smtClean="0"/>
              <a:t>Push for a one world church (ecumenicalism) – </a:t>
            </a:r>
            <a:r>
              <a:rPr lang="en-US" sz="3600" i="1" dirty="0" smtClean="0"/>
              <a:t>Rev. 17 </a:t>
            </a:r>
          </a:p>
          <a:p>
            <a:r>
              <a:rPr lang="en-US" sz="3600" dirty="0" smtClean="0"/>
              <a:t>True followers of Jesus will be mocked, hated and persecuted - </a:t>
            </a:r>
            <a:r>
              <a:rPr lang="en-US" sz="3600" i="1" dirty="0" smtClean="0"/>
              <a:t>Rev. 6:11</a:t>
            </a:r>
          </a:p>
          <a:p>
            <a:r>
              <a:rPr lang="en-US" sz="3600" dirty="0" smtClean="0"/>
              <a:t>Increase of War and Terrorism – </a:t>
            </a:r>
            <a:r>
              <a:rPr lang="en-US" sz="3600" i="1" dirty="0" smtClean="0"/>
              <a:t>Matt. 24:6</a:t>
            </a:r>
          </a:p>
          <a:p>
            <a:r>
              <a:rPr lang="en-US" sz="3600" dirty="0" smtClean="0"/>
              <a:t>Increase of Diseases / Natural Disasters / Famines / Pestilences / Earthquakes -        </a:t>
            </a:r>
            <a:r>
              <a:rPr lang="en-US" sz="3600" i="1" dirty="0" smtClean="0"/>
              <a:t>Matt. 24:7-8</a:t>
            </a:r>
          </a:p>
          <a:p>
            <a:r>
              <a:rPr lang="en-US" sz="3600" dirty="0" smtClean="0"/>
              <a:t>Breakup of the traditional family - </a:t>
            </a:r>
            <a:r>
              <a:rPr lang="en-US" sz="3600" i="1" dirty="0" smtClean="0"/>
              <a:t>Luke 12:53</a:t>
            </a:r>
          </a:p>
          <a:p>
            <a:endParaRPr lang="en-US" sz="36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199"/>
          </a:xfrm>
        </p:spPr>
        <p:txBody>
          <a:bodyPr>
            <a:normAutofit/>
          </a:bodyPr>
          <a:lstStyle/>
          <a:p>
            <a:r>
              <a:rPr lang="en-US" sz="3600" dirty="0" smtClean="0"/>
              <a:t>Domestic violence will be ramped –            </a:t>
            </a:r>
            <a:r>
              <a:rPr lang="en-US" sz="3600" i="1" dirty="0" smtClean="0"/>
              <a:t>Mark 13:12</a:t>
            </a:r>
          </a:p>
          <a:p>
            <a:r>
              <a:rPr lang="en-US" sz="3600" dirty="0" smtClean="0"/>
              <a:t>Increase of immorality and the acceptance of Sodomy – </a:t>
            </a:r>
            <a:r>
              <a:rPr lang="en-US" sz="3600" i="1" dirty="0" smtClean="0">
                <a:solidFill>
                  <a:srgbClr val="FFFF00"/>
                </a:solidFill>
              </a:rPr>
              <a:t>“…as it was in the days of Noah.”</a:t>
            </a:r>
            <a:endParaRPr lang="en-US" sz="3600" dirty="0" smtClean="0">
              <a:solidFill>
                <a:srgbClr val="FFFF00"/>
              </a:solidFill>
            </a:endParaRPr>
          </a:p>
          <a:p>
            <a:r>
              <a:rPr lang="en-US" sz="3600" dirty="0" smtClean="0"/>
              <a:t>Men will live for the fulfillment of the desires of the flesh </a:t>
            </a:r>
            <a:r>
              <a:rPr lang="en-US" sz="3600" i="1" dirty="0" smtClean="0">
                <a:solidFill>
                  <a:srgbClr val="FFFF00"/>
                </a:solidFill>
              </a:rPr>
              <a:t>“eating and drinking” </a:t>
            </a:r>
            <a:r>
              <a:rPr lang="en-US" sz="3600" dirty="0" smtClean="0"/>
              <a:t>–             </a:t>
            </a:r>
            <a:r>
              <a:rPr lang="en-US" sz="3600" i="1" dirty="0" smtClean="0"/>
              <a:t>Matt. 24:38 </a:t>
            </a:r>
          </a:p>
          <a:p>
            <a:r>
              <a:rPr lang="en-US" sz="3600" dirty="0" smtClean="0"/>
              <a:t>Big Government - Governmental control over every aspect of life, moving towards a one world government and one world dictator – </a:t>
            </a:r>
            <a:r>
              <a:rPr lang="en-US" sz="3600" i="1" dirty="0" smtClean="0"/>
              <a:t>Rev. 13:1-10; Dan. 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a:bodyPr>
          <a:lstStyle/>
          <a:p>
            <a:r>
              <a:rPr lang="en-US" sz="3600" dirty="0" smtClean="0"/>
              <a:t>Breakdown of moral values – </a:t>
            </a:r>
            <a:r>
              <a:rPr lang="en-US" sz="3600" i="1" dirty="0" smtClean="0"/>
              <a:t>II Peter 3:1-12</a:t>
            </a:r>
          </a:p>
          <a:p>
            <a:r>
              <a:rPr lang="en-US" sz="3600" dirty="0" smtClean="0"/>
              <a:t>Rise of occultism </a:t>
            </a:r>
            <a:r>
              <a:rPr lang="en-US" sz="3600" i="1" dirty="0" smtClean="0"/>
              <a:t>– II Tim. 4:3-4</a:t>
            </a:r>
          </a:p>
          <a:p>
            <a:r>
              <a:rPr lang="en-US" sz="3600" dirty="0" smtClean="0"/>
              <a:t>Scoffers</a:t>
            </a:r>
            <a:r>
              <a:rPr lang="en-US" sz="3600" i="1" dirty="0" smtClean="0"/>
              <a:t> – II Tim. 3:1-5</a:t>
            </a:r>
          </a:p>
          <a:p>
            <a:r>
              <a:rPr lang="en-US" sz="3600" dirty="0" smtClean="0"/>
              <a:t>Marking of people to prevent – identify fraud and thief, protect borders, control Terrorism – People will not be able to buy or sell without the mark – </a:t>
            </a:r>
            <a:r>
              <a:rPr lang="en-US" sz="3600" i="1" dirty="0" smtClean="0"/>
              <a:t>Rev. 14:9</a:t>
            </a:r>
          </a:p>
          <a:p>
            <a:r>
              <a:rPr lang="en-US" sz="3600" dirty="0" smtClean="0"/>
              <a:t>Cashless society (one world currency) –       </a:t>
            </a:r>
            <a:r>
              <a:rPr lang="en-US" sz="3600" i="1" dirty="0" smtClean="0"/>
              <a:t>Rev. 13:17</a:t>
            </a:r>
          </a:p>
          <a:p>
            <a:r>
              <a:rPr lang="en-US" sz="3600" dirty="0" smtClean="0"/>
              <a:t>Gospel will be preached in all the world – </a:t>
            </a:r>
            <a:r>
              <a:rPr lang="en-US" sz="3600" i="1" dirty="0" smtClean="0"/>
              <a:t>Matt. 24:14</a:t>
            </a:r>
          </a:p>
          <a:p>
            <a:pPr>
              <a:buNone/>
            </a:pPr>
            <a:endParaRPr lang="en-US" sz="36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Autofit/>
          </a:bodyPr>
          <a:lstStyle/>
          <a:p>
            <a:r>
              <a:rPr lang="en-US" sz="3300" i="1" dirty="0" smtClean="0"/>
              <a:t> Luke 21:31 “So likewise ye, when ye see these things come to pass, know ye that the kingdom of God is nigh at hand.”</a:t>
            </a:r>
          </a:p>
          <a:p>
            <a:r>
              <a:rPr lang="en-US" sz="3300" i="1" dirty="0" smtClean="0"/>
              <a:t>Matt. 24:33 “So likewise ye, when ye shall see all these things, know that it is near, even at the door.”</a:t>
            </a:r>
          </a:p>
          <a:p>
            <a:r>
              <a:rPr lang="en-US" sz="3300" i="1" dirty="0" smtClean="0"/>
              <a:t>Heb. 10:25 “Not forsaking the assembling of ourselves together, as the manner of some is; but exhorting one another: and so much the more, as ye see the day approaching.” </a:t>
            </a:r>
          </a:p>
          <a:p>
            <a:r>
              <a:rPr lang="en-US" sz="3300" i="1" dirty="0" smtClean="0"/>
              <a:t>Luke 21:28 “And when these things begin to come to pass, then look up, and lift up your heads; for your redemption </a:t>
            </a:r>
            <a:r>
              <a:rPr lang="en-US" sz="3300" i="1" dirty="0" err="1" smtClean="0"/>
              <a:t>draweth</a:t>
            </a:r>
            <a:r>
              <a:rPr lang="en-US" sz="3300" i="1" dirty="0" smtClean="0"/>
              <a:t> nigh.”</a:t>
            </a:r>
          </a:p>
          <a:p>
            <a:endParaRPr lang="en-US" sz="3300" i="1" dirty="0" smtClean="0"/>
          </a:p>
          <a:p>
            <a:endParaRPr lang="en-US" sz="3300" i="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apture and second coming\Rapture believer (2).gif"/>
          <p:cNvPicPr>
            <a:picLocks noChangeAspect="1" noChangeArrowheads="1" noCrop="1"/>
          </p:cNvPicPr>
          <p:nvPr/>
        </p:nvPicPr>
        <p:blipFill>
          <a:blip r:embed="rId3" cstate="print"/>
          <a:srcRect/>
          <a:stretch>
            <a:fillRect/>
          </a:stretch>
        </p:blipFill>
        <p:spPr bwMode="auto">
          <a:xfrm>
            <a:off x="533400" y="0"/>
            <a:ext cx="8382000" cy="8382000"/>
          </a:xfrm>
          <a:prstGeom prst="rect">
            <a:avLst/>
          </a:prstGeom>
          <a:noFill/>
        </p:spPr>
      </p:pic>
      <p:pic>
        <p:nvPicPr>
          <p:cNvPr id="4" name="Picture 2" descr="C:\Users\Ptr. Daniel White\Desktop\Bible pictures\Prophecy pictures\prophecy pictures\rapture and second coming\scan0037.jpg"/>
          <p:cNvPicPr>
            <a:picLocks noChangeAspect="1" noChangeArrowheads="1"/>
          </p:cNvPicPr>
          <p:nvPr/>
        </p:nvPicPr>
        <p:blipFill>
          <a:blip r:embed="rId4" cstate="print">
            <a:lum bright="-10000" contrast="30000"/>
          </a:blip>
          <a:srcRect l="4791" r="20140" b="842"/>
          <a:stretch>
            <a:fillRect/>
          </a:stretch>
        </p:blipFill>
        <p:spPr bwMode="auto">
          <a:xfrm>
            <a:off x="1371600" y="1447800"/>
            <a:ext cx="6248400" cy="3962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John and the seven golden lamstands.jpg"/>
          <p:cNvPicPr>
            <a:picLocks noChangeAspect="1" noChangeArrowheads="1"/>
          </p:cNvPicPr>
          <p:nvPr/>
        </p:nvPicPr>
        <p:blipFill>
          <a:blip r:embed="rId3" cstate="print"/>
          <a:srcRect/>
          <a:stretch>
            <a:fillRect/>
          </a:stretch>
        </p:blipFill>
        <p:spPr bwMode="auto">
          <a:xfrm>
            <a:off x="1828800" y="0"/>
            <a:ext cx="5562600"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Ptr. Daniel White\Pictures\Prophecy pictures\Dan Whites\scan012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Autofit/>
          </a:bodyPr>
          <a:lstStyle/>
          <a:p>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38100" dist="38100" dir="2700000" algn="tl">
                    <a:srgbClr val="000000">
                      <a:alpha val="43137"/>
                    </a:srgbClr>
                  </a:outerShdw>
                </a:effectLst>
                <a:latin typeface="Times New Roman" pitchFamily="18" charset="0"/>
                <a:cs typeface="Times New Roman" pitchFamily="18" charset="0"/>
              </a:rPr>
              <a:t>The Word “Rapture”</a:t>
            </a:r>
            <a:b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38100" dist="38100" dir="2700000" algn="tl">
                    <a:srgbClr val="000000">
                      <a:alpha val="43137"/>
                    </a:srgbClr>
                  </a:outerShdw>
                </a:effectLst>
                <a:latin typeface="Times New Roman" pitchFamily="18" charset="0"/>
                <a:cs typeface="Times New Roman" pitchFamily="18" charset="0"/>
              </a:rPr>
            </a:b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38100" dist="38100" dir="2700000" algn="tl">
                    <a:srgbClr val="000000">
                      <a:alpha val="43137"/>
                    </a:srgbClr>
                  </a:outerShdw>
                </a:effectLst>
                <a:latin typeface="Times New Roman" pitchFamily="18" charset="0"/>
                <a:cs typeface="Times New Roman" pitchFamily="18" charset="0"/>
              </a:rPr>
              <a:t>(Greek)</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r>
              <a:rPr lang="en-US"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Caught up</a:t>
            </a:r>
          </a:p>
          <a:p>
            <a:r>
              <a:rPr lang="en-US"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Catch away</a:t>
            </a:r>
          </a:p>
          <a:p>
            <a:r>
              <a:rPr lang="en-US"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Taken up</a:t>
            </a:r>
          </a:p>
          <a:p>
            <a:r>
              <a:rPr lang="en-US"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To seize</a:t>
            </a:r>
          </a:p>
          <a:p>
            <a:r>
              <a:rPr lang="en-US"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To pluck</a:t>
            </a:r>
          </a:p>
          <a:p>
            <a:r>
              <a:rPr lang="en-US"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To pull</a:t>
            </a:r>
          </a:p>
          <a:p>
            <a:r>
              <a:rPr lang="en-US" sz="3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To take by force</a:t>
            </a:r>
            <a:endParaRPr lang="en-US" sz="36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pic>
        <p:nvPicPr>
          <p:cNvPr id="16386" name="Picture 2" descr="C:\Users\Ptr. Daniel White\Pictures\Prophecy pictures\Internet Pictures\jesus_rapture.jpg"/>
          <p:cNvPicPr>
            <a:picLocks noChangeAspect="1" noChangeArrowheads="1"/>
          </p:cNvPicPr>
          <p:nvPr/>
        </p:nvPicPr>
        <p:blipFill>
          <a:blip r:embed="rId4" cstate="print"/>
          <a:srcRect/>
          <a:stretch>
            <a:fillRect/>
          </a:stretch>
        </p:blipFill>
        <p:spPr bwMode="auto">
          <a:xfrm>
            <a:off x="2971800" y="1600200"/>
            <a:ext cx="5791200" cy="3657600"/>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5"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Ptr. Daniel White\Pictures\Prophecy pictures\Dan Whites\candlesticks7jesus-13g.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0"/>
            <a:ext cx="7772400" cy="1752600"/>
          </a:xfrm>
        </p:spPr>
        <p:txBody>
          <a:bodyPr/>
          <a:lstStyle/>
          <a:p>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bg1">
                      <a:alpha val="30000"/>
                    </a:schemeClr>
                  </a:glow>
                </a:effectLst>
                <a:latin typeface="Times New Roman" pitchFamily="18" charset="0"/>
                <a:cs typeface="Times New Roman" pitchFamily="18" charset="0"/>
              </a:rPr>
              <a:t>Signs of Christ return</a:t>
            </a:r>
            <a:b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bg1">
                      <a:alpha val="30000"/>
                    </a:schemeClr>
                  </a:glow>
                </a:effectLst>
                <a:latin typeface="Times New Roman" pitchFamily="18" charset="0"/>
                <a:cs typeface="Times New Roman" pitchFamily="18" charset="0"/>
              </a:rPr>
            </a:b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bg1">
                      <a:alpha val="30000"/>
                    </a:schemeClr>
                  </a:glow>
                </a:effectLst>
                <a:latin typeface="Times New Roman" pitchFamily="18" charset="0"/>
                <a:cs typeface="Times New Roman" pitchFamily="18" charset="0"/>
              </a:rPr>
              <a:t>(Church age)</a:t>
            </a:r>
            <a:endParaRPr lang="en-US" b="1" spc="50" dirty="0">
              <a:ln w="12700" cmpd="sng">
                <a:solidFill>
                  <a:schemeClr val="accent6">
                    <a:satMod val="120000"/>
                    <a:shade val="80000"/>
                  </a:schemeClr>
                </a:solidFill>
                <a:prstDash val="solid"/>
              </a:ln>
              <a:solidFill>
                <a:schemeClr val="accent6">
                  <a:tint val="1000"/>
                </a:schemeClr>
              </a:solidFill>
              <a:effectLst>
                <a:glow rad="53100">
                  <a:schemeClr val="bg1">
                    <a:alpha val="30000"/>
                  </a:schemeClr>
                </a:glow>
              </a:effectLst>
              <a:latin typeface="Times New Roman" pitchFamily="18" charset="0"/>
              <a:cs typeface="Times New Roman" pitchFamily="18" charset="0"/>
            </a:endParaRPr>
          </a:p>
        </p:txBody>
      </p:sp>
      <p:sp>
        <p:nvSpPr>
          <p:cNvPr id="4" name="Subtitle 3"/>
          <p:cNvSpPr>
            <a:spLocks noGrp="1"/>
          </p:cNvSpPr>
          <p:nvPr>
            <p:ph type="subTitle" idx="1"/>
          </p:nvPr>
        </p:nvSpPr>
        <p:spPr>
          <a:xfrm>
            <a:off x="0" y="1676400"/>
            <a:ext cx="9144000" cy="5181600"/>
          </a:xfrm>
        </p:spPr>
        <p:txBody>
          <a:bodyPr/>
          <a:lstStyle/>
          <a:p>
            <a:pPr algn="l">
              <a:buFont typeface="Arial" charset="0"/>
              <a:buChar char="•"/>
            </a:pP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Ephesus – Fundamental - A.D. 30-100</a:t>
            </a:r>
          </a:p>
          <a:p>
            <a:pPr algn="l">
              <a:buFont typeface="Arial" charset="0"/>
              <a:buChar char="•"/>
            </a:pP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Smyrna – Persecuted – A.D. 100-312</a:t>
            </a:r>
          </a:p>
          <a:p>
            <a:pPr algn="l">
              <a:buFont typeface="Arial" charset="0"/>
              <a:buChar char="•"/>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Pergamum – Worldly – A.D. 312-606</a:t>
            </a:r>
          </a:p>
          <a:p>
            <a:pPr algn="l">
              <a:buFont typeface="Arial" charset="0"/>
              <a:buChar char="•"/>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Thyatira – Pagan – A.D. 606-1520 (Dark Ages)</a:t>
            </a:r>
          </a:p>
          <a:p>
            <a:pPr algn="l">
              <a:buFont typeface="Arial" charset="0"/>
              <a:buChar char="•"/>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Sardis – Spiritual Dead – A.D. 1520-1750</a:t>
            </a:r>
          </a:p>
          <a:p>
            <a:pPr algn="l">
              <a:buFont typeface="Arial" charset="0"/>
              <a:buChar char="•"/>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Philadelphia – Revival – A.D. 1750-1900</a:t>
            </a:r>
          </a:p>
          <a:p>
            <a:pPr algn="l">
              <a:buFont typeface="Arial" charset="0"/>
              <a:buChar char="•"/>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Laodicea – Apathy – A.D. 1900-Rapture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Pictures\Prophecy pictures\Internet Pictures\reading-bible-blue.jpg"/>
          <p:cNvPicPr>
            <a:picLocks noChangeAspect="1" noChangeArrowheads="1"/>
          </p:cNvPicPr>
          <p:nvPr/>
        </p:nvPicPr>
        <p:blipFill>
          <a:blip r:embed="rId3" cstate="print"/>
          <a:srcRect/>
          <a:stretch>
            <a:fillRect/>
          </a:stretch>
        </p:blipFill>
        <p:spPr bwMode="auto">
          <a:xfrm>
            <a:off x="-381000" y="-457200"/>
            <a:ext cx="10210800" cy="8001000"/>
          </a:xfrm>
          <a:prstGeom prst="rect">
            <a:avLst/>
          </a:prstGeom>
          <a:noFill/>
        </p:spPr>
      </p:pic>
      <p:sp>
        <p:nvSpPr>
          <p:cNvPr id="5" name="Title 4"/>
          <p:cNvSpPr>
            <a:spLocks noGrp="1"/>
          </p:cNvSpPr>
          <p:nvPr>
            <p:ph type="title"/>
          </p:nvPr>
        </p:nvSpPr>
        <p:spPr>
          <a:xfrm>
            <a:off x="457200" y="533400"/>
            <a:ext cx="8229600" cy="54102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6600" b="1" dirty="0" smtClean="0">
                <a:ln w="50800"/>
                <a:solidFill>
                  <a:schemeClr val="bg1">
                    <a:shade val="50000"/>
                  </a:schemeClr>
                </a:solidFill>
                <a:latin typeface="Accent" pitchFamily="2" charset="0"/>
              </a:rPr>
              <a:t>“And there shall be a time of trouble, such as never was since there was a nation even to </a:t>
            </a:r>
            <a:br>
              <a:rPr lang="en-US" sz="6600" b="1" dirty="0" smtClean="0">
                <a:ln w="50800"/>
                <a:solidFill>
                  <a:schemeClr val="bg1">
                    <a:shade val="50000"/>
                  </a:schemeClr>
                </a:solidFill>
                <a:latin typeface="Accent" pitchFamily="2" charset="0"/>
              </a:rPr>
            </a:br>
            <a:r>
              <a:rPr lang="en-US" sz="6600" b="1" dirty="0" smtClean="0">
                <a:ln w="50800"/>
                <a:solidFill>
                  <a:schemeClr val="bg1">
                    <a:shade val="50000"/>
                  </a:schemeClr>
                </a:solidFill>
                <a:latin typeface="Accent" pitchFamily="2" charset="0"/>
              </a:rPr>
              <a:t>that same time.” </a:t>
            </a:r>
            <a:br>
              <a:rPr lang="en-US" sz="6600" b="1" dirty="0" smtClean="0">
                <a:ln w="50800"/>
                <a:solidFill>
                  <a:schemeClr val="bg1">
                    <a:shade val="50000"/>
                  </a:schemeClr>
                </a:solidFill>
                <a:latin typeface="Accent" pitchFamily="2" charset="0"/>
              </a:rPr>
            </a:br>
            <a:r>
              <a:rPr lang="en-US" sz="6600" b="1" i="1" dirty="0" smtClean="0">
                <a:ln w="50800"/>
                <a:solidFill>
                  <a:schemeClr val="bg1">
                    <a:shade val="50000"/>
                  </a:schemeClr>
                </a:solidFill>
                <a:latin typeface="Accent" pitchFamily="2" charset="0"/>
              </a:rPr>
              <a:t>(Daniel 12:1)</a:t>
            </a:r>
            <a:endParaRPr lang="en-US" sz="6600" b="1" i="1" dirty="0">
              <a:ln w="50800"/>
              <a:solidFill>
                <a:schemeClr val="bg1">
                  <a:shade val="50000"/>
                </a:schemeClr>
              </a:solidFill>
              <a:latin typeface="Accent"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ppt_x"/>
                                          </p:val>
                                        </p:tav>
                                        <p:tav tm="100000">
                                          <p:val>
                                            <p:strVal val="#ppt_x"/>
                                          </p:val>
                                        </p:tav>
                                      </p:tavLst>
                                    </p:anim>
                                    <p:anim calcmode="lin" valueType="num">
                                      <p:cBhvr additive="base">
                                        <p:cTn id="1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Ptr. Daniel White\Desktop\Bible pictures\Prophecy pictures\prophecy pictures\rapture and second coming\wrath_of_god.jpg"/>
          <p:cNvPicPr>
            <a:picLocks noChangeAspect="1" noChangeArrowheads="1"/>
          </p:cNvPicPr>
          <p:nvPr/>
        </p:nvPicPr>
        <p:blipFill>
          <a:blip r:embed="rId3" cstate="print">
            <a:lum bright="-10000"/>
          </a:blip>
          <a:srcRect/>
          <a:stretch>
            <a:fillRect/>
          </a:stretch>
        </p:blipFill>
        <p:spPr bwMode="auto">
          <a:xfrm>
            <a:off x="-381000" y="0"/>
            <a:ext cx="9753601" cy="7315200"/>
          </a:xfrm>
          <a:prstGeom prst="rect">
            <a:avLst/>
          </a:prstGeom>
          <a:noFill/>
        </p:spPr>
      </p:pic>
      <p:sp>
        <p:nvSpPr>
          <p:cNvPr id="4" name="Content Placeholder 3"/>
          <p:cNvSpPr>
            <a:spLocks noGrp="1"/>
          </p:cNvSpPr>
          <p:nvPr>
            <p:ph idx="1"/>
          </p:nvPr>
        </p:nvSpPr>
        <p:spPr>
          <a:xfrm>
            <a:off x="0" y="304800"/>
            <a:ext cx="8686800" cy="6553199"/>
          </a:xfrm>
        </p:spPr>
        <p:txBody>
          <a:bodyPr/>
          <a:lstStyle/>
          <a:p>
            <a:r>
              <a:rPr lang="en-US" i="1" dirty="0" smtClean="0">
                <a:effectLst>
                  <a:glow rad="101600">
                    <a:schemeClr val="bg1">
                      <a:alpha val="60000"/>
                    </a:schemeClr>
                  </a:glow>
                </a:effectLst>
              </a:rPr>
              <a:t>John 3:36 “He that believeth on the Son hath everlasting life: and he that believeth not the Son shall not see life; but the wrath of God </a:t>
            </a:r>
            <a:r>
              <a:rPr lang="en-US" i="1" dirty="0" err="1" smtClean="0">
                <a:effectLst>
                  <a:glow rad="101600">
                    <a:schemeClr val="bg1">
                      <a:alpha val="60000"/>
                    </a:schemeClr>
                  </a:glow>
                </a:effectLst>
              </a:rPr>
              <a:t>abideth</a:t>
            </a:r>
            <a:r>
              <a:rPr lang="en-US" i="1" dirty="0" smtClean="0">
                <a:effectLst>
                  <a:glow rad="101600">
                    <a:schemeClr val="bg1">
                      <a:alpha val="60000"/>
                    </a:schemeClr>
                  </a:glow>
                </a:effectLst>
              </a:rPr>
              <a:t> on him.”</a:t>
            </a:r>
          </a:p>
          <a:p>
            <a:r>
              <a:rPr lang="en-US" i="1" dirty="0" smtClean="0">
                <a:effectLst>
                  <a:glow rad="101600">
                    <a:schemeClr val="bg1">
                      <a:alpha val="60000"/>
                    </a:schemeClr>
                  </a:glow>
                </a:effectLst>
              </a:rPr>
              <a:t>Rom. 1:18 “For the wrath of God is revealed from heaven against all ungodliness and unrighteousness of men, who hold the truth in unrighteousness.”</a:t>
            </a:r>
          </a:p>
          <a:p>
            <a:r>
              <a:rPr lang="en-US" i="1" dirty="0" smtClean="0">
                <a:effectLst>
                  <a:glow rad="101600">
                    <a:schemeClr val="bg1">
                      <a:alpha val="60000"/>
                    </a:schemeClr>
                  </a:glow>
                </a:effectLst>
              </a:rPr>
              <a:t>Rev. 1:18 “For the wrath of God is revealed from heaven against all ungodliness and unrighteousness of men, who hold the truth in unrighteousness.”</a:t>
            </a:r>
            <a:endParaRPr lang="en-US" i="1" dirty="0">
              <a:effectLst>
                <a:glow rad="101600">
                  <a:schemeClr val="bg1">
                    <a:alpha val="6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Pictures\Prophecy pictures\Dan Whites\scan0132.jpg"/>
          <p:cNvPicPr>
            <a:picLocks noChangeAspect="1" noChangeArrowheads="1"/>
          </p:cNvPicPr>
          <p:nvPr/>
        </p:nvPicPr>
        <p:blipFill>
          <a:blip r:embed="rId3" cstate="print"/>
          <a:srcRect/>
          <a:stretch>
            <a:fillRect/>
          </a:stretch>
        </p:blipFill>
        <p:spPr bwMode="auto">
          <a:xfrm>
            <a:off x="0" y="-381000"/>
            <a:ext cx="9144000" cy="7239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tr. Daniel White\Pictures\freefallbackgrounds\wallpaper_1293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8229600" cy="1173162"/>
          </a:xfrm>
        </p:spPr>
        <p:txBody>
          <a:bodyPr>
            <a:normAutofit fontScale="90000"/>
          </a:bodyPr>
          <a:lstStyle/>
          <a:p>
            <a:r>
              <a:rPr lang="en-US" b="1" dirty="0" smtClean="0">
                <a:effectLst>
                  <a:glow rad="101600">
                    <a:schemeClr val="bg1">
                      <a:alpha val="60000"/>
                    </a:schemeClr>
                  </a:glow>
                </a:effectLst>
                <a:latin typeface="Arial Black" pitchFamily="34" charset="0"/>
              </a:rPr>
              <a:t>Revelation 6:4-17</a:t>
            </a:r>
            <a:br>
              <a:rPr lang="en-US" b="1" dirty="0" smtClean="0">
                <a:effectLst>
                  <a:glow rad="101600">
                    <a:schemeClr val="bg1">
                      <a:alpha val="60000"/>
                    </a:schemeClr>
                  </a:glow>
                </a:effectLst>
                <a:latin typeface="Arial Black" pitchFamily="34" charset="0"/>
              </a:rPr>
            </a:br>
            <a:r>
              <a:rPr lang="en-US" b="1" dirty="0" smtClean="0">
                <a:effectLst>
                  <a:glow rad="101600">
                    <a:schemeClr val="bg1">
                      <a:alpha val="60000"/>
                    </a:schemeClr>
                  </a:glow>
                </a:effectLst>
                <a:latin typeface="Arial Black" pitchFamily="34" charset="0"/>
              </a:rPr>
              <a:t>Seal Judgments</a:t>
            </a:r>
            <a:endParaRPr lang="en-US" b="1" dirty="0">
              <a:effectLst>
                <a:glow rad="101600">
                  <a:schemeClr val="bg1">
                    <a:alpha val="60000"/>
                  </a:schemeClr>
                </a:glow>
              </a:effectLst>
              <a:latin typeface="Arial Black" pitchFamily="34" charset="0"/>
            </a:endParaRPr>
          </a:p>
        </p:txBody>
      </p:sp>
      <p:sp>
        <p:nvSpPr>
          <p:cNvPr id="3" name="Content Placeholder 2"/>
          <p:cNvSpPr>
            <a:spLocks noGrp="1"/>
          </p:cNvSpPr>
          <p:nvPr>
            <p:ph idx="1"/>
          </p:nvPr>
        </p:nvSpPr>
        <p:spPr>
          <a:xfrm>
            <a:off x="457200" y="1828800"/>
            <a:ext cx="8229600" cy="5562600"/>
          </a:xfrm>
        </p:spPr>
        <p:txBody>
          <a:bodyPr>
            <a:normAutofit fontScale="25000" lnSpcReduction="20000"/>
          </a:bodyPr>
          <a:lstStyle/>
          <a:p>
            <a:r>
              <a:rPr lang="en-US" sz="14400" dirty="0" smtClean="0">
                <a:effectLst>
                  <a:glow rad="101600">
                    <a:schemeClr val="bg1">
                      <a:alpha val="60000"/>
                    </a:schemeClr>
                  </a:glow>
                </a:effectLst>
              </a:rPr>
              <a:t>Peace taken from the earth</a:t>
            </a:r>
          </a:p>
          <a:p>
            <a:r>
              <a:rPr lang="en-US" sz="14400" dirty="0" smtClean="0">
                <a:effectLst>
                  <a:glow rad="101600">
                    <a:schemeClr val="bg1">
                      <a:alpha val="60000"/>
                    </a:schemeClr>
                  </a:glow>
                </a:effectLst>
              </a:rPr>
              <a:t>Global war</a:t>
            </a:r>
          </a:p>
          <a:p>
            <a:r>
              <a:rPr lang="en-US" sz="14400" dirty="0" smtClean="0">
                <a:effectLst>
                  <a:glow rad="101600">
                    <a:schemeClr val="bg1">
                      <a:alpha val="60000"/>
                    </a:schemeClr>
                  </a:glow>
                </a:effectLst>
              </a:rPr>
              <a:t>Weapons of mass destruction</a:t>
            </a:r>
          </a:p>
          <a:p>
            <a:r>
              <a:rPr lang="en-US" sz="14400" dirty="0" smtClean="0">
                <a:effectLst>
                  <a:glow rad="101600">
                    <a:schemeClr val="bg1">
                      <a:alpha val="60000"/>
                    </a:schemeClr>
                  </a:glow>
                </a:effectLst>
              </a:rPr>
              <a:t>Famine </a:t>
            </a:r>
          </a:p>
          <a:p>
            <a:r>
              <a:rPr lang="en-US" sz="14400" dirty="0" smtClean="0">
                <a:effectLst>
                  <a:glow rad="101600">
                    <a:schemeClr val="bg1">
                      <a:alpha val="60000"/>
                    </a:schemeClr>
                  </a:glow>
                </a:effectLst>
              </a:rPr>
              <a:t> ¼ of the worlds population dies</a:t>
            </a:r>
          </a:p>
          <a:p>
            <a:r>
              <a:rPr lang="en-US" sz="14400" dirty="0" smtClean="0">
                <a:effectLst>
                  <a:glow rad="101600">
                    <a:schemeClr val="bg1">
                      <a:alpha val="60000"/>
                    </a:schemeClr>
                  </a:glow>
                </a:effectLst>
              </a:rPr>
              <a:t>Christians will be slain for their faith</a:t>
            </a:r>
          </a:p>
          <a:p>
            <a:r>
              <a:rPr lang="en-US" sz="14400" dirty="0" smtClean="0">
                <a:effectLst>
                  <a:glow rad="101600">
                    <a:schemeClr val="bg1">
                      <a:alpha val="60000"/>
                    </a:schemeClr>
                  </a:glow>
                </a:effectLst>
              </a:rPr>
              <a:t>Earthquakes, sun darkened, stars fall</a:t>
            </a:r>
          </a:p>
          <a:p>
            <a:r>
              <a:rPr lang="en-US" sz="14400" dirty="0" smtClean="0">
                <a:effectLst>
                  <a:glow rad="101600">
                    <a:schemeClr val="bg1">
                      <a:alpha val="60000"/>
                    </a:schemeClr>
                  </a:glow>
                </a:effectLst>
              </a:rPr>
              <a:t>Mountains and islands will be moved</a:t>
            </a:r>
          </a:p>
          <a:p>
            <a:r>
              <a:rPr lang="en-US" sz="14400" dirty="0" smtClean="0">
                <a:effectLst>
                  <a:glow rad="101600">
                    <a:schemeClr val="bg1">
                      <a:alpha val="60000"/>
                    </a:schemeClr>
                  </a:glow>
                </a:effectLst>
              </a:rPr>
              <a:t>Panic and terror will be universa</a:t>
            </a:r>
            <a:r>
              <a:rPr lang="en-US" sz="14400" dirty="0">
                <a:effectLst>
                  <a:glow rad="101600">
                    <a:schemeClr val="bg1">
                      <a:alpha val="60000"/>
                    </a:schemeClr>
                  </a:glow>
                </a:effectLst>
              </a:rPr>
              <a:t>l</a:t>
            </a:r>
            <a:endParaRPr lang="en-US" sz="14400" dirty="0" smtClean="0">
              <a:effectLst>
                <a:glow rad="101600">
                  <a:schemeClr val="bg1">
                    <a:alpha val="60000"/>
                  </a:schemeClr>
                </a:glow>
              </a:effectLst>
            </a:endParaRPr>
          </a:p>
          <a:p>
            <a:endParaRPr lang="en-US" dirty="0">
              <a:effectLst>
                <a:glow rad="101600">
                  <a:schemeClr val="bg1">
                    <a:alpha val="6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Pictures\Prophecy pictures\Dan Whites\Seven Trumphet Judgements.jpg"/>
          <p:cNvPicPr>
            <a:picLocks noChangeAspect="1" noChangeArrowheads="1"/>
          </p:cNvPicPr>
          <p:nvPr/>
        </p:nvPicPr>
        <p:blipFill>
          <a:blip r:embed="rId3" cstate="print"/>
          <a:srcRect/>
          <a:stretch>
            <a:fillRect/>
          </a:stretch>
        </p:blipFill>
        <p:spPr bwMode="auto">
          <a:xfrm>
            <a:off x="-901699" y="-550863"/>
            <a:ext cx="10517188" cy="7773988"/>
          </a:xfrm>
          <a:prstGeom prst="rect">
            <a:avLst/>
          </a:prstGeom>
          <a:noFill/>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tr. Daniel White\Pictures\freefallbackgrounds\wallpaper_15622.jpg"/>
          <p:cNvPicPr>
            <a:picLocks noChangeAspect="1" noChangeArrowheads="1"/>
          </p:cNvPicPr>
          <p:nvPr/>
        </p:nvPicPr>
        <p:blipFill>
          <a:blip r:embed="rId3" cstate="print"/>
          <a:srcRect r="2917" b="17813"/>
          <a:stretch>
            <a:fillRect/>
          </a:stretch>
        </p:blipFill>
        <p:spPr bwMode="auto">
          <a:xfrm>
            <a:off x="-276225" y="-962025"/>
            <a:ext cx="11096625" cy="7820025"/>
          </a:xfrm>
          <a:prstGeom prst="rect">
            <a:avLst/>
          </a:prstGeom>
          <a:noFill/>
        </p:spPr>
      </p:pic>
      <p:sp>
        <p:nvSpPr>
          <p:cNvPr id="2" name="Title 1"/>
          <p:cNvSpPr>
            <a:spLocks noGrp="1"/>
          </p:cNvSpPr>
          <p:nvPr>
            <p:ph type="title"/>
          </p:nvPr>
        </p:nvSpPr>
        <p:spPr/>
        <p:txBody>
          <a:bodyPr>
            <a:noAutofit/>
          </a:bodyPr>
          <a:lstStyle/>
          <a:p>
            <a:r>
              <a:rPr lang="en-US" sz="4800" b="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Trumpet Judgments</a:t>
            </a:r>
            <a:br>
              <a:rPr lang="en-US" sz="4800" b="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br>
            <a:r>
              <a:rPr lang="en-US" sz="4800" b="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Revelation 8:7-11:19</a:t>
            </a:r>
            <a:endParaRPr lang="en-US" sz="4800" b="1" dirty="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2057400"/>
            <a:ext cx="8229600" cy="7010400"/>
          </a:xfrm>
        </p:spPr>
        <p:txBody>
          <a:bodyPr>
            <a:noAutofit/>
          </a:bodyPr>
          <a:lstStyle/>
          <a:p>
            <a:r>
              <a:rPr lang="en-US" sz="2800"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Hail and fire mingled with blood </a:t>
            </a:r>
          </a:p>
          <a:p>
            <a:r>
              <a:rPr lang="en-US" sz="2800"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1/3 in the sea is destroyed – fish, ships, crews</a:t>
            </a:r>
          </a:p>
          <a:p>
            <a:r>
              <a:rPr lang="en-US" sz="2800"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Many die from poisoned water</a:t>
            </a:r>
          </a:p>
          <a:p>
            <a:r>
              <a:rPr lang="en-US" sz="2800"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Sun smitten, affecting light and temperatures</a:t>
            </a:r>
          </a:p>
          <a:p>
            <a:r>
              <a:rPr lang="en-US" sz="2800"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Demonic creatures sting men</a:t>
            </a:r>
          </a:p>
          <a:p>
            <a:r>
              <a:rPr lang="en-US" sz="2800"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1/3 of the world’s population dies</a:t>
            </a:r>
          </a:p>
          <a:p>
            <a:r>
              <a:rPr lang="en-US" sz="2800"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Earthquakes and great hail</a:t>
            </a:r>
            <a:endParaRPr lang="en-US" sz="2800" dirty="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9677400" cy="7315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9" name="Picture 3" descr="C:\Users\Ptr. Daniel White\Pictures\Prophecy pictures\Dan Whites\scan0126.jpg"/>
          <p:cNvPicPr>
            <a:picLocks noChangeAspect="1" noChangeArrowheads="1"/>
          </p:cNvPicPr>
          <p:nvPr/>
        </p:nvPicPr>
        <p:blipFill>
          <a:blip r:embed="rId3" cstate="print"/>
          <a:srcRect/>
          <a:stretch>
            <a:fillRect/>
          </a:stretch>
        </p:blipFill>
        <p:spPr bwMode="auto">
          <a:xfrm rot="10800000">
            <a:off x="990600" y="1"/>
            <a:ext cx="6781800" cy="6858001"/>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Ptr. Daniel White\Pictures\freefallbackgrounds\the_great_evasion_1280x960.jpg"/>
          <p:cNvPicPr>
            <a:picLocks noChangeAspect="1" noChangeArrowheads="1"/>
          </p:cNvPicPr>
          <p:nvPr/>
        </p:nvPicPr>
        <p:blipFill>
          <a:blip r:embed="rId3" cstate="print"/>
          <a:srcRect/>
          <a:stretch>
            <a:fillRect/>
          </a:stretch>
        </p:blipFill>
        <p:spPr bwMode="auto">
          <a:xfrm>
            <a:off x="-914400" y="-762000"/>
            <a:ext cx="12192000" cy="9144000"/>
          </a:xfrm>
          <a:prstGeom prst="rect">
            <a:avLst/>
          </a:prstGeom>
          <a:noFill/>
        </p:spPr>
      </p:pic>
      <p:sp>
        <p:nvSpPr>
          <p:cNvPr id="2" name="Title 1"/>
          <p:cNvSpPr>
            <a:spLocks noGrp="1"/>
          </p:cNvSpPr>
          <p:nvPr>
            <p:ph type="title"/>
          </p:nvPr>
        </p:nvSpPr>
        <p:spPr/>
        <p:txBody>
          <a:bodyPr>
            <a:noAutofit/>
          </a:bodyPr>
          <a:lstStyle/>
          <a:p>
            <a:r>
              <a:rPr lang="en-US" sz="4800" b="1" dirty="0" smtClean="0">
                <a:ln w="1905"/>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Bowl Judgments</a:t>
            </a:r>
            <a:br>
              <a:rPr lang="en-US" sz="4800" b="1" dirty="0" smtClean="0">
                <a:ln w="1905"/>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br>
            <a:r>
              <a:rPr lang="en-US" sz="4800" b="1" dirty="0" smtClean="0">
                <a:ln w="1905"/>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Revelation 16:2-21</a:t>
            </a:r>
            <a:endParaRPr lang="en-US" sz="4800" b="1" dirty="0">
              <a:ln w="1905"/>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458200" cy="5257800"/>
          </a:xfrm>
        </p:spPr>
        <p:txBody>
          <a:bodyPr>
            <a:normAutofit lnSpcReduction="10000"/>
          </a:bodyPr>
          <a:lstStyle/>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Malignant sores plague all unsaved</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Sea becomes blood, every thing in the sea dies</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Only blood to drink from rivers and springs</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Men scorched by the heat of the sun</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Men gnaw tongues because of the pain of sores</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World prepares for the “Battle of Armageddon”</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Greatest earthquake since of all time</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Every island and mountain will disappear</a:t>
            </a:r>
          </a:p>
          <a:p>
            <a:r>
              <a:rPr lang="en-US" dirty="0" smtClean="0">
                <a:ln w="12700">
                  <a:solidFill>
                    <a:schemeClr val="tx2">
                      <a:satMod val="155000"/>
                    </a:schemeClr>
                  </a:solidFill>
                  <a:prstDash val="solid"/>
                </a:ln>
                <a:effectLst>
                  <a:glow rad="101600">
                    <a:schemeClr val="bg1">
                      <a:alpha val="60000"/>
                    </a:schemeClr>
                  </a:glow>
                </a:effectLst>
                <a:latin typeface="Times New Roman" pitchFamily="18" charset="0"/>
                <a:cs typeface="Times New Roman" pitchFamily="18" charset="0"/>
              </a:rPr>
              <a:t>Hailstones 100 pounds fall from heaven</a:t>
            </a:r>
          </a:p>
          <a:p>
            <a:endParaRPr lang="en-U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C:\Users\Ptr. Daniel White\Pictures\freefallbackgrounds\unreal.jpg"/>
          <p:cNvPicPr>
            <a:picLocks noChangeAspect="1" noChangeArrowheads="1"/>
          </p:cNvPicPr>
          <p:nvPr/>
        </p:nvPicPr>
        <p:blipFill>
          <a:blip r:embed="rId3" cstate="print"/>
          <a:srcRect/>
          <a:stretch>
            <a:fillRect/>
          </a:stretch>
        </p:blipFill>
        <p:spPr bwMode="auto">
          <a:xfrm>
            <a:off x="0" y="-457201"/>
            <a:ext cx="9753600" cy="7315201"/>
          </a:xfrm>
          <a:prstGeom prst="rect">
            <a:avLst/>
          </a:prstGeom>
          <a:noFill/>
        </p:spPr>
      </p:pic>
      <p:pic>
        <p:nvPicPr>
          <p:cNvPr id="34818" name="Picture 2" descr="C:\Users\Ptr. Daniel White\Pictures\Prophecy pictures\Dan Whites\scan0082.jpg"/>
          <p:cNvPicPr>
            <a:picLocks noChangeAspect="1" noChangeArrowheads="1"/>
          </p:cNvPicPr>
          <p:nvPr/>
        </p:nvPicPr>
        <p:blipFill>
          <a:blip r:embed="rId4" cstate="print"/>
          <a:srcRect/>
          <a:stretch>
            <a:fillRect/>
          </a:stretch>
        </p:blipFill>
        <p:spPr bwMode="auto">
          <a:xfrm rot="422269">
            <a:off x="4932681" y="3063674"/>
            <a:ext cx="4243449" cy="3911599"/>
          </a:xfrm>
          <a:prstGeom prst="rect">
            <a:avLst/>
          </a:prstGeom>
          <a:ln>
            <a:noFill/>
          </a:ln>
          <a:effectLst>
            <a:softEdge rad="112500"/>
          </a:effectLst>
        </p:spPr>
      </p:pic>
      <p:pic>
        <p:nvPicPr>
          <p:cNvPr id="34820" name="Picture 4" descr="C:\Users\Ptr. Daniel White\Pictures\Prophecy pictures\Internet Pictures\preaching.jpg"/>
          <p:cNvPicPr>
            <a:picLocks noChangeAspect="1" noChangeArrowheads="1"/>
          </p:cNvPicPr>
          <p:nvPr/>
        </p:nvPicPr>
        <p:blipFill>
          <a:blip r:embed="rId5" cstate="print"/>
          <a:srcRect/>
          <a:stretch>
            <a:fillRect/>
          </a:stretch>
        </p:blipFill>
        <p:spPr bwMode="auto">
          <a:xfrm rot="938844">
            <a:off x="5479147" y="-441867"/>
            <a:ext cx="4038600" cy="3891359"/>
          </a:xfrm>
          <a:prstGeom prst="rect">
            <a:avLst/>
          </a:prstGeom>
          <a:ln>
            <a:noFill/>
          </a:ln>
          <a:effectLst>
            <a:softEdge rad="112500"/>
          </a:effectLst>
        </p:spPr>
      </p:pic>
      <p:pic>
        <p:nvPicPr>
          <p:cNvPr id="34821" name="Picture 5" descr="C:\Users\Ptr. Daniel White\Pictures\Prophecy pictures\Internet Pictures\prayer.jpg"/>
          <p:cNvPicPr>
            <a:picLocks noChangeAspect="1" noChangeArrowheads="1"/>
          </p:cNvPicPr>
          <p:nvPr/>
        </p:nvPicPr>
        <p:blipFill>
          <a:blip r:embed="rId6" cstate="print"/>
          <a:srcRect/>
          <a:stretch>
            <a:fillRect/>
          </a:stretch>
        </p:blipFill>
        <p:spPr bwMode="auto">
          <a:xfrm rot="21332339">
            <a:off x="454924" y="2991971"/>
            <a:ext cx="4594667" cy="4039131"/>
          </a:xfrm>
          <a:prstGeom prst="rect">
            <a:avLst/>
          </a:prstGeom>
          <a:ln>
            <a:noFill/>
          </a:ln>
          <a:effectLst>
            <a:softEdge rad="112500"/>
          </a:effectLst>
        </p:spPr>
      </p:pic>
      <p:pic>
        <p:nvPicPr>
          <p:cNvPr id="34819" name="Picture 3" descr="C:\Users\Ptr. Daniel White\Pictures\Prophecy pictures\Internet Pictures\open bible.jpg"/>
          <p:cNvPicPr>
            <a:picLocks noChangeAspect="1" noChangeArrowheads="1"/>
          </p:cNvPicPr>
          <p:nvPr/>
        </p:nvPicPr>
        <p:blipFill>
          <a:blip r:embed="rId7" cstate="print"/>
          <a:srcRect/>
          <a:stretch>
            <a:fillRect/>
          </a:stretch>
        </p:blipFill>
        <p:spPr bwMode="auto">
          <a:xfrm rot="20930616">
            <a:off x="289168" y="6948"/>
            <a:ext cx="4343400" cy="3413218"/>
          </a:xfrm>
          <a:prstGeom prst="rect">
            <a:avLst/>
          </a:prstGeom>
          <a:ln>
            <a:noFill/>
          </a:ln>
          <a:effectLst>
            <a:softEdge rad="112500"/>
          </a:effectLst>
        </p:spPr>
      </p:pic>
      <p:sp>
        <p:nvSpPr>
          <p:cNvPr id="7" name="Title 6"/>
          <p:cNvSpPr>
            <a:spLocks noGrp="1"/>
          </p:cNvSpPr>
          <p:nvPr>
            <p:ph type="ctrTitle"/>
          </p:nvPr>
        </p:nvSpPr>
        <p:spPr>
          <a:xfrm>
            <a:off x="685800" y="2743200"/>
            <a:ext cx="7772400" cy="3429000"/>
          </a:xfrm>
        </p:spPr>
        <p:txBody>
          <a:bodyPr>
            <a:normAutofit/>
          </a:bodyPr>
          <a:lstStyle/>
          <a:p>
            <a:r>
              <a:rPr lang="en-US" sz="6000" b="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Adelon" pitchFamily="2" charset="0"/>
                <a:ea typeface="Adelon" pitchFamily="2" charset="0"/>
              </a:rPr>
              <a:t>“Occupy till I come.”</a:t>
            </a:r>
            <a:br>
              <a:rPr lang="en-US" sz="6000" b="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Adelon" pitchFamily="2" charset="0"/>
                <a:ea typeface="Adelon" pitchFamily="2" charset="0"/>
              </a:rPr>
            </a:br>
            <a:r>
              <a:rPr lang="en-US" sz="6000" b="1" dirty="0" smtClean="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Adelon" pitchFamily="2" charset="0"/>
                <a:ea typeface="Adelon" pitchFamily="2" charset="0"/>
              </a:rPr>
              <a:t>(Luke 19:13)</a:t>
            </a:r>
            <a:endParaRPr lang="en-US" sz="6000" b="1" dirty="0">
              <a:ln w="12700">
                <a:solidFill>
                  <a:schemeClr val="tx2">
                    <a:satMod val="155000"/>
                  </a:schemeClr>
                </a:solidFill>
                <a:prstDash val="solid"/>
              </a:ln>
              <a:effectLst>
                <a:glow rad="101600">
                  <a:schemeClr val="bg1">
                    <a:alpha val="60000"/>
                  </a:schemeClr>
                </a:glow>
                <a:outerShdw blurRad="41275" dist="20320" dir="1800000" algn="tl" rotWithShape="0">
                  <a:srgbClr val="000000">
                    <a:alpha val="40000"/>
                  </a:srgbClr>
                </a:outerShdw>
              </a:effectLst>
              <a:latin typeface="Adelon" pitchFamily="2" charset="0"/>
              <a:ea typeface="Adelon"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9753600" cy="7315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Pictures\Prophecy pictures\Dan Whites\rqpubImg11.jpg"/>
          <p:cNvPicPr>
            <a:picLocks noChangeAspect="1" noChangeArrowheads="1"/>
          </p:cNvPicPr>
          <p:nvPr/>
        </p:nvPicPr>
        <p:blipFill>
          <a:blip r:embed="rId3" cstate="print"/>
          <a:srcRect/>
          <a:stretch>
            <a:fillRect/>
          </a:stretch>
        </p:blipFill>
        <p:spPr bwMode="auto">
          <a:xfrm>
            <a:off x="1676400" y="1"/>
            <a:ext cx="5638800" cy="7047585"/>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amond(in)">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228600"/>
            <a:ext cx="9601200" cy="7315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C:\Users\Ptr. Daniel White\Pictures\Prophecy pictures\Dan Whites\scan0091.jpg"/>
          <p:cNvPicPr>
            <a:picLocks noChangeAspect="1" noChangeArrowheads="1"/>
          </p:cNvPicPr>
          <p:nvPr/>
        </p:nvPicPr>
        <p:blipFill>
          <a:blip r:embed="rId3" cstate="print"/>
          <a:srcRect/>
          <a:stretch>
            <a:fillRect/>
          </a:stretch>
        </p:blipFill>
        <p:spPr bwMode="auto">
          <a:xfrm>
            <a:off x="457200" y="0"/>
            <a:ext cx="8077200" cy="6858000"/>
          </a:xfrm>
          <a:prstGeom prst="rect">
            <a:avLst/>
          </a:prstGeom>
          <a:ln>
            <a:noFill/>
          </a:ln>
          <a:effectLst>
            <a:softEdge rad="112500"/>
          </a:effectLst>
        </p:spPr>
      </p:pic>
      <p:sp>
        <p:nvSpPr>
          <p:cNvPr id="9" name="Title 8"/>
          <p:cNvSpPr>
            <a:spLocks noGrp="1"/>
          </p:cNvSpPr>
          <p:nvPr>
            <p:ph type="ctrTitle"/>
          </p:nvPr>
        </p:nvSpPr>
        <p:spPr>
          <a:xfrm>
            <a:off x="685800" y="304800"/>
            <a:ext cx="7543800" cy="57912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i="1" dirty="0" smtClean="0">
                <a:ln w="11430"/>
                <a:effectLst>
                  <a:glow rad="101600">
                    <a:schemeClr val="bg1">
                      <a:alpha val="60000"/>
                    </a:schemeClr>
                  </a:glow>
                  <a:outerShdw blurRad="80000" dist="40000" dir="5040000" algn="tl">
                    <a:srgbClr val="000000">
                      <a:alpha val="30000"/>
                    </a:srgbClr>
                  </a:outerShdw>
                </a:effectLst>
                <a:latin typeface="Times New Roman" pitchFamily="18" charset="0"/>
                <a:cs typeface="Times New Roman" pitchFamily="18" charset="0"/>
              </a:rPr>
              <a:t>“Blessed is he that </a:t>
            </a:r>
            <a:r>
              <a:rPr lang="en-US" sz="4800" b="1" i="1" dirty="0" err="1" smtClean="0">
                <a:ln w="11430"/>
                <a:effectLst>
                  <a:glow rad="101600">
                    <a:schemeClr val="bg1">
                      <a:alpha val="60000"/>
                    </a:schemeClr>
                  </a:glow>
                  <a:outerShdw blurRad="80000" dist="40000" dir="5040000" algn="tl">
                    <a:srgbClr val="000000">
                      <a:alpha val="30000"/>
                    </a:srgbClr>
                  </a:outerShdw>
                </a:effectLst>
                <a:latin typeface="Times New Roman" pitchFamily="18" charset="0"/>
                <a:cs typeface="Times New Roman" pitchFamily="18" charset="0"/>
              </a:rPr>
              <a:t>readeth</a:t>
            </a:r>
            <a:r>
              <a:rPr lang="en-US" sz="4800" b="1" i="1" dirty="0" smtClean="0">
                <a:ln w="11430"/>
                <a:effectLst>
                  <a:glow rad="101600">
                    <a:schemeClr val="bg1">
                      <a:alpha val="60000"/>
                    </a:schemeClr>
                  </a:glow>
                  <a:outerShdw blurRad="80000" dist="40000" dir="5040000" algn="tl">
                    <a:srgbClr val="000000">
                      <a:alpha val="30000"/>
                    </a:srgbClr>
                  </a:outerShdw>
                </a:effectLst>
                <a:latin typeface="Times New Roman" pitchFamily="18" charset="0"/>
                <a:cs typeface="Times New Roman" pitchFamily="18" charset="0"/>
              </a:rPr>
              <a:t>, and they that hear the words of this prophecy, and keep those things which are written therein: for the time is at hand.” (Revelation 1:3)</a:t>
            </a:r>
            <a:endParaRPr lang="en-US" sz="4800" b="1" i="1" dirty="0">
              <a:ln w="11430"/>
              <a:effectLst>
                <a:glow rad="101600">
                  <a:schemeClr val="bg1">
                    <a:alpha val="60000"/>
                  </a:schemeClr>
                </a:glow>
                <a:outerShdw blurRad="80000" dist="40000" dir="5040000" algn="tl">
                  <a:srgbClr val="000000">
                    <a:alpha val="30000"/>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Ptr. Daniel White\Desktop\Bible pictures\Prophecy pictures\prophecy pictures\rapture and second coming\scan0155.jpg"/>
          <p:cNvPicPr>
            <a:picLocks noChangeAspect="1" noChangeArrowheads="1"/>
          </p:cNvPicPr>
          <p:nvPr/>
        </p:nvPicPr>
        <p:blipFill>
          <a:blip r:embed="rId3" cstate="print">
            <a:lum bright="-20000" contrast="10000"/>
          </a:blip>
          <a:srcRect/>
          <a:stretch>
            <a:fillRect/>
          </a:stretch>
        </p:blipFill>
        <p:spPr bwMode="auto">
          <a:xfrm>
            <a:off x="228600" y="228600"/>
            <a:ext cx="8767352" cy="6248400"/>
          </a:xfrm>
          <a:prstGeom prst="rect">
            <a:avLst/>
          </a:prstGeom>
          <a:noFill/>
        </p:spPr>
      </p:pic>
      <p:sp>
        <p:nvSpPr>
          <p:cNvPr id="4" name="Title 3"/>
          <p:cNvSpPr>
            <a:spLocks noGrp="1"/>
          </p:cNvSpPr>
          <p:nvPr>
            <p:ph type="title"/>
          </p:nvPr>
        </p:nvSpPr>
        <p:spPr>
          <a:xfrm>
            <a:off x="457200" y="274638"/>
            <a:ext cx="8229600" cy="6049962"/>
          </a:xfrm>
        </p:spPr>
        <p:txBody>
          <a:bodyPr/>
          <a:lstStyle/>
          <a:p>
            <a:r>
              <a:rPr lang="en-US" b="1" i="1" dirty="0" smtClean="0">
                <a:solidFill>
                  <a:schemeClr val="bg1"/>
                </a:solidFill>
                <a:effectLst>
                  <a:glow rad="101600">
                    <a:srgbClr val="FFFF00">
                      <a:alpha val="60000"/>
                    </a:srgbClr>
                  </a:glow>
                </a:effectLst>
              </a:rPr>
              <a:t>“Behold, he cometh with clouds; and every eye shall see him, and they also which pierced him: and all </a:t>
            </a:r>
            <a:r>
              <a:rPr lang="en-US" b="1" i="1" dirty="0" err="1" smtClean="0">
                <a:solidFill>
                  <a:schemeClr val="bg1"/>
                </a:solidFill>
                <a:effectLst>
                  <a:glow rad="101600">
                    <a:srgbClr val="FFFF00">
                      <a:alpha val="60000"/>
                    </a:srgbClr>
                  </a:glow>
                </a:effectLst>
              </a:rPr>
              <a:t>kindreds</a:t>
            </a:r>
            <a:r>
              <a:rPr lang="en-US" b="1" i="1" dirty="0" smtClean="0">
                <a:solidFill>
                  <a:schemeClr val="bg1"/>
                </a:solidFill>
                <a:effectLst>
                  <a:glow rad="101600">
                    <a:srgbClr val="FFFF00">
                      <a:alpha val="60000"/>
                    </a:srgbClr>
                  </a:glow>
                </a:effectLst>
              </a:rPr>
              <a:t> of the earth shall wail because of him. Even so, Amen.”</a:t>
            </a:r>
            <a:br>
              <a:rPr lang="en-US" b="1" i="1" dirty="0" smtClean="0">
                <a:solidFill>
                  <a:schemeClr val="bg1"/>
                </a:solidFill>
                <a:effectLst>
                  <a:glow rad="101600">
                    <a:srgbClr val="FFFF00">
                      <a:alpha val="60000"/>
                    </a:srgbClr>
                  </a:glow>
                </a:effectLst>
              </a:rPr>
            </a:br>
            <a:r>
              <a:rPr lang="en-US" b="1" i="1" dirty="0" smtClean="0">
                <a:solidFill>
                  <a:schemeClr val="bg1"/>
                </a:solidFill>
                <a:effectLst>
                  <a:glow rad="101600">
                    <a:srgbClr val="FFFF00">
                      <a:alpha val="60000"/>
                    </a:srgbClr>
                  </a:glow>
                </a:effectLst>
              </a:rPr>
              <a:t>(Revelation 1:7)</a:t>
            </a:r>
            <a:endParaRPr lang="en-US" b="1" i="1" dirty="0">
              <a:solidFill>
                <a:schemeClr val="bg1"/>
              </a:solidFill>
              <a:effectLst>
                <a:glow rad="101600">
                  <a:srgbClr val="FFFF00">
                    <a:alpha val="60000"/>
                  </a:srgb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228600"/>
            <a:ext cx="4419600" cy="5632311"/>
          </a:xfrm>
          <a:prstGeom prst="rect">
            <a:avLst/>
          </a:prstGeom>
        </p:spPr>
        <p:txBody>
          <a:bodyPr wrap="square">
            <a:spAutoFit/>
          </a:bodyPr>
          <a:lstStyle/>
          <a:p>
            <a:pPr algn="ctr"/>
            <a:r>
              <a:rPr lang="en-US" sz="6000" i="1" dirty="0" smtClean="0"/>
              <a:t>“How shall we escape, if we neglect so great salvation?” </a:t>
            </a:r>
          </a:p>
          <a:p>
            <a:pPr algn="ctr"/>
            <a:r>
              <a:rPr lang="en-US" sz="6000" i="1" dirty="0" smtClean="0"/>
              <a:t>(Heb. 2:3)</a:t>
            </a:r>
            <a:endParaRPr lang="en-US" sz="6000" i="1" dirty="0"/>
          </a:p>
        </p:txBody>
      </p:sp>
      <p:pic>
        <p:nvPicPr>
          <p:cNvPr id="4" name="Picture 2" descr="C:\Users\Ptr. Daniel White\Desktop\Prophecy pictures\prophecy pictures\PC_02.jpg"/>
          <p:cNvPicPr>
            <a:picLocks noChangeAspect="1" noChangeArrowheads="1"/>
          </p:cNvPicPr>
          <p:nvPr/>
        </p:nvPicPr>
        <p:blipFill>
          <a:blip r:embed="rId3" cstate="print"/>
          <a:srcRect r="5036" b="-546"/>
          <a:stretch>
            <a:fillRect/>
          </a:stretch>
        </p:blipFill>
        <p:spPr bwMode="auto">
          <a:xfrm>
            <a:off x="533400" y="53009"/>
            <a:ext cx="3962400" cy="6804991"/>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t="-4348"/>
          <a:stretch>
            <a:fillRect/>
          </a:stretch>
        </p:blipFill>
        <p:spPr bwMode="auto">
          <a:xfrm>
            <a:off x="1600200" y="3962400"/>
            <a:ext cx="2015104" cy="18288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Pictures\Prophecy pictures\Dan Whites\0255 Hoje estarás comigo.jpg"/>
          <p:cNvPicPr>
            <a:picLocks noChangeAspect="1" noChangeArrowheads="1"/>
          </p:cNvPicPr>
          <p:nvPr/>
        </p:nvPicPr>
        <p:blipFill>
          <a:blip r:embed="rId3" cstate="print"/>
          <a:srcRect/>
          <a:stretch>
            <a:fillRect/>
          </a:stretch>
        </p:blipFill>
        <p:spPr bwMode="auto">
          <a:xfrm>
            <a:off x="0" y="0"/>
            <a:ext cx="102870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Pictures\Prophecy pictures\Dan Whites\0259 Jesus ressuscitou.jpg"/>
          <p:cNvPicPr>
            <a:picLocks noChangeAspect="1" noChangeArrowheads="1"/>
          </p:cNvPicPr>
          <p:nvPr/>
        </p:nvPicPr>
        <p:blipFill>
          <a:blip r:embed="rId3" cstate="print"/>
          <a:srcRect/>
          <a:stretch>
            <a:fillRect/>
          </a:stretch>
        </p:blipFill>
        <p:spPr bwMode="auto">
          <a:xfrm>
            <a:off x="0" y="-86138"/>
            <a:ext cx="10287000" cy="6944139"/>
          </a:xfrm>
          <a:prstGeom prst="rect">
            <a:avLst/>
          </a:prstGeom>
          <a:noFill/>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lum bright="-10000" contrast="10000"/>
          </a:blip>
          <a:srcRect/>
          <a:stretch>
            <a:fillRect/>
          </a:stretch>
        </p:blipFill>
        <p:spPr bwMode="auto">
          <a:xfrm>
            <a:off x="1676400" y="381000"/>
            <a:ext cx="6118498" cy="6275831"/>
          </a:xfrm>
          <a:prstGeom prst="rect">
            <a:avLst/>
          </a:prstGeom>
          <a:noFill/>
          <a:ln w="9525">
            <a:noFill/>
            <a:miter lim="800000"/>
            <a:headEnd/>
            <a:tailEnd/>
          </a:ln>
        </p:spPr>
      </p:pic>
      <p:pic>
        <p:nvPicPr>
          <p:cNvPr id="112643" name="Picture 3" descr="C:\Users\Ptr. Daniel White\Desktop\Bible pictures\Prophecy pictures\prophecy pictures\rapture and second coming\greeting.jpg"/>
          <p:cNvPicPr>
            <a:picLocks noChangeAspect="1" noChangeArrowheads="1"/>
          </p:cNvPicPr>
          <p:nvPr/>
        </p:nvPicPr>
        <p:blipFill>
          <a:blip r:embed="rId4" cstate="print">
            <a:lum bright="-10000"/>
          </a:blip>
          <a:srcRect l="5655" t="6351" r="6250" b="16051"/>
          <a:stretch>
            <a:fillRect/>
          </a:stretch>
        </p:blipFill>
        <p:spPr bwMode="auto">
          <a:xfrm>
            <a:off x="1981200" y="1752600"/>
            <a:ext cx="5638800" cy="42672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 calcmode="lin" valueType="num">
                                      <p:cBhvr>
                                        <p:cTn id="7" dur="1000" fill="hold"/>
                                        <p:tgtEl>
                                          <p:spTgt spid="112643"/>
                                        </p:tgtEl>
                                        <p:attrNameLst>
                                          <p:attrName>ppt_w</p:attrName>
                                        </p:attrNameLst>
                                      </p:cBhvr>
                                      <p:tavLst>
                                        <p:tav tm="0">
                                          <p:val>
                                            <p:fltVal val="0"/>
                                          </p:val>
                                        </p:tav>
                                        <p:tav tm="100000">
                                          <p:val>
                                            <p:strVal val="#ppt_w"/>
                                          </p:val>
                                        </p:tav>
                                      </p:tavLst>
                                    </p:anim>
                                    <p:anim calcmode="lin" valueType="num">
                                      <p:cBhvr>
                                        <p:cTn id="8" dur="1000" fill="hold"/>
                                        <p:tgtEl>
                                          <p:spTgt spid="112643"/>
                                        </p:tgtEl>
                                        <p:attrNameLst>
                                          <p:attrName>ppt_h</p:attrName>
                                        </p:attrNameLst>
                                      </p:cBhvr>
                                      <p:tavLst>
                                        <p:tav tm="0">
                                          <p:val>
                                            <p:fltVal val="0"/>
                                          </p:val>
                                        </p:tav>
                                        <p:tav tm="100000">
                                          <p:val>
                                            <p:strVal val="#ppt_h"/>
                                          </p:val>
                                        </p:tav>
                                      </p:tavLst>
                                    </p:anim>
                                    <p:animEffect transition="in" filter="fade">
                                      <p:cBhvr>
                                        <p:cTn id="9" dur="1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Users\Ptr. Daniel White\Pictures\Prophecy pictures\Dan Whites\Before the Throne.jpg"/>
          <p:cNvPicPr>
            <a:picLocks noChangeAspect="1" noChangeArrowheads="1"/>
          </p:cNvPicPr>
          <p:nvPr/>
        </p:nvPicPr>
        <p:blipFill>
          <a:blip r:embed="rId3" cstate="print"/>
          <a:srcRect/>
          <a:stretch>
            <a:fillRect/>
          </a:stretch>
        </p:blipFill>
        <p:spPr bwMode="auto">
          <a:xfrm>
            <a:off x="838200" y="0"/>
            <a:ext cx="7467600" cy="6893170"/>
          </a:xfrm>
          <a:prstGeom prst="rect">
            <a:avLst/>
          </a:prstGeom>
          <a:noFill/>
        </p:spPr>
      </p:pic>
      <p:sp>
        <p:nvSpPr>
          <p:cNvPr id="3" name="Title 2"/>
          <p:cNvSpPr>
            <a:spLocks noGrp="1"/>
          </p:cNvSpPr>
          <p:nvPr>
            <p:ph type="ctrTitle"/>
          </p:nvPr>
        </p:nvSpPr>
        <p:spPr/>
        <p:txBody>
          <a:bodyPr>
            <a:noAutofit/>
          </a:bodyPr>
          <a:lstStyle/>
          <a:p>
            <a:r>
              <a:rPr lang="en-US" sz="4800" i="1" dirty="0" smtClean="0">
                <a:effectLst>
                  <a:glow rad="101600">
                    <a:schemeClr val="bg1">
                      <a:alpha val="60000"/>
                    </a:schemeClr>
                  </a:glow>
                </a:effectLst>
              </a:rPr>
              <a:t>“To be absent from the body, and to be present with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the Lord”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(I Cor. 5:8)</a:t>
            </a:r>
            <a:endParaRPr lang="en-US" sz="4800" i="1" dirty="0">
              <a:effectLst>
                <a:glow rad="101600">
                  <a:schemeClr val="bg1">
                    <a:alpha val="6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Pictures\Prophecy pictures\Internet Pictures\bible.jpg"/>
          <p:cNvPicPr>
            <a:picLocks noChangeAspect="1" noChangeArrowheads="1"/>
          </p:cNvPicPr>
          <p:nvPr/>
        </p:nvPicPr>
        <p:blipFill>
          <a:blip r:embed="rId3" cstate="print"/>
          <a:srcRect/>
          <a:stretch>
            <a:fillRect/>
          </a:stretch>
        </p:blipFill>
        <p:spPr bwMode="auto">
          <a:xfrm>
            <a:off x="2" y="0"/>
            <a:ext cx="9147175"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C:\Users\Ptr. Daniel White\Pictures\Prophecy pictures\Dan Whites\advir9.jpg"/>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can0111.jpg"/>
          <p:cNvPicPr>
            <a:picLocks noChangeAspect="1" noChangeArrowheads="1"/>
          </p:cNvPicPr>
          <p:nvPr/>
        </p:nvPicPr>
        <p:blipFill>
          <a:blip r:embed="rId3" cstate="print">
            <a:lum bright="-10000"/>
          </a:blip>
          <a:srcRect/>
          <a:stretch>
            <a:fillRect/>
          </a:stretch>
        </p:blipFill>
        <p:spPr bwMode="auto">
          <a:xfrm>
            <a:off x="1066800" y="-77988"/>
            <a:ext cx="7086600" cy="6935988"/>
          </a:xfrm>
          <a:prstGeom prst="rect">
            <a:avLst/>
          </a:prstGeom>
          <a:ln>
            <a:noFill/>
          </a:ln>
          <a:effectLst>
            <a:softEdge rad="112500"/>
          </a:effectLst>
        </p:spPr>
      </p:pic>
      <p:pic>
        <p:nvPicPr>
          <p:cNvPr id="115714" name="Picture 2"/>
          <p:cNvPicPr>
            <a:picLocks noChangeAspect="1" noChangeArrowheads="1"/>
          </p:cNvPicPr>
          <p:nvPr/>
        </p:nvPicPr>
        <p:blipFill>
          <a:blip r:embed="rId4" cstate="print">
            <a:lum/>
          </a:blip>
          <a:srcRect/>
          <a:stretch>
            <a:fillRect/>
          </a:stretch>
        </p:blipFill>
        <p:spPr bwMode="auto">
          <a:xfrm>
            <a:off x="3429000" y="3124200"/>
            <a:ext cx="4697361" cy="37338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 calcmode="lin" valueType="num">
                                      <p:cBhvr>
                                        <p:cTn id="7" dur="1000" fill="hold"/>
                                        <p:tgtEl>
                                          <p:spTgt spid="115714"/>
                                        </p:tgtEl>
                                        <p:attrNameLst>
                                          <p:attrName>ppt_w</p:attrName>
                                        </p:attrNameLst>
                                      </p:cBhvr>
                                      <p:tavLst>
                                        <p:tav tm="0">
                                          <p:val>
                                            <p:fltVal val="0"/>
                                          </p:val>
                                        </p:tav>
                                        <p:tav tm="100000">
                                          <p:val>
                                            <p:strVal val="#ppt_w"/>
                                          </p:val>
                                        </p:tav>
                                      </p:tavLst>
                                    </p:anim>
                                    <p:anim calcmode="lin" valueType="num">
                                      <p:cBhvr>
                                        <p:cTn id="8" dur="1000" fill="hold"/>
                                        <p:tgtEl>
                                          <p:spTgt spid="115714"/>
                                        </p:tgtEl>
                                        <p:attrNameLst>
                                          <p:attrName>ppt_h</p:attrName>
                                        </p:attrNameLst>
                                      </p:cBhvr>
                                      <p:tavLst>
                                        <p:tav tm="0">
                                          <p:val>
                                            <p:fltVal val="0"/>
                                          </p:val>
                                        </p:tav>
                                        <p:tav tm="100000">
                                          <p:val>
                                            <p:strVal val="#ppt_h"/>
                                          </p:val>
                                        </p:tav>
                                      </p:tavLst>
                                    </p:anim>
                                    <p:animEffect transition="in" filter="fade">
                                      <p:cBhvr>
                                        <p:cTn id="9" dur="10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C:\Users\Ptr. Daniel White\Pictures\Prophecy pictures\Dan Whites\rapturecem_9hgh.jpg"/>
          <p:cNvPicPr>
            <a:picLocks noChangeAspect="1" noChangeArrowheads="1"/>
          </p:cNvPicPr>
          <p:nvPr/>
        </p:nvPicPr>
        <p:blipFill>
          <a:blip r:embed="rId3" cstate="print"/>
          <a:srcRect/>
          <a:stretch>
            <a:fillRect/>
          </a:stretch>
        </p:blipFill>
        <p:spPr bwMode="auto">
          <a:xfrm>
            <a:off x="2" y="0"/>
            <a:ext cx="9143999" cy="6858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1000" fill="hold"/>
                                        <p:tgtEl>
                                          <p:spTgt spid="48130"/>
                                        </p:tgtEl>
                                        <p:attrNameLst>
                                          <p:attrName>ppt_x</p:attrName>
                                        </p:attrNameLst>
                                      </p:cBhvr>
                                      <p:tavLst>
                                        <p:tav tm="0">
                                          <p:val>
                                            <p:strVal val="#ppt_x"/>
                                          </p:val>
                                        </p:tav>
                                        <p:tav tm="100000">
                                          <p:val>
                                            <p:strVal val="#ppt_x"/>
                                          </p:val>
                                        </p:tav>
                                      </p:tavLst>
                                    </p:anim>
                                    <p:anim calcmode="lin" valueType="num">
                                      <p:cBhvr additive="base">
                                        <p:cTn id="8" dur="1000" fill="hold"/>
                                        <p:tgtEl>
                                          <p:spTgt spid="48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Users\Ptr. Daniel White\Desktop\Bible pictures\Prophecy pictures\prophecy pictures\rapture and second coming\Rapture1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Pictures\Prophecy pictures\Dan Whites\scan0092.jpg"/>
          <p:cNvPicPr>
            <a:picLocks noChangeAspect="1" noChangeArrowheads="1"/>
          </p:cNvPicPr>
          <p:nvPr/>
        </p:nvPicPr>
        <p:blipFill>
          <a:blip r:embed="rId3" cstate="print"/>
          <a:srcRect/>
          <a:stretch>
            <a:fillRect/>
          </a:stretch>
        </p:blipFill>
        <p:spPr bwMode="auto">
          <a:xfrm>
            <a:off x="0" y="-457200"/>
            <a:ext cx="9372600" cy="7772400"/>
          </a:xfrm>
          <a:prstGeom prst="rect">
            <a:avLst/>
          </a:prstGeom>
          <a:noFill/>
        </p:spPr>
      </p:pic>
      <p:pic>
        <p:nvPicPr>
          <p:cNvPr id="114690" name="Picture 2" descr="C:\Users\Ptr. Daniel White\Desktop\Bible pictures\heaven\God_Jesus_throne_cat_rel_hist_02RoberttBarrett - Copy.jpg"/>
          <p:cNvPicPr>
            <a:picLocks noChangeAspect="1" noChangeArrowheads="1"/>
          </p:cNvPicPr>
          <p:nvPr/>
        </p:nvPicPr>
        <p:blipFill>
          <a:blip r:embed="rId4" cstate="print"/>
          <a:srcRect/>
          <a:stretch>
            <a:fillRect/>
          </a:stretch>
        </p:blipFill>
        <p:spPr bwMode="auto">
          <a:xfrm>
            <a:off x="4953000" y="-152400"/>
            <a:ext cx="4191000" cy="5255172"/>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fade">
                                      <p:cBhvr>
                                        <p:cTn id="7" dur="20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Jesus\I Am the Way.jpg"/>
          <p:cNvPicPr>
            <a:picLocks noChangeAspect="1" noChangeArrowheads="1"/>
          </p:cNvPicPr>
          <p:nvPr/>
        </p:nvPicPr>
        <p:blipFill>
          <a:blip r:embed="rId3" cstate="print">
            <a:lum contrast="30000"/>
          </a:blip>
          <a:srcRect/>
          <a:stretch>
            <a:fillRect/>
          </a:stretch>
        </p:blipFill>
        <p:spPr bwMode="auto">
          <a:xfrm>
            <a:off x="2057400" y="0"/>
            <a:ext cx="5486400" cy="6858000"/>
          </a:xfrm>
          <a:prstGeom prst="rect">
            <a:avLst/>
          </a:prstGeom>
          <a:ln>
            <a:noFill/>
          </a:ln>
          <a:effectLst>
            <a:softEdge rad="112500"/>
          </a:effectLst>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28600"/>
            <a:ext cx="9982200" cy="7391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4953000" y="609600"/>
            <a:ext cx="4191000" cy="5257799"/>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i="1" cap="all" dirty="0" smtClean="0">
                <a:ln w="0"/>
                <a:effectLst>
                  <a:reflection blurRad="12700" stA="50000" endPos="50000" dist="5000" dir="5400000" sy="-100000" rotWithShape="0"/>
                </a:effectLst>
                <a:latin typeface="Academy Engraved LET" pitchFamily="2" charset="0"/>
              </a:rPr>
              <a:t>“And whosoever will, let him take of the water of life freely.” </a:t>
            </a:r>
            <a:br>
              <a:rPr lang="en-US" sz="4000" b="1" i="1" cap="all" dirty="0" smtClean="0">
                <a:ln w="0"/>
                <a:effectLst>
                  <a:reflection blurRad="12700" stA="50000" endPos="50000" dist="5000" dir="5400000" sy="-100000" rotWithShape="0"/>
                </a:effectLst>
                <a:latin typeface="Academy Engraved LET" pitchFamily="2" charset="0"/>
              </a:rPr>
            </a:br>
            <a:r>
              <a:rPr lang="en-US" sz="4000" b="1" i="1" cap="all" dirty="0" smtClean="0">
                <a:ln w="0"/>
                <a:effectLst>
                  <a:reflection blurRad="12700" stA="50000" endPos="50000" dist="5000" dir="5400000" sy="-100000" rotWithShape="0"/>
                </a:effectLst>
                <a:latin typeface="Academy Engraved LET" pitchFamily="2" charset="0"/>
              </a:rPr>
              <a:t>(Rev. 22:17)</a:t>
            </a:r>
            <a:endParaRPr lang="en-US" sz="4000" b="1" i="1" cap="all" dirty="0">
              <a:ln w="0"/>
              <a:effectLst>
                <a:reflection blurRad="12700" stA="50000" endPos="50000" dist="5000" dir="5400000" sy="-100000" rotWithShape="0"/>
              </a:effectLst>
              <a:latin typeface="Academy Engraved LET" pitchFamily="2" charset="0"/>
            </a:endParaRPr>
          </a:p>
        </p:txBody>
      </p:sp>
      <p:pic>
        <p:nvPicPr>
          <p:cNvPr id="3075" name="Picture 3" descr="C:\Users\Ptr. Daniel White\Desktop\Bible pictures\holy spirit\dove2-1.jpg"/>
          <p:cNvPicPr>
            <a:picLocks noChangeAspect="1" noChangeArrowheads="1"/>
          </p:cNvPicPr>
          <p:nvPr/>
        </p:nvPicPr>
        <p:blipFill>
          <a:blip r:embed="rId3" cstate="print"/>
          <a:srcRect l="11180" r="6832" b="-1389"/>
          <a:stretch>
            <a:fillRect/>
          </a:stretch>
        </p:blipFill>
        <p:spPr bwMode="auto">
          <a:xfrm>
            <a:off x="137786" y="457200"/>
            <a:ext cx="5029200" cy="5562600"/>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Ptr. Daniel White\Desktop\Bible pictures\Jesus\jbak.jpg"/>
          <p:cNvPicPr>
            <a:picLocks noChangeAspect="1" noChangeArrowheads="1"/>
          </p:cNvPicPr>
          <p:nvPr/>
        </p:nvPicPr>
        <p:blipFill>
          <a:blip r:embed="rId3" cstate="print"/>
          <a:srcRect/>
          <a:stretch>
            <a:fillRect/>
          </a:stretch>
        </p:blipFill>
        <p:spPr bwMode="auto">
          <a:xfrm>
            <a:off x="-304800" y="0"/>
            <a:ext cx="98298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9677400" cy="7315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Users\Ptr. Daniel White\Pictures\Prophecy pictures\Dan Whites\rapture.jpg"/>
          <p:cNvPicPr>
            <a:picLocks noChangeAspect="1" noChangeArrowheads="1"/>
          </p:cNvPicPr>
          <p:nvPr/>
        </p:nvPicPr>
        <p:blipFill>
          <a:blip r:embed="rId3" cstate="print"/>
          <a:srcRect/>
          <a:stretch>
            <a:fillRect/>
          </a:stretch>
        </p:blipFill>
        <p:spPr bwMode="auto">
          <a:xfrm>
            <a:off x="0" y="1600200"/>
            <a:ext cx="4475136"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5" name="Picture 3" descr="C:\Users\Ptr. Daniel White\Pictures\Prophecy pictures\Dan Whites\rapture_aesh.jpg"/>
          <p:cNvPicPr>
            <a:picLocks noChangeAspect="1" noChangeArrowheads="1"/>
          </p:cNvPicPr>
          <p:nvPr/>
        </p:nvPicPr>
        <p:blipFill>
          <a:blip r:embed="rId4" cstate="print"/>
          <a:srcRect/>
          <a:stretch>
            <a:fillRect/>
          </a:stretch>
        </p:blipFill>
        <p:spPr bwMode="auto">
          <a:xfrm>
            <a:off x="4546482" y="228600"/>
            <a:ext cx="4597519"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amond(in)">
                                      <p:cBhvr>
                                        <p:cTn id="7" dur="2000"/>
                                        <p:tgtEl>
                                          <p:spTgt spid="18434"/>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18435"/>
                                        </p:tgtEl>
                                        <p:attrNameLst>
                                          <p:attrName>style.visibility</p:attrName>
                                        </p:attrNameLst>
                                      </p:cBhvr>
                                      <p:to>
                                        <p:strVal val="visible"/>
                                      </p:to>
                                    </p:set>
                                    <p:animEffect transition="in" filter="wedge">
                                      <p:cBhvr>
                                        <p:cTn id="11"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C:\Users\Ptr. Daniel White\Pictures\Prophecy pictures\Dan Whites\scan0153.jpg"/>
          <p:cNvPicPr>
            <a:picLocks noChangeAspect="1" noChangeArrowheads="1"/>
          </p:cNvPicPr>
          <p:nvPr/>
        </p:nvPicPr>
        <p:blipFill>
          <a:blip r:embed="rId3" cstate="print"/>
          <a:srcRect/>
          <a:stretch>
            <a:fillRect/>
          </a:stretch>
        </p:blipFill>
        <p:spPr bwMode="auto">
          <a:xfrm>
            <a:off x="685800" y="0"/>
            <a:ext cx="8077200" cy="6858000"/>
          </a:xfrm>
          <a:prstGeom prst="rect">
            <a:avLst/>
          </a:prstGeom>
          <a:noFill/>
          <a:ln>
            <a:noFill/>
          </a:ln>
          <a:effectLst>
            <a:softEdge rad="112500"/>
          </a:effectLst>
        </p:spPr>
      </p:pic>
      <p:sp>
        <p:nvSpPr>
          <p:cNvPr id="2" name="Title 1"/>
          <p:cNvSpPr>
            <a:spLocks noGrp="1"/>
          </p:cNvSpPr>
          <p:nvPr>
            <p:ph type="ctrTitle"/>
          </p:nvPr>
        </p:nvSpPr>
        <p:spPr>
          <a:xfrm>
            <a:off x="609600" y="1447800"/>
            <a:ext cx="7772400" cy="2609850"/>
          </a:xfrm>
        </p:spPr>
        <p:txBody>
          <a:bodyPr>
            <a:normAutofit/>
          </a:bodyPr>
          <a:lstStyle/>
          <a:p>
            <a:r>
              <a:rPr lang="en-US" sz="4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delon" pitchFamily="2" charset="0"/>
                <a:ea typeface="Adelon" pitchFamily="2" charset="0"/>
              </a:rPr>
              <a:t>“The things which thou hast seen” (Revelation 1:11-17)</a:t>
            </a:r>
            <a:endParaRPr lang="en-US" sz="4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delon" pitchFamily="2" charset="0"/>
              <a:ea typeface="Adelon" pitchFamily="2" charset="0"/>
            </a:endParaRPr>
          </a:p>
        </p:txBody>
      </p:sp>
      <p:sp>
        <p:nvSpPr>
          <p:cNvPr id="3" name="Subtitle 2"/>
          <p:cNvSpPr>
            <a:spLocks noGrp="1"/>
          </p:cNvSpPr>
          <p:nvPr>
            <p:ph type="subTitle" idx="1"/>
          </p:nvPr>
        </p:nvSpPr>
        <p:spPr>
          <a:xfrm>
            <a:off x="1219200" y="4267200"/>
            <a:ext cx="6400800" cy="1752600"/>
          </a:xfrm>
        </p:spPr>
        <p:txBody>
          <a:bodyPr>
            <a:normAutofit/>
          </a:bodyPr>
          <a:lstStyle/>
          <a:p>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The vision of the glorified Christ</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Prophecy pictures\Dan Whites\0014 Deus.jpg"/>
          <p:cNvPicPr>
            <a:picLocks noChangeAspect="1" noChangeArrowheads="1"/>
          </p:cNvPicPr>
          <p:nvPr/>
        </p:nvPicPr>
        <p:blipFill>
          <a:blip r:embed="rId3" cstate="print"/>
          <a:srcRect/>
          <a:stretch>
            <a:fillRect/>
          </a:stretch>
        </p:blipFill>
        <p:spPr bwMode="auto">
          <a:xfrm>
            <a:off x="-871538" y="-914399"/>
            <a:ext cx="10469563" cy="7989888"/>
          </a:xfrm>
          <a:prstGeom prst="rect">
            <a:avLst/>
          </a:prstGeom>
          <a:noFill/>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81000"/>
            <a:ext cx="9982200" cy="76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Pictures\Prophecy pictures\Dan Whites\Seven golden candle sticks.jpg"/>
          <p:cNvPicPr>
            <a:picLocks noChangeAspect="1" noChangeArrowheads="1"/>
          </p:cNvPicPr>
          <p:nvPr/>
        </p:nvPicPr>
        <p:blipFill>
          <a:blip r:embed="rId3" cstate="print"/>
          <a:srcRect/>
          <a:stretch>
            <a:fillRect/>
          </a:stretch>
        </p:blipFill>
        <p:spPr bwMode="auto">
          <a:xfrm>
            <a:off x="1828800" y="0"/>
            <a:ext cx="5486400"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3951</TotalTime>
  <Words>1295</Words>
  <Application>Microsoft Office PowerPoint</Application>
  <PresentationFormat>On-screen Show (4:3)</PresentationFormat>
  <Paragraphs>174</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The Rapture  (I Thessalonians 4:13-5:11)</vt:lpstr>
      <vt:lpstr>PowerPoint Presentation</vt:lpstr>
      <vt:lpstr>The Word “Rapture” (Greek)</vt:lpstr>
      <vt:lpstr>PowerPoint Presentation</vt:lpstr>
      <vt:lpstr>PowerPoint Presentation</vt:lpstr>
      <vt:lpstr>PowerPoint Presentation</vt:lpstr>
      <vt:lpstr>“The things which thou hast seen” (Revelation 1:11-17)</vt:lpstr>
      <vt:lpstr>PowerPoint Presentation</vt:lpstr>
      <vt:lpstr>PowerPoint Presentation</vt:lpstr>
      <vt:lpstr>“The things which are” (Revelation 2:1-3:22)</vt:lpstr>
      <vt:lpstr>PowerPoint Presentation</vt:lpstr>
      <vt:lpstr>“The things which shall be hereafter”  (Revelation 4:1-22:21)</vt:lpstr>
      <vt:lpstr>PowerPoint Presentation</vt:lpstr>
      <vt:lpstr>“I will come again…”</vt:lpstr>
      <vt:lpstr>“And as he sat upon the mount of Olives, the disciples came unto him privately, saying, Tell us, when shall these things be? and what shall be the sign of thy coming, and of the end of the world?” (Matt. 24:3) </vt:lpstr>
      <vt:lpstr>Signs of Christ Coming (Daniel 12:1-10)</vt:lpstr>
      <vt:lpstr>PowerPoint Presentation</vt:lpstr>
      <vt:lpstr>PowerPoint Presentation</vt:lpstr>
      <vt:lpstr>PowerPoint Presentation</vt:lpstr>
      <vt:lpstr>“This know also, that in the last days perilous times shall come. For men shall be lovers of their own selves, covetous, boasters, proud, blasphemers, disobedient to parents, unthankful, unholy, Without natural affection, trucebreakers, false accusers, incontinent, fierce, despisers of those that are good, traitors, heady, highminded, lovers of pleasures more than lovers of God; Having a form of godliness, but denying the power thereof: from such turn away.” (II Timothy 3:1-6)  </vt:lpstr>
      <vt:lpstr>PowerPoint Presentation</vt:lpstr>
      <vt:lpstr>PowerPoint Presentation</vt:lpstr>
      <vt:lpstr>Signs of Christ Coming</vt:lpstr>
      <vt:lpstr>PowerPoint Presentation</vt:lpstr>
      <vt:lpstr>PowerPoint Presentation</vt:lpstr>
      <vt:lpstr>PowerPoint Presentation</vt:lpstr>
      <vt:lpstr>PowerPoint Presentation</vt:lpstr>
      <vt:lpstr>PowerPoint Presentation</vt:lpstr>
      <vt:lpstr>PowerPoint Presentation</vt:lpstr>
      <vt:lpstr>Signs of Christ return (Church age)</vt:lpstr>
      <vt:lpstr>“And there shall be a time of trouble, such as never was since there was a nation even to  that same time.”  (Daniel 12:1)</vt:lpstr>
      <vt:lpstr>PowerPoint Presentation</vt:lpstr>
      <vt:lpstr>PowerPoint Presentation</vt:lpstr>
      <vt:lpstr>Revelation 6:4-17 Seal Judgments</vt:lpstr>
      <vt:lpstr>PowerPoint Presentation</vt:lpstr>
      <vt:lpstr>Trumpet Judgments Revelation 8:7-11:19</vt:lpstr>
      <vt:lpstr>PowerPoint Presentation</vt:lpstr>
      <vt:lpstr>Bowl Judgments Revelation 16:2-21</vt:lpstr>
      <vt:lpstr>“Occupy till I come.” (Luke 19:13)</vt:lpstr>
      <vt:lpstr>“Blessed is he that readeth, and they that hear the words of this prophecy, and keep those things which are written therein: for the time is at hand.” (Revelation 1:3)</vt:lpstr>
      <vt:lpstr>“Behold, he cometh with clouds; and every eye shall see him, and they also which pierced him: and all kindreds of the earth shall wail because of him. Even so, Amen.” (Revelation 1:7)</vt:lpstr>
      <vt:lpstr>PowerPoint Presentation</vt:lpstr>
      <vt:lpstr>PowerPoint Presentation</vt:lpstr>
      <vt:lpstr>PowerPoint Presentation</vt:lpstr>
      <vt:lpstr>PowerPoint Presentation</vt:lpstr>
      <vt:lpstr>“To be absent from the body, and to be present with  the Lord”  (I Cor. 5:8)</vt:lpstr>
      <vt:lpstr>PowerPoint Presentation</vt:lpstr>
      <vt:lpstr>PowerPoint Presentation</vt:lpstr>
      <vt:lpstr>PowerPoint Presentation</vt:lpstr>
      <vt:lpstr>PowerPoint Presentation</vt:lpstr>
      <vt:lpstr>PowerPoint Presentation</vt:lpstr>
      <vt:lpstr>PowerPoint Presentation</vt:lpstr>
      <vt:lpstr>“And whosoever will, let him take of the water of life freely.”  (Rev. 22:17)</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Dan White</cp:lastModifiedBy>
  <cp:revision>95</cp:revision>
  <dcterms:created xsi:type="dcterms:W3CDTF">2009-01-08T14:32:14Z</dcterms:created>
  <dcterms:modified xsi:type="dcterms:W3CDTF">2015-02-16T20:28:24Z</dcterms:modified>
</cp:coreProperties>
</file>