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78" r:id="rId2"/>
    <p:sldId id="257" r:id="rId3"/>
    <p:sldId id="263" r:id="rId4"/>
    <p:sldId id="280" r:id="rId5"/>
    <p:sldId id="306" r:id="rId6"/>
    <p:sldId id="304" r:id="rId7"/>
    <p:sldId id="305" r:id="rId8"/>
    <p:sldId id="265" r:id="rId9"/>
    <p:sldId id="301" r:id="rId10"/>
    <p:sldId id="266" r:id="rId11"/>
    <p:sldId id="302" r:id="rId12"/>
    <p:sldId id="267" r:id="rId13"/>
    <p:sldId id="303" r:id="rId14"/>
    <p:sldId id="307" r:id="rId15"/>
    <p:sldId id="308" r:id="rId16"/>
    <p:sldId id="313" r:id="rId17"/>
    <p:sldId id="310" r:id="rId18"/>
    <p:sldId id="309" r:id="rId19"/>
    <p:sldId id="268" r:id="rId20"/>
    <p:sldId id="311" r:id="rId21"/>
    <p:sldId id="269" r:id="rId22"/>
    <p:sldId id="274" r:id="rId23"/>
    <p:sldId id="316" r:id="rId24"/>
    <p:sldId id="355" r:id="rId25"/>
    <p:sldId id="356" r:id="rId26"/>
    <p:sldId id="324" r:id="rId27"/>
    <p:sldId id="325" r:id="rId28"/>
    <p:sldId id="326" r:id="rId29"/>
    <p:sldId id="327" r:id="rId30"/>
    <p:sldId id="328" r:id="rId31"/>
    <p:sldId id="330" r:id="rId32"/>
    <p:sldId id="331" r:id="rId33"/>
    <p:sldId id="332" r:id="rId34"/>
    <p:sldId id="333" r:id="rId35"/>
    <p:sldId id="334" r:id="rId36"/>
    <p:sldId id="335" r:id="rId37"/>
    <p:sldId id="336" r:id="rId38"/>
    <p:sldId id="339" r:id="rId39"/>
    <p:sldId id="340" r:id="rId40"/>
    <p:sldId id="341" r:id="rId41"/>
    <p:sldId id="342" r:id="rId42"/>
    <p:sldId id="343" r:id="rId43"/>
    <p:sldId id="344" r:id="rId44"/>
    <p:sldId id="345" r:id="rId45"/>
    <p:sldId id="346" r:id="rId46"/>
    <p:sldId id="347" r:id="rId47"/>
    <p:sldId id="348" r:id="rId48"/>
    <p:sldId id="349" r:id="rId49"/>
    <p:sldId id="354" r:id="rId50"/>
    <p:sldId id="350" r:id="rId51"/>
    <p:sldId id="351" r:id="rId52"/>
    <p:sldId id="317" r:id="rId53"/>
    <p:sldId id="314" r:id="rId54"/>
    <p:sldId id="270" r:id="rId55"/>
    <p:sldId id="271" r:id="rId56"/>
    <p:sldId id="272" r:id="rId57"/>
    <p:sldId id="312" r:id="rId58"/>
    <p:sldId id="275" r:id="rId59"/>
    <p:sldId id="276" r:id="rId60"/>
    <p:sldId id="27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CFD03-D941-4B59-821C-41EA855973E0}" type="datetimeFigureOut">
              <a:rPr lang="en-US" smtClean="0"/>
              <a:t>1/14/2016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800F5-0271-4EA3-AA32-2411C6321A9D}" type="slidenum">
              <a:rPr lang="en-US" smtClean="0"/>
              <a:t>‹#›</a:t>
            </a:fld>
            <a:endParaRPr lang="en-US"/>
          </a:p>
        </p:txBody>
      </p:sp>
    </p:spTree>
    <p:extLst>
      <p:ext uri="{BB962C8B-B14F-4D97-AF65-F5344CB8AC3E}">
        <p14:creationId xmlns:p14="http://schemas.microsoft.com/office/powerpoint/2010/main" val="179539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50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54</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55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57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59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22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8093E0-8BC4-4BA5-BB91-26E128438144}"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346767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093E0-8BC4-4BA5-BB91-26E128438144}"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23289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093E0-8BC4-4BA5-BB91-26E128438144}"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39792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093E0-8BC4-4BA5-BB91-26E128438144}"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188540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8093E0-8BC4-4BA5-BB91-26E128438144}"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272917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8093E0-8BC4-4BA5-BB91-26E128438144}"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42247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8093E0-8BC4-4BA5-BB91-26E128438144}" type="datetimeFigureOut">
              <a:rPr lang="en-US" smtClean="0"/>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53074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8093E0-8BC4-4BA5-BB91-26E128438144}" type="datetimeFigureOut">
              <a:rPr lang="en-US" smtClean="0"/>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12048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8093E0-8BC4-4BA5-BB91-26E128438144}" type="datetimeFigureOut">
              <a:rPr lang="en-US" smtClean="0"/>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265821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093E0-8BC4-4BA5-BB91-26E128438144}"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84526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093E0-8BC4-4BA5-BB91-26E128438144}"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B0E2A-8EF1-492B-AAB9-0E025420E541}" type="slidenum">
              <a:rPr lang="en-US" smtClean="0"/>
              <a:t>‹#›</a:t>
            </a:fld>
            <a:endParaRPr lang="en-US"/>
          </a:p>
        </p:txBody>
      </p:sp>
    </p:spTree>
    <p:extLst>
      <p:ext uri="{BB962C8B-B14F-4D97-AF65-F5344CB8AC3E}">
        <p14:creationId xmlns:p14="http://schemas.microsoft.com/office/powerpoint/2010/main" val="99867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093E0-8BC4-4BA5-BB91-26E128438144}" type="datetimeFigureOut">
              <a:rPr lang="en-US" smtClean="0"/>
              <a:t>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B0E2A-8EF1-492B-AAB9-0E025420E541}" type="slidenum">
              <a:rPr lang="en-US" smtClean="0"/>
              <a:t>‹#›</a:t>
            </a:fld>
            <a:endParaRPr lang="en-US"/>
          </a:p>
        </p:txBody>
      </p:sp>
    </p:spTree>
    <p:extLst>
      <p:ext uri="{BB962C8B-B14F-4D97-AF65-F5344CB8AC3E}">
        <p14:creationId xmlns:p14="http://schemas.microsoft.com/office/powerpoint/2010/main" val="40627049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7259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i292.photobucket.com/albums/mm27/iam733_photos/_The-judgement-seat-of-King-Jesus_.jpg"/>
          <p:cNvPicPr>
            <a:picLocks noChangeAspect="1" noChangeArrowheads="1"/>
          </p:cNvPicPr>
          <p:nvPr/>
        </p:nvPicPr>
        <p:blipFill>
          <a:blip r:embed="rId2" cstate="print"/>
          <a:srcRect/>
          <a:stretch>
            <a:fillRect/>
          </a:stretch>
        </p:blipFill>
        <p:spPr bwMode="auto">
          <a:xfrm>
            <a:off x="1" y="-76200"/>
            <a:ext cx="9144000" cy="5099353"/>
          </a:xfrm>
          <a:prstGeom prst="rect">
            <a:avLst/>
          </a:prstGeom>
          <a:ln>
            <a:noFill/>
          </a:ln>
          <a:effectLst>
            <a:softEdge rad="112500"/>
          </a:effectLst>
        </p:spPr>
      </p:pic>
      <p:sp>
        <p:nvSpPr>
          <p:cNvPr id="4" name="Content Placeholder 3"/>
          <p:cNvSpPr>
            <a:spLocks noGrp="1"/>
          </p:cNvSpPr>
          <p:nvPr>
            <p:ph idx="1"/>
          </p:nvPr>
        </p:nvSpPr>
        <p:spPr>
          <a:xfrm>
            <a:off x="76200" y="4982544"/>
            <a:ext cx="9067800" cy="1875456"/>
          </a:xfrm>
        </p:spPr>
        <p:txBody>
          <a:bodyPr>
            <a:normAutofit fontScale="92500" lnSpcReduction="10000"/>
          </a:bodyPr>
          <a:lstStyle/>
          <a:p>
            <a:pPr marL="0" indent="0" algn="ctr">
              <a:buNone/>
            </a:pPr>
            <a:r>
              <a:rPr lang="en-US" dirty="0"/>
              <a:t> John identifies them as </a:t>
            </a:r>
            <a:r>
              <a:rPr lang="en-US" i="1" dirty="0"/>
              <a:t>“small and great.”  </a:t>
            </a:r>
            <a:endParaRPr lang="en-US" i="1" dirty="0" smtClean="0"/>
          </a:p>
          <a:p>
            <a:pPr marL="0" indent="0" algn="ctr">
              <a:buNone/>
            </a:pPr>
            <a:r>
              <a:rPr lang="en-US" dirty="0" smtClean="0"/>
              <a:t>Every </a:t>
            </a:r>
            <a:r>
              <a:rPr lang="en-US" dirty="0"/>
              <a:t>single </a:t>
            </a:r>
            <a:r>
              <a:rPr lang="en-US" dirty="0" smtClean="0"/>
              <a:t>unbeliever </a:t>
            </a:r>
            <a:r>
              <a:rPr lang="en-US" dirty="0"/>
              <a:t>(</a:t>
            </a:r>
            <a:r>
              <a:rPr lang="en-US" dirty="0" smtClean="0"/>
              <a:t>non-Christian), </a:t>
            </a:r>
            <a:r>
              <a:rPr lang="en-US" dirty="0"/>
              <a:t>small and great, will stand before God.  People who were well-known and people who were not well-known will stand before Him. </a:t>
            </a:r>
          </a:p>
        </p:txBody>
      </p:sp>
    </p:spTree>
    <p:extLst>
      <p:ext uri="{BB962C8B-B14F-4D97-AF65-F5344CB8AC3E}">
        <p14:creationId xmlns:p14="http://schemas.microsoft.com/office/powerpoint/2010/main" val="45609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07" y="-533400"/>
            <a:ext cx="9164652" cy="76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0" y="0"/>
            <a:ext cx="9144000" cy="6858000"/>
          </a:xfrm>
        </p:spPr>
        <p:txBody>
          <a:bodyPr>
            <a:normAutofit/>
          </a:bodyPr>
          <a:lstStyle/>
          <a:p>
            <a:r>
              <a:rPr lang="en-US" b="1" i="1" dirty="0" smtClean="0">
                <a:solidFill>
                  <a:schemeClr val="bg1"/>
                </a:solidFill>
                <a:effectLst>
                  <a:glow rad="101600">
                    <a:schemeClr val="tx1">
                      <a:alpha val="60000"/>
                    </a:schemeClr>
                  </a:glow>
                </a:effectLst>
              </a:rPr>
              <a:t>Rom. </a:t>
            </a:r>
            <a:r>
              <a:rPr lang="en-US" b="1" i="1" dirty="0">
                <a:solidFill>
                  <a:schemeClr val="bg1"/>
                </a:solidFill>
                <a:effectLst>
                  <a:glow rad="101600">
                    <a:schemeClr val="tx1">
                      <a:alpha val="60000"/>
                    </a:schemeClr>
                  </a:glow>
                </a:effectLst>
              </a:rPr>
              <a:t>2:11 </a:t>
            </a:r>
            <a:r>
              <a:rPr lang="en-US" b="1" i="1" dirty="0" smtClean="0">
                <a:solidFill>
                  <a:schemeClr val="bg1"/>
                </a:solidFill>
                <a:effectLst>
                  <a:glow rad="101600">
                    <a:schemeClr val="tx1">
                      <a:alpha val="60000"/>
                    </a:schemeClr>
                  </a:glow>
                </a:effectLst>
              </a:rPr>
              <a:t>“For </a:t>
            </a:r>
            <a:r>
              <a:rPr lang="en-US" b="1" i="1" dirty="0">
                <a:solidFill>
                  <a:schemeClr val="bg1"/>
                </a:solidFill>
                <a:effectLst>
                  <a:glow rad="101600">
                    <a:schemeClr val="tx1">
                      <a:alpha val="60000"/>
                    </a:schemeClr>
                  </a:glow>
                </a:effectLst>
              </a:rPr>
              <a:t>there is no respect of persons with </a:t>
            </a:r>
            <a:r>
              <a:rPr lang="en-US" b="1" i="1" dirty="0" smtClean="0">
                <a:solidFill>
                  <a:schemeClr val="bg1"/>
                </a:solidFill>
                <a:effectLst>
                  <a:glow rad="101600">
                    <a:schemeClr val="tx1">
                      <a:alpha val="60000"/>
                    </a:schemeClr>
                  </a:glow>
                </a:effectLst>
              </a:rPr>
              <a:t>God.”</a:t>
            </a:r>
            <a:endParaRPr lang="en-US" b="1" i="1" dirty="0">
              <a:solidFill>
                <a:schemeClr val="bg1"/>
              </a:solidFill>
              <a:effectLst>
                <a:glow rad="101600">
                  <a:schemeClr val="tx1">
                    <a:alpha val="60000"/>
                  </a:schemeClr>
                </a:glow>
              </a:effectLst>
            </a:endParaRPr>
          </a:p>
          <a:p>
            <a:r>
              <a:rPr lang="en-US" b="1" i="1" dirty="0" smtClean="0">
                <a:solidFill>
                  <a:schemeClr val="bg1"/>
                </a:solidFill>
                <a:effectLst>
                  <a:glow rad="101600">
                    <a:schemeClr val="tx1">
                      <a:alpha val="60000"/>
                    </a:schemeClr>
                  </a:glow>
                </a:effectLst>
              </a:rPr>
              <a:t>Eph. </a:t>
            </a:r>
            <a:r>
              <a:rPr lang="en-US" b="1" i="1" dirty="0">
                <a:solidFill>
                  <a:schemeClr val="bg1"/>
                </a:solidFill>
                <a:effectLst>
                  <a:glow rad="101600">
                    <a:schemeClr val="tx1">
                      <a:alpha val="60000"/>
                    </a:schemeClr>
                  </a:glow>
                </a:effectLst>
              </a:rPr>
              <a:t>6:9 </a:t>
            </a:r>
            <a:r>
              <a:rPr lang="en-US" b="1" i="1" dirty="0" smtClean="0">
                <a:solidFill>
                  <a:schemeClr val="bg1"/>
                </a:solidFill>
                <a:effectLst>
                  <a:glow rad="101600">
                    <a:schemeClr val="tx1">
                      <a:alpha val="60000"/>
                    </a:schemeClr>
                  </a:glow>
                </a:effectLst>
              </a:rPr>
              <a:t>“Neither </a:t>
            </a:r>
            <a:r>
              <a:rPr lang="en-US" b="1" i="1" dirty="0">
                <a:solidFill>
                  <a:schemeClr val="bg1"/>
                </a:solidFill>
                <a:effectLst>
                  <a:glow rad="101600">
                    <a:schemeClr val="tx1">
                      <a:alpha val="60000"/>
                    </a:schemeClr>
                  </a:glow>
                </a:effectLst>
              </a:rPr>
              <a:t>is there respect of persons with </a:t>
            </a:r>
            <a:r>
              <a:rPr lang="en-US" b="1" i="1" dirty="0" smtClean="0">
                <a:solidFill>
                  <a:schemeClr val="bg1"/>
                </a:solidFill>
                <a:effectLst>
                  <a:glow rad="101600">
                    <a:schemeClr val="tx1">
                      <a:alpha val="60000"/>
                    </a:schemeClr>
                  </a:glow>
                </a:effectLst>
              </a:rPr>
              <a:t>him.”</a:t>
            </a:r>
          </a:p>
          <a:p>
            <a:r>
              <a:rPr lang="en-US" b="1" i="1" dirty="0" smtClean="0">
                <a:solidFill>
                  <a:schemeClr val="bg1"/>
                </a:solidFill>
                <a:effectLst>
                  <a:glow rad="101600">
                    <a:schemeClr val="tx1">
                      <a:alpha val="60000"/>
                    </a:schemeClr>
                  </a:glow>
                </a:effectLst>
              </a:rPr>
              <a:t>Col. </a:t>
            </a:r>
            <a:r>
              <a:rPr lang="en-US" b="1" i="1" dirty="0">
                <a:solidFill>
                  <a:schemeClr val="bg1"/>
                </a:solidFill>
                <a:effectLst>
                  <a:glow rad="101600">
                    <a:schemeClr val="tx1">
                      <a:alpha val="60000"/>
                    </a:schemeClr>
                  </a:glow>
                </a:effectLst>
              </a:rPr>
              <a:t>3:25 </a:t>
            </a:r>
            <a:r>
              <a:rPr lang="en-US" b="1" i="1" dirty="0" smtClean="0">
                <a:solidFill>
                  <a:schemeClr val="bg1"/>
                </a:solidFill>
                <a:effectLst>
                  <a:glow rad="101600">
                    <a:schemeClr val="tx1">
                      <a:alpha val="60000"/>
                    </a:schemeClr>
                  </a:glow>
                </a:effectLst>
              </a:rPr>
              <a:t>“But </a:t>
            </a:r>
            <a:r>
              <a:rPr lang="en-US" b="1" i="1" dirty="0">
                <a:solidFill>
                  <a:schemeClr val="bg1"/>
                </a:solidFill>
                <a:effectLst>
                  <a:glow rad="101600">
                    <a:schemeClr val="tx1">
                      <a:alpha val="60000"/>
                    </a:schemeClr>
                  </a:glow>
                </a:effectLst>
              </a:rPr>
              <a:t>he that doeth wrong shall receive for the wrong which he hath done: and there is no respect of </a:t>
            </a:r>
            <a:r>
              <a:rPr lang="en-US" b="1" i="1" dirty="0" smtClean="0">
                <a:solidFill>
                  <a:schemeClr val="bg1"/>
                </a:solidFill>
                <a:effectLst>
                  <a:glow rad="101600">
                    <a:schemeClr val="tx1">
                      <a:alpha val="60000"/>
                    </a:schemeClr>
                  </a:glow>
                </a:effectLst>
              </a:rPr>
              <a:t>persons.”</a:t>
            </a:r>
            <a:endParaRPr lang="en-US" b="1" i="1" dirty="0">
              <a:solidFill>
                <a:schemeClr val="bg1"/>
              </a:solidFill>
              <a:effectLst>
                <a:glow rad="101600">
                  <a:schemeClr val="tx1">
                    <a:alpha val="60000"/>
                  </a:schemeClr>
                </a:glow>
              </a:effectLst>
            </a:endParaRPr>
          </a:p>
          <a:p>
            <a:r>
              <a:rPr lang="en-US" b="1" i="1" dirty="0" smtClean="0">
                <a:solidFill>
                  <a:schemeClr val="bg1"/>
                </a:solidFill>
                <a:effectLst>
                  <a:glow rad="101600">
                    <a:schemeClr val="tx1">
                      <a:alpha val="60000"/>
                    </a:schemeClr>
                  </a:glow>
                </a:effectLst>
              </a:rPr>
              <a:t>James </a:t>
            </a:r>
            <a:r>
              <a:rPr lang="en-US" b="1" i="1" dirty="0">
                <a:solidFill>
                  <a:schemeClr val="bg1"/>
                </a:solidFill>
                <a:effectLst>
                  <a:glow rad="101600">
                    <a:schemeClr val="tx1">
                      <a:alpha val="60000"/>
                    </a:schemeClr>
                  </a:glow>
                </a:effectLst>
              </a:rPr>
              <a:t>2:1 </a:t>
            </a:r>
            <a:r>
              <a:rPr lang="en-US" b="1" i="1" dirty="0" smtClean="0">
                <a:solidFill>
                  <a:schemeClr val="bg1"/>
                </a:solidFill>
                <a:effectLst>
                  <a:glow rad="101600">
                    <a:schemeClr val="tx1">
                      <a:alpha val="60000"/>
                    </a:schemeClr>
                  </a:glow>
                </a:effectLst>
              </a:rPr>
              <a:t>“My </a:t>
            </a:r>
            <a:r>
              <a:rPr lang="en-US" b="1" i="1" dirty="0">
                <a:solidFill>
                  <a:schemeClr val="bg1"/>
                </a:solidFill>
                <a:effectLst>
                  <a:glow rad="101600">
                    <a:schemeClr val="tx1">
                      <a:alpha val="60000"/>
                    </a:schemeClr>
                  </a:glow>
                </a:effectLst>
              </a:rPr>
              <a:t>brethren, have not the faith of our Lord Jesus Christ, the Lord of glory, with respect of </a:t>
            </a:r>
            <a:r>
              <a:rPr lang="en-US" b="1" i="1" dirty="0" smtClean="0">
                <a:solidFill>
                  <a:schemeClr val="bg1"/>
                </a:solidFill>
                <a:effectLst>
                  <a:glow rad="101600">
                    <a:schemeClr val="tx1">
                      <a:alpha val="60000"/>
                    </a:schemeClr>
                  </a:glow>
                </a:effectLst>
              </a:rPr>
              <a:t>persons.”</a:t>
            </a:r>
            <a:endParaRPr lang="en-US" b="1" i="1" dirty="0">
              <a:solidFill>
                <a:schemeClr val="bg1"/>
              </a:solidFill>
              <a:effectLst>
                <a:glow rad="101600">
                  <a:schemeClr val="tx1">
                    <a:alpha val="60000"/>
                  </a:schemeClr>
                </a:glow>
              </a:effectLst>
            </a:endParaRPr>
          </a:p>
          <a:p>
            <a:r>
              <a:rPr lang="en-US" b="1" i="1" dirty="0" smtClean="0">
                <a:solidFill>
                  <a:schemeClr val="bg1"/>
                </a:solidFill>
                <a:effectLst>
                  <a:glow rad="101600">
                    <a:schemeClr val="tx1">
                      <a:alpha val="60000"/>
                    </a:schemeClr>
                  </a:glow>
                </a:effectLst>
              </a:rPr>
              <a:t>1Peter </a:t>
            </a:r>
            <a:r>
              <a:rPr lang="en-US" b="1" i="1" dirty="0">
                <a:solidFill>
                  <a:schemeClr val="bg1"/>
                </a:solidFill>
                <a:effectLst>
                  <a:glow rad="101600">
                    <a:schemeClr val="tx1">
                      <a:alpha val="60000"/>
                    </a:schemeClr>
                  </a:glow>
                </a:effectLst>
              </a:rPr>
              <a:t>1:17 </a:t>
            </a:r>
            <a:r>
              <a:rPr lang="en-US" b="1" i="1" dirty="0" smtClean="0">
                <a:solidFill>
                  <a:schemeClr val="bg1"/>
                </a:solidFill>
                <a:effectLst>
                  <a:glow rad="101600">
                    <a:schemeClr val="tx1">
                      <a:alpha val="60000"/>
                    </a:schemeClr>
                  </a:glow>
                </a:effectLst>
              </a:rPr>
              <a:t>“And </a:t>
            </a:r>
            <a:r>
              <a:rPr lang="en-US" b="1" i="1" dirty="0">
                <a:solidFill>
                  <a:schemeClr val="bg1"/>
                </a:solidFill>
                <a:effectLst>
                  <a:glow rad="101600">
                    <a:schemeClr val="tx1">
                      <a:alpha val="60000"/>
                    </a:schemeClr>
                  </a:glow>
                </a:effectLst>
              </a:rPr>
              <a:t>if ye call on the Father, who without respect of persons </a:t>
            </a:r>
            <a:r>
              <a:rPr lang="en-US" b="1" i="1" dirty="0" err="1">
                <a:solidFill>
                  <a:schemeClr val="bg1"/>
                </a:solidFill>
                <a:effectLst>
                  <a:glow rad="101600">
                    <a:schemeClr val="tx1">
                      <a:alpha val="60000"/>
                    </a:schemeClr>
                  </a:glow>
                </a:effectLst>
              </a:rPr>
              <a:t>judgeth</a:t>
            </a:r>
            <a:r>
              <a:rPr lang="en-US" b="1" i="1" dirty="0">
                <a:solidFill>
                  <a:schemeClr val="bg1"/>
                </a:solidFill>
                <a:effectLst>
                  <a:glow rad="101600">
                    <a:schemeClr val="tx1">
                      <a:alpha val="60000"/>
                    </a:schemeClr>
                  </a:glow>
                </a:effectLst>
              </a:rPr>
              <a:t> according to every man's </a:t>
            </a:r>
            <a:r>
              <a:rPr lang="en-US" b="1" i="1" dirty="0" smtClean="0">
                <a:solidFill>
                  <a:schemeClr val="bg1"/>
                </a:solidFill>
                <a:effectLst>
                  <a:glow rad="101600">
                    <a:schemeClr val="tx1">
                      <a:alpha val="60000"/>
                    </a:schemeClr>
                  </a:glow>
                </a:effectLst>
              </a:rPr>
              <a:t>work.”</a:t>
            </a:r>
          </a:p>
        </p:txBody>
      </p:sp>
    </p:spTree>
    <p:extLst>
      <p:ext uri="{BB962C8B-B14F-4D97-AF65-F5344CB8AC3E}">
        <p14:creationId xmlns:p14="http://schemas.microsoft.com/office/powerpoint/2010/main" val="5321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0"/>
            <a:ext cx="9144000" cy="4905724"/>
          </a:xfrm>
          <a:prstGeom prst="rect">
            <a:avLst/>
          </a:prstGeom>
          <a:noFill/>
        </p:spPr>
      </p:pic>
      <p:sp>
        <p:nvSpPr>
          <p:cNvPr id="5" name="Title 4"/>
          <p:cNvSpPr>
            <a:spLocks noGrp="1"/>
          </p:cNvSpPr>
          <p:nvPr>
            <p:ph type="title"/>
          </p:nvPr>
        </p:nvSpPr>
        <p:spPr>
          <a:xfrm>
            <a:off x="457200" y="5105400"/>
            <a:ext cx="8229600" cy="1524000"/>
          </a:xfrm>
        </p:spPr>
        <p:txBody>
          <a:bodyPr/>
          <a:lstStyle/>
          <a:p>
            <a:r>
              <a:rPr lang="en-US" i="1" dirty="0" smtClean="0"/>
              <a:t>“And the books were opened…”</a:t>
            </a:r>
            <a:endParaRPr lang="en-US" i="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094" t="12986" r="4859" b="50789"/>
          <a:stretch/>
        </p:blipFill>
        <p:spPr bwMode="auto">
          <a:xfrm>
            <a:off x="4768556" y="25950"/>
            <a:ext cx="4375444" cy="24269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19" t="13190" r="62788" b="45013"/>
          <a:stretch/>
        </p:blipFill>
        <p:spPr bwMode="auto">
          <a:xfrm>
            <a:off x="0" y="0"/>
            <a:ext cx="4114800" cy="26835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52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91200" y="274638"/>
            <a:ext cx="3276600" cy="3535362"/>
          </a:xfrm>
        </p:spPr>
        <p:txBody>
          <a:bodyPr/>
          <a:lstStyle/>
          <a:p>
            <a:r>
              <a:rPr lang="en-US" i="1" dirty="0" smtClean="0"/>
              <a:t>“…and </a:t>
            </a:r>
            <a:r>
              <a:rPr lang="en-US" i="1" dirty="0"/>
              <a:t>the books were </a:t>
            </a:r>
            <a:r>
              <a:rPr lang="en-US" i="1" dirty="0" smtClean="0"/>
              <a:t>opened…”</a:t>
            </a:r>
            <a:br>
              <a:rPr lang="en-US" i="1" dirty="0" smtClean="0"/>
            </a:br>
            <a:r>
              <a:rPr lang="en-US" i="1" dirty="0" smtClean="0"/>
              <a:t> </a:t>
            </a:r>
            <a:endParaRPr lang="en-US" i="1" dirty="0"/>
          </a:p>
        </p:txBody>
      </p:sp>
      <p:pic>
        <p:nvPicPr>
          <p:cNvPr id="8195"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867400" y="3276600"/>
            <a:ext cx="3206606"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2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91200" y="274638"/>
            <a:ext cx="3276600" cy="6507162"/>
          </a:xfrm>
        </p:spPr>
        <p:txBody>
          <a:bodyPr>
            <a:normAutofit fontScale="90000"/>
          </a:bodyPr>
          <a:lstStyle/>
          <a:p>
            <a:r>
              <a:rPr lang="en-US" i="1" dirty="0"/>
              <a:t>“…and the dead were judged out of those things which were written in the books, according to their works…”</a:t>
            </a:r>
            <a:r>
              <a:rPr lang="en-US" i="1" dirty="0" smtClean="0"/>
              <a:t/>
            </a:r>
            <a:br>
              <a:rPr lang="en-US" i="1" dirty="0" smtClean="0"/>
            </a:br>
            <a:r>
              <a:rPr lang="en-US" i="1" dirty="0" smtClean="0"/>
              <a:t> </a:t>
            </a:r>
            <a:endParaRPr lang="en-US" i="1" dirty="0"/>
          </a:p>
        </p:txBody>
      </p:sp>
    </p:spTree>
    <p:extLst>
      <p:ext uri="{BB962C8B-B14F-4D97-AF65-F5344CB8AC3E}">
        <p14:creationId xmlns:p14="http://schemas.microsoft.com/office/powerpoint/2010/main" val="24185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91200" y="274638"/>
            <a:ext cx="3276600" cy="6507162"/>
          </a:xfrm>
        </p:spPr>
        <p:txBody>
          <a:bodyPr>
            <a:normAutofit/>
          </a:bodyPr>
          <a:lstStyle/>
          <a:p>
            <a:r>
              <a:rPr lang="en-US" i="1" dirty="0" smtClean="0"/>
              <a:t/>
            </a:r>
            <a:br>
              <a:rPr lang="en-US" i="1" dirty="0" smtClean="0"/>
            </a:br>
            <a:r>
              <a:rPr lang="en-US" i="1" dirty="0" smtClean="0"/>
              <a:t> </a:t>
            </a:r>
            <a:endParaRPr lang="en-US" i="1" dirty="0"/>
          </a:p>
        </p:txBody>
      </p:sp>
      <p:sp>
        <p:nvSpPr>
          <p:cNvPr id="3" name="Rectangle 2"/>
          <p:cNvSpPr/>
          <p:nvPr/>
        </p:nvSpPr>
        <p:spPr>
          <a:xfrm>
            <a:off x="5806867" y="152400"/>
            <a:ext cx="3276600" cy="6370975"/>
          </a:xfrm>
          <a:prstGeom prst="rect">
            <a:avLst/>
          </a:prstGeom>
        </p:spPr>
        <p:txBody>
          <a:bodyPr wrap="square">
            <a:spAutoFit/>
          </a:bodyPr>
          <a:lstStyle/>
          <a:p>
            <a:pPr algn="ctr"/>
            <a:r>
              <a:rPr lang="en-US" sz="3400" dirty="0"/>
              <a:t>There are books that record the works of </a:t>
            </a:r>
            <a:r>
              <a:rPr lang="en-US" sz="3400" dirty="0" smtClean="0"/>
              <a:t>unbelievers.</a:t>
            </a:r>
          </a:p>
          <a:p>
            <a:pPr algn="ctr"/>
            <a:r>
              <a:rPr lang="en-US" sz="3400" dirty="0"/>
              <a:t>T</a:t>
            </a:r>
            <a:r>
              <a:rPr lang="en-US" sz="3400" dirty="0" smtClean="0"/>
              <a:t>he </a:t>
            </a:r>
            <a:r>
              <a:rPr lang="en-US" sz="3400" dirty="0"/>
              <a:t>Bible says that the dead, the unbelievers, </a:t>
            </a:r>
            <a:r>
              <a:rPr lang="en-US" sz="3400" dirty="0" smtClean="0"/>
              <a:t>are </a:t>
            </a:r>
            <a:r>
              <a:rPr lang="en-US" sz="3400" dirty="0"/>
              <a:t>judged according to </a:t>
            </a:r>
            <a:r>
              <a:rPr lang="en-US" sz="3400" dirty="0" smtClean="0"/>
              <a:t>their </a:t>
            </a:r>
            <a:r>
              <a:rPr lang="en-US" sz="3400" dirty="0"/>
              <a:t>works, </a:t>
            </a:r>
            <a:r>
              <a:rPr lang="en-US" sz="3400" dirty="0" smtClean="0"/>
              <a:t>which are written </a:t>
            </a:r>
            <a:r>
              <a:rPr lang="en-US" sz="3400" dirty="0"/>
              <a:t>in the books.</a:t>
            </a:r>
          </a:p>
        </p:txBody>
      </p:sp>
    </p:spTree>
    <p:extLst>
      <p:ext uri="{BB962C8B-B14F-4D97-AF65-F5344CB8AC3E}">
        <p14:creationId xmlns:p14="http://schemas.microsoft.com/office/powerpoint/2010/main" val="211682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91200" y="274638"/>
            <a:ext cx="3276600" cy="6507162"/>
          </a:xfrm>
        </p:spPr>
        <p:txBody>
          <a:bodyPr>
            <a:normAutofit/>
          </a:bodyPr>
          <a:lstStyle/>
          <a:p>
            <a:r>
              <a:rPr lang="en-US" i="1" dirty="0" smtClean="0"/>
              <a:t/>
            </a:r>
            <a:br>
              <a:rPr lang="en-US" i="1" dirty="0" smtClean="0"/>
            </a:br>
            <a:r>
              <a:rPr lang="en-US" i="1" dirty="0" smtClean="0"/>
              <a:t> </a:t>
            </a:r>
            <a:endParaRPr lang="en-US" i="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743200"/>
            <a:ext cx="3048000" cy="4066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5867400" y="76200"/>
            <a:ext cx="3200400" cy="2554545"/>
          </a:xfrm>
          <a:prstGeom prst="rect">
            <a:avLst/>
          </a:prstGeom>
        </p:spPr>
        <p:txBody>
          <a:bodyPr wrap="square">
            <a:spAutoFit/>
          </a:bodyPr>
          <a:lstStyle/>
          <a:p>
            <a:pPr algn="ctr"/>
            <a:r>
              <a:rPr lang="en-US" sz="3200" i="1" dirty="0" smtClean="0"/>
              <a:t>“Who </a:t>
            </a:r>
            <a:r>
              <a:rPr lang="en-US" sz="3200" i="1" dirty="0"/>
              <a:t>without respect of persons </a:t>
            </a:r>
            <a:r>
              <a:rPr lang="en-US" sz="3200" i="1" dirty="0" err="1"/>
              <a:t>judgeth</a:t>
            </a:r>
            <a:r>
              <a:rPr lang="en-US" sz="3200" i="1" dirty="0"/>
              <a:t> according to every man's </a:t>
            </a:r>
            <a:r>
              <a:rPr lang="en-US" sz="3200" i="1" dirty="0" smtClean="0"/>
              <a:t>work.”</a:t>
            </a:r>
            <a:endParaRPr lang="en-US" sz="3200" i="1" dirty="0"/>
          </a:p>
        </p:txBody>
      </p:sp>
    </p:spTree>
    <p:extLst>
      <p:ext uri="{BB962C8B-B14F-4D97-AF65-F5344CB8AC3E}">
        <p14:creationId xmlns:p14="http://schemas.microsoft.com/office/powerpoint/2010/main" val="78975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91200" y="274638"/>
            <a:ext cx="3276600" cy="6507162"/>
          </a:xfrm>
        </p:spPr>
        <p:txBody>
          <a:bodyPr>
            <a:normAutofit/>
          </a:bodyPr>
          <a:lstStyle/>
          <a:p>
            <a:r>
              <a:rPr lang="en-US" i="1" dirty="0" smtClean="0"/>
              <a:t/>
            </a:r>
            <a:br>
              <a:rPr lang="en-US" i="1" dirty="0" smtClean="0"/>
            </a:br>
            <a:r>
              <a:rPr lang="en-US" i="1" dirty="0" smtClean="0"/>
              <a:t> </a:t>
            </a:r>
            <a:endParaRPr lang="en-US" i="1" dirty="0"/>
          </a:p>
        </p:txBody>
      </p:sp>
      <p:sp>
        <p:nvSpPr>
          <p:cNvPr id="3" name="Rectangle 2"/>
          <p:cNvSpPr/>
          <p:nvPr/>
        </p:nvSpPr>
        <p:spPr>
          <a:xfrm>
            <a:off x="5791912" y="151179"/>
            <a:ext cx="3276600" cy="6555641"/>
          </a:xfrm>
          <a:prstGeom prst="rect">
            <a:avLst/>
          </a:prstGeom>
        </p:spPr>
        <p:txBody>
          <a:bodyPr wrap="square">
            <a:spAutoFit/>
          </a:bodyPr>
          <a:lstStyle/>
          <a:p>
            <a:pPr algn="ctr"/>
            <a:r>
              <a:rPr lang="en-US" sz="2800" dirty="0" smtClean="0"/>
              <a:t>It seems to appear that there will be different levels of punishment in the </a:t>
            </a:r>
            <a:r>
              <a:rPr lang="en-US" sz="2800" i="1" dirty="0" smtClean="0"/>
              <a:t>“Lake of Fire”</a:t>
            </a:r>
          </a:p>
          <a:p>
            <a:pPr algn="ctr"/>
            <a:r>
              <a:rPr lang="en-US" sz="2800" i="1" dirty="0" smtClean="0">
                <a:solidFill>
                  <a:srgbClr val="FFFF00"/>
                </a:solidFill>
              </a:rPr>
              <a:t>“Shake </a:t>
            </a:r>
            <a:r>
              <a:rPr lang="en-US" sz="2800" i="1" dirty="0">
                <a:solidFill>
                  <a:srgbClr val="FFFF00"/>
                </a:solidFill>
              </a:rPr>
              <a:t>off the dust under your feet for a testimony against them. Verily I say unto you, It shall be more tolerable for Sodom and </a:t>
            </a:r>
            <a:r>
              <a:rPr lang="en-US" sz="2800" i="1" dirty="0" err="1">
                <a:solidFill>
                  <a:srgbClr val="FFFF00"/>
                </a:solidFill>
              </a:rPr>
              <a:t>Gomorrha</a:t>
            </a:r>
            <a:r>
              <a:rPr lang="en-US" sz="2800" i="1" dirty="0">
                <a:solidFill>
                  <a:srgbClr val="FFFF00"/>
                </a:solidFill>
              </a:rPr>
              <a:t> in the day of judgment, than for that </a:t>
            </a:r>
            <a:r>
              <a:rPr lang="en-US" sz="2800" i="1" dirty="0" smtClean="0">
                <a:solidFill>
                  <a:srgbClr val="FFFF00"/>
                </a:solidFill>
              </a:rPr>
              <a:t>city</a:t>
            </a:r>
            <a:r>
              <a:rPr lang="en-US" sz="2800" i="1" dirty="0">
                <a:solidFill>
                  <a:srgbClr val="FFFF00"/>
                </a:solidFill>
              </a:rPr>
              <a:t>.” Matt. 6:11 </a:t>
            </a:r>
          </a:p>
        </p:txBody>
      </p:sp>
    </p:spTree>
    <p:extLst>
      <p:ext uri="{BB962C8B-B14F-4D97-AF65-F5344CB8AC3E}">
        <p14:creationId xmlns:p14="http://schemas.microsoft.com/office/powerpoint/2010/main" val="38756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91200" y="274638"/>
            <a:ext cx="3276600" cy="6507162"/>
          </a:xfrm>
        </p:spPr>
        <p:txBody>
          <a:bodyPr>
            <a:normAutofit/>
          </a:bodyPr>
          <a:lstStyle/>
          <a:p>
            <a:r>
              <a:rPr lang="en-US" sz="4600" i="1" dirty="0" smtClean="0"/>
              <a:t/>
            </a:r>
            <a:br>
              <a:rPr lang="en-US" sz="4600" i="1" dirty="0" smtClean="0"/>
            </a:br>
            <a:r>
              <a:rPr lang="en-US" sz="4600" i="1" dirty="0" smtClean="0"/>
              <a:t> </a:t>
            </a:r>
            <a:endParaRPr lang="en-US" sz="4600" i="1" dirty="0"/>
          </a:p>
        </p:txBody>
      </p:sp>
      <p:sp>
        <p:nvSpPr>
          <p:cNvPr id="5" name="Rectangle 4"/>
          <p:cNvSpPr/>
          <p:nvPr/>
        </p:nvSpPr>
        <p:spPr>
          <a:xfrm>
            <a:off x="5797609" y="-36195"/>
            <a:ext cx="3337133" cy="6894195"/>
          </a:xfrm>
          <a:prstGeom prst="rect">
            <a:avLst/>
          </a:prstGeom>
        </p:spPr>
        <p:txBody>
          <a:bodyPr wrap="square">
            <a:spAutoFit/>
          </a:bodyPr>
          <a:lstStyle/>
          <a:p>
            <a:pPr algn="ctr"/>
            <a:r>
              <a:rPr lang="en-US" sz="2600" dirty="0"/>
              <a:t>One thing that is crystal clear in these verses is that no man will be saved on the basis of his works.  M</a:t>
            </a:r>
            <a:r>
              <a:rPr lang="en-US" sz="2600" dirty="0" smtClean="0"/>
              <a:t>en </a:t>
            </a:r>
            <a:r>
              <a:rPr lang="en-US" sz="2600" dirty="0"/>
              <a:t>are being judged here according to their works, </a:t>
            </a:r>
            <a:r>
              <a:rPr lang="en-US" sz="2600" dirty="0" smtClean="0"/>
              <a:t>but </a:t>
            </a:r>
            <a:r>
              <a:rPr lang="en-US" sz="2600" dirty="0"/>
              <a:t>their works do not make it possible for them to enter into heaven.  We know that because of </a:t>
            </a:r>
            <a:r>
              <a:rPr lang="en-US" sz="2600" i="1" dirty="0"/>
              <a:t>verse </a:t>
            </a:r>
            <a:r>
              <a:rPr lang="en-US" sz="2600" i="1" dirty="0" smtClean="0"/>
              <a:t>15</a:t>
            </a:r>
            <a:r>
              <a:rPr lang="en-US" sz="2600" dirty="0"/>
              <a:t> </a:t>
            </a:r>
            <a:r>
              <a:rPr lang="en-US" sz="2600" i="1" dirty="0" smtClean="0">
                <a:solidFill>
                  <a:srgbClr val="FFFF00"/>
                </a:solidFill>
              </a:rPr>
              <a:t>“Whosoever </a:t>
            </a:r>
            <a:r>
              <a:rPr lang="en-US" sz="2600" i="1" dirty="0">
                <a:solidFill>
                  <a:srgbClr val="FFFF00"/>
                </a:solidFill>
              </a:rPr>
              <a:t>was not found written in the book of life was cast into the lake of fire</a:t>
            </a:r>
            <a:r>
              <a:rPr lang="en-US" sz="2600" i="1" dirty="0" smtClean="0">
                <a:solidFill>
                  <a:srgbClr val="FFFF00"/>
                </a:solidFill>
              </a:rPr>
              <a:t>.”</a:t>
            </a:r>
            <a:endParaRPr lang="en-US" sz="2600" i="1" dirty="0">
              <a:solidFill>
                <a:srgbClr val="FFFF00"/>
              </a:solidFill>
            </a:endParaRPr>
          </a:p>
        </p:txBody>
      </p:sp>
    </p:spTree>
    <p:extLst>
      <p:ext uri="{BB962C8B-B14F-4D97-AF65-F5344CB8AC3E}">
        <p14:creationId xmlns:p14="http://schemas.microsoft.com/office/powerpoint/2010/main" val="39912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0"/>
            <a:ext cx="3352800" cy="3657600"/>
          </a:xfrm>
        </p:spPr>
        <p:txBody>
          <a:bodyPr>
            <a:normAutofit/>
          </a:bodyPr>
          <a:lstStyle/>
          <a:p>
            <a:r>
              <a:rPr lang="en-US" i="1" dirty="0" smtClean="0"/>
              <a:t>“And another book was opened, which is the book of life.”</a:t>
            </a:r>
            <a:endParaRPr lang="en-US" i="1" dirty="0"/>
          </a:p>
        </p:txBody>
      </p:sp>
      <p:pic>
        <p:nvPicPr>
          <p:cNvPr id="3" name="Picture 2" descr="http://www.lamblion.com/images/publications/articles/white_throne.jpg"/>
          <p:cNvPicPr>
            <a:picLocks noChangeAspect="1" noChangeArrowheads="1"/>
          </p:cNvPicPr>
          <p:nvPr/>
        </p:nvPicPr>
        <p:blipFill>
          <a:blip r:embed="rId2" cstate="print">
            <a:lum bright="-10000"/>
          </a:blip>
          <a:srcRect/>
          <a:stretch>
            <a:fillRect/>
          </a:stretch>
        </p:blipFill>
        <p:spPr bwMode="auto">
          <a:xfrm>
            <a:off x="0" y="0"/>
            <a:ext cx="5792227" cy="6858000"/>
          </a:xfrm>
          <a:prstGeom prst="rect">
            <a:avLst/>
          </a:prstGeom>
          <a:noFill/>
        </p:spPr>
      </p:pic>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71257" y="3962400"/>
            <a:ext cx="3372743" cy="19400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8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990600" y="228600"/>
            <a:ext cx="7010400" cy="6326459"/>
          </a:xfrm>
          <a:prstGeom prst="rect">
            <a:avLst/>
          </a:prstGeom>
          <a:noFill/>
        </p:spPr>
      </p:pic>
      <p:sp>
        <p:nvSpPr>
          <p:cNvPr id="3" name="Rectangle 2"/>
          <p:cNvSpPr/>
          <p:nvPr/>
        </p:nvSpPr>
        <p:spPr>
          <a:xfrm>
            <a:off x="1295400" y="1676400"/>
            <a:ext cx="6705600" cy="1754326"/>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20:11-15</a:t>
            </a:r>
          </a:p>
          <a:p>
            <a:pPr algn="ctr"/>
            <a: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Great White Throne Judgment”</a:t>
            </a:r>
          </a:p>
          <a:p>
            <a:pPr algn="ctr"/>
            <a:endPar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78423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2139" r="12139"/>
          <a:stretch/>
        </p:blipFill>
        <p:spPr bwMode="auto">
          <a:xfrm>
            <a:off x="-304801" y="0"/>
            <a:ext cx="94273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904"/>
          <a:stretch/>
        </p:blipFill>
        <p:spPr bwMode="auto">
          <a:xfrm>
            <a:off x="0" y="25637"/>
            <a:ext cx="3519855" cy="2845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52400" y="304800"/>
            <a:ext cx="4006746" cy="685800"/>
          </a:xfrm>
        </p:spPr>
        <p:txBody>
          <a:bodyPr>
            <a:normAutofit fontScale="90000"/>
            <a:scene3d>
              <a:camera prst="orthographicFront"/>
              <a:lightRig rig="threePt" dir="t"/>
            </a:scene3d>
            <a:sp3d extrusionH="57150">
              <a:bevelT w="38100" h="38100" prst="convex"/>
            </a:sp3d>
          </a:bodyPr>
          <a:lstStyle/>
          <a:p>
            <a:r>
              <a:rPr lang="en-US" dirty="0" smtClean="0">
                <a:effectLst>
                  <a:glow rad="101600">
                    <a:schemeClr val="bg1">
                      <a:alpha val="60000"/>
                    </a:schemeClr>
                  </a:glow>
                  <a:reflection blurRad="6350" stA="55000" endA="50" endPos="85000" dist="29997" dir="5400000" sy="-100000" algn="bl" rotWithShape="0"/>
                </a:effectLst>
                <a:latin typeface="Aparajita" panose="020B0604020202020204" pitchFamily="34" charset="0"/>
                <a:cs typeface="Aparajita" panose="020B0604020202020204" pitchFamily="34" charset="0"/>
              </a:rPr>
              <a:t>Book of Works</a:t>
            </a:r>
            <a:endParaRPr lang="en-US" dirty="0">
              <a:effectLst>
                <a:glow rad="101600">
                  <a:schemeClr val="bg1">
                    <a:alpha val="60000"/>
                  </a:schemeClr>
                </a:glow>
                <a:reflection blurRad="6350" stA="55000" endA="50" endPos="85000" dist="29997" dir="5400000" sy="-100000" algn="bl" rotWithShape="0"/>
              </a:effectLst>
              <a:latin typeface="Aparajita" panose="020B0604020202020204" pitchFamily="34" charset="0"/>
              <a:cs typeface="Aparajita" panose="020B0604020202020204" pitchFamily="34" charset="0"/>
            </a:endParaRPr>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8375" y="29198"/>
            <a:ext cx="3944178" cy="28479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2"/>
          <p:cNvSpPr txBox="1">
            <a:spLocks/>
          </p:cNvSpPr>
          <p:nvPr/>
        </p:nvSpPr>
        <p:spPr>
          <a:xfrm>
            <a:off x="5178375" y="228600"/>
            <a:ext cx="4006746" cy="685800"/>
          </a:xfrm>
          <a:prstGeom prst="rect">
            <a:avLst/>
          </a:prstGeom>
        </p:spPr>
        <p:txBody>
          <a:bodyPr vert="horz" lIns="91440" tIns="45720" rIns="91440" bIns="45720" rtlCol="0" anchor="ctr">
            <a:normAutofit fontScale="90000" lnSpcReduction="10000"/>
            <a:scene3d>
              <a:camera prst="orthographicFront"/>
              <a:lightRig rig="threePt" dir="t"/>
            </a:scene3d>
            <a:sp3d extrusionH="57150">
              <a:bevelT w="38100" h="38100" prst="convex"/>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effectLst>
                  <a:glow rad="101600">
                    <a:schemeClr val="bg1">
                      <a:alpha val="60000"/>
                    </a:schemeClr>
                  </a:glow>
                  <a:reflection blurRad="6350" stA="55000" endA="50" endPos="85000" dist="29997" dir="5400000" sy="-100000" algn="bl" rotWithShape="0"/>
                </a:effectLst>
                <a:latin typeface="Aparajita" panose="020B0604020202020204" pitchFamily="34" charset="0"/>
                <a:cs typeface="Aparajita" panose="020B0604020202020204" pitchFamily="34" charset="0"/>
              </a:rPr>
              <a:t>Book of Life</a:t>
            </a:r>
            <a:endParaRPr lang="en-US" dirty="0">
              <a:effectLst>
                <a:glow rad="101600">
                  <a:schemeClr val="bg1">
                    <a:alpha val="60000"/>
                  </a:schemeClr>
                </a:glow>
                <a:reflection blurRad="6350" stA="55000" endA="50" endPos="85000" dist="29997" dir="5400000" sy="-100000" algn="bl" rotWithShape="0"/>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50595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410200"/>
            <a:ext cx="9144000" cy="1447800"/>
          </a:xfrm>
        </p:spPr>
        <p:txBody>
          <a:bodyPr>
            <a:normAutofit fontScale="90000"/>
          </a:bodyPr>
          <a:lstStyle/>
          <a:p>
            <a:r>
              <a:rPr lang="en-US" i="1" dirty="0" smtClean="0"/>
              <a:t>“And the dead were judged out of those things which were written in the books.”</a:t>
            </a:r>
            <a:endParaRPr lang="en-US" i="1" dirty="0"/>
          </a:p>
        </p:txBody>
      </p:sp>
      <p:pic>
        <p:nvPicPr>
          <p:cNvPr id="18434" name="Picture 2" descr="http://snowhillmbc.webs.com/White%20Throne%20Judgment.jpg"/>
          <p:cNvPicPr>
            <a:picLocks noChangeAspect="1" noChangeArrowheads="1"/>
          </p:cNvPicPr>
          <p:nvPr/>
        </p:nvPicPr>
        <p:blipFill>
          <a:blip r:embed="rId3" cstate="print"/>
          <a:srcRect r="395" b="9091"/>
          <a:stretch>
            <a:fillRect/>
          </a:stretch>
        </p:blipFill>
        <p:spPr bwMode="auto">
          <a:xfrm>
            <a:off x="838200" y="152400"/>
            <a:ext cx="7315200" cy="5225143"/>
          </a:xfrm>
          <a:prstGeom prst="rect">
            <a:avLst/>
          </a:prstGeom>
          <a:ln>
            <a:noFill/>
          </a:ln>
          <a:effectLst>
            <a:softEdge rad="112500"/>
          </a:effectLst>
        </p:spPr>
      </p:pic>
    </p:spTree>
    <p:extLst>
      <p:ext uri="{BB962C8B-B14F-4D97-AF65-F5344CB8AC3E}">
        <p14:creationId xmlns:p14="http://schemas.microsoft.com/office/powerpoint/2010/main" val="84448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53"/>
            <a:ext cx="9161462" cy="6862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87158" y="4953000"/>
            <a:ext cx="6019800" cy="1323439"/>
          </a:xfrm>
          <a:prstGeom prst="rect">
            <a:avLst/>
          </a:prstGeom>
        </p:spPr>
        <p:txBody>
          <a:bodyPr wrap="square">
            <a:spAutoFit/>
          </a:bodyPr>
          <a:lstStyle/>
          <a:p>
            <a:pPr algn="ctr"/>
            <a:r>
              <a:rPr lang="en-US" sz="4000"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“And the sea gave up the dead which were in it.”</a:t>
            </a: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56"/>
          <a:stretch/>
        </p:blipFill>
        <p:spPr bwMode="auto">
          <a:xfrm>
            <a:off x="1587157" y="6934200"/>
            <a:ext cx="5934075" cy="3935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AutoShape 5" descr="data:image/jpeg;base64,/9j/4AAQSkZJRgABAQAAAQABAAD/2wCEAAkGBxQTEhUUExQVFhQXGBgXGBcYFxcYGBgYHRcXFxcXGBgYHSggGBwlHBQVITEhJSksLi4uFx8zODMsNygtLisBCgoKDg0OGhAQGiwkHyQsLCwsLCwsLCwsLCwsLCwsLCwsLCwsLCwsLCwsLCwsLCwsLCwsLCwsLCwsLCwsLCwsLP/AABEIAMIBAwMBIgACEQEDEQH/xAAbAAACAwEBAQAAAAAAAAAAAAADBAACBQEGB//EADwQAAEDAgQEAwYFAwQDAAMAAAEAAhEDIQQSMUEFUWFxIoGREzKhscHwBhRC0eFSYvEVcoKSI6LCFjNT/8QAGQEAAwEBAQAAAAAAAAAAAAAAAQIDAAQF/8QAIhEAAgICAwEBAQADAAAAAAAAAAECEQMhEjFBURNhBCKB/9oADAMBAAIRAxEAPwD4kuwuBdSikUUXUxiLsLi6mMSF0KLsImOBdhSF1YxyFFaFFqMVhXYySjYbCueQAF6zhf4dggkSqxx3tk55EtFvwvwXQkL21HACEfh2AAaAAtV1EAWVHLxEVFvbMj8mAErUoLbNKUjiGwspAlExa7QFnVitPEGSlK2HmeXdUTJGVVdKEDK1BgS7bzVnYEM1hFSMZfsp2Qn0VquaAlaiawGPiaG8BI1GrffTSVfDWRTCnRjvYqGn0T1Sjt8EEshZxsopiGIZdANNP1Al3hQljOiMrQqWqhCZc1CIXPKFDgoUV8qiTiEqoopCVIxF0BcVmpkjEAXQFcBdyp+BjgCiuGqQqKALKKQrZFenSkwhwNZRjJWjheHyn+GcKJ2Xs/w7+Gy+o0keFpBPqqqMYq2c8sjk6iA/DH4YhudwudO3NeoocOjay9C3DAQAuvwyRzsosQphKKJUpynKdCAFf8tdJZXjoUp4RZfEsCb8l6HF1gwLDxeKJM/BGLEmlRjtwdpVamDBTNSqUBziqHM6OtoABJYumEV1ZLVXpkmK2I1WAmErUohO13JCrUToUC9L1F15QpTpAAPak6zE+4IFRqZAszKjUu8Xum6zUAtQaL45C5aqGmmci4WqbhZVTFMiiZyKJfyQ3MH+RNzFku6nC3X6LOxDE2T/AB4paJYszlpiUK9NqI2jKYp0YUseFtlpTSB+zUDFo4HCZiRGyIcAZgLq/NEHnRlhi6KS1GYAo1Lhpm+i35oV5zHbRXoPw7wM1HAxbVEw/DQXAAbr6b+HeChjAAO5U8lQRouWR0I8L/D1phesweHDG2tzRTTy9kM1VyOVnXDGoB6bZKb9jCzW1YctprgQO0pJaKx2DFEQg1jlB6LM4hXqtzFliAYnQ6aeqQ4ZxB9UHMbff7LKIjmroNiczpOyx8Q5eoa2AbTIjzWDXwZc6GjpoqpkskSmDwoLMzvJBxLPDMW2XoKmEGUCIgadABJ67oX5ZjnNbrcdto+aykK8fh5SphHHZKYigWr0/Fm5C4doA0j7BXl8RWM3VYtshkio6EKxSdVqbrPS+WVQkIuYq5E86muCgnsxnOCE9qefRVPYImMp9FCdhlrupoTqa1gMr8up+XWiWIbhdNZrYj7BRO+zHVdW0bYsHIRoymW00RtNW0Im10IigjUcLJTjKS0cBgsxE6bpHJIbbAYLCRoPNPnBgd1sUqDRpHJGw5aCSYsN/QQud5B1EwsNhC50QtdvDmhpmJ5/Rd/MezqTc3g9boNFrZzOcSDMgWjpKDk2Gkg3DOHt9oDqRC+hYEQ0LxXABNTovY0XKGVts6v8ekrGMRUkFZNWrcdE1iallm1iVJIrOR3FYwzIRsLxktPMfLmstwRBT5ItEVOV2jWx+ObVYcpvGhtM+GBzN58kjwggS0bH1uEzwjAFztee3RMVOFtokvBdqLWjrt8EqaWitSf+wxWqgAk7X9VfhtZjqLnAdM3mdOWi83xbizpaxsQHDMTvpaOVtQtfhFT2GHBgTJgdzP7pmtAWRcjQDopw8wO1xI0nz8oVsPTaRDvDeYi5ymLu5e7boFWowuoDZ1QXPJokn/6PomRJfTYCBGZ5nYWAv6pCiMrjTRlN7FfOMbiJP3819UxIFL3g1zXaEnW9h0C8jxjgmZ7y9pY2M3hFv7r7AT81bHNI588G9o8dRBe6FrtwUCE7wjg4BcRcAwDrMbj/AAtN+FCrKZBY2ecdhuiFUowt6pQCWq4SVlIDiYJpoD2rarUISNSgnTFozSxCqBNVmJR7EyAAchPamjSshOpwmALElRGyqJrRgTQiMauMbKLRCZsFDOGpiy0sMQD5LPp2TNG6lIcepguMBPewDGXMnVZ9GplTpOYKTCJVMTfQIZgwrYkAugBWwVEyjQD0XABA6rezrDwFgtFtWyhPs6cbpF31ZsuYgCEs18n4pp9wkGTsTy3TmHpITGLRwVKSgwwWza4bTDAAN01xCnIIaPGRYdvv4FDp5WNzP223WZisQ5xLma3HlfcqUU27OqTSVGZR4Wa1Vwq5paRmvADB+k3g3M+Sbx0Sco8LTbaT0CbqYu0w2SAIb+qNBO/U8kDCUMxL3x4dGzIn9lVP1kOPiGMAw5ACSYiTJvuWjkJgRyHVHFEEkiZ0J5nS3OI2RWU5OUe63xHry+PyVn45oa28gAkAEa313F7+fojZVKhDigHs3AxM9CRHfeJ7Ss7BOf7NjT4rlzSZkCSRM6oWIxIdUIcJgeKBbMbxI1sAIWvwqhLiT+lP0hO3oUOCgaATsBAVPyBnqt99MF8RYIz6YOiXmM8aPLN4WNSPVBq4MA6ei9JiKPJI/kySZ+yipivGjz9bhgcbNHms7iXBgBrHa0r0ld5ZFpG5jTkV4/8AF/FCynlGYEmWmwkTOs2i3qnUmRyRikYGPoOaTawMG9xytugRH6SPKT8lzHfirxDLRAuDMzIi+g9ELC/isioM1Juvu5xJPnoJVf0Zzcb6C1HNbq0g9UnXrjVa2P4ph6pBcxwN5DhE7Zmls2vpKw8VgBmOSqCIB8Vrm2UkDnzVITTFlFo6Kw5/FdWb7Gr/AEOP/Gfjuora+i0zSARKbVKYRWtWsJcJykIAS1MbplpskZi+ZNipDYSM3RGvS0EPh23kpmk66Ta9MUCgwGtQenG1bLLouTTHKTRWLHKAunCkqBCZD1NorHoYpsWngIBnksyi4XkxY7TfYJ+kwQJNzeNUrLwC4rEl7gP0jTmep5CEJ8AZf0nbnvB5hTGOzacgCdAI6/eqE3DyQSZsikqDJuwVJz3vcBAAsHH4n6+iewlRpgAnI0x1edz2lAxLwABzN41PT6o/DaJJmLx/1H39Fn0JHsebJDgJGbWNtgBPKT6pSlRY0EN8RmCTrztyFj6K78SJyMNou7Trb4IdHCgMNze87kfYSJFXt6APY5xF9JmNL6nv1Wzw1ga09SgYak2zRtc335J6jTtHJaTGjH0JRZKZp04upQbCYaLKTYW6EH0YWTxWrDmtae8W2I17kehWxjq4aCTZeOxAL6md1miYHXm710TwVizdIyfxXxn2DC0EZzYB1xF5Jn0814XE4572kPf4SC0wwfPR1yTrqE1+KsYK9R7mEuFmg2i24nafmsz/AEx7W5y0kRAJd/7dl0qOjz8k3JmLisBM5HZgPI6E6eRSTeG1DpTeRtDSfTnst53DYhzqjRBBtNr7FUxuOIdDDNve1PKNPim/OxY5HErwujWENc3KACQXQABaZG4R8XiqJADqgGUfokg6HWL3DdR+lZz8VUeMpcTrrextAtbySdTCgan6plBo3JN7HX4mnJirI5mkJ+IUWbDOq6mqQ9R/p6mkxEY1cpldJTtkjoRgUEFWBWNQZr11pVDou0StoAwxNUkq1M0ilYRxhR2OSbTOi0KdKaRIEumBz0kqTHii9KqjYd+YkSLa9Fn0KVUksqEMB0FszrWAjbS608IwNAhsDYEXk8+vdIykTVwVNoudB8TsTyCvicQGXaZP9IMxb91MNV1EbX6crrNxAc0lnik+LNFhbTxHw/WyX0u3SAMxjnunSdxotGpjTo23VZWH4W4jMXiY207SmMJg7eOR2cCfUaJtEY8x3BAufA8Tt7+6FqV35XGkOQLiIvP6R6b81OE0mNbYANBGo1PlrtrzW7h6tEyQ0B0SXQBMDUnopyls6YQqJ559J39OWdJN+ltgtGoRAH9IvynYDmeqUrOl5NPxC8HSNyYN9OQVXgtgvkRz8JJ5Rr+63YU6NDBggl0DLOwi/nqtSi1Y2DzPInQaN2W4wZReynIrHoK3kuYnEhjZJSVfibGb5nbAfusPiFV7nGXR21b/ACgo2LJnOK4zPLZsDLthrOUntr/K8F+JPxO580aMNZ7pde/OIv8AU9NVv8XxPs2Oa0S4ghoJEkxcmeWpK8zQ4MKbml7szhcZtG83GdNNegXRCKRx5Zt6RnvZSpNbmaXvPiZTgku2aXAbC5hYHGOIPqPDs7uWXTL/AGrcx3EaVNznBzq1R5g5TDA3kHDySTnlxzNpNZJkOPiM85PzVUczKYGkW0g57cx1BJAyj+4u+7rPriXEtaHEmfC10drm/kn61AC7jmcf69uw/wAJGviHCzXxNrQAelrn1TqwFDRJd/5HCmOTQCfSecalBrUWknJ7QjYuA/j5Ib6n91/Mn91yo+9y4nrf/Col/Qq/hwUx1/7R/wDKir7MdfVdT0g8mehaVaUBjkVlQKZiyIxAFTkrMctswyiUygBwRGPCFGGGuRW1OSBSaCfrKba5tNpzHxctR5oUYvTB6rYw2Ja1oza9ul157/U4/Q2EOniX1NSI5DlvZBwvsZSro9BUxDHmRBeDa1h/uM6x1TeDJtNy7Q6QOf8AKyqGGc0ttIIk206OK3OHVPEQIc6O8egjyUpIpG29jeEbDSXNc682Ivy8raJoVxUgRcTAvmvrBlZX+pVGuAvlmbQRPZa7OLOyySMxtMDNHkJ36KbTLxa6BtogE3IO7TIv5q7aI1dYbAan126pSpj590R139f2QX1p94/UlGmDkvDTqY0RAAgaAfdz1R8Nj2taZGZztiLDlbc99Fn0nCLNM8z9B+6vQac06Rus0hk2aTarmk+ABxiJEkdht/CpSYAc9R0uGgME9YG3f/Cj3gNJFydXmeenVBw7ZBIFuZ37DkkQ/prYTFBrXOIhWx+LDm6m4sCL+caJEU512ttASmJxAs1hzO35T9UqjbGcqRbCZjmc6BFwP1ZRYuA1iY+CTxeMG030BF/4S/EuIClJLpe63Inp/C8hx3iL2UySf/K+IHJs6HQtHzVowbOaeXih/jHF6dHM/wB93ui+p1IJ0Ak6fBeGxJr4p5cZIJn+0etvqtNjNH1yXuA8NMAEx/tEBoRKft8VDaYaynu79IH+6wJ6NHcqySRytuQHBYOnTF5qVNmtAdbnOgHVL8Wx/wCnwsO4a7M7zLfkVq4nC4XDNLX+0quIkkZiNYh2WAB0JKyqnC8LWc7JiCxuzSwgEdIEC+yF+h4+MwauMbcDMZ3Jj5D6pRrjr+8r11T8IUvCW1jlI5B3Q8hPRM0+B4SkWk+0qu1IeQxgM8gCXDohd9lVxR4+hhnvMCSTsJJPkFu8L/CGIefGPZsOrn/QC5N+i9VhA4AezZSpc8rWAnqW/emy160taHPDsp8MkGJ1gTYW2Qc66B2YH/4VRFvaP9G/Rq4vT0cNUc0OaSARYCQoh+j+jcP4fNGuHZW9t2SQYNUelT5ADqf5XZxRzWHNfkmKAJuTtb6JIVQJ8Q/dE9uTAAt97oNGsda8TBiPM/JcFQNJgffqknX3srZkeJrNJuMMEB0dAJ+aGGmJN50lKMKKCT0HxP7IVRgoJecuoFzyB6lO0iG2G29gP4SzHWjQck5RAFyD5pGEdpuLhrI7mPXfyWjhK5ayNAb8p6dljsqeiO2rzukcRlKjZGLnp219VA+VnMr8h9f4TlDDvfc2H3oEjVDqTYwx02lOYekVzD4caNaSedyfTZEgi0XSNlYxrsep0mj3jPRv77IlTHw3KxoHXftKTpUCbk25BOHEA3gCNoAHlCRosmUe17yDVl0CAIsOnRMPbDZc682byEankk8Rjg0SJ5WE35CLkrznFvxTRpGHF73nYbDaSY+CKi2K5qJv4zGgbgSYjrsvJ8e/FjafhpETfxAhx5eECwE7n0WRjsTicbchtOkI1BY07CSWy89hFkD/AEujTj2jw63uUwDJ3kuvHKw+irGCXZzzyyfQjS4lUfUzUwZ/rd4iDzkrWwvCqheC/PmdfMRDo3InT59VanxtlK1Ok1pGkyXD78ktW4tWqaOd/wAbfJO38RKl6bw4ZRpiMhJOuaXT35+ZS+P4hUy5aYptDTALiHbEABrBaJ0M6LEp4ktM5jm3EA9pM3RvzbqggTbfRo9NPNJX0bl8K4Ph1d7vHiC03tLjbtoEVmDpsOWkPbO3t4QewsU7g8A0sGd4ubgZpPLuB6Jr84GDLQp5gNXQQ23zWbMkCbwqo+7h3ggADq4jToAmDgGtY51jA/TMeZEuOnTsozG1qrYNQtabFoGVuve/zRKNINIBzOJiGgCSOu8aqTkx1FeGUMXUfq7kMrQfL6LTw2FrPjMXwQcom/otd/DsgEhrHa5Yv5kdFlVcFVmzj8APLqt2Nxrs3MNTytDTSeSBEubVnzUS+Hw9fKPH/wC5UQoqn/D5Xm2A+K46d0NlU7qMidJ+C9FWcAU028p+SNnMANAt9ygT2RWH/AssY7JOrgOgCNRp9/Nda46AADsjUgd0NhJ7L7/lHo0B92XGDsmaR+7pWwhW0gNBdFdJtE9zb0XGdBPkmqNM72UmwgGYY62+PyTVDCjc+QTFOkmaVP7/AMJXIZRLYejHugDqdVo0S1t3HP39303SYZsPktHDcFfUghriOcwPUmFOT+lop+FncQnUkDoLemgVW1wT4QSq1206JaS5kz7s5zbcx4fIlAp1bn2TZub+LLJ1nS3QFKO2/Rx1cjeEk/EGToQNpk+ewXHY2nSbmqnOROYQWM6Cxk+oXk+O8QdVBhradPUCQBfbmdk8YtiTnRt8T4wGDxGJ0tIgjmLSRsvNnjFMGWtIf/WWz2Av9FmVMe2wJzACAP0jmr4zifsSBSa2SJzkAz/tOieqIuTZp+zc/wB6rNpLYcCN7SsbF0ngmc2XY3iO8pH8w5xkmSdzf5pmmx7ufrAH0C3KgUEwzJiWvLZ0G4GsQE8Kwd4RDKeuWZJ7mJJ7oeGouH6hexB0PfZaOFwwI001LQIA5y6wS8g0BoYbN7tNukz7xjtz8luYPAe0YDIaR/tLvIAw0+U9l3Dsa0WAn1JHMuI16BHNY82tG8C/qb/BK22OopdlsKadCnDy32hMwPEezjujCvLNPFtMNEc41Cy2vpsk5hrtGb/s76LjuK02aFoPm4/KPQpeLG5DlOnUJBnn7lhv+p1z6LS4TQNPxQGk67u7BxEjrC8pU4k6o6Mzi3fRoPxTNTjNR0NDW9y4/Mm3mhQVI9DxA1ah8JA7LZ4TwF4bmr6mwBtAO/eJ1Xh+E4zEZ7MB6u93vM30Oi9SfxBVeGgid3GYB5nptzSu/CkZRu2aT+FYUGDUg8syizP9cf8A/wAmejj8ZXVqY3KPw+NNadh8EdlM8k6wDkfMEKVqhmGttz1+cL0v0PP4gGUyjMou5olB9rtJP/EJxjQdQRzh7RHqEjmHiAp4bqmWYaEejhG/pcN/ecD9Uxh+GOqQAHSLeAapXMZRAUsLvAjWZEJrDNadCw/8gmxQa3Mxwcco8TXOdYTuOUhWpvaB4WNA6Nn6KfIbjR3DNa4kBwBH3YxdPUMBLoc9rRuSY9JQKbahBhtTLrIGQfFM4PCNN3xHfN9+UpGx4r+DI4eyBkxFMunxCHiP9sA5vgqGkBzce1uvXzhKcWxFGnEVXtaZEBgBPKPEbjldcZg2wXM9pV5l8g5h/aD4defklH14hp+Nyg5fD5R8SgVcZVfZziBpAkujq4kx5R3QcG2rOUtpUi4S3MC95HQFwHnKysR/5QYzTJDnEb6SQBJNt0VsVtmp+abTt4QY1MucesaeqSxXHr+9JO5cZ1WPTL2PhhznQEtIaD210TJJa4Z6o6jJkaPQS4d0dIRtgHYqq+S0yN7Egb67aJB/D69UzDnDYkQPI2C9dTp4gRUF2EZWWBbF4yzFzB9NE7wwvquym7m6k2Y3X+Qj+j+BWOzw1f8ADNdjQ51JxaTAcHAieXhkoVbhFQEA0yItBMm99NYX0rGtgDxSTuJIB7fYWc8MZJBL3HUkCT0nQAXEIqdhljR5LDcHrOgCw2sG/ISVoYf8N1J8fhHx+K2/zh2BEev8odbjhFg2/Nw+n+EG2wJR9C4b8NMDc2YW5guns0R6myDWIY7IMzjE3MN7DKInsEm/iVR2rnR1Jv6oeKxoOjo67fO6CTM2vC9fGuiAMo6QD8/os+o3WXPI6Fs9ZlXpQ4xnMRqGiB3MqOoibEuRoVsTDQTMf9jJ+EJtjZFso6gRHY3K6yg8zlH/ANR+yao0arjdzh2H0CDYaEDSaP1T2H1Wpg8GMmrxP6W2nq4ymqEMMgAuiCXCfQG3mrtI107WCXY1IoxkNgwOepn1TGHc3Y/BRjMwkAmOkDTmh+1aAXGBGnKfqsE0mERqfiospmKcRMD4qLcWHkebp4WCBnknbX0jVGZhmlwawh5i+WLd5Kaqe0BgG8ciTHzAVS0/1D9/Up+TJUEbw9n6oB66/KCVG4IEHKBO0gfS6rlboXi1zqpg8jyfE8dcpA+JWtmNfCNa1l3w7bLTbHq4/RUwwDCS2pMmSC4C/OAQl6tGiRasc20sMdyhUmNE+OYOzXIUPdGxTJe1zQ+zhduuborMoFl8jmt1Jg/ALNcwO910262TtDHU2CM7exY9w9ZCDXwZP6UcXbNbFzYmwO9xb4qo4i5mVuVrjckQA4ieZsYIm10+3jLGuaYoOEaezM66dPVBPEaMk+zmSToYE7CTYdEP+B0umArcObUIeyQWX2yxaMzXmxuTAXH06gDW0yXEGTebQZJE/VStxtpGWw3AOUQPgljjIAgC41kGe8SmSYrcTZwWPyE5/YGpEZnAF0CPDIBja3REdjGm7mMM6FuYHyczRebr4txMAgCP0tE66+I2XGY1ws3N3Jk/E2W4G/Q2sVXD/eDZAhhAnuC4+I9pSTajJg02OI5tP73QvzOaATf/AI/uql/Vx7ZfrKKQrlZr0eOFoLXAZTaABI2t/SL7HRWpvyCWWnQZyfmSR8VkUWE6Md3cWj5BGjcuA8jdDihlJ+l6LH5iapzOJtGbKBGkG3mpWrZQCGgxyk/Am6BSeBq8z/tBHxUfVEkSSNoa1u+uneyNAsn5j+10npCSxdB5j3h/109brSY8O8LGuPMk6dZsAr45mQCHC+oE26ydVrBRhjhtQwYMHckCfUp+hw2lll5LjOgJIAi8yBN7W5KtfGQf6hqSNB3nt8FG1yQIpk9Rt+xRdg0NuotDCGAN62J8mzqgYbChoIILyd4Jjs2YVatR22Zvf4+6ue1cIh7p3IB+rkKDY2xgGjXt7sB9ZcuVMU1urnQN/CL9gCs6scxkuceYzT8ESlhv7bakmAB+5Wpemv4O4bFMeHEZrNkS6Mx5e79EB7HEzoJuCYOXmJUoU88tkgHSSGnt4VG4MU3SWS7nM/FyAQdWg4kRVcGCbhxg+UBUoAySGl52Ig3vEzPpKJiqJHhc1wm+WLecBUbRIaBdreV49FgehhhCbkGd5AlRDGH6n0/lRazGKKrjqT6lGa4zqoomQo21o5D7KBUXFEDMvNh2CYwZu/oP3UUWYUN1TIvfwj5JTA3MG45G6iiJvSE3PdPNMi6iizAjFq//ALD97lPOaDqJtuoomfgATGiNEbD0xOg32UUQYRksAcLDUIegJFjJUUShEsRUPM+qy3VXX8R9SooqxED4d5zC5XoOF+LPmv3v81FEsx4nMVamIt4h9UrVEm91FEqMzrjDYFhyCq62lrbdwuqLAFOIPNrn1SntXe0iTHKTCiiL6AMVDAbHMfNaFZoDhHJRRI+x10V4jWc1oDXEX2JHyXOEnNU8Xi73+aiiAUMcc99p3OWfQoFdxgXXVEV0gy7YsSoooiIf/9k="/>
          <p:cNvSpPr>
            <a:spLocks noChangeAspect="1" noChangeArrowheads="1"/>
          </p:cNvSpPr>
          <p:nvPr/>
        </p:nvSpPr>
        <p:spPr bwMode="auto">
          <a:xfrm>
            <a:off x="155575" y="-27432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descr="data:image/jpeg;base64,/9j/4AAQSkZJRgABAQAAAQABAAD/2wCEAAkGBxQTEhUUExQVFhQXGBgXGBcYFxcYGBgYHRcXFxcXGBgYHSggGBwlHBQVITEhJSksLi4uFx8zODMsNygtLisBCgoKDg0OGhAQGiwkHyQsLCwsLCwsLCwsLCwsLCwsLCwsLCwsLCwsLCwsLCwsLCwsLCwsLCwsLCwsLCwsLCwsLP/AABEIAMIBAwMBIgACEQEDEQH/xAAbAAACAwEBAQAAAAAAAAAAAAADBAACBQEGB//EADwQAAEDAgQEAwYFAwQDAAMAAAEAAhEDIQQSMUEFUWFxIoGREzKhscHwBhRC0eFSYvEVcoKSI6LCFjNT/8QAGQEAAwEBAQAAAAAAAAAAAAAAAQIDAAQF/8QAIhEAAgICAwEBAQADAAAAAAAAAAECEQMhEjFBURNhBCKB/9oADAMBAAIRAxEAPwD4kuwuBdSikUUXUxiLsLi6mMSF0KLsImOBdhSF1YxyFFaFFqMVhXYySjYbCueQAF6zhf4dggkSqxx3tk55EtFvwvwXQkL21HACEfh2AAaAAtV1EAWVHLxEVFvbMj8mAErUoLbNKUjiGwspAlExa7QFnVitPEGSlK2HmeXdUTJGVVdKEDK1BgS7bzVnYEM1hFSMZfsp2Qn0VquaAlaiawGPiaG8BI1GrffTSVfDWRTCnRjvYqGn0T1Sjt8EEshZxsopiGIZdANNP1Al3hQljOiMrQqWqhCZc1CIXPKFDgoUV8qiTiEqoopCVIxF0BcVmpkjEAXQFcBdyp+BjgCiuGqQqKALKKQrZFenSkwhwNZRjJWjheHyn+GcKJ2Xs/w7+Gy+o0keFpBPqqqMYq2c8sjk6iA/DH4YhudwudO3NeoocOjay9C3DAQAuvwyRzsosQphKKJUpynKdCAFf8tdJZXjoUp4RZfEsCb8l6HF1gwLDxeKJM/BGLEmlRjtwdpVamDBTNSqUBziqHM6OtoABJYumEV1ZLVXpkmK2I1WAmErUohO13JCrUToUC9L1F15QpTpAAPak6zE+4IFRqZAszKjUu8Xum6zUAtQaL45C5aqGmmci4WqbhZVTFMiiZyKJfyQ3MH+RNzFku6nC3X6LOxDE2T/AB4paJYszlpiUK9NqI2jKYp0YUseFtlpTSB+zUDFo4HCZiRGyIcAZgLq/NEHnRlhi6KS1GYAo1Lhpm+i35oV5zHbRXoPw7wM1HAxbVEw/DQXAAbr6b+HeChjAAO5U8lQRouWR0I8L/D1phesweHDG2tzRTTy9kM1VyOVnXDGoB6bZKb9jCzW1YctprgQO0pJaKx2DFEQg1jlB6LM4hXqtzFliAYnQ6aeqQ4ZxB9UHMbff7LKIjmroNiczpOyx8Q5eoa2AbTIjzWDXwZc6GjpoqpkskSmDwoLMzvJBxLPDMW2XoKmEGUCIgadABJ67oX5ZjnNbrcdto+aykK8fh5SphHHZKYigWr0/Fm5C4doA0j7BXl8RWM3VYtshkio6EKxSdVqbrPS+WVQkIuYq5E86muCgnsxnOCE9qefRVPYImMp9FCdhlrupoTqa1gMr8up+XWiWIbhdNZrYj7BRO+zHVdW0bYsHIRoymW00RtNW0Im10IigjUcLJTjKS0cBgsxE6bpHJIbbAYLCRoPNPnBgd1sUqDRpHJGw5aCSYsN/QQud5B1EwsNhC50QtdvDmhpmJ5/Rd/MezqTc3g9boNFrZzOcSDMgWjpKDk2Gkg3DOHt9oDqRC+hYEQ0LxXABNTovY0XKGVts6v8ekrGMRUkFZNWrcdE1iallm1iVJIrOR3FYwzIRsLxktPMfLmstwRBT5ItEVOV2jWx+ObVYcpvGhtM+GBzN58kjwggS0bH1uEzwjAFztee3RMVOFtokvBdqLWjrt8EqaWitSf+wxWqgAk7X9VfhtZjqLnAdM3mdOWi83xbizpaxsQHDMTvpaOVtQtfhFT2GHBgTJgdzP7pmtAWRcjQDopw8wO1xI0nz8oVsPTaRDvDeYi5ymLu5e7boFWowuoDZ1QXPJokn/6PomRJfTYCBGZ5nYWAv6pCiMrjTRlN7FfOMbiJP3819UxIFL3g1zXaEnW9h0C8jxjgmZ7y9pY2M3hFv7r7AT81bHNI588G9o8dRBe6FrtwUCE7wjg4BcRcAwDrMbj/AAtN+FCrKZBY2ecdhuiFUowt6pQCWq4SVlIDiYJpoD2rarUISNSgnTFozSxCqBNVmJR7EyAAchPamjSshOpwmALElRGyqJrRgTQiMauMbKLRCZsFDOGpiy0sMQD5LPp2TNG6lIcepguMBPewDGXMnVZ9GplTpOYKTCJVMTfQIZgwrYkAugBWwVEyjQD0XABA6rezrDwFgtFtWyhPs6cbpF31ZsuYgCEs18n4pp9wkGTsTy3TmHpITGLRwVKSgwwWza4bTDAAN01xCnIIaPGRYdvv4FDp5WNzP223WZisQ5xLma3HlfcqUU27OqTSVGZR4Wa1Vwq5paRmvADB+k3g3M+Sbx0Sco8LTbaT0CbqYu0w2SAIb+qNBO/U8kDCUMxL3x4dGzIn9lVP1kOPiGMAw5ACSYiTJvuWjkJgRyHVHFEEkiZ0J5nS3OI2RWU5OUe63xHry+PyVn45oa28gAkAEa313F7+fojZVKhDigHs3AxM9CRHfeJ7Ss7BOf7NjT4rlzSZkCSRM6oWIxIdUIcJgeKBbMbxI1sAIWvwqhLiT+lP0hO3oUOCgaATsBAVPyBnqt99MF8RYIz6YOiXmM8aPLN4WNSPVBq4MA6ei9JiKPJI/kySZ+yipivGjz9bhgcbNHms7iXBgBrHa0r0ld5ZFpG5jTkV4/8AF/FCynlGYEmWmwkTOs2i3qnUmRyRikYGPoOaTawMG9xytugRH6SPKT8lzHfirxDLRAuDMzIi+g9ELC/isioM1Juvu5xJPnoJVf0Zzcb6C1HNbq0g9UnXrjVa2P4ph6pBcxwN5DhE7Zmls2vpKw8VgBmOSqCIB8Vrm2UkDnzVITTFlFo6Kw5/FdWb7Gr/AEOP/Gfjuora+i0zSARKbVKYRWtWsJcJykIAS1MbplpskZi+ZNipDYSM3RGvS0EPh23kpmk66Ta9MUCgwGtQenG1bLLouTTHKTRWLHKAunCkqBCZD1NorHoYpsWngIBnksyi4XkxY7TfYJ+kwQJNzeNUrLwC4rEl7gP0jTmep5CEJ8AZf0nbnvB5hTGOzacgCdAI6/eqE3DyQSZsikqDJuwVJz3vcBAAsHH4n6+iewlRpgAnI0x1edz2lAxLwABzN41PT6o/DaJJmLx/1H39Fn0JHsebJDgJGbWNtgBPKT6pSlRY0EN8RmCTrztyFj6K78SJyMNou7Trb4IdHCgMNze87kfYSJFXt6APY5xF9JmNL6nv1Wzw1ga09SgYak2zRtc335J6jTtHJaTGjH0JRZKZp04upQbCYaLKTYW6EH0YWTxWrDmtae8W2I17kehWxjq4aCTZeOxAL6md1miYHXm710TwVizdIyfxXxn2DC0EZzYB1xF5Jn0814XE4572kPf4SC0wwfPR1yTrqE1+KsYK9R7mEuFmg2i24nafmsz/AEx7W5y0kRAJd/7dl0qOjz8k3JmLisBM5HZgPI6E6eRSTeG1DpTeRtDSfTnst53DYhzqjRBBtNr7FUxuOIdDDNve1PKNPim/OxY5HErwujWENc3KACQXQABaZG4R8XiqJADqgGUfokg6HWL3DdR+lZz8VUeMpcTrrextAtbySdTCgan6plBo3JN7HX4mnJirI5mkJ+IUWbDOq6mqQ9R/p6mkxEY1cpldJTtkjoRgUEFWBWNQZr11pVDou0StoAwxNUkq1M0ilYRxhR2OSbTOi0KdKaRIEumBz0kqTHii9KqjYd+YkSLa9Fn0KVUksqEMB0FszrWAjbS608IwNAhsDYEXk8+vdIykTVwVNoudB8TsTyCvicQGXaZP9IMxb91MNV1EbX6crrNxAc0lnik+LNFhbTxHw/WyX0u3SAMxjnunSdxotGpjTo23VZWH4W4jMXiY207SmMJg7eOR2cCfUaJtEY8x3BAufA8Tt7+6FqV35XGkOQLiIvP6R6b81OE0mNbYANBGo1PlrtrzW7h6tEyQ0B0SXQBMDUnopyls6YQqJ559J39OWdJN+ltgtGoRAH9IvynYDmeqUrOl5NPxC8HSNyYN9OQVXgtgvkRz8JJ5Rr+63YU6NDBggl0DLOwi/nqtSi1Y2DzPInQaN2W4wZReynIrHoK3kuYnEhjZJSVfibGb5nbAfusPiFV7nGXR21b/ACgo2LJnOK4zPLZsDLthrOUntr/K8F+JPxO580aMNZ7pde/OIv8AU9NVv8XxPs2Oa0S4ghoJEkxcmeWpK8zQ4MKbml7szhcZtG83GdNNegXRCKRx5Zt6RnvZSpNbmaXvPiZTgku2aXAbC5hYHGOIPqPDs7uWXTL/AGrcx3EaVNznBzq1R5g5TDA3kHDySTnlxzNpNZJkOPiM85PzVUczKYGkW0g57cx1BJAyj+4u+7rPriXEtaHEmfC10drm/kn61AC7jmcf69uw/wAJGviHCzXxNrQAelrn1TqwFDRJd/5HCmOTQCfSecalBrUWknJ7QjYuA/j5Ib6n91/Mn91yo+9y4nrf/Col/Qq/hwUx1/7R/wDKir7MdfVdT0g8mehaVaUBjkVlQKZiyIxAFTkrMctswyiUygBwRGPCFGGGuRW1OSBSaCfrKba5tNpzHxctR5oUYvTB6rYw2Ja1oza9ul157/U4/Q2EOniX1NSI5DlvZBwvsZSro9BUxDHmRBeDa1h/uM6x1TeDJtNy7Q6QOf8AKyqGGc0ttIIk206OK3OHVPEQIc6O8egjyUpIpG29jeEbDSXNc682Ivy8raJoVxUgRcTAvmvrBlZX+pVGuAvlmbQRPZa7OLOyySMxtMDNHkJ36KbTLxa6BtogE3IO7TIv5q7aI1dYbAan126pSpj590R139f2QX1p94/UlGmDkvDTqY0RAAgaAfdz1R8Nj2taZGZztiLDlbc99Fn0nCLNM8z9B+6vQac06Rus0hk2aTarmk+ABxiJEkdht/CpSYAc9R0uGgME9YG3f/Cj3gNJFydXmeenVBw7ZBIFuZ37DkkQ/prYTFBrXOIhWx+LDm6m4sCL+caJEU512ttASmJxAs1hzO35T9UqjbGcqRbCZjmc6BFwP1ZRYuA1iY+CTxeMG030BF/4S/EuIClJLpe63Inp/C8hx3iL2UySf/K+IHJs6HQtHzVowbOaeXih/jHF6dHM/wB93ui+p1IJ0Ak6fBeGxJr4p5cZIJn+0etvqtNjNH1yXuA8NMAEx/tEBoRKft8VDaYaynu79IH+6wJ6NHcqySRytuQHBYOnTF5qVNmtAdbnOgHVL8Wx/wCnwsO4a7M7zLfkVq4nC4XDNLX+0quIkkZiNYh2WAB0JKyqnC8LWc7JiCxuzSwgEdIEC+yF+h4+MwauMbcDMZ3Jj5D6pRrjr+8r11T8IUvCW1jlI5B3Q8hPRM0+B4SkWk+0qu1IeQxgM8gCXDohd9lVxR4+hhnvMCSTsJJPkFu8L/CGIefGPZsOrn/QC5N+i9VhA4AezZSpc8rWAnqW/emy160taHPDsp8MkGJ1gTYW2Qc66B2YH/4VRFvaP9G/Rq4vT0cNUc0OaSARYCQoh+j+jcP4fNGuHZW9t2SQYNUelT5ADqf5XZxRzWHNfkmKAJuTtb6JIVQJ8Q/dE9uTAAt97oNGsda8TBiPM/JcFQNJgffqknX3srZkeJrNJuMMEB0dAJ+aGGmJN50lKMKKCT0HxP7IVRgoJecuoFzyB6lO0iG2G29gP4SzHWjQck5RAFyD5pGEdpuLhrI7mPXfyWjhK5ayNAb8p6dljsqeiO2rzukcRlKjZGLnp219VA+VnMr8h9f4TlDDvfc2H3oEjVDqTYwx02lOYekVzD4caNaSedyfTZEgi0XSNlYxrsep0mj3jPRv77IlTHw3KxoHXftKTpUCbk25BOHEA3gCNoAHlCRosmUe17yDVl0CAIsOnRMPbDZc682byEankk8Rjg0SJ5WE35CLkrznFvxTRpGHF73nYbDaSY+CKi2K5qJv4zGgbgSYjrsvJ8e/FjafhpETfxAhx5eECwE7n0WRjsTicbchtOkI1BY07CSWy89hFkD/AEujTj2jw63uUwDJ3kuvHKw+irGCXZzzyyfQjS4lUfUzUwZ/rd4iDzkrWwvCqheC/PmdfMRDo3InT59VanxtlK1Ok1pGkyXD78ktW4tWqaOd/wAbfJO38RKl6bw4ZRpiMhJOuaXT35+ZS+P4hUy5aYptDTALiHbEABrBaJ0M6LEp4ktM5jm3EA9pM3RvzbqggTbfRo9NPNJX0bl8K4Ph1d7vHiC03tLjbtoEVmDpsOWkPbO3t4QewsU7g8A0sGd4ubgZpPLuB6Jr84GDLQp5gNXQQ23zWbMkCbwqo+7h3ggADq4jToAmDgGtY51jA/TMeZEuOnTsozG1qrYNQtabFoGVuve/zRKNINIBzOJiGgCSOu8aqTkx1FeGUMXUfq7kMrQfL6LTw2FrPjMXwQcom/otd/DsgEhrHa5Yv5kdFlVcFVmzj8APLqt2Nxrs3MNTytDTSeSBEubVnzUS+Hw9fKPH/wC5UQoqn/D5Xm2A+K46d0NlU7qMidJ+C9FWcAU028p+SNnMANAt9ygT2RWH/AssY7JOrgOgCNRp9/Nda46AADsjUgd0NhJ7L7/lHo0B92XGDsmaR+7pWwhW0gNBdFdJtE9zb0XGdBPkmqNM72UmwgGYY62+PyTVDCjc+QTFOkmaVP7/AMJXIZRLYejHugDqdVo0S1t3HP39303SYZsPktHDcFfUghriOcwPUmFOT+lop+FncQnUkDoLemgVW1wT4QSq1206JaS5kz7s5zbcx4fIlAp1bn2TZub+LLJ1nS3QFKO2/Rx1cjeEk/EGToQNpk+ewXHY2nSbmqnOROYQWM6Cxk+oXk+O8QdVBhradPUCQBfbmdk8YtiTnRt8T4wGDxGJ0tIgjmLSRsvNnjFMGWtIf/WWz2Av9FmVMe2wJzACAP0jmr4zifsSBSa2SJzkAz/tOieqIuTZp+zc/wB6rNpLYcCN7SsbF0ngmc2XY3iO8pH8w5xkmSdzf5pmmx7ufrAH0C3KgUEwzJiWvLZ0G4GsQE8Kwd4RDKeuWZJ7mJJ7oeGouH6hexB0PfZaOFwwI001LQIA5y6wS8g0BoYbN7tNukz7xjtz8luYPAe0YDIaR/tLvIAw0+U9l3Dsa0WAn1JHMuI16BHNY82tG8C/qb/BK22OopdlsKadCnDy32hMwPEezjujCvLNPFtMNEc41Cy2vpsk5hrtGb/s76LjuK02aFoPm4/KPQpeLG5DlOnUJBnn7lhv+p1z6LS4TQNPxQGk67u7BxEjrC8pU4k6o6Mzi3fRoPxTNTjNR0NDW9y4/Mm3mhQVI9DxA1ah8JA7LZ4TwF4bmr6mwBtAO/eJ1Xh+E4zEZ7MB6u93vM30Oi9SfxBVeGgid3GYB5nptzSu/CkZRu2aT+FYUGDUg8syizP9cf8A/wAmejj8ZXVqY3KPw+NNadh8EdlM8k6wDkfMEKVqhmGttz1+cL0v0PP4gGUyjMou5olB9rtJP/EJxjQdQRzh7RHqEjmHiAp4bqmWYaEejhG/pcN/ecD9Uxh+GOqQAHSLeAapXMZRAUsLvAjWZEJrDNadCw/8gmxQa3Mxwcco8TXOdYTuOUhWpvaB4WNA6Nn6KfIbjR3DNa4kBwBH3YxdPUMBLoc9rRuSY9JQKbahBhtTLrIGQfFM4PCNN3xHfN9+UpGx4r+DI4eyBkxFMunxCHiP9sA5vgqGkBzce1uvXzhKcWxFGnEVXtaZEBgBPKPEbjldcZg2wXM9pV5l8g5h/aD4defklH14hp+Nyg5fD5R8SgVcZVfZziBpAkujq4kx5R3QcG2rOUtpUi4S3MC95HQFwHnKysR/5QYzTJDnEb6SQBJNt0VsVtmp+abTt4QY1MucesaeqSxXHr+9JO5cZ1WPTL2PhhznQEtIaD210TJJa4Z6o6jJkaPQS4d0dIRtgHYqq+S0yN7Egb67aJB/D69UzDnDYkQPI2C9dTp4gRUF2EZWWBbF4yzFzB9NE7wwvquym7m6k2Y3X+Qj+j+BWOzw1f8ADNdjQ51JxaTAcHAieXhkoVbhFQEA0yItBMm99NYX0rGtgDxSTuJIB7fYWc8MZJBL3HUkCT0nQAXEIqdhljR5LDcHrOgCw2sG/ISVoYf8N1J8fhHx+K2/zh2BEev8odbjhFg2/Nw+n+EG2wJR9C4b8NMDc2YW5guns0R6myDWIY7IMzjE3MN7DKInsEm/iVR2rnR1Jv6oeKxoOjo67fO6CTM2vC9fGuiAMo6QD8/os+o3WXPI6Fs9ZlXpQ4xnMRqGiB3MqOoibEuRoVsTDQTMf9jJ+EJtjZFso6gRHY3K6yg8zlH/ANR+yao0arjdzh2H0CDYaEDSaP1T2H1Wpg8GMmrxP6W2nq4ymqEMMgAuiCXCfQG3mrtI107WCXY1IoxkNgwOepn1TGHc3Y/BRjMwkAmOkDTmh+1aAXGBGnKfqsE0mERqfiospmKcRMD4qLcWHkebp4WCBnknbX0jVGZhmlwawh5i+WLd5Kaqe0BgG8ciTHzAVS0/1D9/Up+TJUEbw9n6oB66/KCVG4IEHKBO0gfS6rlboXi1zqpg8jyfE8dcpA+JWtmNfCNa1l3w7bLTbHq4/RUwwDCS2pMmSC4C/OAQl6tGiRasc20sMdyhUmNE+OYOzXIUPdGxTJe1zQ+zhduuborMoFl8jmt1Jg/ALNcwO910262TtDHU2CM7exY9w9ZCDXwZP6UcXbNbFzYmwO9xb4qo4i5mVuVrjckQA4ieZsYIm10+3jLGuaYoOEaezM66dPVBPEaMk+zmSToYE7CTYdEP+B0umArcObUIeyQWX2yxaMzXmxuTAXH06gDW0yXEGTebQZJE/VStxtpGWw3AOUQPgljjIAgC41kGe8SmSYrcTZwWPyE5/YGpEZnAF0CPDIBja3REdjGm7mMM6FuYHyczRebr4txMAgCP0tE66+I2XGY1ws3N3Jk/E2W4G/Q2sVXD/eDZAhhAnuC4+I9pSTajJg02OI5tP73QvzOaATf/AI/uql/Vx7ZfrKKQrlZr0eOFoLXAZTaABI2t/SL7HRWpvyCWWnQZyfmSR8VkUWE6Md3cWj5BGjcuA8jdDihlJ+l6LH5iapzOJtGbKBGkG3mpWrZQCGgxyk/Am6BSeBq8z/tBHxUfVEkSSNoa1u+uneyNAsn5j+10npCSxdB5j3h/109brSY8O8LGuPMk6dZsAr45mQCHC+oE26ydVrBRhjhtQwYMHckCfUp+hw2lll5LjOgJIAi8yBN7W5KtfGQf6hqSNB3nt8FG1yQIpk9Rt+xRdg0NuotDCGAN62J8mzqgYbChoIILyd4Jjs2YVatR22Zvf4+6ue1cIh7p3IB+rkKDY2xgGjXt7sB9ZcuVMU1urnQN/CL9gCs6scxkuceYzT8ESlhv7bakmAB+5Wpemv4O4bFMeHEZrNkS6Mx5e79EB7HEzoJuCYOXmJUoU88tkgHSSGnt4VG4MU3SWS7nM/FyAQdWg4kRVcGCbhxg+UBUoAySGl52Ig3vEzPpKJiqJHhc1wm+WLecBUbRIaBdreV49FgehhhCbkGd5AlRDGH6n0/lRazGKKrjqT6lGa4zqoomQo21o5D7KBUXFEDMvNh2CYwZu/oP3UUWYUN1TIvfwj5JTA3MG45G6iiJvSE3PdPNMi6iizAjFq//ALD97lPOaDqJtuoomfgATGiNEbD0xOg32UUQYRksAcLDUIegJFjJUUShEsRUPM+qy3VXX8R9SooqxED4d5zC5XoOF+LPmv3v81FEsx4nMVamIt4h9UrVEm91FEqMzrjDYFhyCq62lrbdwuqLAFOIPNrn1SntXe0iTHKTCiiL6AMVDAbHMfNaFZoDhHJRRI+x10V4jWc1oDXEX2JHyXOEnNU8Xi73+aiiAUMcc99p3OWfQoFdxgXXVEV0gy7YsSoooiIf/9k="/>
          <p:cNvSpPr>
            <a:spLocks noChangeAspect="1" noChangeArrowheads="1"/>
          </p:cNvSpPr>
          <p:nvPr/>
        </p:nvSpPr>
        <p:spPr bwMode="auto">
          <a:xfrm>
            <a:off x="307975" y="-25908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xQTEhUUExQVFhQXGBgXGBcYFxcYGBgYHRcXFxcXGBgYHSggGBwlHBQVITEhJSksLi4uFx8zODMsNygtLisBCgoKDg0OGhAQGiwkHyQsLCwsLCwsLCwsLCwsLCwsLCwsLCwsLCwsLCwsLCwsLCwsLCwsLCwsLCwsLCwsLCwsLP/AABEIAMIBAwMBIgACEQEDEQH/xAAbAAACAwEBAQAAAAAAAAAAAAADBAACBQEGB//EADwQAAEDAgQEAwYFAwQDAAMAAAEAAhEDIQQSMUEFUWFxIoGREzKhscHwBhRC0eFSYvEVcoKSI6LCFjNT/8QAGQEAAwEBAQAAAAAAAAAAAAAAAQIDAAQF/8QAIhEAAgICAwEBAQADAAAAAAAAAAECEQMhEjFBURNhBCKB/9oADAMBAAIRAxEAPwD4kuwuBdSikUUXUxiLsLi6mMSF0KLsImOBdhSF1YxyFFaFFqMVhXYySjYbCueQAF6zhf4dggkSqxx3tk55EtFvwvwXQkL21HACEfh2AAaAAtV1EAWVHLxEVFvbMj8mAErUoLbNKUjiGwspAlExa7QFnVitPEGSlK2HmeXdUTJGVVdKEDK1BgS7bzVnYEM1hFSMZfsp2Qn0VquaAlaiawGPiaG8BI1GrffTSVfDWRTCnRjvYqGn0T1Sjt8EEshZxsopiGIZdANNP1Al3hQljOiMrQqWqhCZc1CIXPKFDgoUV8qiTiEqoopCVIxF0BcVmpkjEAXQFcBdyp+BjgCiuGqQqKALKKQrZFenSkwhwNZRjJWjheHyn+GcKJ2Xs/w7+Gy+o0keFpBPqqqMYq2c8sjk6iA/DH4YhudwudO3NeoocOjay9C3DAQAuvwyRzsosQphKKJUpynKdCAFf8tdJZXjoUp4RZfEsCb8l6HF1gwLDxeKJM/BGLEmlRjtwdpVamDBTNSqUBziqHM6OtoABJYumEV1ZLVXpkmK2I1WAmErUohO13JCrUToUC9L1F15QpTpAAPak6zE+4IFRqZAszKjUu8Xum6zUAtQaL45C5aqGmmci4WqbhZVTFMiiZyKJfyQ3MH+RNzFku6nC3X6LOxDE2T/AB4paJYszlpiUK9NqI2jKYp0YUseFtlpTSB+zUDFo4HCZiRGyIcAZgLq/NEHnRlhi6KS1GYAo1Lhpm+i35oV5zHbRXoPw7wM1HAxbVEw/DQXAAbr6b+HeChjAAO5U8lQRouWR0I8L/D1phesweHDG2tzRTTy9kM1VyOVnXDGoB6bZKb9jCzW1YctprgQO0pJaKx2DFEQg1jlB6LM4hXqtzFliAYnQ6aeqQ4ZxB9UHMbff7LKIjmroNiczpOyx8Q5eoa2AbTIjzWDXwZc6GjpoqpkskSmDwoLMzvJBxLPDMW2XoKmEGUCIgadABJ67oX5ZjnNbrcdto+aykK8fh5SphHHZKYigWr0/Fm5C4doA0j7BXl8RWM3VYtshkio6EKxSdVqbrPS+WVQkIuYq5E86muCgnsxnOCE9qefRVPYImMp9FCdhlrupoTqa1gMr8up+XWiWIbhdNZrYj7BRO+zHVdW0bYsHIRoymW00RtNW0Im10IigjUcLJTjKS0cBgsxE6bpHJIbbAYLCRoPNPnBgd1sUqDRpHJGw5aCSYsN/QQud5B1EwsNhC50QtdvDmhpmJ5/Rd/MezqTc3g9boNFrZzOcSDMgWjpKDk2Gkg3DOHt9oDqRC+hYEQ0LxXABNTovY0XKGVts6v8ekrGMRUkFZNWrcdE1iallm1iVJIrOR3FYwzIRsLxktPMfLmstwRBT5ItEVOV2jWx+ObVYcpvGhtM+GBzN58kjwggS0bH1uEzwjAFztee3RMVOFtokvBdqLWjrt8EqaWitSf+wxWqgAk7X9VfhtZjqLnAdM3mdOWi83xbizpaxsQHDMTvpaOVtQtfhFT2GHBgTJgdzP7pmtAWRcjQDopw8wO1xI0nz8oVsPTaRDvDeYi5ymLu5e7boFWowuoDZ1QXPJokn/6PomRJfTYCBGZ5nYWAv6pCiMrjTRlN7FfOMbiJP3819UxIFL3g1zXaEnW9h0C8jxjgmZ7y9pY2M3hFv7r7AT81bHNI588G9o8dRBe6FrtwUCE7wjg4BcRcAwDrMbj/AAtN+FCrKZBY2ecdhuiFUowt6pQCWq4SVlIDiYJpoD2rarUISNSgnTFozSxCqBNVmJR7EyAAchPamjSshOpwmALElRGyqJrRgTQiMauMbKLRCZsFDOGpiy0sMQD5LPp2TNG6lIcepguMBPewDGXMnVZ9GplTpOYKTCJVMTfQIZgwrYkAugBWwVEyjQD0XABA6rezrDwFgtFtWyhPs6cbpF31ZsuYgCEs18n4pp9wkGTsTy3TmHpITGLRwVKSgwwWza4bTDAAN01xCnIIaPGRYdvv4FDp5WNzP223WZisQ5xLma3HlfcqUU27OqTSVGZR4Wa1Vwq5paRmvADB+k3g3M+Sbx0Sco8LTbaT0CbqYu0w2SAIb+qNBO/U8kDCUMxL3x4dGzIn9lVP1kOPiGMAw5ACSYiTJvuWjkJgRyHVHFEEkiZ0J5nS3OI2RWU5OUe63xHry+PyVn45oa28gAkAEa313F7+fojZVKhDigHs3AxM9CRHfeJ7Ss7BOf7NjT4rlzSZkCSRM6oWIxIdUIcJgeKBbMbxI1sAIWvwqhLiT+lP0hO3oUOCgaATsBAVPyBnqt99MF8RYIz6YOiXmM8aPLN4WNSPVBq4MA6ei9JiKPJI/kySZ+yipivGjz9bhgcbNHms7iXBgBrHa0r0ld5ZFpG5jTkV4/8AF/FCynlGYEmWmwkTOs2i3qnUmRyRikYGPoOaTawMG9xytugRH6SPKT8lzHfirxDLRAuDMzIi+g9ELC/isioM1Juvu5xJPnoJVf0Zzcb6C1HNbq0g9UnXrjVa2P4ph6pBcxwN5DhE7Zmls2vpKw8VgBmOSqCIB8Vrm2UkDnzVITTFlFo6Kw5/FdWb7Gr/AEOP/Gfjuora+i0zSARKbVKYRWtWsJcJykIAS1MbplpskZi+ZNipDYSM3RGvS0EPh23kpmk66Ta9MUCgwGtQenG1bLLouTTHKTRWLHKAunCkqBCZD1NorHoYpsWngIBnksyi4XkxY7TfYJ+kwQJNzeNUrLwC4rEl7gP0jTmep5CEJ8AZf0nbnvB5hTGOzacgCdAI6/eqE3DyQSZsikqDJuwVJz3vcBAAsHH4n6+iewlRpgAnI0x1edz2lAxLwABzN41PT6o/DaJJmLx/1H39Fn0JHsebJDgJGbWNtgBPKT6pSlRY0EN8RmCTrztyFj6K78SJyMNou7Trb4IdHCgMNze87kfYSJFXt6APY5xF9JmNL6nv1Wzw1ga09SgYak2zRtc335J6jTtHJaTGjH0JRZKZp04upQbCYaLKTYW6EH0YWTxWrDmtae8W2I17kehWxjq4aCTZeOxAL6md1miYHXm710TwVizdIyfxXxn2DC0EZzYB1xF5Jn0814XE4572kPf4SC0wwfPR1yTrqE1+KsYK9R7mEuFmg2i24nafmsz/AEx7W5y0kRAJd/7dl0qOjz8k3JmLisBM5HZgPI6E6eRSTeG1DpTeRtDSfTnst53DYhzqjRBBtNr7FUxuOIdDDNve1PKNPim/OxY5HErwujWENc3KACQXQABaZG4R8XiqJADqgGUfokg6HWL3DdR+lZz8VUeMpcTrrextAtbySdTCgan6plBo3JN7HX4mnJirI5mkJ+IUWbDOq6mqQ9R/p6mkxEY1cpldJTtkjoRgUEFWBWNQZr11pVDou0StoAwxNUkq1M0ilYRxhR2OSbTOi0KdKaRIEumBz0kqTHii9KqjYd+YkSLa9Fn0KVUksqEMB0FszrWAjbS608IwNAhsDYEXk8+vdIykTVwVNoudB8TsTyCvicQGXaZP9IMxb91MNV1EbX6crrNxAc0lnik+LNFhbTxHw/WyX0u3SAMxjnunSdxotGpjTo23VZWH4W4jMXiY207SmMJg7eOR2cCfUaJtEY8x3BAufA8Tt7+6FqV35XGkOQLiIvP6R6b81OE0mNbYANBGo1PlrtrzW7h6tEyQ0B0SXQBMDUnopyls6YQqJ559J39OWdJN+ltgtGoRAH9IvynYDmeqUrOl5NPxC8HSNyYN9OQVXgtgvkRz8JJ5Rr+63YU6NDBggl0DLOwi/nqtSi1Y2DzPInQaN2W4wZReynIrHoK3kuYnEhjZJSVfibGb5nbAfusPiFV7nGXR21b/ACgo2LJnOK4zPLZsDLthrOUntr/K8F+JPxO580aMNZ7pde/OIv8AU9NVv8XxPs2Oa0S4ghoJEkxcmeWpK8zQ4MKbml7szhcZtG83GdNNegXRCKRx5Zt6RnvZSpNbmaXvPiZTgku2aXAbC5hYHGOIPqPDs7uWXTL/AGrcx3EaVNznBzq1R5g5TDA3kHDySTnlxzNpNZJkOPiM85PzVUczKYGkW0g57cx1BJAyj+4u+7rPriXEtaHEmfC10drm/kn61AC7jmcf69uw/wAJGviHCzXxNrQAelrn1TqwFDRJd/5HCmOTQCfSecalBrUWknJ7QjYuA/j5Ib6n91/Mn91yo+9y4nrf/Col/Qq/hwUx1/7R/wDKir7MdfVdT0g8mehaVaUBjkVlQKZiyIxAFTkrMctswyiUygBwRGPCFGGGuRW1OSBSaCfrKba5tNpzHxctR5oUYvTB6rYw2Ja1oza9ul157/U4/Q2EOniX1NSI5DlvZBwvsZSro9BUxDHmRBeDa1h/uM6x1TeDJtNy7Q6QOf8AKyqGGc0ttIIk206OK3OHVPEQIc6O8egjyUpIpG29jeEbDSXNc682Ivy8raJoVxUgRcTAvmvrBlZX+pVGuAvlmbQRPZa7OLOyySMxtMDNHkJ36KbTLxa6BtogE3IO7TIv5q7aI1dYbAan126pSpj590R139f2QX1p94/UlGmDkvDTqY0RAAgaAfdz1R8Nj2taZGZztiLDlbc99Fn0nCLNM8z9B+6vQac06Rus0hk2aTarmk+ABxiJEkdht/CpSYAc9R0uGgME9YG3f/Cj3gNJFydXmeenVBw7ZBIFuZ37DkkQ/prYTFBrXOIhWx+LDm6m4sCL+caJEU512ttASmJxAs1hzO35T9UqjbGcqRbCZjmc6BFwP1ZRYuA1iY+CTxeMG030BF/4S/EuIClJLpe63Inp/C8hx3iL2UySf/K+IHJs6HQtHzVowbOaeXih/jHF6dHM/wB93ui+p1IJ0Ak6fBeGxJr4p5cZIJn+0etvqtNjNH1yXuA8NMAEx/tEBoRKft8VDaYaynu79IH+6wJ6NHcqySRytuQHBYOnTF5qVNmtAdbnOgHVL8Wx/wCnwsO4a7M7zLfkVq4nC4XDNLX+0quIkkZiNYh2WAB0JKyqnC8LWc7JiCxuzSwgEdIEC+yF+h4+MwauMbcDMZ3Jj5D6pRrjr+8r11T8IUvCW1jlI5B3Q8hPRM0+B4SkWk+0qu1IeQxgM8gCXDohd9lVxR4+hhnvMCSTsJJPkFu8L/CGIefGPZsOrn/QC5N+i9VhA4AezZSpc8rWAnqW/emy160taHPDsp8MkGJ1gTYW2Qc66B2YH/4VRFvaP9G/Rq4vT0cNUc0OaSARYCQoh+j+jcP4fNGuHZW9t2SQYNUelT5ADqf5XZxRzWHNfkmKAJuTtb6JIVQJ8Q/dE9uTAAt97oNGsda8TBiPM/JcFQNJgffqknX3srZkeJrNJuMMEB0dAJ+aGGmJN50lKMKKCT0HxP7IVRgoJecuoFzyB6lO0iG2G29gP4SzHWjQck5RAFyD5pGEdpuLhrI7mPXfyWjhK5ayNAb8p6dljsqeiO2rzukcRlKjZGLnp219VA+VnMr8h9f4TlDDvfc2H3oEjVDqTYwx02lOYekVzD4caNaSedyfTZEgi0XSNlYxrsep0mj3jPRv77IlTHw3KxoHXftKTpUCbk25BOHEA3gCNoAHlCRosmUe17yDVl0CAIsOnRMPbDZc682byEankk8Rjg0SJ5WE35CLkrznFvxTRpGHF73nYbDaSY+CKi2K5qJv4zGgbgSYjrsvJ8e/FjafhpETfxAhx5eECwE7n0WRjsTicbchtOkI1BY07CSWy89hFkD/AEujTj2jw63uUwDJ3kuvHKw+irGCXZzzyyfQjS4lUfUzUwZ/rd4iDzkrWwvCqheC/PmdfMRDo3InT59VanxtlK1Ok1pGkyXD78ktW4tWqaOd/wAbfJO38RKl6bw4ZRpiMhJOuaXT35+ZS+P4hUy5aYptDTALiHbEABrBaJ0M6LEp4ktM5jm3EA9pM3RvzbqggTbfRo9NPNJX0bl8K4Ph1d7vHiC03tLjbtoEVmDpsOWkPbO3t4QewsU7g8A0sGd4ubgZpPLuB6Jr84GDLQp5gNXQQ23zWbMkCbwqo+7h3ggADq4jToAmDgGtY51jA/TMeZEuOnTsozG1qrYNQtabFoGVuve/zRKNINIBzOJiGgCSOu8aqTkx1FeGUMXUfq7kMrQfL6LTw2FrPjMXwQcom/otd/DsgEhrHa5Yv5kdFlVcFVmzj8APLqt2Nxrs3MNTytDTSeSBEubVnzUS+Hw9fKPH/wC5UQoqn/D5Xm2A+K46d0NlU7qMidJ+C9FWcAU028p+SNnMANAt9ygT2RWH/AssY7JOrgOgCNRp9/Nda46AADsjUgd0NhJ7L7/lHo0B92XGDsmaR+7pWwhW0gNBdFdJtE9zb0XGdBPkmqNM72UmwgGYY62+PyTVDCjc+QTFOkmaVP7/AMJXIZRLYejHugDqdVo0S1t3HP39303SYZsPktHDcFfUghriOcwPUmFOT+lop+FncQnUkDoLemgVW1wT4QSq1206JaS5kz7s5zbcx4fIlAp1bn2TZub+LLJ1nS3QFKO2/Rx1cjeEk/EGToQNpk+ewXHY2nSbmqnOROYQWM6Cxk+oXk+O8QdVBhradPUCQBfbmdk8YtiTnRt8T4wGDxGJ0tIgjmLSRsvNnjFMGWtIf/WWz2Av9FmVMe2wJzACAP0jmr4zifsSBSa2SJzkAz/tOieqIuTZp+zc/wB6rNpLYcCN7SsbF0ngmc2XY3iO8pH8w5xkmSdzf5pmmx7ufrAH0C3KgUEwzJiWvLZ0G4GsQE8Kwd4RDKeuWZJ7mJJ7oeGouH6hexB0PfZaOFwwI001LQIA5y6wS8g0BoYbN7tNukz7xjtz8luYPAe0YDIaR/tLvIAw0+U9l3Dsa0WAn1JHMuI16BHNY82tG8C/qb/BK22OopdlsKadCnDy32hMwPEezjujCvLNPFtMNEc41Cy2vpsk5hrtGb/s76LjuK02aFoPm4/KPQpeLG5DlOnUJBnn7lhv+p1z6LS4TQNPxQGk67u7BxEjrC8pU4k6o6Mzi3fRoPxTNTjNR0NDW9y4/Mm3mhQVI9DxA1ah8JA7LZ4TwF4bmr6mwBtAO/eJ1Xh+E4zEZ7MB6u93vM30Oi9SfxBVeGgid3GYB5nptzSu/CkZRu2aT+FYUGDUg8syizP9cf8A/wAmejj8ZXVqY3KPw+NNadh8EdlM8k6wDkfMEKVqhmGttz1+cL0v0PP4gGUyjMou5olB9rtJP/EJxjQdQRzh7RHqEjmHiAp4bqmWYaEejhG/pcN/ecD9Uxh+GOqQAHSLeAapXMZRAUsLvAjWZEJrDNadCw/8gmxQa3Mxwcco8TXOdYTuOUhWpvaB4WNA6Nn6KfIbjR3DNa4kBwBH3YxdPUMBLoc9rRuSY9JQKbahBhtTLrIGQfFM4PCNN3xHfN9+UpGx4r+DI4eyBkxFMunxCHiP9sA5vgqGkBzce1uvXzhKcWxFGnEVXtaZEBgBPKPEbjldcZg2wXM9pV5l8g5h/aD4defklH14hp+Nyg5fD5R8SgVcZVfZziBpAkujq4kx5R3QcG2rOUtpUi4S3MC95HQFwHnKysR/5QYzTJDnEb6SQBJNt0VsVtmp+abTt4QY1MucesaeqSxXHr+9JO5cZ1WPTL2PhhznQEtIaD210TJJa4Z6o6jJkaPQS4d0dIRtgHYqq+S0yN7Egb67aJB/D69UzDnDYkQPI2C9dTp4gRUF2EZWWBbF4yzFzB9NE7wwvquym7m6k2Y3X+Qj+j+BWOzw1f8ADNdjQ51JxaTAcHAieXhkoVbhFQEA0yItBMm99NYX0rGtgDxSTuJIB7fYWc8MZJBL3HUkCT0nQAXEIqdhljR5LDcHrOgCw2sG/ISVoYf8N1J8fhHx+K2/zh2BEev8odbjhFg2/Nw+n+EG2wJR9C4b8NMDc2YW5guns0R6myDWIY7IMzjE3MN7DKInsEm/iVR2rnR1Jv6oeKxoOjo67fO6CTM2vC9fGuiAMo6QD8/os+o3WXPI6Fs9ZlXpQ4xnMRqGiB3MqOoibEuRoVsTDQTMf9jJ+EJtjZFso6gRHY3K6yg8zlH/ANR+yao0arjdzh2H0CDYaEDSaP1T2H1Wpg8GMmrxP6W2nq4ymqEMMgAuiCXCfQG3mrtI107WCXY1IoxkNgwOepn1TGHc3Y/BRjMwkAmOkDTmh+1aAXGBGnKfqsE0mERqfiospmKcRMD4qLcWHkebp4WCBnknbX0jVGZhmlwawh5i+WLd5Kaqe0BgG8ciTHzAVS0/1D9/Up+TJUEbw9n6oB66/KCVG4IEHKBO0gfS6rlboXi1zqpg8jyfE8dcpA+JWtmNfCNa1l3w7bLTbHq4/RUwwDCS2pMmSC4C/OAQl6tGiRasc20sMdyhUmNE+OYOzXIUPdGxTJe1zQ+zhduuborMoFl8jmt1Jg/ALNcwO910262TtDHU2CM7exY9w9ZCDXwZP6UcXbNbFzYmwO9xb4qo4i5mVuVrjckQA4ieZsYIm10+3jLGuaYoOEaezM66dPVBPEaMk+zmSToYE7CTYdEP+B0umArcObUIeyQWX2yxaMzXmxuTAXH06gDW0yXEGTebQZJE/VStxtpGWw3AOUQPgljjIAgC41kGe8SmSYrcTZwWPyE5/YGpEZnAF0CPDIBja3REdjGm7mMM6FuYHyczRebr4txMAgCP0tE66+I2XGY1ws3N3Jk/E2W4G/Q2sVXD/eDZAhhAnuC4+I9pSTajJg02OI5tP73QvzOaATf/AI/uql/Vx7ZfrKKQrlZr0eOFoLXAZTaABI2t/SL7HRWpvyCWWnQZyfmSR8VkUWE6Md3cWj5BGjcuA8jdDihlJ+l6LH5iapzOJtGbKBGkG3mpWrZQCGgxyk/Am6BSeBq8z/tBHxUfVEkSSNoa1u+uneyNAsn5j+10npCSxdB5j3h/109brSY8O8LGuPMk6dZsAr45mQCHC+oE26ydVrBRhjhtQwYMHckCfUp+hw2lll5LjOgJIAi8yBN7W5KtfGQf6hqSNB3nt8FG1yQIpk9Rt+xRdg0NuotDCGAN62J8mzqgYbChoIILyd4Jjs2YVatR22Zvf4+6ue1cIh7p3IB+rkKDY2xgGjXt7sB9ZcuVMU1urnQN/CL9gCs6scxkuceYzT8ESlhv7bakmAB+5Wpemv4O4bFMeHEZrNkS6Mx5e79EB7HEzoJuCYOXmJUoU88tkgHSSGnt4VG4MU3SWS7nM/FyAQdWg4kRVcGCbhxg+UBUoAySGl52Ig3vEzPpKJiqJHhc1wm+WLecBUbRIaBdreV49FgehhhCbkGd5AlRDGH6n0/lRazGKKrjqT6lGa4zqoomQo21o5D7KBUXFEDMvNh2CYwZu/oP3UUWYUN1TIvfwj5JTA3MG45G6iiJvSE3PdPNMi6iizAjFq//ALD97lPOaDqJtuoomfgATGiNEbD0xOg32UUQYRksAcLDUIegJFjJUUShEsRUPM+qy3VXX8R9SooqxED4d5zC5XoOF+LPmv3v81FEsx4nMVamIt4h9UrVEm91FEqMzrjDYFhyCq62lrbdwuqLAFOIPNrn1SntXe0iTHKTCiiL6AMVDAbHMfNaFZoDhHJRRI+x10V4jWc1oDXEX2JHyXOEnNU8Xi73+aiiAUMcc99p3OWfQoFdxgXXVEV0gy7YsSoooiIf/9k="/>
          <p:cNvSpPr>
            <a:spLocks noChangeAspect="1" noChangeArrowheads="1"/>
          </p:cNvSpPr>
          <p:nvPr/>
        </p:nvSpPr>
        <p:spPr bwMode="auto">
          <a:xfrm>
            <a:off x="460375" y="-24384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1" descr="data:image/jpeg;base64,/9j/4AAQSkZJRgABAQAAAQABAAD/2wCEAAkGBxQTEhUUExQVFhQXGBgXGBcYFxcYGBgYHRcXFxcXGBgYHSggGBwlHBQVITEhJSksLi4uFx8zODMsNygtLisBCgoKDg0OGhAQGiwkHyQsLCwsLCwsLCwsLCwsLCwsLCwsLCwsLCwsLCwsLCwsLCwsLCwsLCwsLCwsLCwsLCwsLP/AABEIAMIBAwMBIgACEQEDEQH/xAAbAAACAwEBAQAAAAAAAAAAAAADBAACBQEGB//EADwQAAEDAgQEAwYFAwQDAAMAAAEAAhEDIQQSMUEFUWFxIoGREzKhscHwBhRC0eFSYvEVcoKSI6LCFjNT/8QAGQEAAwEBAQAAAAAAAAAAAAAAAQIDAAQF/8QAIhEAAgICAwEBAQADAAAAAAAAAAECEQMhEjFBURNhBCKB/9oADAMBAAIRAxEAPwD4kuwuBdSikUUXUxiLsLi6mMSF0KLsImOBdhSF1YxyFFaFFqMVhXYySjYbCueQAF6zhf4dggkSqxx3tk55EtFvwvwXQkL21HACEfh2AAaAAtV1EAWVHLxEVFvbMj8mAErUoLbNKUjiGwspAlExa7QFnVitPEGSlK2HmeXdUTJGVVdKEDK1BgS7bzVnYEM1hFSMZfsp2Qn0VquaAlaiawGPiaG8BI1GrffTSVfDWRTCnRjvYqGn0T1Sjt8EEshZxsopiGIZdANNP1Al3hQljOiMrQqWqhCZc1CIXPKFDgoUV8qiTiEqoopCVIxF0BcVmpkjEAXQFcBdyp+BjgCiuGqQqKALKKQrZFenSkwhwNZRjJWjheHyn+GcKJ2Xs/w7+Gy+o0keFpBPqqqMYq2c8sjk6iA/DH4YhudwudO3NeoocOjay9C3DAQAuvwyRzsosQphKKJUpynKdCAFf8tdJZXjoUp4RZfEsCb8l6HF1gwLDxeKJM/BGLEmlRjtwdpVamDBTNSqUBziqHM6OtoABJYumEV1ZLVXpkmK2I1WAmErUohO13JCrUToUC9L1F15QpTpAAPak6zE+4IFRqZAszKjUu8Xum6zUAtQaL45C5aqGmmci4WqbhZVTFMiiZyKJfyQ3MH+RNzFku6nC3X6LOxDE2T/AB4paJYszlpiUK9NqI2jKYp0YUseFtlpTSB+zUDFo4HCZiRGyIcAZgLq/NEHnRlhi6KS1GYAo1Lhpm+i35oV5zHbRXoPw7wM1HAxbVEw/DQXAAbr6b+HeChjAAO5U8lQRouWR0I8L/D1phesweHDG2tzRTTy9kM1VyOVnXDGoB6bZKb9jCzW1YctprgQO0pJaKx2DFEQg1jlB6LM4hXqtzFliAYnQ6aeqQ4ZxB9UHMbff7LKIjmroNiczpOyx8Q5eoa2AbTIjzWDXwZc6GjpoqpkskSmDwoLMzvJBxLPDMW2XoKmEGUCIgadABJ67oX5ZjnNbrcdto+aykK8fh5SphHHZKYigWr0/Fm5C4doA0j7BXl8RWM3VYtshkio6EKxSdVqbrPS+WVQkIuYq5E86muCgnsxnOCE9qefRVPYImMp9FCdhlrupoTqa1gMr8up+XWiWIbhdNZrYj7BRO+zHVdW0bYsHIRoymW00RtNW0Im10IigjUcLJTjKS0cBgsxE6bpHJIbbAYLCRoPNPnBgd1sUqDRpHJGw5aCSYsN/QQud5B1EwsNhC50QtdvDmhpmJ5/Rd/MezqTc3g9boNFrZzOcSDMgWjpKDk2Gkg3DOHt9oDqRC+hYEQ0LxXABNTovY0XKGVts6v8ekrGMRUkFZNWrcdE1iallm1iVJIrOR3FYwzIRsLxktPMfLmstwRBT5ItEVOV2jWx+ObVYcpvGhtM+GBzN58kjwggS0bH1uEzwjAFztee3RMVOFtokvBdqLWjrt8EqaWitSf+wxWqgAk7X9VfhtZjqLnAdM3mdOWi83xbizpaxsQHDMTvpaOVtQtfhFT2GHBgTJgdzP7pmtAWRcjQDopw8wO1xI0nz8oVsPTaRDvDeYi5ymLu5e7boFWowuoDZ1QXPJokn/6PomRJfTYCBGZ5nYWAv6pCiMrjTRlN7FfOMbiJP3819UxIFL3g1zXaEnW9h0C8jxjgmZ7y9pY2M3hFv7r7AT81bHNI588G9o8dRBe6FrtwUCE7wjg4BcRcAwDrMbj/AAtN+FCrKZBY2ecdhuiFUowt6pQCWq4SVlIDiYJpoD2rarUISNSgnTFozSxCqBNVmJR7EyAAchPamjSshOpwmALElRGyqJrRgTQiMauMbKLRCZsFDOGpiy0sMQD5LPp2TNG6lIcepguMBPewDGXMnVZ9GplTpOYKTCJVMTfQIZgwrYkAugBWwVEyjQD0XABA6rezrDwFgtFtWyhPs6cbpF31ZsuYgCEs18n4pp9wkGTsTy3TmHpITGLRwVKSgwwWza4bTDAAN01xCnIIaPGRYdvv4FDp5WNzP223WZisQ5xLma3HlfcqUU27OqTSVGZR4Wa1Vwq5paRmvADB+k3g3M+Sbx0Sco8LTbaT0CbqYu0w2SAIb+qNBO/U8kDCUMxL3x4dGzIn9lVP1kOPiGMAw5ACSYiTJvuWjkJgRyHVHFEEkiZ0J5nS3OI2RWU5OUe63xHry+PyVn45oa28gAkAEa313F7+fojZVKhDigHs3AxM9CRHfeJ7Ss7BOf7NjT4rlzSZkCSRM6oWIxIdUIcJgeKBbMbxI1sAIWvwqhLiT+lP0hO3oUOCgaATsBAVPyBnqt99MF8RYIz6YOiXmM8aPLN4WNSPVBq4MA6ei9JiKPJI/kySZ+yipivGjz9bhgcbNHms7iXBgBrHa0r0ld5ZFpG5jTkV4/8AF/FCynlGYEmWmwkTOs2i3qnUmRyRikYGPoOaTawMG9xytugRH6SPKT8lzHfirxDLRAuDMzIi+g9ELC/isioM1Juvu5xJPnoJVf0Zzcb6C1HNbq0g9UnXrjVa2P4ph6pBcxwN5DhE7Zmls2vpKw8VgBmOSqCIB8Vrm2UkDnzVITTFlFo6Kw5/FdWb7Gr/AEOP/Gfjuora+i0zSARKbVKYRWtWsJcJykIAS1MbplpskZi+ZNipDYSM3RGvS0EPh23kpmk66Ta9MUCgwGtQenG1bLLouTTHKTRWLHKAunCkqBCZD1NorHoYpsWngIBnksyi4XkxY7TfYJ+kwQJNzeNUrLwC4rEl7gP0jTmep5CEJ8AZf0nbnvB5hTGOzacgCdAI6/eqE3DyQSZsikqDJuwVJz3vcBAAsHH4n6+iewlRpgAnI0x1edz2lAxLwABzN41PT6o/DaJJmLx/1H39Fn0JHsebJDgJGbWNtgBPKT6pSlRY0EN8RmCTrztyFj6K78SJyMNou7Trb4IdHCgMNze87kfYSJFXt6APY5xF9JmNL6nv1Wzw1ga09SgYak2zRtc335J6jTtHJaTGjH0JRZKZp04upQbCYaLKTYW6EH0YWTxWrDmtae8W2I17kehWxjq4aCTZeOxAL6md1miYHXm710TwVizdIyfxXxn2DC0EZzYB1xF5Jn0814XE4572kPf4SC0wwfPR1yTrqE1+KsYK9R7mEuFmg2i24nafmsz/AEx7W5y0kRAJd/7dl0qOjz8k3JmLisBM5HZgPI6E6eRSTeG1DpTeRtDSfTnst53DYhzqjRBBtNr7FUxuOIdDDNve1PKNPim/OxY5HErwujWENc3KACQXQABaZG4R8XiqJADqgGUfokg6HWL3DdR+lZz8VUeMpcTrrextAtbySdTCgan6plBo3JN7HX4mnJirI5mkJ+IUWbDOq6mqQ9R/p6mkxEY1cpldJTtkjoRgUEFWBWNQZr11pVDou0StoAwxNUkq1M0ilYRxhR2OSbTOi0KdKaRIEumBz0kqTHii9KqjYd+YkSLa9Fn0KVUksqEMB0FszrWAjbS608IwNAhsDYEXk8+vdIykTVwVNoudB8TsTyCvicQGXaZP9IMxb91MNV1EbX6crrNxAc0lnik+LNFhbTxHw/WyX0u3SAMxjnunSdxotGpjTo23VZWH4W4jMXiY207SmMJg7eOR2cCfUaJtEY8x3BAufA8Tt7+6FqV35XGkOQLiIvP6R6b81OE0mNbYANBGo1PlrtrzW7h6tEyQ0B0SXQBMDUnopyls6YQqJ559J39OWdJN+ltgtGoRAH9IvynYDmeqUrOl5NPxC8HSNyYN9OQVXgtgvkRz8JJ5Rr+63YU6NDBggl0DLOwi/nqtSi1Y2DzPInQaN2W4wZReynIrHoK3kuYnEhjZJSVfibGb5nbAfusPiFV7nGXR21b/ACgo2LJnOK4zPLZsDLthrOUntr/K8F+JPxO580aMNZ7pde/OIv8AU9NVv8XxPs2Oa0S4ghoJEkxcmeWpK8zQ4MKbml7szhcZtG83GdNNegXRCKRx5Zt6RnvZSpNbmaXvPiZTgku2aXAbC5hYHGOIPqPDs7uWXTL/AGrcx3EaVNznBzq1R5g5TDA3kHDySTnlxzNpNZJkOPiM85PzVUczKYGkW0g57cx1BJAyj+4u+7rPriXEtaHEmfC10drm/kn61AC7jmcf69uw/wAJGviHCzXxNrQAelrn1TqwFDRJd/5HCmOTQCfSecalBrUWknJ7QjYuA/j5Ib6n91/Mn91yo+9y4nrf/Col/Qq/hwUx1/7R/wDKir7MdfVdT0g8mehaVaUBjkVlQKZiyIxAFTkrMctswyiUygBwRGPCFGGGuRW1OSBSaCfrKba5tNpzHxctR5oUYvTB6rYw2Ja1oza9ul157/U4/Q2EOniX1NSI5DlvZBwvsZSro9BUxDHmRBeDa1h/uM6x1TeDJtNy7Q6QOf8AKyqGGc0ttIIk206OK3OHVPEQIc6O8egjyUpIpG29jeEbDSXNc682Ivy8raJoVxUgRcTAvmvrBlZX+pVGuAvlmbQRPZa7OLOyySMxtMDNHkJ36KbTLxa6BtogE3IO7TIv5q7aI1dYbAan126pSpj590R139f2QX1p94/UlGmDkvDTqY0RAAgaAfdz1R8Nj2taZGZztiLDlbc99Fn0nCLNM8z9B+6vQac06Rus0hk2aTarmk+ABxiJEkdht/CpSYAc9R0uGgME9YG3f/Cj3gNJFydXmeenVBw7ZBIFuZ37DkkQ/prYTFBrXOIhWx+LDm6m4sCL+caJEU512ttASmJxAs1hzO35T9UqjbGcqRbCZjmc6BFwP1ZRYuA1iY+CTxeMG030BF/4S/EuIClJLpe63Inp/C8hx3iL2UySf/K+IHJs6HQtHzVowbOaeXih/jHF6dHM/wB93ui+p1IJ0Ak6fBeGxJr4p5cZIJn+0etvqtNjNH1yXuA8NMAEx/tEBoRKft8VDaYaynu79IH+6wJ6NHcqySRytuQHBYOnTF5qVNmtAdbnOgHVL8Wx/wCnwsO4a7M7zLfkVq4nC4XDNLX+0quIkkZiNYh2WAB0JKyqnC8LWc7JiCxuzSwgEdIEC+yF+h4+MwauMbcDMZ3Jj5D6pRrjr+8r11T8IUvCW1jlI5B3Q8hPRM0+B4SkWk+0qu1IeQxgM8gCXDohd9lVxR4+hhnvMCSTsJJPkFu8L/CGIefGPZsOrn/QC5N+i9VhA4AezZSpc8rWAnqW/emy160taHPDsp8MkGJ1gTYW2Qc66B2YH/4VRFvaP9G/Rq4vT0cNUc0OaSARYCQoh+j+jcP4fNGuHZW9t2SQYNUelT5ADqf5XZxRzWHNfkmKAJuTtb6JIVQJ8Q/dE9uTAAt97oNGsda8TBiPM/JcFQNJgffqknX3srZkeJrNJuMMEB0dAJ+aGGmJN50lKMKKCT0HxP7IVRgoJecuoFzyB6lO0iG2G29gP4SzHWjQck5RAFyD5pGEdpuLhrI7mPXfyWjhK5ayNAb8p6dljsqeiO2rzukcRlKjZGLnp219VA+VnMr8h9f4TlDDvfc2H3oEjVDqTYwx02lOYekVzD4caNaSedyfTZEgi0XSNlYxrsep0mj3jPRv77IlTHw3KxoHXftKTpUCbk25BOHEA3gCNoAHlCRosmUe17yDVl0CAIsOnRMPbDZc682byEankk8Rjg0SJ5WE35CLkrznFvxTRpGHF73nYbDaSY+CKi2K5qJv4zGgbgSYjrsvJ8e/FjafhpETfxAhx5eECwE7n0WRjsTicbchtOkI1BY07CSWy89hFkD/AEujTj2jw63uUwDJ3kuvHKw+irGCXZzzyyfQjS4lUfUzUwZ/rd4iDzkrWwvCqheC/PmdfMRDo3InT59VanxtlK1Ok1pGkyXD78ktW4tWqaOd/wAbfJO38RKl6bw4ZRpiMhJOuaXT35+ZS+P4hUy5aYptDTALiHbEABrBaJ0M6LEp4ktM5jm3EA9pM3RvzbqggTbfRo9NPNJX0bl8K4Ph1d7vHiC03tLjbtoEVmDpsOWkPbO3t4QewsU7g8A0sGd4ubgZpPLuB6Jr84GDLQp5gNXQQ23zWbMkCbwqo+7h3ggADq4jToAmDgGtY51jA/TMeZEuOnTsozG1qrYNQtabFoGVuve/zRKNINIBzOJiGgCSOu8aqTkx1FeGUMXUfq7kMrQfL6LTw2FrPjMXwQcom/otd/DsgEhrHa5Yv5kdFlVcFVmzj8APLqt2Nxrs3MNTytDTSeSBEubVnzUS+Hw9fKPH/wC5UQoqn/D5Xm2A+K46d0NlU7qMidJ+C9FWcAU028p+SNnMANAt9ygT2RWH/AssY7JOrgOgCNRp9/Nda46AADsjUgd0NhJ7L7/lHo0B92XGDsmaR+7pWwhW0gNBdFdJtE9zb0XGdBPkmqNM72UmwgGYY62+PyTVDCjc+QTFOkmaVP7/AMJXIZRLYejHugDqdVo0S1t3HP39303SYZsPktHDcFfUghriOcwPUmFOT+lop+FncQnUkDoLemgVW1wT4QSq1206JaS5kz7s5zbcx4fIlAp1bn2TZub+LLJ1nS3QFKO2/Rx1cjeEk/EGToQNpk+ewXHY2nSbmqnOROYQWM6Cxk+oXk+O8QdVBhradPUCQBfbmdk8YtiTnRt8T4wGDxGJ0tIgjmLSRsvNnjFMGWtIf/WWz2Av9FmVMe2wJzACAP0jmr4zifsSBSa2SJzkAz/tOieqIuTZp+zc/wB6rNpLYcCN7SsbF0ngmc2XY3iO8pH8w5xkmSdzf5pmmx7ufrAH0C3KgUEwzJiWvLZ0G4GsQE8Kwd4RDKeuWZJ7mJJ7oeGouH6hexB0PfZaOFwwI001LQIA5y6wS8g0BoYbN7tNukz7xjtz8luYPAe0YDIaR/tLvIAw0+U9l3Dsa0WAn1JHMuI16BHNY82tG8C/qb/BK22OopdlsKadCnDy32hMwPEezjujCvLNPFtMNEc41Cy2vpsk5hrtGb/s76LjuK02aFoPm4/KPQpeLG5DlOnUJBnn7lhv+p1z6LS4TQNPxQGk67u7BxEjrC8pU4k6o6Mzi3fRoPxTNTjNR0NDW9y4/Mm3mhQVI9DxA1ah8JA7LZ4TwF4bmr6mwBtAO/eJ1Xh+E4zEZ7MB6u93vM30Oi9SfxBVeGgid3GYB5nptzSu/CkZRu2aT+FYUGDUg8syizP9cf8A/wAmejj8ZXVqY3KPw+NNadh8EdlM8k6wDkfMEKVqhmGttz1+cL0v0PP4gGUyjMou5olB9rtJP/EJxjQdQRzh7RHqEjmHiAp4bqmWYaEejhG/pcN/ecD9Uxh+GOqQAHSLeAapXMZRAUsLvAjWZEJrDNadCw/8gmxQa3Mxwcco8TXOdYTuOUhWpvaB4WNA6Nn6KfIbjR3DNa4kBwBH3YxdPUMBLoc9rRuSY9JQKbahBhtTLrIGQfFM4PCNN3xHfN9+UpGx4r+DI4eyBkxFMunxCHiP9sA5vgqGkBzce1uvXzhKcWxFGnEVXtaZEBgBPKPEbjldcZg2wXM9pV5l8g5h/aD4defklH14hp+Nyg5fD5R8SgVcZVfZziBpAkujq4kx5R3QcG2rOUtpUi4S3MC95HQFwHnKysR/5QYzTJDnEb6SQBJNt0VsVtmp+abTt4QY1MucesaeqSxXHr+9JO5cZ1WPTL2PhhznQEtIaD210TJJa4Z6o6jJkaPQS4d0dIRtgHYqq+S0yN7Egb67aJB/D69UzDnDYkQPI2C9dTp4gRUF2EZWWBbF4yzFzB9NE7wwvquym7m6k2Y3X+Qj+j+BWOzw1f8ADNdjQ51JxaTAcHAieXhkoVbhFQEA0yItBMm99NYX0rGtgDxSTuJIB7fYWc8MZJBL3HUkCT0nQAXEIqdhljR5LDcHrOgCw2sG/ISVoYf8N1J8fhHx+K2/zh2BEev8odbjhFg2/Nw+n+EG2wJR9C4b8NMDc2YW5guns0R6myDWIY7IMzjE3MN7DKInsEm/iVR2rnR1Jv6oeKxoOjo67fO6CTM2vC9fGuiAMo6QD8/os+o3WXPI6Fs9ZlXpQ4xnMRqGiB3MqOoibEuRoVsTDQTMf9jJ+EJtjZFso6gRHY3K6yg8zlH/ANR+yao0arjdzh2H0CDYaEDSaP1T2H1Wpg8GMmrxP6W2nq4ymqEMMgAuiCXCfQG3mrtI107WCXY1IoxkNgwOepn1TGHc3Y/BRjMwkAmOkDTmh+1aAXGBGnKfqsE0mERqfiospmKcRMD4qLcWHkebp4WCBnknbX0jVGZhmlwawh5i+WLd5Kaqe0BgG8ciTHzAVS0/1D9/Up+TJUEbw9n6oB66/KCVG4IEHKBO0gfS6rlboXi1zqpg8jyfE8dcpA+JWtmNfCNa1l3w7bLTbHq4/RUwwDCS2pMmSC4C/OAQl6tGiRasc20sMdyhUmNE+OYOzXIUPdGxTJe1zQ+zhduuborMoFl8jmt1Jg/ALNcwO910262TtDHU2CM7exY9w9ZCDXwZP6UcXbNbFzYmwO9xb4qo4i5mVuVrjckQA4ieZsYIm10+3jLGuaYoOEaezM66dPVBPEaMk+zmSToYE7CTYdEP+B0umArcObUIeyQWX2yxaMzXmxuTAXH06gDW0yXEGTebQZJE/VStxtpGWw3AOUQPgljjIAgC41kGe8SmSYrcTZwWPyE5/YGpEZnAF0CPDIBja3REdjGm7mMM6FuYHyczRebr4txMAgCP0tE66+I2XGY1ws3N3Jk/E2W4G/Q2sVXD/eDZAhhAnuC4+I9pSTajJg02OI5tP73QvzOaATf/AI/uql/Vx7ZfrKKQrlZr0eOFoLXAZTaABI2t/SL7HRWpvyCWWnQZyfmSR8VkUWE6Md3cWj5BGjcuA8jdDihlJ+l6LH5iapzOJtGbKBGkG3mpWrZQCGgxyk/Am6BSeBq8z/tBHxUfVEkSSNoa1u+uneyNAsn5j+10npCSxdB5j3h/109brSY8O8LGuPMk6dZsAr45mQCHC+oE26ydVrBRhjhtQwYMHckCfUp+hw2lll5LjOgJIAi8yBN7W5KtfGQf6hqSNB3nt8FG1yQIpk9Rt+xRdg0NuotDCGAN62J8mzqgYbChoIILyd4Jjs2YVatR22Zvf4+6ue1cIh7p3IB+rkKDY2xgGjXt7sB9ZcuVMU1urnQN/CL9gCs6scxkuceYzT8ESlhv7bakmAB+5Wpemv4O4bFMeHEZrNkS6Mx5e79EB7HEzoJuCYOXmJUoU88tkgHSSGnt4VG4MU3SWS7nM/FyAQdWg4kRVcGCbhxg+UBUoAySGl52Ig3vEzPpKJiqJHhc1wm+WLecBUbRIaBdreV49FgehhhCbkGd5AlRDGH6n0/lRazGKKrjqT6lGa4zqoomQo21o5D7KBUXFEDMvNh2CYwZu/oP3UUWYUN1TIvfwj5JTA3MG45G6iiJvSE3PdPNMi6iizAjFq//ALD97lPOaDqJtuoomfgATGiNEbD0xOg32UUQYRksAcLDUIegJFjJUUShEsRUPM+qy3VXX8R9SooqxED4d5zC5XoOF+LPmv3v81FEsx4nMVamIt4h9UrVEm91FEqMzrjDYFhyCq62lrbdwuqLAFOIPNrn1SntXe0iTHKTCiiL6AMVDAbHMfNaFZoDhHJRRI+x10V4jWc1oDXEX2JHyXOEnNU8Xi73+aiiAUMcc99p3OWfQoFdxgXXVEV0gy7YsSoooiIf/9k="/>
          <p:cNvSpPr>
            <a:spLocks noChangeAspect="1" noChangeArrowheads="1"/>
          </p:cNvSpPr>
          <p:nvPr/>
        </p:nvSpPr>
        <p:spPr bwMode="auto">
          <a:xfrm>
            <a:off x="612775" y="-22860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44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20981E-6 L 0.01024 -0.88318 " pathEditMode="relative" rAng="0" ptsTypes="AA">
                                      <p:cBhvr>
                                        <p:cTn id="6" dur="2000" fill="hold"/>
                                        <p:tgtEl>
                                          <p:spTgt spid="14338"/>
                                        </p:tgtEl>
                                        <p:attrNameLst>
                                          <p:attrName>ppt_x</p:attrName>
                                          <p:attrName>ppt_y</p:attrName>
                                        </p:attrNameLst>
                                      </p:cBhvr>
                                      <p:rCtr x="503" y="-441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81162"/>
            <a:ext cx="8572500"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19228"/>
            <a:ext cx="9067800" cy="2163762"/>
          </a:xfrm>
        </p:spPr>
        <p:txBody>
          <a:bodyPr>
            <a:normAutofit/>
          </a:bodyPr>
          <a:lstStyle/>
          <a:p>
            <a:r>
              <a:rPr lang="en-US" i="1" dirty="0" smtClean="0"/>
              <a:t>“…and </a:t>
            </a:r>
            <a:r>
              <a:rPr lang="en-US" i="1" dirty="0"/>
              <a:t>death and hell delivered up the dead which were in </a:t>
            </a:r>
            <a:r>
              <a:rPr lang="en-US" i="1" dirty="0" smtClean="0"/>
              <a:t>them.”</a:t>
            </a:r>
            <a:r>
              <a:rPr lang="en-US" i="1" dirty="0"/>
              <a:t/>
            </a:r>
            <a:br>
              <a:rPr lang="en-US" i="1" dirty="0"/>
            </a:br>
            <a:endParaRPr lang="en-US" i="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04858"/>
            <a:ext cx="5321776" cy="3991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682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250"/>
                                        <p:tgtEl>
                                          <p:spTgt spid="19458"/>
                                        </p:tgtEl>
                                      </p:cBhvr>
                                    </p:animEffect>
                                    <p:anim calcmode="lin" valueType="num">
                                      <p:cBhvr>
                                        <p:cTn id="8" dur="1250" fill="hold"/>
                                        <p:tgtEl>
                                          <p:spTgt spid="19458"/>
                                        </p:tgtEl>
                                        <p:attrNameLst>
                                          <p:attrName>ppt_x</p:attrName>
                                        </p:attrNameLst>
                                      </p:cBhvr>
                                      <p:tavLst>
                                        <p:tav tm="0">
                                          <p:val>
                                            <p:strVal val="#ppt_x"/>
                                          </p:val>
                                        </p:tav>
                                        <p:tav tm="100000">
                                          <p:val>
                                            <p:strVal val="#ppt_x"/>
                                          </p:val>
                                        </p:tav>
                                      </p:tavLst>
                                    </p:anim>
                                    <p:anim calcmode="lin" valueType="num">
                                      <p:cBhvr>
                                        <p:cTn id="9" dur="125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lum bright="-10000" contrast="40000"/>
          </a:blip>
          <a:srcRect/>
          <a:stretch>
            <a:fillRect/>
          </a:stretch>
        </p:blipFill>
        <p:spPr bwMode="auto">
          <a:xfrm>
            <a:off x="1600200" y="1905000"/>
            <a:ext cx="6123665" cy="28194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487" t="22031" r="18056" b="12800"/>
          <a:stretch/>
        </p:blipFill>
        <p:spPr bwMode="auto">
          <a:xfrm>
            <a:off x="2931" y="-76201"/>
            <a:ext cx="9151782" cy="693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65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2209800" y="-29910"/>
            <a:ext cx="4530574" cy="3784918"/>
          </a:xfrm>
          <a:prstGeom prst="rect">
            <a:avLst/>
          </a:prstGeom>
          <a:ln>
            <a:noFill/>
          </a:ln>
          <a:effectLst>
            <a:softEdge rad="112500"/>
          </a:effectLst>
        </p:spPr>
      </p:pic>
      <p:sp>
        <p:nvSpPr>
          <p:cNvPr id="4" name="Content Placeholder 3"/>
          <p:cNvSpPr>
            <a:spLocks noGrp="1"/>
          </p:cNvSpPr>
          <p:nvPr>
            <p:ph sz="half" idx="1"/>
          </p:nvPr>
        </p:nvSpPr>
        <p:spPr>
          <a:xfrm>
            <a:off x="0" y="3429000"/>
            <a:ext cx="4800600" cy="3429000"/>
          </a:xfrm>
        </p:spPr>
        <p:txBody>
          <a:bodyPr>
            <a:normAutofit fontScale="92500"/>
          </a:bodyPr>
          <a:lstStyle/>
          <a:p>
            <a:endParaRPr lang="en-US" sz="3600" dirty="0" smtClean="0"/>
          </a:p>
          <a:p>
            <a:r>
              <a:rPr lang="en-US" sz="3600" dirty="0" smtClean="0"/>
              <a:t>There are 53 verses where the word </a:t>
            </a:r>
            <a:r>
              <a:rPr lang="en-US" sz="3600" i="1" dirty="0" smtClean="0"/>
              <a:t>“Hell” </a:t>
            </a:r>
            <a:r>
              <a:rPr lang="en-US" sz="3600" dirty="0" smtClean="0"/>
              <a:t>is found in the Bible.</a:t>
            </a:r>
          </a:p>
        </p:txBody>
      </p:sp>
      <p:sp>
        <p:nvSpPr>
          <p:cNvPr id="7" name="Content Placeholder 6"/>
          <p:cNvSpPr>
            <a:spLocks noGrp="1"/>
          </p:cNvSpPr>
          <p:nvPr>
            <p:ph sz="half" idx="2"/>
          </p:nvPr>
        </p:nvSpPr>
        <p:spPr>
          <a:xfrm>
            <a:off x="4648200" y="3810000"/>
            <a:ext cx="4038600" cy="3048000"/>
          </a:xfrm>
        </p:spPr>
        <p:txBody>
          <a:bodyPr>
            <a:normAutofit fontScale="92500"/>
          </a:bodyPr>
          <a:lstStyle/>
          <a:p>
            <a:r>
              <a:rPr lang="en-US" sz="3600" dirty="0" smtClean="0"/>
              <a:t>5 references to the </a:t>
            </a:r>
            <a:r>
              <a:rPr lang="en-US" sz="3600" i="1" dirty="0" smtClean="0"/>
              <a:t>“Lake of Fire.”</a:t>
            </a:r>
          </a:p>
          <a:p>
            <a:r>
              <a:rPr lang="en-US" sz="3600" dirty="0" smtClean="0"/>
              <a:t>Over 150 references to Hell in the Word of God.</a:t>
            </a:r>
          </a:p>
          <a:p>
            <a:endParaRPr lang="en-US" sz="36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948782"/>
            <a:ext cx="2102530" cy="12345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63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to="" calcmode="lin" valueType="num">
                                      <p:cBhvr>
                                        <p:cTn id="12" dur="1" fill="hold"/>
                                        <p:tgtEl>
                                          <p:spTgt spid="7">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to="" calcmode="lin" valueType="num">
                                      <p:cBhvr>
                                        <p:cTn id="17" dur="1" fill="hold"/>
                                        <p:tgtEl>
                                          <p:spTgt spid="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4495800" cy="6553200"/>
          </a:xfrm>
        </p:spPr>
        <p:txBody>
          <a:bodyPr>
            <a:normAutofit/>
          </a:bodyPr>
          <a:lstStyle/>
          <a:p>
            <a:r>
              <a:rPr lang="en-US" sz="3600" i="1" dirty="0" smtClean="0">
                <a:effectLst>
                  <a:glow rad="101600">
                    <a:schemeClr val="bg1">
                      <a:alpha val="60000"/>
                    </a:schemeClr>
                  </a:glow>
                </a:effectLst>
              </a:rPr>
              <a:t>Fire - Matt 7:19, 13:40, 25:41</a:t>
            </a:r>
          </a:p>
          <a:p>
            <a:r>
              <a:rPr lang="en-US" sz="3600" i="1" dirty="0" smtClean="0">
                <a:effectLst>
                  <a:glow rad="101600">
                    <a:schemeClr val="bg1">
                      <a:alpha val="60000"/>
                    </a:schemeClr>
                  </a:glow>
                </a:effectLst>
              </a:rPr>
              <a:t>Everlasting fire - Matt 18:8, 25:41</a:t>
            </a:r>
          </a:p>
          <a:p>
            <a:r>
              <a:rPr lang="en-US" sz="3600" i="1" dirty="0" smtClean="0">
                <a:effectLst>
                  <a:glow rad="101600">
                    <a:schemeClr val="bg1">
                      <a:alpha val="60000"/>
                    </a:schemeClr>
                  </a:glow>
                </a:effectLst>
              </a:rPr>
              <a:t>Hell fire - Matt 5:22, 18:9, Mark 9:47 </a:t>
            </a:r>
          </a:p>
          <a:p>
            <a:r>
              <a:rPr lang="en-US" sz="3600" i="1" dirty="0" smtClean="0">
                <a:effectLst>
                  <a:glow rad="101600">
                    <a:schemeClr val="bg1">
                      <a:alpha val="60000"/>
                    </a:schemeClr>
                  </a:glow>
                </a:effectLst>
              </a:rPr>
              <a:t>Damnation - Matt 23:14, Mark 12:40</a:t>
            </a:r>
          </a:p>
          <a:p>
            <a:r>
              <a:rPr lang="en-US" sz="3600" i="1" dirty="0" smtClean="0">
                <a:effectLst>
                  <a:glow rad="101600">
                    <a:schemeClr val="bg1">
                      <a:alpha val="60000"/>
                    </a:schemeClr>
                  </a:glow>
                </a:effectLst>
              </a:rPr>
              <a:t>Eternal damnation - Mark 3:29</a:t>
            </a:r>
          </a:p>
        </p:txBody>
      </p:sp>
      <p:pic>
        <p:nvPicPr>
          <p:cNvPr id="7170" name="Picture 2"/>
          <p:cNvPicPr>
            <a:picLocks noChangeAspect="1" noChangeArrowheads="1"/>
          </p:cNvPicPr>
          <p:nvPr/>
        </p:nvPicPr>
        <p:blipFill>
          <a:blip r:embed="rId3" cstate="print"/>
          <a:srcRect/>
          <a:stretch>
            <a:fillRect/>
          </a:stretch>
        </p:blipFill>
        <p:spPr bwMode="auto">
          <a:xfrm flipH="1">
            <a:off x="4832642" y="1828800"/>
            <a:ext cx="4235158" cy="4724400"/>
          </a:xfrm>
          <a:prstGeom prst="rect">
            <a:avLst/>
          </a:prstGeom>
          <a:ln>
            <a:noFill/>
          </a:ln>
          <a:effectLst>
            <a:softEdge rad="112500"/>
          </a:effectLst>
        </p:spPr>
      </p:pic>
      <p:pic>
        <p:nvPicPr>
          <p:cNvPr id="6" name="Picture 4"/>
          <p:cNvPicPr>
            <a:picLocks noChangeAspect="1" noChangeArrowheads="1"/>
          </p:cNvPicPr>
          <p:nvPr/>
        </p:nvPicPr>
        <p:blipFill>
          <a:blip r:embed="rId4" cstate="print"/>
          <a:srcRect/>
          <a:stretch>
            <a:fillRect/>
          </a:stretch>
        </p:blipFill>
        <p:spPr bwMode="auto">
          <a:xfrm>
            <a:off x="3700780" y="457200"/>
            <a:ext cx="3157220" cy="2848620"/>
          </a:xfrm>
          <a:prstGeom prst="ellipse">
            <a:avLst/>
          </a:prstGeom>
          <a:ln>
            <a:noFill/>
          </a:ln>
          <a:effectLst>
            <a:softEdge rad="112500"/>
          </a:effectLst>
        </p:spPr>
      </p:pic>
    </p:spTree>
    <p:extLst>
      <p:ext uri="{BB962C8B-B14F-4D97-AF65-F5344CB8AC3E}">
        <p14:creationId xmlns:p14="http://schemas.microsoft.com/office/powerpoint/2010/main" val="3364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lum bright="-20000" contrast="30000"/>
          </a:blip>
          <a:srcRect/>
          <a:stretch>
            <a:fillRect/>
          </a:stretch>
        </p:blipFill>
        <p:spPr bwMode="auto">
          <a:xfrm>
            <a:off x="-203200" y="0"/>
            <a:ext cx="9347200" cy="7010400"/>
          </a:xfrm>
          <a:prstGeom prst="rect">
            <a:avLst/>
          </a:prstGeom>
          <a:noFill/>
          <a:ln w="9525">
            <a:noFill/>
            <a:miter lim="800000"/>
            <a:headEnd/>
            <a:tailEnd/>
          </a:ln>
        </p:spPr>
      </p:pic>
      <p:sp>
        <p:nvSpPr>
          <p:cNvPr id="3" name="Content Placeholder 2"/>
          <p:cNvSpPr>
            <a:spLocks noGrp="1"/>
          </p:cNvSpPr>
          <p:nvPr>
            <p:ph idx="1"/>
          </p:nvPr>
        </p:nvSpPr>
        <p:spPr>
          <a:xfrm>
            <a:off x="0" y="0"/>
            <a:ext cx="5410200" cy="6858000"/>
          </a:xfrm>
        </p:spPr>
        <p:txBody>
          <a:bodyPr>
            <a:noAutofit/>
          </a:bodyPr>
          <a:lstStyle/>
          <a:p>
            <a:r>
              <a:rPr lang="en-US" sz="3600" i="1" dirty="0" smtClean="0">
                <a:effectLst>
                  <a:glow rad="101600">
                    <a:schemeClr val="bg1">
                      <a:alpha val="60000"/>
                    </a:schemeClr>
                  </a:glow>
                </a:effectLst>
              </a:rPr>
              <a:t>Damnation of hell -     Matt 23:33</a:t>
            </a:r>
          </a:p>
          <a:p>
            <a:r>
              <a:rPr lang="en-US" sz="3600" i="1" dirty="0" smtClean="0">
                <a:effectLst>
                  <a:glow rad="101600">
                    <a:schemeClr val="bg1">
                      <a:alpha val="60000"/>
                    </a:schemeClr>
                  </a:glow>
                </a:effectLst>
              </a:rPr>
              <a:t>Resurrection of damnation - John 5:29</a:t>
            </a:r>
          </a:p>
          <a:p>
            <a:r>
              <a:rPr lang="en-US" sz="3600" i="1" dirty="0" smtClean="0">
                <a:effectLst>
                  <a:glow rad="101600">
                    <a:schemeClr val="bg1">
                      <a:alpha val="60000"/>
                    </a:schemeClr>
                  </a:glow>
                </a:effectLst>
              </a:rPr>
              <a:t>Furnace of fire -            Matt 13:42, 50</a:t>
            </a:r>
          </a:p>
          <a:p>
            <a:r>
              <a:rPr lang="en-US" sz="3600" i="1" dirty="0" smtClean="0">
                <a:effectLst>
                  <a:glow rad="101600">
                    <a:schemeClr val="bg1">
                      <a:alpha val="60000"/>
                    </a:schemeClr>
                  </a:glow>
                </a:effectLst>
              </a:rPr>
              <a:t>The fire that never shall be quenched -                     Mark 9:43, 45</a:t>
            </a:r>
          </a:p>
          <a:p>
            <a:r>
              <a:rPr lang="en-US" sz="3600" i="1" dirty="0" smtClean="0">
                <a:effectLst>
                  <a:glow rad="101600">
                    <a:schemeClr val="bg1">
                      <a:alpha val="60000"/>
                    </a:schemeClr>
                  </a:glow>
                </a:effectLst>
              </a:rPr>
              <a:t>The fire is not quenched - Mark 9:44, 46, 48</a:t>
            </a:r>
          </a:p>
          <a:p>
            <a:endParaRPr lang="en-US" sz="3600" dirty="0">
              <a:effectLst>
                <a:glow rad="101600">
                  <a:schemeClr val="bg1">
                    <a:alpha val="60000"/>
                  </a:schemeClr>
                </a:glow>
              </a:effectLst>
            </a:endParaRPr>
          </a:p>
        </p:txBody>
      </p:sp>
      <p:pic>
        <p:nvPicPr>
          <p:cNvPr id="9"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extLst>
      <p:ext uri="{BB962C8B-B14F-4D97-AF65-F5344CB8AC3E}">
        <p14:creationId xmlns:p14="http://schemas.microsoft.com/office/powerpoint/2010/main" val="382140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lum bright="10000" contrast="30000"/>
          </a:blip>
          <a:srcRect/>
          <a:stretch>
            <a:fillRect/>
          </a:stretch>
        </p:blipFill>
        <p:spPr bwMode="auto">
          <a:xfrm>
            <a:off x="0" y="228600"/>
            <a:ext cx="9144000" cy="6172200"/>
          </a:xfrm>
          <a:prstGeom prst="rect">
            <a:avLst/>
          </a:prstGeom>
          <a:noFill/>
          <a:ln w="9525">
            <a:noFill/>
            <a:miter lim="800000"/>
            <a:headEnd/>
            <a:tailEnd/>
          </a:ln>
        </p:spPr>
      </p:pic>
      <p:sp>
        <p:nvSpPr>
          <p:cNvPr id="4" name="Content Placeholder 3"/>
          <p:cNvSpPr>
            <a:spLocks noGrp="1"/>
          </p:cNvSpPr>
          <p:nvPr>
            <p:ph idx="1"/>
          </p:nvPr>
        </p:nvSpPr>
        <p:spPr>
          <a:xfrm>
            <a:off x="457200" y="1219200"/>
            <a:ext cx="8229600" cy="4906963"/>
          </a:xfrm>
        </p:spPr>
        <p:txBody>
          <a:bodyPr>
            <a:normAutofit/>
          </a:bodyPr>
          <a:lstStyle/>
          <a:p>
            <a:r>
              <a:rPr lang="en-US" sz="4000" i="1" dirty="0" smtClean="0">
                <a:effectLst>
                  <a:glow rad="101600">
                    <a:schemeClr val="bg1">
                      <a:alpha val="60000"/>
                    </a:schemeClr>
                  </a:glow>
                </a:effectLst>
              </a:rPr>
              <a:t>Matthew 13:42 "And shall cast them into a </a:t>
            </a:r>
            <a:r>
              <a:rPr lang="en-US" sz="4000" b="1" i="1" dirty="0" smtClean="0">
                <a:effectLst>
                  <a:glow rad="101600">
                    <a:schemeClr val="bg1">
                      <a:alpha val="60000"/>
                    </a:schemeClr>
                  </a:glow>
                </a:effectLst>
              </a:rPr>
              <a:t>FURNACE OF FIRE</a:t>
            </a:r>
            <a:r>
              <a:rPr lang="en-US" sz="4000" i="1" dirty="0" smtClean="0">
                <a:effectLst>
                  <a:glow rad="101600">
                    <a:schemeClr val="bg1">
                      <a:alpha val="60000"/>
                    </a:schemeClr>
                  </a:glow>
                </a:effectLst>
              </a:rPr>
              <a:t>: there shall be wailing and gnashing of teeth.“</a:t>
            </a:r>
          </a:p>
          <a:p>
            <a:r>
              <a:rPr lang="en-US" sz="4000" i="1" dirty="0" smtClean="0">
                <a:effectLst>
                  <a:glow rad="101600">
                    <a:schemeClr val="bg1">
                      <a:alpha val="60000"/>
                    </a:schemeClr>
                  </a:glow>
                </a:effectLst>
              </a:rPr>
              <a:t>Matthew 25:41 "Depart from me, ye cursed, into </a:t>
            </a:r>
            <a:r>
              <a:rPr lang="en-US" sz="4000" b="1" i="1" dirty="0" smtClean="0">
                <a:effectLst>
                  <a:glow rad="101600">
                    <a:schemeClr val="bg1">
                      <a:alpha val="60000"/>
                    </a:schemeClr>
                  </a:glow>
                </a:effectLst>
              </a:rPr>
              <a:t>EVERLASTING FIRE</a:t>
            </a:r>
            <a:r>
              <a:rPr lang="en-US" sz="4000" i="1" dirty="0" smtClean="0">
                <a:effectLst>
                  <a:glow rad="101600">
                    <a:schemeClr val="bg1">
                      <a:alpha val="60000"/>
                    </a:schemeClr>
                  </a:glow>
                </a:effectLst>
              </a:rPr>
              <a:t>. . .”</a:t>
            </a:r>
          </a:p>
          <a:p>
            <a:endParaRPr lang="en-US" sz="4000" dirty="0"/>
          </a:p>
        </p:txBody>
      </p:sp>
    </p:spTree>
    <p:extLst>
      <p:ext uri="{BB962C8B-B14F-4D97-AF65-F5344CB8AC3E}">
        <p14:creationId xmlns:p14="http://schemas.microsoft.com/office/powerpoint/2010/main" val="29882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ln>
            <a:noFill/>
          </a:ln>
          <a:effectLst>
            <a:softEdge rad="112500"/>
          </a:effectLst>
        </p:spPr>
      </p:pic>
      <p:sp>
        <p:nvSpPr>
          <p:cNvPr id="3" name="Content Placeholder 2"/>
          <p:cNvSpPr>
            <a:spLocks noGrp="1"/>
          </p:cNvSpPr>
          <p:nvPr>
            <p:ph idx="1"/>
          </p:nvPr>
        </p:nvSpPr>
        <p:spPr>
          <a:xfrm>
            <a:off x="0" y="838200"/>
            <a:ext cx="5410200" cy="6172200"/>
          </a:xfrm>
        </p:spPr>
        <p:txBody>
          <a:bodyPr>
            <a:normAutofit/>
          </a:bodyPr>
          <a:lstStyle/>
          <a:p>
            <a:r>
              <a:rPr lang="en-US" sz="3600" i="1" dirty="0" smtClean="0">
                <a:effectLst>
                  <a:glow rad="101600">
                    <a:schemeClr val="bg1">
                      <a:alpha val="60000"/>
                    </a:schemeClr>
                  </a:glow>
                </a:effectLst>
              </a:rPr>
              <a:t>Where their worm </a:t>
            </a:r>
            <a:r>
              <a:rPr lang="en-US" sz="3600" i="1" dirty="0" err="1" smtClean="0">
                <a:effectLst>
                  <a:glow rad="101600">
                    <a:schemeClr val="bg1">
                      <a:alpha val="60000"/>
                    </a:schemeClr>
                  </a:glow>
                </a:effectLst>
              </a:rPr>
              <a:t>dieth</a:t>
            </a:r>
            <a:r>
              <a:rPr lang="en-US" sz="3600" i="1" dirty="0" smtClean="0">
                <a:effectLst>
                  <a:glow rad="101600">
                    <a:schemeClr val="bg1">
                      <a:alpha val="60000"/>
                    </a:schemeClr>
                  </a:glow>
                </a:effectLst>
              </a:rPr>
              <a:t> not -  Mark 9:44, 46, 48</a:t>
            </a:r>
          </a:p>
          <a:p>
            <a:r>
              <a:rPr lang="en-US" sz="3600" i="1" dirty="0" smtClean="0">
                <a:effectLst>
                  <a:glow rad="101600">
                    <a:schemeClr val="bg1">
                      <a:alpha val="60000"/>
                    </a:schemeClr>
                  </a:glow>
                </a:effectLst>
              </a:rPr>
              <a:t>Wailing and gnashing of teeth -  Matt 13:42, 50</a:t>
            </a:r>
          </a:p>
          <a:p>
            <a:r>
              <a:rPr lang="en-US" sz="3600" i="1" dirty="0" smtClean="0">
                <a:effectLst>
                  <a:glow rad="101600">
                    <a:schemeClr val="bg1">
                      <a:alpha val="60000"/>
                    </a:schemeClr>
                  </a:glow>
                </a:effectLst>
              </a:rPr>
              <a:t>Weeping and gnashing of teeth -  Matt 8:12, 22:13, 25:30</a:t>
            </a:r>
          </a:p>
          <a:p>
            <a:pPr>
              <a:buNone/>
            </a:pPr>
            <a:endParaRPr lang="en-US" sz="3600" i="1" dirty="0">
              <a:effectLst>
                <a:glow rad="101600">
                  <a:schemeClr val="bg1">
                    <a:alpha val="60000"/>
                  </a:schemeClr>
                </a:glow>
              </a:effectLst>
            </a:endParaRPr>
          </a:p>
        </p:txBody>
      </p:sp>
      <p:pic>
        <p:nvPicPr>
          <p:cNvPr id="7"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extLst>
      <p:ext uri="{BB962C8B-B14F-4D97-AF65-F5344CB8AC3E}">
        <p14:creationId xmlns:p14="http://schemas.microsoft.com/office/powerpoint/2010/main" val="30652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95800"/>
            <a:ext cx="8001000" cy="1828800"/>
          </a:xfrm>
        </p:spPr>
        <p:txBody>
          <a:bodyPr>
            <a:normAutofit/>
          </a:bodyPr>
          <a:lstStyle/>
          <a:p>
            <a:r>
              <a:rPr lang="en-US" sz="4800" i="1" dirty="0" smtClean="0">
                <a:effectLst>
                  <a:reflection blurRad="6350" stA="55000" endA="300" endPos="45500" dir="5400000" sy="-100000" algn="bl" rotWithShape="0"/>
                </a:effectLst>
              </a:rPr>
              <a:t>The Great White Throne</a:t>
            </a:r>
            <a:br>
              <a:rPr lang="en-US" sz="4800" i="1" dirty="0" smtClean="0">
                <a:effectLst>
                  <a:reflection blurRad="6350" stA="55000" endA="300" endPos="45500" dir="5400000" sy="-100000" algn="bl" rotWithShape="0"/>
                </a:effectLst>
              </a:rPr>
            </a:br>
            <a:r>
              <a:rPr lang="en-US" sz="4800" i="1" dirty="0" smtClean="0">
                <a:effectLst>
                  <a:reflection blurRad="6350" stA="55000" endA="300" endPos="45500" dir="5400000" sy="-100000" algn="bl" rotWithShape="0"/>
                </a:effectLst>
              </a:rPr>
              <a:t>(Revelation 20:11-15)</a:t>
            </a:r>
            <a:endParaRPr lang="en-US" sz="4800" i="1" dirty="0">
              <a:effectLst>
                <a:reflection blurRad="6350" stA="55000" endA="300" endPos="45500" dir="5400000" sy="-100000" algn="bl" rotWithShape="0"/>
              </a:effectLst>
            </a:endParaRPr>
          </a:p>
        </p:txBody>
      </p:sp>
      <p:pic>
        <p:nvPicPr>
          <p:cNvPr id="99330" name="Picture 2" descr="http://2.bp.blogspot.com/-g0HTOtLSpQo/TcniRfHe_oI/AAAAAAAABrI/JvgyFrVrXLA/s1600/Great+White+Throne.jpg"/>
          <p:cNvPicPr>
            <a:picLocks noChangeAspect="1" noChangeArrowheads="1"/>
          </p:cNvPicPr>
          <p:nvPr/>
        </p:nvPicPr>
        <p:blipFill>
          <a:blip r:embed="rId2" cstate="print">
            <a:lum contrast="10000"/>
          </a:blip>
          <a:srcRect t="8214" r="-317" b="6365"/>
          <a:stretch>
            <a:fillRect/>
          </a:stretch>
        </p:blipFill>
        <p:spPr bwMode="auto">
          <a:xfrm>
            <a:off x="1219200" y="228600"/>
            <a:ext cx="6858000" cy="4514127"/>
          </a:xfrm>
          <a:prstGeom prst="rect">
            <a:avLst/>
          </a:prstGeom>
          <a:ln>
            <a:noFill/>
          </a:ln>
          <a:effectLst>
            <a:softEdge rad="112500"/>
          </a:effectLst>
        </p:spPr>
      </p:pic>
    </p:spTree>
    <p:extLst>
      <p:ext uri="{BB962C8B-B14F-4D97-AF65-F5344CB8AC3E}">
        <p14:creationId xmlns:p14="http://schemas.microsoft.com/office/powerpoint/2010/main" val="17387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914400" y="2333979"/>
            <a:ext cx="6107430" cy="4524021"/>
          </a:xfrm>
          <a:prstGeom prst="rect">
            <a:avLst/>
          </a:prstGeom>
          <a:ln>
            <a:noFill/>
          </a:ln>
          <a:effectLst>
            <a:softEdge rad="112500"/>
          </a:effectLst>
        </p:spPr>
      </p:pic>
      <p:sp>
        <p:nvSpPr>
          <p:cNvPr id="3" name="Content Placeholder 2"/>
          <p:cNvSpPr>
            <a:spLocks noGrp="1"/>
          </p:cNvSpPr>
          <p:nvPr>
            <p:ph idx="1"/>
          </p:nvPr>
        </p:nvSpPr>
        <p:spPr>
          <a:xfrm>
            <a:off x="0" y="381000"/>
            <a:ext cx="5181600" cy="6477000"/>
          </a:xfrm>
        </p:spPr>
        <p:txBody>
          <a:bodyPr>
            <a:normAutofit/>
          </a:bodyPr>
          <a:lstStyle/>
          <a:p>
            <a:r>
              <a:rPr lang="en-US" sz="3600" i="1" dirty="0" smtClean="0">
                <a:effectLst>
                  <a:glow rad="101600">
                    <a:schemeClr val="bg1">
                      <a:alpha val="60000"/>
                    </a:schemeClr>
                  </a:glow>
                </a:effectLst>
              </a:rPr>
              <a:t>Torments - Luke 16:23</a:t>
            </a:r>
          </a:p>
          <a:p>
            <a:r>
              <a:rPr lang="en-US" sz="3600" i="1" dirty="0" smtClean="0">
                <a:effectLst>
                  <a:glow rad="101600">
                    <a:schemeClr val="bg1">
                      <a:alpha val="60000"/>
                    </a:schemeClr>
                  </a:glow>
                </a:effectLst>
              </a:rPr>
              <a:t>Place of torment -      Luke 16:28</a:t>
            </a:r>
          </a:p>
          <a:p>
            <a:r>
              <a:rPr lang="en-US" sz="3600" i="1" dirty="0" smtClean="0">
                <a:effectLst>
                  <a:glow rad="101600">
                    <a:schemeClr val="bg1">
                      <a:alpha val="60000"/>
                    </a:schemeClr>
                  </a:glow>
                </a:effectLst>
              </a:rPr>
              <a:t>Tormented in this flame - Luke 16:24</a:t>
            </a:r>
          </a:p>
          <a:p>
            <a:r>
              <a:rPr lang="en-US" sz="3600" i="1" dirty="0" smtClean="0">
                <a:effectLst>
                  <a:glow rad="101600">
                    <a:schemeClr val="bg1">
                      <a:alpha val="60000"/>
                    </a:schemeClr>
                  </a:glow>
                </a:effectLst>
              </a:rPr>
              <a:t>Everlasting punishment - Matt 25:46</a:t>
            </a:r>
          </a:p>
          <a:p>
            <a:r>
              <a:rPr lang="en-US" sz="3600" i="1" dirty="0" smtClean="0">
                <a:effectLst>
                  <a:glow rad="101600">
                    <a:schemeClr val="bg1">
                      <a:alpha val="60000"/>
                    </a:schemeClr>
                  </a:glow>
                </a:effectLst>
              </a:rPr>
              <a:t>Outer darkness -        Matt 8:12, 22:13</a:t>
            </a:r>
          </a:p>
          <a:p>
            <a:endParaRPr lang="en-US" sz="3600" dirty="0">
              <a:effectLst>
                <a:glow rad="101600">
                  <a:schemeClr val="bg1">
                    <a:alpha val="60000"/>
                  </a:schemeClr>
                </a:glow>
              </a:effectLst>
            </a:endParaRPr>
          </a:p>
        </p:txBody>
      </p:sp>
      <p:pic>
        <p:nvPicPr>
          <p:cNvPr id="5"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extLst>
      <p:ext uri="{BB962C8B-B14F-4D97-AF65-F5344CB8AC3E}">
        <p14:creationId xmlns:p14="http://schemas.microsoft.com/office/powerpoint/2010/main" val="177429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ll\Rev19w.jpg"/>
          <p:cNvPicPr>
            <a:picLocks noChangeAspect="1" noChangeArrowheads="1"/>
          </p:cNvPicPr>
          <p:nvPr/>
        </p:nvPicPr>
        <p:blipFill>
          <a:blip r:embed="rId3" cstate="print">
            <a:lum bright="-10000" contrast="20000"/>
          </a:blip>
          <a:srcRect/>
          <a:stretch>
            <a:fillRect/>
          </a:stretch>
        </p:blipFill>
        <p:spPr bwMode="auto">
          <a:xfrm>
            <a:off x="0" y="304800"/>
            <a:ext cx="9144000" cy="6029325"/>
          </a:xfrm>
          <a:prstGeom prst="rect">
            <a:avLst/>
          </a:prstGeom>
          <a:ln>
            <a:noFill/>
          </a:ln>
          <a:effectLst>
            <a:outerShdw blurRad="292100" dist="139700" dir="2700000" algn="tl" rotWithShape="0">
              <a:srgbClr val="333333">
                <a:alpha val="65000"/>
              </a:srgbClr>
            </a:outerShdw>
          </a:effectLst>
        </p:spPr>
      </p:pic>
      <p:sp>
        <p:nvSpPr>
          <p:cNvPr id="3" name="Content Placeholder 3"/>
          <p:cNvSpPr txBox="1">
            <a:spLocks/>
          </p:cNvSpPr>
          <p:nvPr/>
        </p:nvSpPr>
        <p:spPr>
          <a:xfrm>
            <a:off x="0" y="0"/>
            <a:ext cx="9144000" cy="61261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900" b="0" i="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(Luke 16:23-24, 28)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"And in hell he lift up his eyes, being in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TORMENTS</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0" u="none" strike="noStrike" kern="1200" cap="none" spc="0" normalizeH="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I am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TORMENTED</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in this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FLAME</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PLACE OF TORMENT</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a:t>
            </a:r>
            <a:endParaRPr kumimoji="0" lang="en-US" sz="3900" b="0" u="none" strike="noStrike" kern="1200" cap="none" spc="0" normalizeH="0" baseline="0" noProof="0" dirty="0">
              <a:ln>
                <a:noFill/>
              </a:ln>
              <a:solidFill>
                <a:srgbClr val="FFFF00"/>
              </a:solidFill>
              <a:effectLst>
                <a:glow rad="101600">
                  <a:schemeClr val="bg1">
                    <a:alpha val="60000"/>
                  </a:schemeClr>
                </a:glow>
              </a:effectLst>
              <a:uLnTx/>
              <a:uFillTx/>
              <a:latin typeface="Addict" pitchFamily="34" charset="0"/>
              <a:cs typeface="Times New Roman" pitchFamily="18" charset="0"/>
            </a:endParaRPr>
          </a:p>
        </p:txBody>
      </p:sp>
    </p:spTree>
    <p:extLst>
      <p:ext uri="{BB962C8B-B14F-4D97-AF65-F5344CB8AC3E}">
        <p14:creationId xmlns:p14="http://schemas.microsoft.com/office/powerpoint/2010/main" val="279925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edg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edg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lum contrast="20000"/>
          </a:blip>
          <a:srcRect l="1080" r="2822" b="3175"/>
          <a:stretch>
            <a:fillRect/>
          </a:stretch>
        </p:blipFill>
        <p:spPr bwMode="auto">
          <a:xfrm>
            <a:off x="91868" y="171133"/>
            <a:ext cx="9059054" cy="6534467"/>
          </a:xfrm>
          <a:prstGeom prst="rect">
            <a:avLst/>
          </a:prstGeom>
          <a:ln>
            <a:noFill/>
          </a:ln>
          <a:effectLst>
            <a:softEdge rad="112500"/>
          </a:effectLst>
        </p:spPr>
      </p:pic>
      <p:sp>
        <p:nvSpPr>
          <p:cNvPr id="10" name="Title 9"/>
          <p:cNvSpPr>
            <a:spLocks noGrp="1"/>
          </p:cNvSpPr>
          <p:nvPr>
            <p:ph type="title"/>
          </p:nvPr>
        </p:nvSpPr>
        <p:spPr>
          <a:xfrm>
            <a:off x="457200" y="274638"/>
            <a:ext cx="8229600" cy="5973762"/>
          </a:xfrm>
        </p:spPr>
        <p:txBody>
          <a:bodyPr>
            <a:normAutofit/>
          </a:bodyPr>
          <a:lstStyle/>
          <a:p>
            <a:r>
              <a:rPr lang="en-US" i="1" dirty="0" smtClean="0">
                <a:effectLst>
                  <a:glow rad="101600">
                    <a:schemeClr val="bg1">
                      <a:alpha val="60000"/>
                    </a:schemeClr>
                  </a:glow>
                </a:effectLst>
              </a:rPr>
              <a:t>“Then shall he say also unto them on the left hand, Depart from me, ye cursed, into everlasting fire, prepared for the devil and his angels.” Matt. 25:41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00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lum contrast="10000"/>
          </a:blip>
          <a:srcRect/>
          <a:stretch>
            <a:fillRect/>
          </a:stretch>
        </p:blipFill>
        <p:spPr bwMode="auto">
          <a:xfrm>
            <a:off x="1676400" y="0"/>
            <a:ext cx="6019800" cy="6892671"/>
          </a:xfrm>
          <a:prstGeom prst="rect">
            <a:avLst/>
          </a:prstGeom>
          <a:ln>
            <a:noFill/>
          </a:ln>
          <a:effectLst>
            <a:softEdge rad="112500"/>
          </a:effectLst>
        </p:spPr>
      </p:pic>
      <p:sp>
        <p:nvSpPr>
          <p:cNvPr id="3" name="Title 2"/>
          <p:cNvSpPr>
            <a:spLocks noGrp="1"/>
          </p:cNvSpPr>
          <p:nvPr>
            <p:ph type="title"/>
          </p:nvPr>
        </p:nvSpPr>
        <p:spPr>
          <a:xfrm>
            <a:off x="457200" y="0"/>
            <a:ext cx="8077200" cy="1417638"/>
          </a:xfrm>
        </p:spPr>
        <p:txBody>
          <a:bodyPr/>
          <a:lstStyle/>
          <a:p>
            <a:r>
              <a:rPr lang="en-US" b="1" i="1" dirty="0" smtClean="0">
                <a:solidFill>
                  <a:schemeClr val="bg1"/>
                </a:solidFill>
              </a:rPr>
              <a:t>(Luke 16:19-31)</a:t>
            </a:r>
            <a:endParaRPr lang="en-US" b="1" dirty="0">
              <a:solidFill>
                <a:schemeClr val="bg1"/>
              </a:solidFill>
            </a:endParaRPr>
          </a:p>
        </p:txBody>
      </p:sp>
    </p:spTree>
    <p:extLst>
      <p:ext uri="{BB962C8B-B14F-4D97-AF65-F5344CB8AC3E}">
        <p14:creationId xmlns:p14="http://schemas.microsoft.com/office/powerpoint/2010/main" val="92988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lum bright="-10000" contrast="10000"/>
          </a:blip>
          <a:srcRect/>
          <a:stretch>
            <a:fillRect/>
          </a:stretch>
        </p:blipFill>
        <p:spPr bwMode="auto">
          <a:xfrm rot="4161372">
            <a:off x="-76862" y="1230084"/>
            <a:ext cx="5905584" cy="4735894"/>
          </a:xfrm>
          <a:prstGeom prst="rect">
            <a:avLst/>
          </a:prstGeom>
          <a:ln>
            <a:noFill/>
          </a:ln>
          <a:effectLst>
            <a:softEdge rad="112500"/>
          </a:effectLst>
        </p:spPr>
      </p:pic>
      <p:sp>
        <p:nvSpPr>
          <p:cNvPr id="3" name="Content Placeholder 5"/>
          <p:cNvSpPr txBox="1">
            <a:spLocks/>
          </p:cNvSpPr>
          <p:nvPr/>
        </p:nvSpPr>
        <p:spPr>
          <a:xfrm>
            <a:off x="5029200" y="1066800"/>
            <a:ext cx="4114800" cy="5562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1" u="none" strike="noStrike" kern="1200" cap="none" spc="0" normalizeH="0" baseline="0" noProof="0" dirty="0" smtClean="0">
                <a:ln>
                  <a:noFill/>
                </a:ln>
                <a:solidFill>
                  <a:schemeClr val="accent6">
                    <a:lumMod val="75000"/>
                  </a:schemeClr>
                </a:solidFill>
                <a:effectLst/>
                <a:uLnTx/>
                <a:uFillTx/>
                <a:latin typeface="+mn-lt"/>
                <a:ea typeface="+mn-ea"/>
                <a:cs typeface="+mn-cs"/>
              </a:rPr>
              <a:t>“And in hell he lift up his eyes, being in torments…”</a:t>
            </a:r>
            <a:endParaRPr kumimoji="0" lang="en-US" sz="4800" b="0" i="1"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extLst>
      <p:ext uri="{BB962C8B-B14F-4D97-AF65-F5344CB8AC3E}">
        <p14:creationId xmlns:p14="http://schemas.microsoft.com/office/powerpoint/2010/main" val="28534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Ptr. Daniel White\Desktop\Bible pictures\Bible pictures New Testament\42 Luke\42016019 FST - Luke 16 19 - Lazarus at the rich mans gate.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2286000" y="0"/>
            <a:ext cx="4572000" cy="6925633"/>
          </a:xfrm>
          <a:prstGeom prst="rect">
            <a:avLst/>
          </a:prstGeom>
          <a:noFill/>
        </p:spPr>
      </p:pic>
    </p:spTree>
    <p:extLst>
      <p:ext uri="{BB962C8B-B14F-4D97-AF65-F5344CB8AC3E}">
        <p14:creationId xmlns:p14="http://schemas.microsoft.com/office/powerpoint/2010/main" val="8841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Ptr. Daniel White\Desktop\Bible pictures\Bible pictures New Testament\42 Luke\42016022 FST - Luke 16 22 - Lazarus carried to Heaven.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2209800" y="0"/>
            <a:ext cx="4591050" cy="7051853"/>
          </a:xfrm>
          <a:prstGeom prst="rect">
            <a:avLst/>
          </a:prstGeom>
          <a:noFill/>
        </p:spPr>
      </p:pic>
    </p:spTree>
    <p:extLst>
      <p:ext uri="{BB962C8B-B14F-4D97-AF65-F5344CB8AC3E}">
        <p14:creationId xmlns:p14="http://schemas.microsoft.com/office/powerpoint/2010/main" val="13417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New Testament\44 Acts\44005005 BTH - Acts 5 5 - Death of Ananias.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0" y="-457200"/>
            <a:ext cx="9144000" cy="7315200"/>
          </a:xfrm>
          <a:prstGeom prst="rect">
            <a:avLst/>
          </a:prstGeom>
          <a:noFill/>
        </p:spPr>
      </p:pic>
    </p:spTree>
    <p:extLst>
      <p:ext uri="{BB962C8B-B14F-4D97-AF65-F5344CB8AC3E}">
        <p14:creationId xmlns:p14="http://schemas.microsoft.com/office/powerpoint/2010/main" val="44224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b="41667"/>
          <a:stretch>
            <a:fillRect/>
          </a:stretch>
        </p:blipFill>
        <p:spPr bwMode="auto">
          <a:xfrm>
            <a:off x="-1" y="0"/>
            <a:ext cx="4826977" cy="4648200"/>
          </a:xfrm>
          <a:prstGeom prst="rect">
            <a:avLst/>
          </a:prstGeom>
          <a:ln>
            <a:noFill/>
          </a:ln>
          <a:effectLst>
            <a:softEdge rad="112500"/>
          </a:effectLst>
        </p:spPr>
      </p:pic>
      <p:pic>
        <p:nvPicPr>
          <p:cNvPr id="62469" name="Picture 5" descr="C:\Users\Ptr. Daniel White\Desktop\Bible pictures\hell\scan0023.jpg"/>
          <p:cNvPicPr>
            <a:picLocks noChangeAspect="1" noChangeArrowheads="1"/>
          </p:cNvPicPr>
          <p:nvPr/>
        </p:nvPicPr>
        <p:blipFill>
          <a:blip r:embed="rId4" cstate="print">
            <a:lum contrast="20000"/>
          </a:blip>
          <a:srcRect/>
          <a:stretch>
            <a:fillRect/>
          </a:stretch>
        </p:blipFill>
        <p:spPr bwMode="auto">
          <a:xfrm>
            <a:off x="4757656" y="2133600"/>
            <a:ext cx="4386344" cy="4724400"/>
          </a:xfrm>
          <a:prstGeom prst="rect">
            <a:avLst/>
          </a:prstGeom>
          <a:ln>
            <a:noFill/>
          </a:ln>
          <a:effectLst>
            <a:softEdge rad="112500"/>
          </a:effectLst>
        </p:spPr>
      </p:pic>
      <p:pic>
        <p:nvPicPr>
          <p:cNvPr id="4" name="Picture 3"/>
          <p:cNvPicPr>
            <a:picLocks noChangeAspect="1" noChangeArrowheads="1"/>
          </p:cNvPicPr>
          <p:nvPr/>
        </p:nvPicPr>
        <p:blipFill>
          <a:blip r:embed="rId5" cstate="print"/>
          <a:srcRect/>
          <a:stretch>
            <a:fillRect/>
          </a:stretch>
        </p:blipFill>
        <p:spPr bwMode="auto">
          <a:xfrm>
            <a:off x="0" y="0"/>
            <a:ext cx="9144000" cy="6906316"/>
          </a:xfrm>
          <a:prstGeom prst="rect">
            <a:avLst/>
          </a:prstGeom>
          <a:noFill/>
          <a:ln w="9525">
            <a:noFill/>
            <a:miter lim="800000"/>
            <a:headEnd/>
            <a:tailEnd/>
          </a:ln>
        </p:spPr>
      </p:pic>
    </p:spTree>
    <p:extLst>
      <p:ext uri="{BB962C8B-B14F-4D97-AF65-F5344CB8AC3E}">
        <p14:creationId xmlns:p14="http://schemas.microsoft.com/office/powerpoint/2010/main" val="238947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cstate="print">
            <a:lum bright="-10000"/>
          </a:blip>
          <a:srcRect/>
          <a:stretch>
            <a:fillRect/>
          </a:stretch>
        </p:blipFill>
        <p:spPr bwMode="auto">
          <a:xfrm>
            <a:off x="0" y="0"/>
            <a:ext cx="9197472" cy="6858000"/>
          </a:xfrm>
          <a:prstGeom prst="rect">
            <a:avLst/>
          </a:prstGeom>
          <a:noFill/>
          <a:ln w="9525">
            <a:noFill/>
            <a:miter lim="800000"/>
            <a:headEnd/>
            <a:tailEnd/>
          </a:ln>
        </p:spPr>
      </p:pic>
      <p:pic>
        <p:nvPicPr>
          <p:cNvPr id="3" name="Picture 4"/>
          <p:cNvPicPr>
            <a:picLocks noChangeAspect="1" noChangeArrowheads="1"/>
          </p:cNvPicPr>
          <p:nvPr/>
        </p:nvPicPr>
        <p:blipFill>
          <a:blip r:embed="rId4" cstate="print">
            <a:lum bright="-10000" contrast="10000"/>
          </a:blip>
          <a:srcRect/>
          <a:stretch>
            <a:fillRect/>
          </a:stretch>
        </p:blipFill>
        <p:spPr bwMode="auto">
          <a:xfrm rot="4161372">
            <a:off x="-173902" y="3428411"/>
            <a:ext cx="4021339" cy="3224852"/>
          </a:xfrm>
          <a:prstGeom prst="ellipse">
            <a:avLst/>
          </a:prstGeom>
          <a:ln>
            <a:noFill/>
          </a:ln>
          <a:effectLst>
            <a:softEdge rad="112500"/>
          </a:effectLst>
        </p:spPr>
      </p:pic>
    </p:spTree>
    <p:extLst>
      <p:ext uri="{BB962C8B-B14F-4D97-AF65-F5344CB8AC3E}">
        <p14:creationId xmlns:p14="http://schemas.microsoft.com/office/powerpoint/2010/main" val="20855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Autofit/>
          </a:bodyPr>
          <a:lstStyle/>
          <a:p>
            <a:r>
              <a:rPr lang="en-US" b="1" i="1" dirty="0" smtClean="0">
                <a:effectLst>
                  <a:glow rad="101600">
                    <a:schemeClr val="accent6">
                      <a:satMod val="175000"/>
                      <a:alpha val="40000"/>
                    </a:schemeClr>
                  </a:glow>
                </a:effectLst>
              </a:rPr>
              <a:t>“And as it is appointed unto men once to die, but after this the judgment”</a:t>
            </a:r>
            <a:br>
              <a:rPr lang="en-US" b="1" i="1" dirty="0" smtClean="0">
                <a:effectLst>
                  <a:glow rad="101600">
                    <a:schemeClr val="accent6">
                      <a:satMod val="175000"/>
                      <a:alpha val="40000"/>
                    </a:schemeClr>
                  </a:glow>
                </a:effectLst>
              </a:rPr>
            </a:br>
            <a:r>
              <a:rPr lang="en-US" b="1" i="1" dirty="0" smtClean="0">
                <a:effectLst>
                  <a:glow rad="101600">
                    <a:schemeClr val="accent6">
                      <a:satMod val="175000"/>
                      <a:alpha val="40000"/>
                    </a:schemeClr>
                  </a:glow>
                </a:effectLst>
              </a:rPr>
              <a:t>(Heb. 9:27) </a:t>
            </a:r>
            <a:endParaRPr lang="en-US" b="1" i="1" dirty="0">
              <a:effectLst>
                <a:glow rad="101600">
                  <a:schemeClr val="accent6">
                    <a:satMod val="175000"/>
                    <a:alpha val="40000"/>
                  </a:schemeClr>
                </a:glow>
              </a:effectLst>
            </a:endParaRPr>
          </a:p>
        </p:txBody>
      </p:sp>
      <p:pic>
        <p:nvPicPr>
          <p:cNvPr id="3"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29198" y="1952276"/>
            <a:ext cx="9144000" cy="4905724"/>
          </a:xfrm>
          <a:prstGeom prst="rect">
            <a:avLst/>
          </a:prstGeom>
          <a:noFill/>
        </p:spPr>
      </p:pic>
    </p:spTree>
    <p:extLst>
      <p:ext uri="{BB962C8B-B14F-4D97-AF65-F5344CB8AC3E}">
        <p14:creationId xmlns:p14="http://schemas.microsoft.com/office/powerpoint/2010/main" val="42527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Autofit/>
          </a:bodyPr>
          <a:lstStyle/>
          <a:p>
            <a:pPr algn="ctr">
              <a:buNone/>
            </a:pPr>
            <a:r>
              <a:rPr lang="en-US" sz="3600" i="1" dirty="0" smtClean="0"/>
              <a:t>    “And if thy hand offend thee, cut it off: it is better for thee to enter into life maimed, than having two hands to go into hell, into the fire that never shall be quenched…And if thy foot offend thee, cut it off: it is better for thee to enter halt into life, than having two feet to be cast into hell, into the fire that never shall be quenched…And if </a:t>
            </a:r>
            <a:r>
              <a:rPr lang="en-US" sz="3600" i="1" dirty="0" err="1" smtClean="0"/>
              <a:t>thine</a:t>
            </a:r>
            <a:r>
              <a:rPr lang="en-US" sz="3600" i="1" dirty="0" smtClean="0"/>
              <a:t> eye offend thee, pluck it out: it is better for thee to enter into the kingdom of God with one eye, than having two eyes to be cast into hell fire.”</a:t>
            </a:r>
          </a:p>
        </p:txBody>
      </p:sp>
    </p:spTree>
    <p:extLst>
      <p:ext uri="{BB962C8B-B14F-4D97-AF65-F5344CB8AC3E}">
        <p14:creationId xmlns:p14="http://schemas.microsoft.com/office/powerpoint/2010/main" val="16000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rot="20409226">
            <a:off x="415242" y="-50310"/>
            <a:ext cx="2231052" cy="4183221"/>
          </a:xfrm>
          <a:prstGeom prst="ellipse">
            <a:avLst/>
          </a:prstGeom>
          <a:ln>
            <a:noFill/>
          </a:ln>
          <a:effectLst>
            <a:softEdge rad="112500"/>
          </a:effectLst>
        </p:spPr>
      </p:pic>
      <p:pic>
        <p:nvPicPr>
          <p:cNvPr id="67588" name="Picture 4"/>
          <p:cNvPicPr>
            <a:picLocks noChangeAspect="1" noChangeArrowheads="1"/>
          </p:cNvPicPr>
          <p:nvPr/>
        </p:nvPicPr>
        <p:blipFill>
          <a:blip r:embed="rId4" cstate="print"/>
          <a:srcRect l="303" t="28005" r="5349" b="23810"/>
          <a:stretch>
            <a:fillRect/>
          </a:stretch>
        </p:blipFill>
        <p:spPr bwMode="auto">
          <a:xfrm rot="3538361">
            <a:off x="5486870" y="724065"/>
            <a:ext cx="3860800" cy="2895600"/>
          </a:xfrm>
          <a:prstGeom prst="ellipse">
            <a:avLst/>
          </a:prstGeom>
          <a:ln>
            <a:noFill/>
          </a:ln>
          <a:effectLst>
            <a:softEdge rad="112500"/>
          </a:effectLst>
        </p:spPr>
      </p:pic>
      <p:pic>
        <p:nvPicPr>
          <p:cNvPr id="67589" name="Picture 5"/>
          <p:cNvPicPr>
            <a:picLocks noChangeAspect="1" noChangeArrowheads="1"/>
          </p:cNvPicPr>
          <p:nvPr/>
        </p:nvPicPr>
        <p:blipFill>
          <a:blip r:embed="rId5" cstate="print"/>
          <a:srcRect/>
          <a:stretch>
            <a:fillRect/>
          </a:stretch>
        </p:blipFill>
        <p:spPr bwMode="auto">
          <a:xfrm>
            <a:off x="3124200" y="0"/>
            <a:ext cx="2611446" cy="3921089"/>
          </a:xfrm>
          <a:prstGeom prst="ellipse">
            <a:avLst/>
          </a:prstGeom>
          <a:ln>
            <a:noFill/>
          </a:ln>
          <a:effectLst>
            <a:softEdge rad="112500"/>
          </a:effectLst>
        </p:spPr>
      </p:pic>
      <p:pic>
        <p:nvPicPr>
          <p:cNvPr id="67590" name="Picture 6" descr="C:\Users\Ptr. Daniel White\Desktop\Bible pictures\hell\0025 Lago de Fogo.jpg"/>
          <p:cNvPicPr>
            <a:picLocks noChangeAspect="1" noChangeArrowheads="1"/>
          </p:cNvPicPr>
          <p:nvPr/>
        </p:nvPicPr>
        <p:blipFill>
          <a:blip r:embed="rId6" cstate="print"/>
          <a:srcRect t="57292"/>
          <a:stretch>
            <a:fillRect/>
          </a:stretch>
        </p:blipFill>
        <p:spPr bwMode="auto">
          <a:xfrm>
            <a:off x="0" y="4114800"/>
            <a:ext cx="9233210" cy="2743200"/>
          </a:xfrm>
          <a:prstGeom prst="rect">
            <a:avLst/>
          </a:prstGeom>
          <a:ln>
            <a:noFill/>
          </a:ln>
          <a:effectLst>
            <a:softEdge rad="112500"/>
          </a:effectLst>
        </p:spPr>
      </p:pic>
    </p:spTree>
    <p:extLst>
      <p:ext uri="{BB962C8B-B14F-4D97-AF65-F5344CB8AC3E}">
        <p14:creationId xmlns:p14="http://schemas.microsoft.com/office/powerpoint/2010/main" val="233860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ircle(in)">
                                      <p:cBhvr>
                                        <p:cTn id="7" dur="2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7589"/>
                                        </p:tgtEl>
                                        <p:attrNameLst>
                                          <p:attrName>style.visibility</p:attrName>
                                        </p:attrNameLst>
                                      </p:cBhvr>
                                      <p:to>
                                        <p:strVal val="visible"/>
                                      </p:to>
                                    </p:set>
                                    <p:animEffect transition="in" filter="circle(in)">
                                      <p:cBhvr>
                                        <p:cTn id="12" dur="2000"/>
                                        <p:tgtEl>
                                          <p:spTgt spid="67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90"/>
                                        </p:tgtEl>
                                        <p:attrNameLst>
                                          <p:attrName>style.visibility</p:attrName>
                                        </p:attrNameLst>
                                      </p:cBhvr>
                                      <p:to>
                                        <p:strVal val="visible"/>
                                      </p:to>
                                    </p:set>
                                    <p:animEffect transition="in" filter="fade">
                                      <p:cBhvr>
                                        <p:cTn id="17" dur="2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i="1" dirty="0" smtClean="0"/>
              <a:t>“Lowest hell…deeper than hell…let them go down quick into hell…hell is beneath…brought down into hell…debase thyself even unto hell…dig into hell…the belly of hell…lower parts of the earth…deliver my soul from the lowest depths of </a:t>
            </a:r>
            <a:r>
              <a:rPr lang="en-US" i="1" dirty="0" err="1" smtClean="0"/>
              <a:t>Sheol</a:t>
            </a:r>
            <a:r>
              <a:rPr lang="en-US" i="1" dirty="0" smtClean="0"/>
              <a:t>…”</a:t>
            </a:r>
            <a:endParaRPr lang="en-US" dirty="0"/>
          </a:p>
        </p:txBody>
      </p:sp>
    </p:spTree>
    <p:extLst>
      <p:ext uri="{BB962C8B-B14F-4D97-AF65-F5344CB8AC3E}">
        <p14:creationId xmlns:p14="http://schemas.microsoft.com/office/powerpoint/2010/main" val="150583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971800" y="-228600"/>
            <a:ext cx="3401568" cy="47244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2438400" y="5181600"/>
            <a:ext cx="4448175" cy="1476375"/>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429000" y="2057400"/>
            <a:ext cx="2362200" cy="2362200"/>
          </a:xfrm>
          <a:prstGeom prst="ellipse">
            <a:avLst/>
          </a:prstGeom>
          <a:ln>
            <a:noFill/>
          </a:ln>
          <a:effectLst>
            <a:softEdge rad="112500"/>
          </a:effectLst>
        </p:spPr>
      </p:pic>
      <p:pic>
        <p:nvPicPr>
          <p:cNvPr id="7" name="Picture 5"/>
          <p:cNvPicPr>
            <a:picLocks noChangeAspect="1" noChangeArrowheads="1"/>
          </p:cNvPicPr>
          <p:nvPr/>
        </p:nvPicPr>
        <p:blipFill>
          <a:blip r:embed="rId6" cstate="print"/>
          <a:srcRect/>
          <a:stretch>
            <a:fillRect/>
          </a:stretch>
        </p:blipFill>
        <p:spPr bwMode="auto">
          <a:xfrm>
            <a:off x="2209800" y="-228600"/>
            <a:ext cx="4532026" cy="5529072"/>
          </a:xfrm>
          <a:prstGeom prst="rect">
            <a:avLst/>
          </a:prstGeom>
          <a:noFill/>
          <a:ln w="9525">
            <a:noFill/>
            <a:miter lim="800000"/>
            <a:headEnd/>
            <a:tailEnd/>
          </a:ln>
        </p:spPr>
      </p:pic>
    </p:spTree>
    <p:extLst>
      <p:ext uri="{BB962C8B-B14F-4D97-AF65-F5344CB8AC3E}">
        <p14:creationId xmlns:p14="http://schemas.microsoft.com/office/powerpoint/2010/main" val="28302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0" y="0"/>
            <a:ext cx="9144000" cy="7239000"/>
          </a:xfrm>
          <a:prstGeom prst="rect">
            <a:avLst/>
          </a:prstGeom>
          <a:noFill/>
        </p:spPr>
      </p:pic>
      <p:sp>
        <p:nvSpPr>
          <p:cNvPr id="2" name="Title 1"/>
          <p:cNvSpPr>
            <a:spLocks noGrp="1"/>
          </p:cNvSpPr>
          <p:nvPr>
            <p:ph type="title"/>
          </p:nvPr>
        </p:nvSpPr>
        <p:spPr>
          <a:xfrm>
            <a:off x="457200" y="457200"/>
            <a:ext cx="8229600" cy="2514600"/>
          </a:xfrm>
        </p:spPr>
        <p:txBody>
          <a:bodyPr>
            <a:normAutofit fontScale="90000"/>
          </a:bodyPr>
          <a:lstStyle/>
          <a:p>
            <a:r>
              <a:rPr lang="en-US" i="1" dirty="0" smtClean="0"/>
              <a:t>“And they shall be gathered together, as prisoners are gathered in the pit, and shall be shut up in the prison…” (Isa. 24:22)</a:t>
            </a:r>
            <a:r>
              <a:rPr lang="en-US" dirty="0" smtClean="0"/>
              <a:t/>
            </a:r>
            <a:br>
              <a:rPr lang="en-US" dirty="0" smtClean="0"/>
            </a:br>
            <a:endParaRPr lang="en-US" dirty="0"/>
          </a:p>
        </p:txBody>
      </p:sp>
      <p:pic>
        <p:nvPicPr>
          <p:cNvPr id="68610" name="Picture 2"/>
          <p:cNvPicPr>
            <a:picLocks noChangeAspect="1" noChangeArrowheads="1"/>
          </p:cNvPicPr>
          <p:nvPr/>
        </p:nvPicPr>
        <p:blipFill>
          <a:blip r:embed="rId4" cstate="print"/>
          <a:srcRect/>
          <a:stretch>
            <a:fillRect/>
          </a:stretch>
        </p:blipFill>
        <p:spPr bwMode="auto">
          <a:xfrm>
            <a:off x="2514600" y="2971800"/>
            <a:ext cx="4358640" cy="2971800"/>
          </a:xfrm>
          <a:prstGeom prst="ellipse">
            <a:avLst/>
          </a:prstGeom>
          <a:ln>
            <a:noFill/>
          </a:ln>
          <a:effectLst>
            <a:softEdge rad="112500"/>
          </a:effectLst>
        </p:spPr>
      </p:pic>
    </p:spTree>
    <p:extLst>
      <p:ext uri="{BB962C8B-B14F-4D97-AF65-F5344CB8AC3E}">
        <p14:creationId xmlns:p14="http://schemas.microsoft.com/office/powerpoint/2010/main" val="248053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20962"/>
          </a:xfrm>
        </p:spPr>
        <p:txBody>
          <a:bodyPr>
            <a:normAutofit/>
          </a:bodyPr>
          <a:lstStyle/>
          <a:p>
            <a:r>
              <a:rPr lang="en-US" i="1" dirty="0" smtClean="0"/>
              <a:t>“Cast him down to hell with them that descend into the pit.” </a:t>
            </a:r>
            <a:br>
              <a:rPr lang="en-US" i="1" dirty="0" smtClean="0"/>
            </a:br>
            <a:r>
              <a:rPr lang="en-US" i="1" dirty="0" smtClean="0"/>
              <a:t>(Ezek. 31:16)</a:t>
            </a:r>
            <a:endParaRPr lang="en-US" i="1" dirty="0"/>
          </a:p>
        </p:txBody>
      </p:sp>
      <p:pic>
        <p:nvPicPr>
          <p:cNvPr id="3" name="Picture 13"/>
          <p:cNvPicPr>
            <a:picLocks noChangeAspect="1" noChangeArrowheads="1"/>
          </p:cNvPicPr>
          <p:nvPr/>
        </p:nvPicPr>
        <p:blipFill>
          <a:blip r:embed="rId3" cstate="print"/>
          <a:srcRect t="27885" r="-773"/>
          <a:stretch>
            <a:fillRect/>
          </a:stretch>
        </p:blipFill>
        <p:spPr bwMode="auto">
          <a:xfrm>
            <a:off x="152401" y="2901270"/>
            <a:ext cx="8991600" cy="429305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029200" y="3162300"/>
            <a:ext cx="3962400" cy="2971800"/>
          </a:xfrm>
          <a:prstGeom prst="ellipse">
            <a:avLst/>
          </a:prstGeom>
          <a:ln>
            <a:noFill/>
          </a:ln>
          <a:effectLst>
            <a:softEdge rad="112500"/>
          </a:effectLst>
        </p:spPr>
      </p:pic>
    </p:spTree>
    <p:extLst>
      <p:ext uri="{BB962C8B-B14F-4D97-AF65-F5344CB8AC3E}">
        <p14:creationId xmlns:p14="http://schemas.microsoft.com/office/powerpoint/2010/main" val="160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3124200"/>
          </a:xfrm>
        </p:spPr>
        <p:txBody>
          <a:bodyPr>
            <a:noAutofit/>
          </a:bodyPr>
          <a:lstStyle/>
          <a:p>
            <a:r>
              <a:rPr lang="en-US" i="1" dirty="0" smtClean="0"/>
              <a:t>“For a fire is kindled in mine anger, and shall burn unto the lowest hell…They shall be burnt with hunger, and devoured with burning heat, and with bitter destruction: I will also send the teeth of beasts upon them, with the poison of serpents…” (Deut. 32)</a:t>
            </a:r>
            <a:endParaRPr lang="en-US" dirty="0"/>
          </a:p>
        </p:txBody>
      </p:sp>
      <p:pic>
        <p:nvPicPr>
          <p:cNvPr id="5" name="Picture 6"/>
          <p:cNvPicPr>
            <a:picLocks noChangeAspect="1" noChangeArrowheads="1"/>
          </p:cNvPicPr>
          <p:nvPr/>
        </p:nvPicPr>
        <p:blipFill>
          <a:blip r:embed="rId3" cstate="print">
            <a:lum bright="-10000"/>
          </a:blip>
          <a:srcRect/>
          <a:stretch>
            <a:fillRect/>
          </a:stretch>
        </p:blipFill>
        <p:spPr bwMode="auto">
          <a:xfrm>
            <a:off x="0" y="1854130"/>
            <a:ext cx="4648200" cy="500387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lum contrast="20000"/>
          </a:blip>
          <a:srcRect/>
          <a:stretch>
            <a:fillRect/>
          </a:stretch>
        </p:blipFill>
        <p:spPr bwMode="auto">
          <a:xfrm>
            <a:off x="0" y="0"/>
            <a:ext cx="4572000" cy="3510643"/>
          </a:xfrm>
          <a:prstGeom prst="rect">
            <a:avLst/>
          </a:prstGeom>
          <a:noFill/>
          <a:ln w="9525">
            <a:noFill/>
            <a:miter lim="800000"/>
            <a:headEnd/>
            <a:tailEnd/>
          </a:ln>
        </p:spPr>
      </p:pic>
      <p:pic>
        <p:nvPicPr>
          <p:cNvPr id="69634" name="Picture 2" descr="C:\Users\Ptr. Daniel White\Desktop\Bible pictures\hell\Torment of Hell (2).jpg"/>
          <p:cNvPicPr>
            <a:picLocks noChangeAspect="1" noChangeArrowheads="1"/>
          </p:cNvPicPr>
          <p:nvPr/>
        </p:nvPicPr>
        <p:blipFill>
          <a:blip r:embed="rId5" cstate="print"/>
          <a:srcRect l="6000" t="4000" r="6000" b="5333"/>
          <a:stretch>
            <a:fillRect/>
          </a:stretch>
        </p:blipFill>
        <p:spPr bwMode="auto">
          <a:xfrm>
            <a:off x="4509247" y="3276600"/>
            <a:ext cx="4634753" cy="3581400"/>
          </a:xfrm>
          <a:prstGeom prst="rect">
            <a:avLst/>
          </a:prstGeom>
          <a:noFill/>
        </p:spPr>
      </p:pic>
      <p:pic>
        <p:nvPicPr>
          <p:cNvPr id="4" name="Picture 2"/>
          <p:cNvPicPr>
            <a:picLocks noChangeAspect="1" noChangeArrowheads="1"/>
          </p:cNvPicPr>
          <p:nvPr/>
        </p:nvPicPr>
        <p:blipFill>
          <a:blip r:embed="rId6" cstate="print"/>
          <a:srcRect/>
          <a:stretch>
            <a:fillRect/>
          </a:stretch>
        </p:blipFill>
        <p:spPr bwMode="auto">
          <a:xfrm>
            <a:off x="4471703" y="0"/>
            <a:ext cx="4672297" cy="3733800"/>
          </a:xfrm>
          <a:prstGeom prst="rect">
            <a:avLst/>
          </a:prstGeom>
          <a:noFill/>
          <a:ln w="9525">
            <a:noFill/>
            <a:miter lim="800000"/>
            <a:headEnd/>
            <a:tailEnd/>
          </a:ln>
        </p:spPr>
      </p:pic>
    </p:spTree>
    <p:extLst>
      <p:ext uri="{BB962C8B-B14F-4D97-AF65-F5344CB8AC3E}">
        <p14:creationId xmlns:p14="http://schemas.microsoft.com/office/powerpoint/2010/main" val="43154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9634"/>
                                        </p:tgtEl>
                                        <p:attrNameLst>
                                          <p:attrName>style.visibility</p:attrName>
                                        </p:attrNameLst>
                                      </p:cBhvr>
                                      <p:to>
                                        <p:strVal val="visible"/>
                                      </p:to>
                                    </p:set>
                                    <p:anim calcmode="lin" valueType="num">
                                      <p:cBhvr>
                                        <p:cTn id="14" dur="500" fill="hold"/>
                                        <p:tgtEl>
                                          <p:spTgt spid="69634"/>
                                        </p:tgtEl>
                                        <p:attrNameLst>
                                          <p:attrName>ppt_w</p:attrName>
                                        </p:attrNameLst>
                                      </p:cBhvr>
                                      <p:tavLst>
                                        <p:tav tm="0">
                                          <p:val>
                                            <p:fltVal val="0"/>
                                          </p:val>
                                        </p:tav>
                                        <p:tav tm="100000">
                                          <p:val>
                                            <p:strVal val="#ppt_w"/>
                                          </p:val>
                                        </p:tav>
                                      </p:tavLst>
                                    </p:anim>
                                    <p:anim calcmode="lin" valueType="num">
                                      <p:cBhvr>
                                        <p:cTn id="15" dur="500" fill="hold"/>
                                        <p:tgtEl>
                                          <p:spTgt spid="69634"/>
                                        </p:tgtEl>
                                        <p:attrNameLst>
                                          <p:attrName>ppt_h</p:attrName>
                                        </p:attrNameLst>
                                      </p:cBhvr>
                                      <p:tavLst>
                                        <p:tav tm="0">
                                          <p:val>
                                            <p:fltVal val="0"/>
                                          </p:val>
                                        </p:tav>
                                        <p:tav tm="100000">
                                          <p:val>
                                            <p:strVal val="#ppt_h"/>
                                          </p:val>
                                        </p:tav>
                                      </p:tavLst>
                                    </p:anim>
                                    <p:animEffect transition="in" filter="fade">
                                      <p:cBhvr>
                                        <p:cTn id="16" dur="500"/>
                                        <p:tgtEl>
                                          <p:spTgt spid="696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WelcomeTribul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normAutofit/>
          </a:bodyPr>
          <a:lstStyle/>
          <a:p>
            <a:r>
              <a:rPr lang="en-US" sz="4800" b="1" i="1" dirty="0" smtClean="0">
                <a:effectLst>
                  <a:glow rad="101600">
                    <a:schemeClr val="bg1">
                      <a:alpha val="60000"/>
                    </a:schemeClr>
                  </a:glow>
                </a:effectLst>
              </a:rPr>
              <a:t>Revelation 9:1-11</a:t>
            </a:r>
            <a:endParaRPr lang="en-US" sz="4800" b="1" i="1" dirty="0">
              <a:effectLst>
                <a:glow rad="101600">
                  <a:schemeClr val="bg1">
                    <a:alpha val="60000"/>
                  </a:schemeClr>
                </a:glow>
              </a:effectLst>
            </a:endParaRPr>
          </a:p>
        </p:txBody>
      </p:sp>
    </p:spTree>
    <p:extLst>
      <p:ext uri="{BB962C8B-B14F-4D97-AF65-F5344CB8AC3E}">
        <p14:creationId xmlns:p14="http://schemas.microsoft.com/office/powerpoint/2010/main" val="296025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evelation\Horsemen out of the Abyss.jpg"/>
          <p:cNvPicPr>
            <a:picLocks noChangeAspect="1" noChangeArrowheads="1"/>
          </p:cNvPicPr>
          <p:nvPr/>
        </p:nvPicPr>
        <p:blipFill>
          <a:blip r:embed="rId3" cstate="print">
            <a:lum bright="-20000" contrast="10000"/>
          </a:blip>
          <a:srcRect/>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21381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“And the shapes of the locusts were like unto horses prepared unto battle; and on their heads were as it were crowns like gold, and their faces were as the faces of men. And they had hair as the hair of women, and their teeth were as </a:t>
            </a:r>
            <a:r>
              <a:rPr lang="en-US" i="1" u="sng" dirty="0" smtClean="0"/>
              <a:t>the teeth of lions</a:t>
            </a:r>
            <a:r>
              <a:rPr lang="en-US" i="1" dirty="0" smtClean="0"/>
              <a:t>. And they had breastplates, as it were breastplates of iron; and the sound of their wings was as the sound of chariots of many horses running to battle.”</a:t>
            </a:r>
            <a:endParaRPr lang="en-US" i="1" dirty="0"/>
          </a:p>
        </p:txBody>
      </p:sp>
    </p:spTree>
    <p:extLst>
      <p:ext uri="{BB962C8B-B14F-4D97-AF65-F5344CB8AC3E}">
        <p14:creationId xmlns:p14="http://schemas.microsoft.com/office/powerpoint/2010/main" val="38165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0" y="0"/>
            <a:ext cx="9067800" cy="1143000"/>
          </a:xfrm>
        </p:spPr>
        <p:txBody>
          <a:bodyPr>
            <a:noAutofit/>
          </a:bodyPr>
          <a:lstStyle/>
          <a:p>
            <a:r>
              <a:rPr lang="en-US" sz="3600" i="1" dirty="0" smtClean="0"/>
              <a:t>“And </a:t>
            </a:r>
            <a:r>
              <a:rPr lang="en-US" sz="3600" i="1" dirty="0"/>
              <a:t>I saw a great white throne</a:t>
            </a:r>
            <a:r>
              <a:rPr lang="en-US" sz="3600" i="1" dirty="0" smtClean="0"/>
              <a:t>,</a:t>
            </a:r>
            <a:br>
              <a:rPr lang="en-US" sz="3600" i="1" dirty="0" smtClean="0"/>
            </a:br>
            <a:r>
              <a:rPr lang="en-US" sz="3600" i="1" dirty="0" smtClean="0"/>
              <a:t> </a:t>
            </a:r>
            <a:r>
              <a:rPr lang="en-US" sz="3600" i="1" dirty="0"/>
              <a:t>and him that sat on </a:t>
            </a:r>
            <a:r>
              <a:rPr lang="en-US" sz="3600" i="1" dirty="0" smtClean="0"/>
              <a:t>it.”</a:t>
            </a:r>
            <a:endParaRPr lang="en-US" sz="3600" i="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57912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5638800"/>
            <a:ext cx="9144000" cy="1077218"/>
          </a:xfrm>
          <a:prstGeom prst="rect">
            <a:avLst/>
          </a:prstGeom>
        </p:spPr>
        <p:txBody>
          <a:bodyPr wrap="square">
            <a:spAutoFit/>
          </a:bodyPr>
          <a:lstStyle/>
          <a:p>
            <a:pPr algn="ctr"/>
            <a:r>
              <a:rPr lang="en-US" sz="3200" i="1" dirty="0" smtClean="0"/>
              <a:t>“For </a:t>
            </a:r>
            <a:r>
              <a:rPr lang="en-US" sz="3200" i="1" dirty="0"/>
              <a:t>the Father </a:t>
            </a:r>
            <a:r>
              <a:rPr lang="en-US" sz="3200" i="1" dirty="0" err="1"/>
              <a:t>judgeth</a:t>
            </a:r>
            <a:r>
              <a:rPr lang="en-US" sz="3200" i="1" dirty="0"/>
              <a:t> no man, but hath committed all judgment unto the </a:t>
            </a:r>
            <a:r>
              <a:rPr lang="en-US" sz="3200" i="1" dirty="0" smtClean="0"/>
              <a:t>Son.” John </a:t>
            </a:r>
            <a:r>
              <a:rPr lang="en-US" sz="3200" i="1" dirty="0"/>
              <a:t>5:22 </a:t>
            </a:r>
          </a:p>
        </p:txBody>
      </p:sp>
    </p:spTree>
    <p:extLst>
      <p:ext uri="{BB962C8B-B14F-4D97-AF65-F5344CB8AC3E}">
        <p14:creationId xmlns:p14="http://schemas.microsoft.com/office/powerpoint/2010/main" val="239599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p:spPr>
      </p:pic>
      <p:sp>
        <p:nvSpPr>
          <p:cNvPr id="2" name="Title 1"/>
          <p:cNvSpPr>
            <a:spLocks noGrp="1"/>
          </p:cNvSpPr>
          <p:nvPr>
            <p:ph type="title"/>
          </p:nvPr>
        </p:nvSpPr>
        <p:spPr>
          <a:xfrm>
            <a:off x="228600" y="274638"/>
            <a:ext cx="8686800" cy="6430962"/>
          </a:xfrm>
        </p:spPr>
        <p:txBody>
          <a:bodyPr>
            <a:normAutofit/>
          </a:bodyPr>
          <a:lstStyle/>
          <a:p>
            <a:r>
              <a:rPr lang="en-US" i="1" dirty="0" smtClean="0">
                <a:effectLst>
                  <a:glow rad="101600">
                    <a:schemeClr val="bg1">
                      <a:alpha val="60000"/>
                    </a:schemeClr>
                  </a:glow>
                </a:effectLst>
              </a:rPr>
              <a:t>“But the fearful, and unbelieving, and the abominable, and murderers, and whoremongers, and sorcerers, and idolaters, and all liars, shall have their part in the lake which </a:t>
            </a:r>
            <a:r>
              <a:rPr lang="en-US" i="1" dirty="0" err="1" smtClean="0">
                <a:effectLst>
                  <a:glow rad="101600">
                    <a:schemeClr val="bg1">
                      <a:alpha val="60000"/>
                    </a:schemeClr>
                  </a:glow>
                </a:effectLst>
              </a:rPr>
              <a:t>burneth</a:t>
            </a:r>
            <a:r>
              <a:rPr lang="en-US" i="1" dirty="0" smtClean="0">
                <a:effectLst>
                  <a:glow rad="101600">
                    <a:schemeClr val="bg1">
                      <a:alpha val="60000"/>
                    </a:schemeClr>
                  </a:glow>
                </a:effectLst>
              </a:rPr>
              <a:t> with fire and brimstone: which </a:t>
            </a:r>
            <a:br>
              <a:rPr lang="en-US" i="1" dirty="0" smtClean="0">
                <a:effectLst>
                  <a:glow rad="101600">
                    <a:schemeClr val="bg1">
                      <a:alpha val="60000"/>
                    </a:schemeClr>
                  </a:glow>
                </a:effectLst>
              </a:rPr>
            </a:br>
            <a:r>
              <a:rPr lang="en-US" i="1" dirty="0" smtClean="0">
                <a:effectLst>
                  <a:glow rad="101600">
                    <a:schemeClr val="bg1">
                      <a:alpha val="60000"/>
                    </a:schemeClr>
                  </a:glow>
                </a:effectLst>
              </a:rPr>
              <a:t>is the second death.”</a:t>
            </a:r>
            <a:br>
              <a:rPr lang="en-US" i="1" dirty="0" smtClean="0">
                <a:effectLst>
                  <a:glow rad="101600">
                    <a:schemeClr val="bg1">
                      <a:alpha val="60000"/>
                    </a:schemeClr>
                  </a:glow>
                </a:effectLst>
              </a:rPr>
            </a:br>
            <a:r>
              <a:rPr lang="en-US" i="1" dirty="0" smtClean="0">
                <a:effectLst>
                  <a:glow rad="101600">
                    <a:schemeClr val="bg1">
                      <a:alpha val="60000"/>
                    </a:schemeClr>
                  </a:glow>
                </a:effectLst>
              </a:rPr>
              <a:t> (Revelation 21:8)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119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lum/>
          </a:blip>
          <a:srcRect/>
          <a:stretch>
            <a:fillRect/>
          </a:stretch>
        </p:blipFill>
        <p:spPr bwMode="auto">
          <a:xfrm>
            <a:off x="0" y="-152400"/>
            <a:ext cx="9372600" cy="7010400"/>
          </a:xfrm>
          <a:prstGeom prst="rect">
            <a:avLst/>
          </a:prstGeom>
          <a:noFill/>
          <a:ln w="9525">
            <a:noFill/>
            <a:miter lim="800000"/>
            <a:headEnd/>
            <a:tailEnd/>
          </a:ln>
        </p:spPr>
      </p:pic>
      <p:sp>
        <p:nvSpPr>
          <p:cNvPr id="3" name="Content Placeholder 2"/>
          <p:cNvSpPr>
            <a:spLocks noGrp="1"/>
          </p:cNvSpPr>
          <p:nvPr>
            <p:ph idx="1"/>
          </p:nvPr>
        </p:nvSpPr>
        <p:spPr>
          <a:xfrm>
            <a:off x="228600" y="685800"/>
            <a:ext cx="8915400" cy="5440363"/>
          </a:xfrm>
        </p:spPr>
        <p:txBody>
          <a:bodyPr>
            <a:noAutofit/>
          </a:bodyPr>
          <a:lstStyle/>
          <a:p>
            <a:pPr algn="ctr">
              <a:buNone/>
            </a:pPr>
            <a:r>
              <a:rPr lang="en-US" sz="4800" b="1" i="1" dirty="0" smtClean="0">
                <a:solidFill>
                  <a:schemeClr val="bg1"/>
                </a:solidFill>
                <a:effectLst>
                  <a:glow rad="101600">
                    <a:schemeClr val="accent6">
                      <a:satMod val="175000"/>
                      <a:alpha val="40000"/>
                    </a:schemeClr>
                  </a:glow>
                </a:effectLst>
              </a:rPr>
              <a:t>   “The same shall drink of the wine of the wrath of God, which is poured out without mixture into the cup of his indignation; and he shall be tormented with fire and brimstone.” </a:t>
            </a:r>
          </a:p>
          <a:p>
            <a:pPr algn="ctr">
              <a:buNone/>
            </a:pPr>
            <a:r>
              <a:rPr lang="en-US" sz="4800" b="1" i="1" dirty="0" smtClean="0">
                <a:solidFill>
                  <a:schemeClr val="bg1"/>
                </a:solidFill>
                <a:effectLst>
                  <a:glow rad="101600">
                    <a:schemeClr val="accent6">
                      <a:satMod val="175000"/>
                      <a:alpha val="40000"/>
                    </a:schemeClr>
                  </a:glow>
                </a:effectLst>
              </a:rPr>
              <a:t>(Revelation 14:10) </a:t>
            </a:r>
            <a:endParaRPr lang="en-US" sz="4800" b="1" i="1" dirty="0">
              <a:solidFill>
                <a:schemeClr val="bg1"/>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65474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“…and </a:t>
            </a:r>
            <a:r>
              <a:rPr lang="en-US" i="1" dirty="0"/>
              <a:t>they were judged every man according to their works.”</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 y="2057400"/>
            <a:ext cx="9144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39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4343400" cy="6858000"/>
          </a:xfrm>
        </p:spPr>
        <p:txBody>
          <a:bodyPr>
            <a:noAutofit/>
          </a:bodyPr>
          <a:lstStyle/>
          <a:p>
            <a:r>
              <a:rPr lang="en-US" sz="3600" i="1" dirty="0"/>
              <a:t> </a:t>
            </a:r>
            <a:r>
              <a:rPr lang="en-US" sz="3600" i="1" dirty="0" smtClean="0"/>
              <a:t>“Every </a:t>
            </a:r>
            <a:r>
              <a:rPr lang="en-US" sz="3600" i="1" dirty="0"/>
              <a:t>man's work shall be made manifest: for the day shall declare it, because it shall be revealed by fire; and the fire shall try every man's work of what sort it is</a:t>
            </a:r>
            <a:r>
              <a:rPr lang="en-US" sz="3600" i="1" dirty="0" smtClean="0"/>
              <a:t>.”</a:t>
            </a:r>
            <a:endParaRPr lang="en-US" sz="3600" i="1" dirty="0"/>
          </a:p>
        </p:txBody>
      </p:sp>
      <p:pic>
        <p:nvPicPr>
          <p:cNvPr id="13315"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33400" y="914400"/>
            <a:ext cx="40862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87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Dad- Wallpaper\abstract_0006.jpg"/>
          <p:cNvPicPr>
            <a:picLocks noChangeAspect="1" noChangeArrowheads="1"/>
          </p:cNvPicPr>
          <p:nvPr/>
        </p:nvPicPr>
        <p:blipFill>
          <a:blip r:embed="rId3" cstate="print">
            <a:lum/>
          </a:blip>
          <a:srcRect/>
          <a:stretch>
            <a:fillRect/>
          </a:stretch>
        </p:blipFill>
        <p:spPr bwMode="auto">
          <a:xfrm>
            <a:off x="-2362200" y="-2133600"/>
            <a:ext cx="15240000" cy="11430001"/>
          </a:xfrm>
          <a:prstGeom prst="rect">
            <a:avLst/>
          </a:prstGeom>
          <a:noFill/>
        </p:spPr>
      </p:pic>
      <p:sp>
        <p:nvSpPr>
          <p:cNvPr id="2" name="Rectangle 1"/>
          <p:cNvSpPr/>
          <p:nvPr/>
        </p:nvSpPr>
        <p:spPr>
          <a:xfrm>
            <a:off x="381000" y="533400"/>
            <a:ext cx="6477000" cy="1077218"/>
          </a:xfrm>
          <a:prstGeom prst="rect">
            <a:avLst/>
          </a:prstGeom>
        </p:spPr>
        <p:txBody>
          <a:bodyPr wrap="square">
            <a:spAutoFit/>
          </a:bodyPr>
          <a:lstStyle/>
          <a:p>
            <a:pPr algn="ctr"/>
            <a:r>
              <a:rPr lang="en-US" sz="3200" i="1" dirty="0" smtClean="0">
                <a:effectLst>
                  <a:glow rad="101600">
                    <a:schemeClr val="bg1">
                      <a:alpha val="60000"/>
                    </a:schemeClr>
                  </a:glow>
                </a:effectLst>
              </a:rPr>
              <a:t> “But we are sure that the judgment of God is according to truth.”</a:t>
            </a:r>
            <a:endParaRPr lang="en-US" sz="3200" i="1" dirty="0">
              <a:effectLst>
                <a:glow rad="101600">
                  <a:schemeClr val="bg1">
                    <a:alpha val="60000"/>
                  </a:schemeClr>
                </a:glow>
              </a:effectLst>
            </a:endParaRPr>
          </a:p>
        </p:txBody>
      </p:sp>
      <p:sp>
        <p:nvSpPr>
          <p:cNvPr id="3" name="Rectangle 2"/>
          <p:cNvSpPr/>
          <p:nvPr/>
        </p:nvSpPr>
        <p:spPr>
          <a:xfrm>
            <a:off x="1600200" y="2362200"/>
            <a:ext cx="7315200" cy="1569660"/>
          </a:xfrm>
          <a:prstGeom prst="rect">
            <a:avLst/>
          </a:prstGeom>
        </p:spPr>
        <p:txBody>
          <a:bodyPr wrap="square">
            <a:spAutoFit/>
          </a:bodyPr>
          <a:lstStyle/>
          <a:p>
            <a:pPr algn="ctr"/>
            <a:r>
              <a:rPr lang="en-US" sz="3200" i="1" dirty="0" smtClean="0">
                <a:effectLst>
                  <a:glow rad="101600">
                    <a:schemeClr val="bg1">
                      <a:alpha val="60000"/>
                    </a:schemeClr>
                  </a:glow>
                </a:effectLst>
              </a:rPr>
              <a:t>“And thinkest thou this, O </a:t>
            </a:r>
            <a:r>
              <a:rPr lang="en-US" sz="3200" i="1" dirty="0" smtClean="0">
                <a:effectLst>
                  <a:glow rad="101600">
                    <a:schemeClr val="bg1">
                      <a:alpha val="60000"/>
                    </a:schemeClr>
                  </a:glow>
                </a:effectLst>
              </a:rPr>
              <a:t>man</a:t>
            </a:r>
          </a:p>
          <a:p>
            <a:pPr algn="ctr"/>
            <a:r>
              <a:rPr lang="en-US" sz="3200" i="1" dirty="0" smtClean="0">
                <a:effectLst>
                  <a:glow rad="101600">
                    <a:schemeClr val="bg1">
                      <a:alpha val="60000"/>
                    </a:schemeClr>
                  </a:glow>
                </a:effectLst>
              </a:rPr>
              <a:t>that </a:t>
            </a:r>
            <a:r>
              <a:rPr lang="en-US" sz="3200" i="1" dirty="0" smtClean="0">
                <a:effectLst>
                  <a:glow rad="101600">
                    <a:schemeClr val="bg1">
                      <a:alpha val="60000"/>
                    </a:schemeClr>
                  </a:glow>
                </a:effectLst>
              </a:rPr>
              <a:t>thou shalt escape the </a:t>
            </a:r>
          </a:p>
          <a:p>
            <a:pPr algn="ctr"/>
            <a:r>
              <a:rPr lang="en-US" sz="3200" i="1" dirty="0" smtClean="0">
                <a:effectLst>
                  <a:glow rad="101600">
                    <a:schemeClr val="bg1">
                      <a:alpha val="60000"/>
                    </a:schemeClr>
                  </a:glow>
                </a:effectLst>
              </a:rPr>
              <a:t>judgment of God.”</a:t>
            </a:r>
            <a:endParaRPr lang="en-US" sz="3200" i="1" dirty="0">
              <a:effectLst>
                <a:glow rad="101600">
                  <a:schemeClr val="bg1">
                    <a:alpha val="60000"/>
                  </a:schemeClr>
                </a:glow>
              </a:effectLst>
            </a:endParaRPr>
          </a:p>
        </p:txBody>
      </p:sp>
      <p:sp>
        <p:nvSpPr>
          <p:cNvPr id="4" name="Rectangle 3"/>
          <p:cNvSpPr/>
          <p:nvPr/>
        </p:nvSpPr>
        <p:spPr>
          <a:xfrm>
            <a:off x="914400" y="4343400"/>
            <a:ext cx="7086600" cy="1569660"/>
          </a:xfrm>
          <a:prstGeom prst="rect">
            <a:avLst/>
          </a:prstGeom>
        </p:spPr>
        <p:txBody>
          <a:bodyPr wrap="square">
            <a:spAutoFit/>
          </a:bodyPr>
          <a:lstStyle/>
          <a:p>
            <a:pPr algn="ctr"/>
            <a:r>
              <a:rPr lang="en-US" sz="3200" i="1" dirty="0" smtClean="0">
                <a:effectLst>
                  <a:glow rad="101600">
                    <a:schemeClr val="bg1">
                      <a:alpha val="60000"/>
                    </a:schemeClr>
                  </a:glow>
                </a:effectLst>
              </a:rPr>
              <a:t>“But a certain fearful looking for of judgment and fiery indignation, which shall devour the adversaries.”</a:t>
            </a:r>
            <a:endParaRPr lang="en-US" sz="3200" i="1" dirty="0">
              <a:effectLst>
                <a:glow rad="101600">
                  <a:schemeClr val="bg1">
                    <a:alpha val="60000"/>
                  </a:schemeClr>
                </a:glow>
              </a:effectLst>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033" b="4826"/>
          <a:stretch/>
        </p:blipFill>
        <p:spPr bwMode="auto">
          <a:xfrm>
            <a:off x="23446" y="1828800"/>
            <a:ext cx="2590800" cy="19255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53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Bible pictures\backgrounds\earth and space\comet_1294349c.jpg"/>
          <p:cNvPicPr>
            <a:picLocks noChangeAspect="1" noChangeArrowheads="1"/>
          </p:cNvPicPr>
          <p:nvPr/>
        </p:nvPicPr>
        <p:blipFill>
          <a:blip r:embed="rId3" cstate="print">
            <a:lum bright="-10000"/>
          </a:blip>
          <a:srcRect/>
          <a:stretch>
            <a:fillRect/>
          </a:stretch>
        </p:blipFill>
        <p:spPr bwMode="auto">
          <a:xfrm>
            <a:off x="304800" y="533400"/>
            <a:ext cx="8493281" cy="5791200"/>
          </a:xfrm>
          <a:prstGeom prst="rect">
            <a:avLst/>
          </a:prstGeom>
          <a:ln>
            <a:noFill/>
          </a:ln>
          <a:effectLst>
            <a:softEdge rad="112500"/>
          </a:effectLst>
        </p:spPr>
      </p:pic>
      <p:sp>
        <p:nvSpPr>
          <p:cNvPr id="2" name="Rectangle 1"/>
          <p:cNvSpPr/>
          <p:nvPr/>
        </p:nvSpPr>
        <p:spPr>
          <a:xfrm>
            <a:off x="762000" y="762000"/>
            <a:ext cx="6858000" cy="1077218"/>
          </a:xfrm>
          <a:prstGeom prst="rect">
            <a:avLst/>
          </a:prstGeom>
        </p:spPr>
        <p:txBody>
          <a:bodyPr wrap="square">
            <a:spAutoFit/>
          </a:bodyPr>
          <a:lstStyle/>
          <a:p>
            <a:r>
              <a:rPr lang="en-US" sz="3200" i="1" dirty="0" smtClean="0">
                <a:effectLst>
                  <a:glow rad="101600">
                    <a:schemeClr val="bg1">
                      <a:alpha val="60000"/>
                    </a:schemeClr>
                  </a:glow>
                </a:effectLst>
              </a:rPr>
              <a:t>“Fear God, and give glory to him; for the hour of his judgment is come.”</a:t>
            </a:r>
            <a:endParaRPr lang="en-US" sz="3200" i="1" dirty="0">
              <a:effectLst>
                <a:glow rad="101600">
                  <a:schemeClr val="bg1">
                    <a:alpha val="60000"/>
                  </a:schemeClr>
                </a:glow>
              </a:effectLst>
            </a:endParaRPr>
          </a:p>
        </p:txBody>
      </p:sp>
      <p:sp>
        <p:nvSpPr>
          <p:cNvPr id="3" name="Rectangle 2"/>
          <p:cNvSpPr/>
          <p:nvPr/>
        </p:nvSpPr>
        <p:spPr>
          <a:xfrm>
            <a:off x="1066800" y="2819400"/>
            <a:ext cx="7467600" cy="2554545"/>
          </a:xfrm>
          <a:prstGeom prst="rect">
            <a:avLst/>
          </a:prstGeom>
        </p:spPr>
        <p:txBody>
          <a:bodyPr wrap="square">
            <a:spAutoFit/>
          </a:bodyPr>
          <a:lstStyle/>
          <a:p>
            <a:pPr algn="ctr"/>
            <a:r>
              <a:rPr lang="en-US" sz="3200" i="1" dirty="0" smtClean="0">
                <a:effectLst>
                  <a:glow rad="101600">
                    <a:schemeClr val="bg1">
                      <a:alpha val="60000"/>
                    </a:schemeClr>
                  </a:glow>
                </a:effectLst>
              </a:rPr>
              <a:t>“For the Father judgeth no man, but hath committed all judgment unto the Son…And hath given him authority to execute judgment also, because he is the </a:t>
            </a:r>
          </a:p>
          <a:p>
            <a:pPr algn="ctr"/>
            <a:r>
              <a:rPr lang="en-US" sz="3200" i="1" dirty="0" smtClean="0">
                <a:effectLst>
                  <a:glow rad="101600">
                    <a:schemeClr val="bg1">
                      <a:alpha val="60000"/>
                    </a:schemeClr>
                  </a:glow>
                </a:effectLst>
              </a:rPr>
              <a:t>Son of man.”</a:t>
            </a:r>
            <a:endParaRPr lang="en-US" sz="3200" i="1" dirty="0">
              <a:effectLst>
                <a:glow rad="101600">
                  <a:schemeClr val="bg1">
                    <a:alpha val="60000"/>
                  </a:schemeClr>
                </a:glow>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143000"/>
            <a:ext cx="2590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39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Bible pictures\Prophecy pictures\prophecy pictures\revelation\eyes like fire.bmp"/>
          <p:cNvPicPr>
            <a:picLocks noChangeAspect="1" noChangeArrowheads="1"/>
          </p:cNvPicPr>
          <p:nvPr/>
        </p:nvPicPr>
        <p:blipFill>
          <a:blip r:embed="rId4" cstate="print"/>
          <a:srcRect l="3895" t="2962" r="4584" b="5229"/>
          <a:stretch>
            <a:fillRect/>
          </a:stretch>
        </p:blipFill>
        <p:spPr bwMode="auto">
          <a:xfrm>
            <a:off x="152400" y="1447800"/>
            <a:ext cx="4191000" cy="3352800"/>
          </a:xfrm>
          <a:prstGeom prst="ellipse">
            <a:avLst/>
          </a:prstGeom>
          <a:ln>
            <a:noFill/>
          </a:ln>
          <a:effectLst>
            <a:softEdge rad="112500"/>
          </a:effectLst>
        </p:spPr>
      </p:pic>
      <p:pic>
        <p:nvPicPr>
          <p:cNvPr id="4" name="Picture 3" descr="C:\Users\Ptr. Daniel White\Desktop\Bible pictures\Prophecy pictures\prophecy pictures\revelation\eyes like fire.bmp"/>
          <p:cNvPicPr>
            <a:picLocks noChangeAspect="1" noChangeArrowheads="1"/>
          </p:cNvPicPr>
          <p:nvPr/>
        </p:nvPicPr>
        <p:blipFill>
          <a:blip r:embed="rId4" cstate="print"/>
          <a:srcRect l="3846" t="5834" r="3846" b="3739"/>
          <a:stretch>
            <a:fillRect/>
          </a:stretch>
        </p:blipFill>
        <p:spPr bwMode="auto">
          <a:xfrm flipH="1">
            <a:off x="4648200" y="1447800"/>
            <a:ext cx="4343400" cy="3429000"/>
          </a:xfrm>
          <a:prstGeom prst="ellipse">
            <a:avLst/>
          </a:prstGeom>
          <a:ln>
            <a:noFill/>
          </a:ln>
          <a:effectLst>
            <a:softEdge rad="112500"/>
          </a:effectLst>
        </p:spPr>
      </p:pic>
      <p:sp>
        <p:nvSpPr>
          <p:cNvPr id="6" name="Rectangle 5"/>
          <p:cNvSpPr/>
          <p:nvPr/>
        </p:nvSpPr>
        <p:spPr>
          <a:xfrm>
            <a:off x="609600" y="304800"/>
            <a:ext cx="8077200" cy="1200329"/>
          </a:xfrm>
          <a:prstGeom prst="rect">
            <a:avLst/>
          </a:prstGeom>
        </p:spPr>
        <p:txBody>
          <a:bodyPr wrap="square">
            <a:spAutoFit/>
          </a:bodyPr>
          <a:lstStyle/>
          <a:p>
            <a:pPr algn="ctr"/>
            <a:r>
              <a:rPr lang="en-US" sz="3600" i="1" dirty="0" smtClean="0">
                <a:effectLst>
                  <a:glow rad="101600">
                    <a:schemeClr val="bg1">
                      <a:alpha val="60000"/>
                    </a:schemeClr>
                  </a:glow>
                </a:effectLst>
              </a:rPr>
              <a:t>“These things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the Son of God, who hath his eyes like unto a flame of fire.”</a:t>
            </a:r>
            <a:endParaRPr lang="en-US" sz="3600" i="1" dirty="0">
              <a:effectLst>
                <a:glow rad="101600">
                  <a:schemeClr val="bg1">
                    <a:alpha val="60000"/>
                  </a:schemeClr>
                </a:glow>
              </a:effectLst>
            </a:endParaRPr>
          </a:p>
        </p:txBody>
      </p:sp>
      <p:sp>
        <p:nvSpPr>
          <p:cNvPr id="7" name="Rectangle 6"/>
          <p:cNvSpPr/>
          <p:nvPr/>
        </p:nvSpPr>
        <p:spPr>
          <a:xfrm>
            <a:off x="333984" y="5257800"/>
            <a:ext cx="8618461" cy="646331"/>
          </a:xfrm>
          <a:prstGeom prst="rect">
            <a:avLst/>
          </a:prstGeom>
        </p:spPr>
        <p:txBody>
          <a:bodyPr wrap="square">
            <a:spAutoFit/>
          </a:bodyPr>
          <a:lstStyle/>
          <a:p>
            <a:pPr algn="ctr"/>
            <a:r>
              <a:rPr lang="en-US" sz="3600" i="1" dirty="0" smtClean="0">
                <a:effectLst>
                  <a:glow rad="101600">
                    <a:schemeClr val="bg1">
                      <a:alpha val="60000"/>
                    </a:schemeClr>
                  </a:glow>
                </a:effectLst>
              </a:rPr>
              <a:t>“His eyes were as a flame of fire.”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31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303455"/>
            <a:ext cx="9144000" cy="2554545"/>
          </a:xfrm>
          <a:prstGeom prst="rect">
            <a:avLst/>
          </a:prstGeom>
        </p:spPr>
        <p:txBody>
          <a:bodyPr wrap="square">
            <a:spAutoFit/>
          </a:bodyPr>
          <a:lstStyle/>
          <a:p>
            <a:pPr algn="ctr"/>
            <a:r>
              <a:rPr lang="en-US" sz="3200" i="1" dirty="0"/>
              <a:t>“A fiery stream issued and came forth from before him: thousand thousands ministered unto him, and ten thousand times ten thousand stood before him: the judgment was set, and </a:t>
            </a:r>
            <a:r>
              <a:rPr lang="en-US" sz="3200" i="1" dirty="0" smtClean="0"/>
              <a:t>the </a:t>
            </a:r>
            <a:r>
              <a:rPr lang="en-US" sz="3200" i="1" dirty="0"/>
              <a:t>books were opened.” </a:t>
            </a:r>
            <a:r>
              <a:rPr lang="en-US" sz="3200" i="1" dirty="0" smtClean="0"/>
              <a:t>(</a:t>
            </a:r>
            <a:r>
              <a:rPr lang="en-US" sz="3200" i="1" dirty="0"/>
              <a:t>Daniel 7:10) </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61"/>
          <a:stretch/>
        </p:blipFill>
        <p:spPr bwMode="auto">
          <a:xfrm>
            <a:off x="-12700" y="0"/>
            <a:ext cx="9156700" cy="430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849"/>
            <a:ext cx="2590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0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1981200"/>
          </a:xfrm>
        </p:spPr>
        <p:txBody>
          <a:bodyPr>
            <a:noAutofit/>
          </a:bodyPr>
          <a:lstStyle/>
          <a:p>
            <a:r>
              <a:rPr lang="en-US" i="1" dirty="0" smtClean="0">
                <a:effectLst>
                  <a:glow rad="101600">
                    <a:schemeClr val="bg1">
                      <a:alpha val="60000"/>
                    </a:schemeClr>
                  </a:glow>
                </a:effectLst>
              </a:rPr>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death and hell were cast into the lake of fire. This is the second death.”</a:t>
            </a:r>
            <a:br>
              <a:rPr lang="en-US" i="1" dirty="0" smtClean="0">
                <a:effectLst>
                  <a:glow rad="101600">
                    <a:schemeClr val="bg1">
                      <a:alpha val="60000"/>
                    </a:schemeClr>
                  </a:glow>
                </a:effectLst>
              </a:rPr>
            </a:br>
            <a:endParaRPr lang="en-US" i="1" dirty="0" smtClean="0">
              <a:effectLst>
                <a:glow rad="101600">
                  <a:schemeClr val="bg1">
                    <a:alpha val="60000"/>
                  </a:schemeClr>
                </a:glow>
              </a:effectLst>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438" y="2209800"/>
            <a:ext cx="5715000" cy="45339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www.sluniverse.com/php/vb/attachments/commercial-announcements/14832d1287163840-introducing-lake-fire-now-open-lake-fire-copy.jpg"/>
          <p:cNvPicPr>
            <a:picLocks noChangeAspect="1" noChangeArrowheads="1"/>
          </p:cNvPicPr>
          <p:nvPr/>
        </p:nvPicPr>
        <p:blipFill>
          <a:blip r:embed="rId4" cstate="print"/>
          <a:srcRect/>
          <a:stretch>
            <a:fillRect/>
          </a:stretch>
        </p:blipFill>
        <p:spPr bwMode="auto">
          <a:xfrm>
            <a:off x="19228" y="2209800"/>
            <a:ext cx="9144000" cy="4572000"/>
          </a:xfrm>
          <a:prstGeom prst="rect">
            <a:avLst/>
          </a:prstGeom>
          <a:noFill/>
        </p:spPr>
      </p:pic>
    </p:spTree>
    <p:extLst>
      <p:ext uri="{BB962C8B-B14F-4D97-AF65-F5344CB8AC3E}">
        <p14:creationId xmlns:p14="http://schemas.microsoft.com/office/powerpoint/2010/main" val="424754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tr. Daniel White\Desktop\Bible pictures\bibles and book of life\1 Dad's Pix (15).jpg"/>
          <p:cNvPicPr>
            <a:picLocks noChangeAspect="1" noChangeArrowheads="1"/>
          </p:cNvPicPr>
          <p:nvPr/>
        </p:nvPicPr>
        <p:blipFill>
          <a:blip r:embed="rId3" cstate="print"/>
          <a:srcRect/>
          <a:stretch>
            <a:fillRect/>
          </a:stretch>
        </p:blipFill>
        <p:spPr bwMode="auto">
          <a:xfrm>
            <a:off x="-1" y="0"/>
            <a:ext cx="4634385" cy="3962400"/>
          </a:xfrm>
          <a:prstGeom prst="rect">
            <a:avLst/>
          </a:prstGeom>
          <a:ln>
            <a:noFill/>
          </a:ln>
          <a:effectLst>
            <a:softEdge rad="112500"/>
          </a:effectLst>
        </p:spPr>
      </p:pic>
      <p:sp>
        <p:nvSpPr>
          <p:cNvPr id="3" name="Title 2"/>
          <p:cNvSpPr>
            <a:spLocks noGrp="1"/>
          </p:cNvSpPr>
          <p:nvPr>
            <p:ph type="title"/>
          </p:nvPr>
        </p:nvSpPr>
        <p:spPr>
          <a:xfrm>
            <a:off x="152400" y="4038600"/>
            <a:ext cx="8839200" cy="2819400"/>
          </a:xfrm>
        </p:spPr>
        <p:txBody>
          <a:bodyPr/>
          <a:lstStyle/>
          <a:p>
            <a:r>
              <a:rPr lang="en-US" i="1" dirty="0" smtClean="0"/>
              <a:t>“And whosoever was not found written in the book of life was cast into the lake of fire.”</a:t>
            </a:r>
            <a:endParaRPr lang="en-US" i="1" dirty="0"/>
          </a:p>
        </p:txBody>
      </p:sp>
      <p:pic>
        <p:nvPicPr>
          <p:cNvPr id="5" name="Picture 12" descr="http://mikeduran.com/wp-content/uploads/2012/04/hell-1.jpg"/>
          <p:cNvPicPr>
            <a:picLocks noChangeAspect="1" noChangeArrowheads="1"/>
          </p:cNvPicPr>
          <p:nvPr/>
        </p:nvPicPr>
        <p:blipFill>
          <a:blip r:embed="rId4" cstate="print"/>
          <a:srcRect l="11399" t="2174" r="11655"/>
          <a:stretch>
            <a:fillRect/>
          </a:stretch>
        </p:blipFill>
        <p:spPr bwMode="auto">
          <a:xfrm>
            <a:off x="4648200" y="-1"/>
            <a:ext cx="4495800" cy="3913011"/>
          </a:xfrm>
          <a:prstGeom prst="rect">
            <a:avLst/>
          </a:prstGeom>
          <a:ln>
            <a:noFill/>
          </a:ln>
          <a:effectLst>
            <a:softEdge rad="112500"/>
          </a:effectLst>
        </p:spPr>
      </p:pic>
    </p:spTree>
    <p:extLst>
      <p:ext uri="{BB962C8B-B14F-4D97-AF65-F5344CB8AC3E}">
        <p14:creationId xmlns:p14="http://schemas.microsoft.com/office/powerpoint/2010/main" val="197048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341438"/>
          </a:xfrm>
        </p:spPr>
        <p:txBody>
          <a:bodyPr>
            <a:normAutofit/>
          </a:bodyPr>
          <a:lstStyle/>
          <a:p>
            <a:r>
              <a:rPr lang="en-US" sz="3200" i="1" dirty="0" smtClean="0"/>
              <a:t>“From </a:t>
            </a:r>
            <a:r>
              <a:rPr lang="en-US" sz="3200" i="1" dirty="0"/>
              <a:t>whose face the earth and </a:t>
            </a:r>
            <a:r>
              <a:rPr lang="en-US" sz="3200" i="1" dirty="0" smtClean="0"/>
              <a:t>                                                the </a:t>
            </a:r>
            <a:r>
              <a:rPr lang="en-US" sz="3200" i="1" dirty="0"/>
              <a:t>heaven fled </a:t>
            </a:r>
            <a:r>
              <a:rPr lang="en-US" sz="3200" i="1" dirty="0" smtClean="0"/>
              <a:t>away...”</a:t>
            </a:r>
            <a:endParaRPr lang="en-US" sz="32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5" y="1447800"/>
            <a:ext cx="9067800" cy="541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82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rot="2272077">
            <a:off x="4147221" y="1839453"/>
            <a:ext cx="3034157" cy="2786904"/>
          </a:xfrm>
        </p:spPr>
        <p:txBody>
          <a:bodyPr>
            <a:normAutofit/>
          </a:bodyPr>
          <a:lstStyle/>
          <a:p>
            <a:r>
              <a:rPr lang="en-US" sz="3200" i="1" dirty="0" smtClean="0">
                <a:solidFill>
                  <a:schemeClr val="bg1"/>
                </a:solidFill>
                <a:effectLst>
                  <a:glow rad="101600">
                    <a:schemeClr val="accent6">
                      <a:lumMod val="60000"/>
                      <a:lumOff val="40000"/>
                      <a:alpha val="60000"/>
                    </a:schemeClr>
                  </a:glow>
                </a:effectLst>
                <a:latin typeface="Adobe Caslon Pro Bold" pitchFamily="18" charset="0"/>
              </a:rPr>
              <a:t>Is your  name in the book of life?</a:t>
            </a:r>
            <a:endParaRPr lang="en-US" sz="3200" i="1" dirty="0">
              <a:solidFill>
                <a:schemeClr val="bg1"/>
              </a:solidFill>
              <a:effectLst>
                <a:glow rad="101600">
                  <a:schemeClr val="accent6">
                    <a:lumMod val="60000"/>
                    <a:lumOff val="40000"/>
                    <a:alpha val="60000"/>
                  </a:schemeClr>
                </a:glow>
              </a:effectLst>
              <a:latin typeface="Adobe Caslon Pro Bold" pitchFamily="18" charset="0"/>
            </a:endParaRPr>
          </a:p>
        </p:txBody>
      </p:sp>
    </p:spTree>
    <p:extLst>
      <p:ext uri="{BB962C8B-B14F-4D97-AF65-F5344CB8AC3E}">
        <p14:creationId xmlns:p14="http://schemas.microsoft.com/office/powerpoint/2010/main" val="31330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i="1" dirty="0" smtClean="0"/>
              <a:t>“…and </a:t>
            </a:r>
            <a:r>
              <a:rPr lang="en-US" sz="3600" i="1" dirty="0"/>
              <a:t>there was found no place for them</a:t>
            </a:r>
            <a:r>
              <a:rPr lang="en-US" sz="3600" i="1" dirty="0" smtClean="0"/>
              <a:t>.”</a:t>
            </a:r>
            <a:endParaRPr lang="en-US" sz="3600" i="1"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1789" b="12091"/>
          <a:stretch/>
        </p:blipFill>
        <p:spPr bwMode="auto">
          <a:xfrm>
            <a:off x="2206951" y="1371600"/>
            <a:ext cx="4648200" cy="53073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39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323439"/>
          </a:xfrm>
          <a:prstGeom prst="rect">
            <a:avLst/>
          </a:prstGeom>
        </p:spPr>
        <p:txBody>
          <a:bodyPr wrap="square">
            <a:spAutoFit/>
          </a:bodyPr>
          <a:lstStyle/>
          <a:p>
            <a:pPr algn="ctr"/>
            <a:r>
              <a:rPr lang="en-US" sz="4000" i="1" dirty="0" smtClean="0"/>
              <a:t>“And I saw the dead, small and </a:t>
            </a:r>
          </a:p>
          <a:p>
            <a:pPr algn="ctr"/>
            <a:r>
              <a:rPr lang="en-US" sz="4000" i="1" dirty="0" smtClean="0"/>
              <a:t>great, stand before God”</a:t>
            </a:r>
            <a:endParaRPr lang="en-US" sz="4000" i="1" dirty="0"/>
          </a:p>
        </p:txBody>
      </p:sp>
      <p:pic>
        <p:nvPicPr>
          <p:cNvPr id="4" name="Picture 7" descr="C:\Users\Ptr. Daniel White\Desktop\Prophet.jpg"/>
          <p:cNvPicPr>
            <a:picLocks noChangeAspect="1" noChangeArrowheads="1"/>
          </p:cNvPicPr>
          <p:nvPr/>
        </p:nvPicPr>
        <p:blipFill>
          <a:blip r:embed="rId2" cstate="print"/>
          <a:srcRect/>
          <a:stretch>
            <a:fillRect/>
          </a:stretch>
        </p:blipFill>
        <p:spPr bwMode="auto">
          <a:xfrm>
            <a:off x="1524000" y="1524000"/>
            <a:ext cx="6282266" cy="5334000"/>
          </a:xfrm>
          <a:prstGeom prst="rect">
            <a:avLst/>
          </a:prstGeom>
          <a:ln>
            <a:noFill/>
          </a:ln>
          <a:effectLst>
            <a:softEdge rad="112500"/>
          </a:effectLst>
        </p:spPr>
      </p:pic>
    </p:spTree>
    <p:extLst>
      <p:ext uri="{BB962C8B-B14F-4D97-AF65-F5344CB8AC3E}">
        <p14:creationId xmlns:p14="http://schemas.microsoft.com/office/powerpoint/2010/main" val="29479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28" y="1295399"/>
            <a:ext cx="8249619" cy="556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7358" y="-2136"/>
            <a:ext cx="9067800" cy="1373736"/>
          </a:xfrm>
        </p:spPr>
        <p:txBody>
          <a:bodyPr>
            <a:normAutofit/>
          </a:bodyPr>
          <a:lstStyle/>
          <a:p>
            <a:r>
              <a:rPr lang="en-US" sz="3600" dirty="0"/>
              <a:t>This passage teaches what will happen when unbelievers stand before God in judgment.</a:t>
            </a:r>
          </a:p>
        </p:txBody>
      </p:sp>
      <p:sp>
        <p:nvSpPr>
          <p:cNvPr id="4" name="Rectangle 3"/>
          <p:cNvSpPr/>
          <p:nvPr/>
        </p:nvSpPr>
        <p:spPr>
          <a:xfrm>
            <a:off x="641637" y="1676400"/>
            <a:ext cx="7848600" cy="3046988"/>
          </a:xfrm>
          <a:prstGeom prst="rect">
            <a:avLst/>
          </a:prstGeom>
        </p:spPr>
        <p:txBody>
          <a:bodyPr wrap="square">
            <a:spAutoFit/>
          </a:bodyPr>
          <a:lstStyle/>
          <a:p>
            <a:pPr algn="ctr"/>
            <a:r>
              <a:rPr lang="en-US" sz="3200" dirty="0">
                <a:ln>
                  <a:solidFill>
                    <a:prstClr val="black"/>
                  </a:solidFill>
                </a:ln>
                <a:solidFill>
                  <a:prstClr val="black"/>
                </a:solidFill>
                <a:effectLst>
                  <a:glow rad="101600">
                    <a:prstClr val="white">
                      <a:alpha val="60000"/>
                    </a:prstClr>
                  </a:glow>
                </a:effectLst>
              </a:rPr>
              <a:t>When we read of </a:t>
            </a:r>
            <a:r>
              <a:rPr lang="en-US" sz="3200" i="1" dirty="0">
                <a:ln>
                  <a:solidFill>
                    <a:prstClr val="black"/>
                  </a:solidFill>
                </a:ln>
                <a:solidFill>
                  <a:prstClr val="black"/>
                </a:solidFill>
                <a:effectLst>
                  <a:glow rad="101600">
                    <a:prstClr val="white">
                      <a:alpha val="60000"/>
                    </a:prstClr>
                  </a:glow>
                </a:effectLst>
              </a:rPr>
              <a:t>“the dead” </a:t>
            </a:r>
            <a:r>
              <a:rPr lang="en-US" sz="3200" dirty="0">
                <a:ln>
                  <a:solidFill>
                    <a:prstClr val="black"/>
                  </a:solidFill>
                </a:ln>
                <a:solidFill>
                  <a:prstClr val="black"/>
                </a:solidFill>
                <a:effectLst>
                  <a:glow rad="101600">
                    <a:prstClr val="white">
                      <a:alpha val="60000"/>
                    </a:prstClr>
                  </a:glow>
                </a:effectLst>
              </a:rPr>
              <a:t>occurring twice in </a:t>
            </a:r>
            <a:r>
              <a:rPr lang="en-US" sz="3200" i="1" dirty="0">
                <a:ln>
                  <a:solidFill>
                    <a:prstClr val="black"/>
                  </a:solidFill>
                </a:ln>
                <a:solidFill>
                  <a:prstClr val="black"/>
                </a:solidFill>
                <a:effectLst>
                  <a:glow rad="101600">
                    <a:prstClr val="white">
                      <a:alpha val="60000"/>
                    </a:prstClr>
                  </a:glow>
                </a:effectLst>
              </a:rPr>
              <a:t>verse 12</a:t>
            </a:r>
            <a:r>
              <a:rPr lang="en-US" sz="3200" dirty="0">
                <a:ln>
                  <a:solidFill>
                    <a:prstClr val="black"/>
                  </a:solidFill>
                </a:ln>
                <a:solidFill>
                  <a:prstClr val="black"/>
                </a:solidFill>
                <a:effectLst>
                  <a:glow rad="101600">
                    <a:prstClr val="white">
                      <a:alpha val="60000"/>
                    </a:prstClr>
                  </a:glow>
                </a:effectLst>
              </a:rPr>
              <a:t>, and twice in </a:t>
            </a:r>
            <a:r>
              <a:rPr lang="en-US" sz="3200" i="1" dirty="0">
                <a:ln>
                  <a:solidFill>
                    <a:prstClr val="black"/>
                  </a:solidFill>
                </a:ln>
                <a:solidFill>
                  <a:prstClr val="black"/>
                </a:solidFill>
                <a:effectLst>
                  <a:glow rad="101600">
                    <a:prstClr val="white">
                      <a:alpha val="60000"/>
                    </a:prstClr>
                  </a:glow>
                </a:effectLst>
              </a:rPr>
              <a:t>verse 13</a:t>
            </a:r>
            <a:r>
              <a:rPr lang="en-US" sz="3200" dirty="0">
                <a:ln>
                  <a:solidFill>
                    <a:prstClr val="black"/>
                  </a:solidFill>
                </a:ln>
                <a:solidFill>
                  <a:prstClr val="black"/>
                </a:solidFill>
                <a:effectLst>
                  <a:glow rad="101600">
                    <a:prstClr val="white">
                      <a:alpha val="60000"/>
                    </a:prstClr>
                  </a:glow>
                </a:effectLst>
              </a:rPr>
              <a:t>, we are reading about all the unbelievers who died without Christ. All unbelievers are raised up at the end of the one thousand years to stand before God in judgment.</a:t>
            </a:r>
            <a:endParaRPr lang="en-US" dirty="0"/>
          </a:p>
        </p:txBody>
      </p:sp>
    </p:spTree>
    <p:extLst>
      <p:ext uri="{BB962C8B-B14F-4D97-AF65-F5344CB8AC3E}">
        <p14:creationId xmlns:p14="http://schemas.microsoft.com/office/powerpoint/2010/main" val="264202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1583</Words>
  <Application>Microsoft Office PowerPoint</Application>
  <PresentationFormat>On-screen Show (4:3)</PresentationFormat>
  <Paragraphs>138</Paragraphs>
  <Slides>60</Slides>
  <Notes>38</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The Revelation  of Jesus Christ</vt:lpstr>
      <vt:lpstr>PowerPoint Presentation</vt:lpstr>
      <vt:lpstr>The Great White Throne (Revelation 20:11-15)</vt:lpstr>
      <vt:lpstr>“And as it is appointed unto men once to die, but after this the judgment” (Heb. 9:27) </vt:lpstr>
      <vt:lpstr>“And I saw a great white throne,  and him that sat on it.”</vt:lpstr>
      <vt:lpstr>“From whose face the earth and                                                 the heaven fled away...”</vt:lpstr>
      <vt:lpstr>“…and there was found no place for them.”</vt:lpstr>
      <vt:lpstr>PowerPoint Presentation</vt:lpstr>
      <vt:lpstr>This passage teaches what will happen when unbelievers stand before God in judgment.</vt:lpstr>
      <vt:lpstr>PowerPoint Presentation</vt:lpstr>
      <vt:lpstr>PowerPoint Presentation</vt:lpstr>
      <vt:lpstr>“And the books were opened…”</vt:lpstr>
      <vt:lpstr>“…and the books were opened…”  </vt:lpstr>
      <vt:lpstr>“…and the dead were judged out of those things which were written in the books, according to their works…”  </vt:lpstr>
      <vt:lpstr>  </vt:lpstr>
      <vt:lpstr>  </vt:lpstr>
      <vt:lpstr>  </vt:lpstr>
      <vt:lpstr>  </vt:lpstr>
      <vt:lpstr>“And another book was opened, which is the book of life.”</vt:lpstr>
      <vt:lpstr>Book of Works</vt:lpstr>
      <vt:lpstr>“And the dead were judged out of those things which were written in the books.”</vt:lpstr>
      <vt:lpstr>PowerPoint Presentation</vt:lpstr>
      <vt:lpstr>“…and death and hell delivered up the dead which were in them.”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“Then shall he say also unto them on the left hand, Depart from me, ye cursed, into everlasting fire, prepared for the devil and his angels.” Matt. 25:41 </vt:lpstr>
      <vt:lpstr>(Luke 16:19-31)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“Lowest hell…deeper than hell…let them go down quick into hell…hell is beneath…brought down into hell…debase thyself even unto hell…dig into hell…the belly of hell…lower parts of the earth…deliver my soul from the lowest depths of Sheol…”</vt:lpstr>
      <vt:lpstr>PowerPoint Presentation</vt:lpstr>
      <vt:lpstr>“And they shall be gathered together, as prisoners are gathered in the pit, and shall be shut up in the prison…” (Isa. 24:22) </vt:lpstr>
      <vt:lpstr>“Cast him down to hell with them that descend into the pit.”  (Ezek. 31:16)</vt:lpstr>
      <vt:lpstr>“For a fire is kindled in mine anger, and shall burn unto the lowest hell…They shall be burnt with hunger, and devoured with burning heat, and with bitter destruction: I will also send the teeth of beasts upon them, with the poison of serpents…” (Deut. 32)</vt:lpstr>
      <vt:lpstr>Revelation 9:1-11</vt:lpstr>
      <vt:lpstr>PowerPoint Presentation</vt:lpstr>
      <vt:lpstr>“And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vt:lpstr>
      <vt:lpstr>“But the fearful, and unbelieving, and the abominable, and murderers, and whoremongers, and sorcerers, and idolaters, and all liars, shall have their part in the lake which burneth with fire and brimstone: which  is the second death.”  (Revelation 21:8) </vt:lpstr>
      <vt:lpstr>PowerPoint Presentation</vt:lpstr>
      <vt:lpstr>“…and they were judged every man according to their works.”</vt:lpstr>
      <vt:lpstr> “Every man's work shall be made manifest: for the day shall declare it, because it shall be revealed by fire; and the fire shall try every man's work of what sort it is.”</vt:lpstr>
      <vt:lpstr>PowerPoint Presentation</vt:lpstr>
      <vt:lpstr>PowerPoint Presentation</vt:lpstr>
      <vt:lpstr>PowerPoint Presentation</vt:lpstr>
      <vt:lpstr>PowerPoint Presentation</vt:lpstr>
      <vt:lpstr> “And death and hell were cast into the lake of fire. This is the second death.” </vt:lpstr>
      <vt:lpstr>“And whosoever was not found written in the book of life was cast into the lake of fire.”</vt:lpstr>
      <vt:lpstr>Is your  name in the book of life?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34</cp:revision>
  <dcterms:created xsi:type="dcterms:W3CDTF">2015-12-16T20:39:48Z</dcterms:created>
  <dcterms:modified xsi:type="dcterms:W3CDTF">2016-01-14T14:31:53Z</dcterms:modified>
</cp:coreProperties>
</file>