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7" r:id="rId2"/>
    <p:sldId id="258" r:id="rId3"/>
    <p:sldId id="259" r:id="rId4"/>
    <p:sldId id="261" r:id="rId5"/>
    <p:sldId id="262" r:id="rId6"/>
    <p:sldId id="326" r:id="rId7"/>
    <p:sldId id="327" r:id="rId8"/>
    <p:sldId id="260" r:id="rId9"/>
    <p:sldId id="279" r:id="rId10"/>
    <p:sldId id="263" r:id="rId11"/>
    <p:sldId id="280" r:id="rId12"/>
    <p:sldId id="281" r:id="rId13"/>
    <p:sldId id="264" r:id="rId14"/>
    <p:sldId id="349" r:id="rId15"/>
    <p:sldId id="346" r:id="rId16"/>
    <p:sldId id="336" r:id="rId17"/>
    <p:sldId id="265" r:id="rId18"/>
    <p:sldId id="288" r:id="rId19"/>
    <p:sldId id="267" r:id="rId20"/>
    <p:sldId id="268" r:id="rId21"/>
    <p:sldId id="315" r:id="rId22"/>
    <p:sldId id="269" r:id="rId23"/>
    <p:sldId id="317" r:id="rId24"/>
    <p:sldId id="270" r:id="rId25"/>
    <p:sldId id="319" r:id="rId26"/>
    <p:sldId id="271" r:id="rId27"/>
    <p:sldId id="321" r:id="rId28"/>
    <p:sldId id="272" r:id="rId29"/>
    <p:sldId id="277" r:id="rId30"/>
    <p:sldId id="323" r:id="rId31"/>
    <p:sldId id="273" r:id="rId32"/>
    <p:sldId id="324" r:id="rId33"/>
    <p:sldId id="274" r:id="rId34"/>
    <p:sldId id="276" r:id="rId35"/>
    <p:sldId id="275" r:id="rId36"/>
    <p:sldId id="278" r:id="rId37"/>
    <p:sldId id="282" r:id="rId38"/>
    <p:sldId id="283" r:id="rId39"/>
    <p:sldId id="328" r:id="rId40"/>
    <p:sldId id="284" r:id="rId41"/>
    <p:sldId id="285" r:id="rId42"/>
    <p:sldId id="287" r:id="rId43"/>
    <p:sldId id="289" r:id="rId44"/>
    <p:sldId id="329" r:id="rId45"/>
    <p:sldId id="325" r:id="rId46"/>
    <p:sldId id="290" r:id="rId47"/>
    <p:sldId id="291" r:id="rId48"/>
    <p:sldId id="330" r:id="rId49"/>
    <p:sldId id="292" r:id="rId50"/>
    <p:sldId id="331" r:id="rId51"/>
    <p:sldId id="332" r:id="rId52"/>
    <p:sldId id="293" r:id="rId53"/>
    <p:sldId id="334" r:id="rId54"/>
    <p:sldId id="294" r:id="rId55"/>
    <p:sldId id="333" r:id="rId56"/>
    <p:sldId id="295" r:id="rId57"/>
    <p:sldId id="296" r:id="rId58"/>
    <p:sldId id="347" r:id="rId59"/>
    <p:sldId id="351" r:id="rId60"/>
    <p:sldId id="352" r:id="rId61"/>
    <p:sldId id="353" r:id="rId62"/>
    <p:sldId id="354" r:id="rId63"/>
    <p:sldId id="355" r:id="rId64"/>
    <p:sldId id="367" r:id="rId65"/>
    <p:sldId id="356" r:id="rId66"/>
    <p:sldId id="337" r:id="rId67"/>
    <p:sldId id="338" r:id="rId68"/>
    <p:sldId id="339" r:id="rId69"/>
    <p:sldId id="340" r:id="rId70"/>
    <p:sldId id="341" r:id="rId71"/>
    <p:sldId id="342" r:id="rId72"/>
    <p:sldId id="343" r:id="rId73"/>
    <p:sldId id="344" r:id="rId74"/>
    <p:sldId id="345" r:id="rId75"/>
    <p:sldId id="366" r:id="rId76"/>
    <p:sldId id="304" r:id="rId77"/>
    <p:sldId id="305" r:id="rId78"/>
    <p:sldId id="306" r:id="rId79"/>
    <p:sldId id="312" r:id="rId80"/>
    <p:sldId id="307" r:id="rId81"/>
    <p:sldId id="313" r:id="rId82"/>
    <p:sldId id="308" r:id="rId83"/>
    <p:sldId id="335" r:id="rId84"/>
    <p:sldId id="309" r:id="rId85"/>
    <p:sldId id="364" r:id="rId86"/>
    <p:sldId id="310" r:id="rId87"/>
    <p:sldId id="357" r:id="rId88"/>
    <p:sldId id="358" r:id="rId89"/>
    <p:sldId id="359" r:id="rId90"/>
    <p:sldId id="360" r:id="rId91"/>
    <p:sldId id="361" r:id="rId92"/>
    <p:sldId id="362" r:id="rId93"/>
    <p:sldId id="363" r:id="rId94"/>
    <p:sldId id="365" r:id="rId95"/>
    <p:sldId id="311"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71" autoAdjust="0"/>
    <p:restoredTop sz="94660"/>
  </p:normalViewPr>
  <p:slideViewPr>
    <p:cSldViewPr>
      <p:cViewPr varScale="1">
        <p:scale>
          <a:sx n="69" d="100"/>
          <a:sy n="69" d="100"/>
        </p:scale>
        <p:origin x="774" y="54"/>
      </p:cViewPr>
      <p:guideLst>
        <p:guide orient="horz" pos="2160"/>
        <p:guide pos="2880"/>
      </p:guideLst>
    </p:cSldViewPr>
  </p:slideViewPr>
  <p:notesTextViewPr>
    <p:cViewPr>
      <p:scale>
        <a:sx n="1" d="1"/>
        <a:sy n="1" d="1"/>
      </p:scale>
      <p:origin x="0" y="0"/>
    </p:cViewPr>
  </p:notesTextViewPr>
  <p:sorterViewPr>
    <p:cViewPr>
      <p:scale>
        <a:sx n="100" d="100"/>
        <a:sy n="100" d="100"/>
      </p:scale>
      <p:origin x="0" y="-84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0BD67-DC02-4A43-AF0E-E5A918CEF2FF}" type="datetimeFigureOut">
              <a:rPr lang="en-US" smtClean="0"/>
              <a:t>2/23/2016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B99A32-3EDC-4066-8336-46B7414894DC}" type="slidenum">
              <a:rPr lang="en-US" smtClean="0"/>
              <a:t>‹#›</a:t>
            </a:fld>
            <a:endParaRPr lang="en-US"/>
          </a:p>
        </p:txBody>
      </p:sp>
    </p:spTree>
    <p:extLst>
      <p:ext uri="{BB962C8B-B14F-4D97-AF65-F5344CB8AC3E}">
        <p14:creationId xmlns:p14="http://schemas.microsoft.com/office/powerpoint/2010/main" val="32053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25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27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30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31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32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34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41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49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59</a:t>
            </a:fld>
            <a:endParaRPr lang="en-US" dirty="0"/>
          </a:p>
        </p:txBody>
      </p:sp>
    </p:spTree>
    <p:extLst>
      <p:ext uri="{BB962C8B-B14F-4D97-AF65-F5344CB8AC3E}">
        <p14:creationId xmlns:p14="http://schemas.microsoft.com/office/powerpoint/2010/main" val="3872114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60</a:t>
            </a:fld>
            <a:endParaRPr lang="en-US" dirty="0"/>
          </a:p>
        </p:txBody>
      </p:sp>
    </p:spTree>
    <p:extLst>
      <p:ext uri="{BB962C8B-B14F-4D97-AF65-F5344CB8AC3E}">
        <p14:creationId xmlns:p14="http://schemas.microsoft.com/office/powerpoint/2010/main" val="3600129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61</a:t>
            </a:fld>
            <a:endParaRPr lang="en-US" dirty="0"/>
          </a:p>
        </p:txBody>
      </p:sp>
    </p:spTree>
    <p:extLst>
      <p:ext uri="{BB962C8B-B14F-4D97-AF65-F5344CB8AC3E}">
        <p14:creationId xmlns:p14="http://schemas.microsoft.com/office/powerpoint/2010/main" val="384398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62</a:t>
            </a:fld>
            <a:endParaRPr lang="en-US" dirty="0"/>
          </a:p>
        </p:txBody>
      </p:sp>
    </p:spTree>
    <p:extLst>
      <p:ext uri="{BB962C8B-B14F-4D97-AF65-F5344CB8AC3E}">
        <p14:creationId xmlns:p14="http://schemas.microsoft.com/office/powerpoint/2010/main" val="176480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65</a:t>
            </a:fld>
            <a:endParaRPr lang="en-US" dirty="0"/>
          </a:p>
        </p:txBody>
      </p:sp>
    </p:spTree>
    <p:extLst>
      <p:ext uri="{BB962C8B-B14F-4D97-AF65-F5344CB8AC3E}">
        <p14:creationId xmlns:p14="http://schemas.microsoft.com/office/powerpoint/2010/main" val="2734340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66</a:t>
            </a:fld>
            <a:endParaRPr lang="en-US" dirty="0"/>
          </a:p>
        </p:txBody>
      </p:sp>
    </p:spTree>
    <p:extLst>
      <p:ext uri="{BB962C8B-B14F-4D97-AF65-F5344CB8AC3E}">
        <p14:creationId xmlns:p14="http://schemas.microsoft.com/office/powerpoint/2010/main" val="3015385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68</a:t>
            </a:fld>
            <a:endParaRPr lang="en-US" dirty="0"/>
          </a:p>
        </p:txBody>
      </p:sp>
    </p:spTree>
    <p:extLst>
      <p:ext uri="{BB962C8B-B14F-4D97-AF65-F5344CB8AC3E}">
        <p14:creationId xmlns:p14="http://schemas.microsoft.com/office/powerpoint/2010/main" val="67995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70</a:t>
            </a:fld>
            <a:endParaRPr lang="en-US" dirty="0"/>
          </a:p>
        </p:txBody>
      </p:sp>
    </p:spTree>
    <p:extLst>
      <p:ext uri="{BB962C8B-B14F-4D97-AF65-F5344CB8AC3E}">
        <p14:creationId xmlns:p14="http://schemas.microsoft.com/office/powerpoint/2010/main" val="2092576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71</a:t>
            </a:fld>
            <a:endParaRPr lang="en-US" dirty="0"/>
          </a:p>
        </p:txBody>
      </p:sp>
    </p:spTree>
    <p:extLst>
      <p:ext uri="{BB962C8B-B14F-4D97-AF65-F5344CB8AC3E}">
        <p14:creationId xmlns:p14="http://schemas.microsoft.com/office/powerpoint/2010/main" val="1307847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72</a:t>
            </a:fld>
            <a:endParaRPr lang="en-US" dirty="0"/>
          </a:p>
        </p:txBody>
      </p:sp>
    </p:spTree>
    <p:extLst>
      <p:ext uri="{BB962C8B-B14F-4D97-AF65-F5344CB8AC3E}">
        <p14:creationId xmlns:p14="http://schemas.microsoft.com/office/powerpoint/2010/main" val="1565513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73</a:t>
            </a:fld>
            <a:endParaRPr lang="en-US" dirty="0"/>
          </a:p>
        </p:txBody>
      </p:sp>
    </p:spTree>
    <p:extLst>
      <p:ext uri="{BB962C8B-B14F-4D97-AF65-F5344CB8AC3E}">
        <p14:creationId xmlns:p14="http://schemas.microsoft.com/office/powerpoint/2010/main" val="1859588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74</a:t>
            </a:fld>
            <a:endParaRPr lang="en-US" dirty="0"/>
          </a:p>
        </p:txBody>
      </p:sp>
    </p:spTree>
    <p:extLst>
      <p:ext uri="{BB962C8B-B14F-4D97-AF65-F5344CB8AC3E}">
        <p14:creationId xmlns:p14="http://schemas.microsoft.com/office/powerpoint/2010/main" val="1663185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76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77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8</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87</a:t>
            </a:fld>
            <a:endParaRPr lang="en-US" dirty="0"/>
          </a:p>
        </p:txBody>
      </p:sp>
    </p:spTree>
    <p:extLst>
      <p:ext uri="{BB962C8B-B14F-4D97-AF65-F5344CB8AC3E}">
        <p14:creationId xmlns:p14="http://schemas.microsoft.com/office/powerpoint/2010/main" val="2660168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88</a:t>
            </a:fld>
            <a:endParaRPr lang="en-US" dirty="0"/>
          </a:p>
        </p:txBody>
      </p:sp>
    </p:spTree>
    <p:extLst>
      <p:ext uri="{BB962C8B-B14F-4D97-AF65-F5344CB8AC3E}">
        <p14:creationId xmlns:p14="http://schemas.microsoft.com/office/powerpoint/2010/main" val="1504066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89</a:t>
            </a:fld>
            <a:endParaRPr lang="en-US" dirty="0"/>
          </a:p>
        </p:txBody>
      </p:sp>
    </p:spTree>
    <p:extLst>
      <p:ext uri="{BB962C8B-B14F-4D97-AF65-F5344CB8AC3E}">
        <p14:creationId xmlns:p14="http://schemas.microsoft.com/office/powerpoint/2010/main" val="2211105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91</a:t>
            </a:fld>
            <a:endParaRPr lang="en-US" dirty="0"/>
          </a:p>
        </p:txBody>
      </p:sp>
    </p:spTree>
    <p:extLst>
      <p:ext uri="{BB962C8B-B14F-4D97-AF65-F5344CB8AC3E}">
        <p14:creationId xmlns:p14="http://schemas.microsoft.com/office/powerpoint/2010/main" val="15680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926D65-1C89-4ED6-9EEB-772EC9F6E1C3}" type="slidenum">
              <a:rPr lang="en-US" smtClean="0"/>
              <a:pPr/>
              <a:t>21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93111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73733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320493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0901-893C-4758-9BAA-C2913E0F09D9}"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4968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70901-893C-4758-9BAA-C2913E0F09D9}"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408866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370901-893C-4758-9BAA-C2913E0F09D9}"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1594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370901-893C-4758-9BAA-C2913E0F09D9}" type="datetimeFigureOut">
              <a:rPr lang="en-US" smtClean="0"/>
              <a:t>2/23/2016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73633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370901-893C-4758-9BAA-C2913E0F09D9}" type="datetimeFigureOut">
              <a:rPr lang="en-US" smtClean="0"/>
              <a:t>2/23/2016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5881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70901-893C-4758-9BAA-C2913E0F09D9}" type="datetimeFigureOut">
              <a:rPr lang="en-US" smtClean="0"/>
              <a:t>2/23/2016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24421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70901-893C-4758-9BAA-C2913E0F09D9}"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318184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70901-893C-4758-9BAA-C2913E0F09D9}"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4B19D-9D24-4BF1-9CC4-C7411EC83E74}" type="slidenum">
              <a:rPr lang="en-US" smtClean="0"/>
              <a:t>‹#›</a:t>
            </a:fld>
            <a:endParaRPr lang="en-US"/>
          </a:p>
        </p:txBody>
      </p:sp>
    </p:spTree>
    <p:extLst>
      <p:ext uri="{BB962C8B-B14F-4D97-AF65-F5344CB8AC3E}">
        <p14:creationId xmlns:p14="http://schemas.microsoft.com/office/powerpoint/2010/main" val="379218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70901-893C-4758-9BAA-C2913E0F09D9}" type="datetimeFigureOut">
              <a:rPr lang="en-US" smtClean="0"/>
              <a:t>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4B19D-9D24-4BF1-9CC4-C7411EC83E74}" type="slidenum">
              <a:rPr lang="en-US" smtClean="0"/>
              <a:t>‹#›</a:t>
            </a:fld>
            <a:endParaRPr lang="en-US"/>
          </a:p>
        </p:txBody>
      </p:sp>
    </p:spTree>
    <p:extLst>
      <p:ext uri="{BB962C8B-B14F-4D97-AF65-F5344CB8AC3E}">
        <p14:creationId xmlns:p14="http://schemas.microsoft.com/office/powerpoint/2010/main" val="16763558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gif"/><Relationship Id="rId5" Type="http://schemas.microsoft.com/office/2007/relationships/hdphoto" Target="../media/hdphoto2.wdp"/><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63.gif"/><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gif"/><Relationship Id="rId10" Type="http://schemas.microsoft.com/office/2007/relationships/hdphoto" Target="../media/hdphoto3.wdp"/><Relationship Id="rId4" Type="http://schemas.openxmlformats.org/officeDocument/2006/relationships/image" Target="../media/image64.jpeg"/><Relationship Id="rId9"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8.jpeg"/><Relationship Id="rId4"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 Id="rId9"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jpe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1865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Dragon with seven heads.jpg"/>
          <p:cNvPicPr>
            <a:picLocks noChangeAspect="1" noChangeArrowheads="1"/>
          </p:cNvPicPr>
          <p:nvPr/>
        </p:nvPicPr>
        <p:blipFill>
          <a:blip r:embed="rId3" cstate="print"/>
          <a:srcRect/>
          <a:stretch>
            <a:fillRect/>
          </a:stretch>
        </p:blipFill>
        <p:spPr bwMode="auto">
          <a:xfrm>
            <a:off x="457200" y="159476"/>
            <a:ext cx="8077200" cy="66985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8700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latin typeface="Goudita SF" pitchFamily="2" charset="0"/>
              </a:rPr>
              <a:t>Abomination of Desolation</a:t>
            </a:r>
            <a:endParaRPr lang="en-US" dirty="0">
              <a:solidFill>
                <a:schemeClr val="bg1"/>
              </a:solidFill>
              <a:latin typeface="Goudita SF" pitchFamily="2" charset="0"/>
            </a:endParaRPr>
          </a:p>
        </p:txBody>
      </p:sp>
      <p:sp>
        <p:nvSpPr>
          <p:cNvPr id="4" name="Content Placeholder 3"/>
          <p:cNvSpPr>
            <a:spLocks noGrp="1"/>
          </p:cNvSpPr>
          <p:nvPr>
            <p:ph idx="1"/>
          </p:nvPr>
        </p:nvSpPr>
        <p:spPr>
          <a:xfrm>
            <a:off x="457200" y="152400"/>
            <a:ext cx="8229600" cy="6400800"/>
          </a:xfrm>
        </p:spPr>
        <p:txBody>
          <a:bodyPr>
            <a:noAutofit/>
          </a:bodyPr>
          <a:lstStyle/>
          <a:p>
            <a:r>
              <a:rPr lang="en-US" sz="4000" dirty="0" smtClean="0">
                <a:latin typeface="Goudita SF" pitchFamily="2" charset="0"/>
              </a:rPr>
              <a:t>Magnifies himself above every God</a:t>
            </a:r>
          </a:p>
          <a:p>
            <a:r>
              <a:rPr lang="en-US" sz="4000" dirty="0" smtClean="0">
                <a:latin typeface="Goudita SF" pitchFamily="2" charset="0"/>
              </a:rPr>
              <a:t>Opposeth and exalteth himself above all that is called God</a:t>
            </a:r>
          </a:p>
          <a:p>
            <a:r>
              <a:rPr lang="en-US" sz="4000" dirty="0" smtClean="0">
                <a:latin typeface="Goudita SF" pitchFamily="2" charset="0"/>
              </a:rPr>
              <a:t>Sits in the temple of God showing himself that he is God</a:t>
            </a:r>
          </a:p>
          <a:p>
            <a:r>
              <a:rPr lang="en-US" sz="4000" dirty="0" smtClean="0">
                <a:latin typeface="Goudita SF" pitchFamily="2" charset="0"/>
              </a:rPr>
              <a:t>Breaks his covenant</a:t>
            </a:r>
          </a:p>
          <a:p>
            <a:r>
              <a:rPr lang="en-US" sz="4000" dirty="0" smtClean="0">
                <a:latin typeface="Goudita SF" pitchFamily="2" charset="0"/>
              </a:rPr>
              <a:t>Speaks great blasphemies</a:t>
            </a:r>
          </a:p>
          <a:p>
            <a:r>
              <a:rPr lang="en-US" sz="4000" dirty="0" smtClean="0">
                <a:latin typeface="Goudita SF" pitchFamily="2" charset="0"/>
              </a:rPr>
              <a:t>Blasphemes God’s name, His tabernacle and them that dwell in heaven</a:t>
            </a:r>
            <a:endParaRPr lang="en-US" sz="4000" dirty="0">
              <a:latin typeface="Goudita SF" pitchFamily="2" charset="0"/>
            </a:endParaRPr>
          </a:p>
        </p:txBody>
      </p:sp>
    </p:spTree>
    <p:extLst>
      <p:ext uri="{BB962C8B-B14F-4D97-AF65-F5344CB8AC3E}">
        <p14:creationId xmlns:p14="http://schemas.microsoft.com/office/powerpoint/2010/main" val="2616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2" name="Title 1"/>
          <p:cNvSpPr>
            <a:spLocks noGrp="1"/>
          </p:cNvSpPr>
          <p:nvPr>
            <p:ph type="title"/>
          </p:nvPr>
        </p:nvSpPr>
        <p:spPr>
          <a:xfrm>
            <a:off x="381000" y="-1143000"/>
            <a:ext cx="8229600" cy="685800"/>
          </a:xfrm>
        </p:spPr>
        <p:txBody>
          <a:bodyPr>
            <a:normAutofit fontScale="90000"/>
          </a:bodyPr>
          <a:lstStyle/>
          <a:p>
            <a:endParaRPr lang="en-US" dirty="0"/>
          </a:p>
        </p:txBody>
      </p:sp>
      <p:sp>
        <p:nvSpPr>
          <p:cNvPr id="3" name="Content Placeholder 2"/>
          <p:cNvSpPr>
            <a:spLocks noGrp="1"/>
          </p:cNvSpPr>
          <p:nvPr>
            <p:ph idx="1"/>
          </p:nvPr>
        </p:nvSpPr>
        <p:spPr>
          <a:xfrm>
            <a:off x="228600" y="-381000"/>
            <a:ext cx="8458200" cy="7239000"/>
          </a:xfrm>
        </p:spPr>
        <p:txBody>
          <a:bodyPr>
            <a:noAutofit/>
          </a:bodyPr>
          <a:lstStyle/>
          <a:p>
            <a:endParaRPr lang="en-US" sz="3800" dirty="0">
              <a:latin typeface="Goudita SF" pitchFamily="2" charset="0"/>
            </a:endParaRPr>
          </a:p>
          <a:p>
            <a:r>
              <a:rPr lang="en-US" sz="3800" dirty="0" smtClean="0">
                <a:latin typeface="Goudita SF" pitchFamily="2" charset="0"/>
              </a:rPr>
              <a:t>Speaks great words against the Most High</a:t>
            </a:r>
          </a:p>
          <a:p>
            <a:r>
              <a:rPr lang="en-US" sz="3800" dirty="0" smtClean="0">
                <a:latin typeface="Goudita SF" pitchFamily="2" charset="0"/>
              </a:rPr>
              <a:t>Speaks marvelous things against the God of gods</a:t>
            </a:r>
          </a:p>
          <a:p>
            <a:r>
              <a:rPr lang="en-US" sz="3800" dirty="0" smtClean="0">
                <a:latin typeface="Goudita SF" pitchFamily="2" charset="0"/>
              </a:rPr>
              <a:t>Worships Satan</a:t>
            </a:r>
          </a:p>
          <a:p>
            <a:r>
              <a:rPr lang="en-US" sz="3800" dirty="0" smtClean="0">
                <a:latin typeface="Goudita SF" pitchFamily="2" charset="0"/>
              </a:rPr>
              <a:t>Honors Satan</a:t>
            </a:r>
          </a:p>
          <a:p>
            <a:r>
              <a:rPr lang="en-US" sz="3800" dirty="0" smtClean="0">
                <a:latin typeface="Goudita SF" pitchFamily="2" charset="0"/>
              </a:rPr>
              <a:t>Pollutes the sanctuary</a:t>
            </a:r>
          </a:p>
          <a:p>
            <a:r>
              <a:rPr lang="en-US" sz="3800" dirty="0" smtClean="0">
                <a:latin typeface="Goudita SF" pitchFamily="2" charset="0"/>
              </a:rPr>
              <a:t>Causes sacrifices to cease</a:t>
            </a:r>
          </a:p>
          <a:p>
            <a:r>
              <a:rPr lang="en-US" sz="3800" dirty="0" smtClean="0">
                <a:latin typeface="Goudita SF" pitchFamily="2" charset="0"/>
              </a:rPr>
              <a:t>Forces people to worship Him </a:t>
            </a:r>
          </a:p>
          <a:p>
            <a:r>
              <a:rPr lang="en-US" sz="3800" dirty="0" smtClean="0">
                <a:latin typeface="Goudita SF" pitchFamily="2" charset="0"/>
              </a:rPr>
              <a:t>Forces people to take the mark in order to buy and sell</a:t>
            </a:r>
          </a:p>
          <a:p>
            <a:r>
              <a:rPr lang="en-US" sz="3800" dirty="0" smtClean="0">
                <a:latin typeface="Goudita SF" pitchFamily="2" charset="0"/>
              </a:rPr>
              <a:t>No regard for the God of his fathers, nor any god</a:t>
            </a:r>
          </a:p>
          <a:p>
            <a:pPr>
              <a:buNone/>
            </a:pPr>
            <a:endParaRPr lang="en-US" sz="3800" dirty="0" smtClean="0">
              <a:latin typeface="Goudita SF" pitchFamily="2" charset="0"/>
            </a:endParaRPr>
          </a:p>
          <a:p>
            <a:endParaRPr lang="en-US" sz="3800" dirty="0" smtClean="0">
              <a:latin typeface="Goudita SF" pitchFamily="2" charset="0"/>
            </a:endParaRPr>
          </a:p>
          <a:p>
            <a:endParaRPr lang="en-US" sz="3800" dirty="0">
              <a:latin typeface="Goudita SF" pitchFamily="2" charset="0"/>
            </a:endParaRPr>
          </a:p>
        </p:txBody>
      </p:sp>
    </p:spTree>
    <p:extLst>
      <p:ext uri="{BB962C8B-B14F-4D97-AF65-F5344CB8AC3E}">
        <p14:creationId xmlns:p14="http://schemas.microsoft.com/office/powerpoint/2010/main" val="289395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keytothebible.org/wp-content/uploads/2011/12/babylonsplace_5.jpg"/>
          <p:cNvPicPr>
            <a:picLocks noChangeAspect="1" noChangeArrowheads="1"/>
          </p:cNvPicPr>
          <p:nvPr/>
        </p:nvPicPr>
        <p:blipFill>
          <a:blip r:embed="rId2" cstate="print"/>
          <a:srcRect/>
          <a:stretch>
            <a:fillRect/>
          </a:stretch>
        </p:blipFill>
        <p:spPr bwMode="auto">
          <a:xfrm>
            <a:off x="190176" y="0"/>
            <a:ext cx="9147705" cy="6858000"/>
          </a:xfrm>
          <a:prstGeom prst="rect">
            <a:avLst/>
          </a:prstGeom>
          <a:noFill/>
        </p:spPr>
      </p:pic>
    </p:spTree>
    <p:extLst>
      <p:ext uri="{BB962C8B-B14F-4D97-AF65-F5344CB8AC3E}">
        <p14:creationId xmlns:p14="http://schemas.microsoft.com/office/powerpoint/2010/main" val="19904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6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scan0053.jpg"/>
          <p:cNvPicPr>
            <a:picLocks noChangeAspect="1" noChangeArrowheads="1"/>
          </p:cNvPicPr>
          <p:nvPr/>
        </p:nvPicPr>
        <p:blipFill>
          <a:blip r:embed="rId2" cstate="print"/>
          <a:srcRect/>
          <a:stretch>
            <a:fillRect/>
          </a:stretch>
        </p:blipFill>
        <p:spPr bwMode="auto">
          <a:xfrm>
            <a:off x="1905000" y="90598"/>
            <a:ext cx="5626544" cy="67674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402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0"/>
            <a:ext cx="48656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68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http://www.biblesearchers.com/hebrews/jewish/messiahtheprincetemple7_files/image016.jpg"/>
          <p:cNvPicPr>
            <a:picLocks noChangeAspect="1" noChangeArrowheads="1"/>
          </p:cNvPicPr>
          <p:nvPr/>
        </p:nvPicPr>
        <p:blipFill>
          <a:blip r:embed="rId2" cstate="print">
            <a:lum contrast="30000"/>
          </a:blip>
          <a:srcRect/>
          <a:stretch>
            <a:fillRect/>
          </a:stretch>
        </p:blipFill>
        <p:spPr bwMode="auto">
          <a:xfrm>
            <a:off x="2057400" y="0"/>
            <a:ext cx="5338220" cy="6858000"/>
          </a:xfrm>
          <a:prstGeom prst="rect">
            <a:avLst/>
          </a:prstGeom>
          <a:noFill/>
        </p:spPr>
      </p:pic>
    </p:spTree>
    <p:extLst>
      <p:ext uri="{BB962C8B-B14F-4D97-AF65-F5344CB8AC3E}">
        <p14:creationId xmlns:p14="http://schemas.microsoft.com/office/powerpoint/2010/main" val="35935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9525000" cy="7086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22" name="Picture 2" descr="http://media-cache-ec0.pinimg.com/736x/71/a0/e5/71a0e5439f74e3fbc96db40e80ccf98c.jpg"/>
          <p:cNvPicPr>
            <a:picLocks noChangeAspect="1" noChangeArrowheads="1"/>
          </p:cNvPicPr>
          <p:nvPr/>
        </p:nvPicPr>
        <p:blipFill>
          <a:blip r:embed="rId2" cstate="print"/>
          <a:srcRect/>
          <a:stretch>
            <a:fillRect/>
          </a:stretch>
        </p:blipFill>
        <p:spPr bwMode="auto">
          <a:xfrm>
            <a:off x="1524000" y="457200"/>
            <a:ext cx="6019800" cy="6019800"/>
          </a:xfrm>
          <a:prstGeom prst="rect">
            <a:avLst/>
          </a:prstGeom>
          <a:noFill/>
        </p:spPr>
      </p:pic>
      <p:pic>
        <p:nvPicPr>
          <p:cNvPr id="5" name="Picture 2" descr="http://kenraggio.com/Nebu-Statue-04-Names.jpg"/>
          <p:cNvPicPr>
            <a:picLocks noChangeAspect="1" noChangeArrowheads="1"/>
          </p:cNvPicPr>
          <p:nvPr/>
        </p:nvPicPr>
        <p:blipFill rotWithShape="1">
          <a:blip r:embed="rId3" cstate="print"/>
          <a:srcRect l="68860"/>
          <a:stretch/>
        </p:blipFill>
        <p:spPr bwMode="auto">
          <a:xfrm>
            <a:off x="5334000" y="-30016"/>
            <a:ext cx="2894612" cy="6994231"/>
          </a:xfrm>
          <a:prstGeom prst="rect">
            <a:avLst/>
          </a:prstGeom>
          <a:ln>
            <a:noFill/>
          </a:ln>
          <a:effectLst>
            <a:softEdge rad="112500"/>
          </a:effectLst>
        </p:spPr>
      </p:pic>
    </p:spTree>
    <p:extLst>
      <p:ext uri="{BB962C8B-B14F-4D97-AF65-F5344CB8AC3E}">
        <p14:creationId xmlns:p14="http://schemas.microsoft.com/office/powerpoint/2010/main" val="256147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3122"/>
                                        </p:tgtEl>
                                      </p:cBhvr>
                                    </p:animEffect>
                                    <p:set>
                                      <p:cBhvr>
                                        <p:cTn id="7" dur="1" fill="hold">
                                          <p:stCondLst>
                                            <p:cond delay="1999"/>
                                          </p:stCondLst>
                                        </p:cTn>
                                        <p:tgtEl>
                                          <p:spTgt spid="133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03.deviantart.net/fs11/PRE/i/2006/171/b/5/The_4_Beast_of_Daniel_by_ThornErose.jpg"/>
          <p:cNvPicPr>
            <a:picLocks noChangeAspect="1" noChangeArrowheads="1"/>
          </p:cNvPicPr>
          <p:nvPr/>
        </p:nvPicPr>
        <p:blipFill>
          <a:blip r:embed="rId2" cstate="print"/>
          <a:srcRect/>
          <a:stretch>
            <a:fillRect/>
          </a:stretch>
        </p:blipFill>
        <p:spPr bwMode="auto">
          <a:xfrm>
            <a:off x="-4940" y="381000"/>
            <a:ext cx="9148940" cy="6096000"/>
          </a:xfrm>
          <a:prstGeom prst="rect">
            <a:avLst/>
          </a:prstGeom>
          <a:noFill/>
        </p:spPr>
      </p:pic>
    </p:spTree>
    <p:extLst>
      <p:ext uri="{BB962C8B-B14F-4D97-AF65-F5344CB8AC3E}">
        <p14:creationId xmlns:p14="http://schemas.microsoft.com/office/powerpoint/2010/main" val="318873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13:1-10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Anti-Christ” </a:t>
            </a:r>
          </a:p>
        </p:txBody>
      </p:sp>
    </p:spTree>
    <p:extLst>
      <p:ext uri="{BB962C8B-B14F-4D97-AF65-F5344CB8AC3E}">
        <p14:creationId xmlns:p14="http://schemas.microsoft.com/office/powerpoint/2010/main" val="365743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pages.intnet.mu/eaucouleesda/graphics/l039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440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4-Bib Pics-Misc\Backgrounds\CIMG0130.JPG"/>
          <p:cNvPicPr>
            <a:picLocks noChangeAspect="1" noChangeArrowheads="1"/>
          </p:cNvPicPr>
          <p:nvPr/>
        </p:nvPicPr>
        <p:blipFill>
          <a:blip r:embed="rId3"/>
          <a:srcRect/>
          <a:stretch>
            <a:fillRect/>
          </a:stretch>
        </p:blipFill>
        <p:spPr bwMode="auto">
          <a:xfrm>
            <a:off x="-236538" y="-23813"/>
            <a:ext cx="9380538" cy="6858001"/>
          </a:xfrm>
          <a:prstGeom prst="rect">
            <a:avLst/>
          </a:prstGeom>
          <a:noFill/>
        </p:spPr>
      </p:pic>
      <p:sp>
        <p:nvSpPr>
          <p:cNvPr id="3" name="Title 2"/>
          <p:cNvSpPr>
            <a:spLocks noGrp="1"/>
          </p:cNvSpPr>
          <p:nvPr>
            <p:ph type="title"/>
          </p:nvPr>
        </p:nvSpPr>
        <p:spPr>
          <a:xfrm>
            <a:off x="457200" y="274638"/>
            <a:ext cx="8229600" cy="2087562"/>
          </a:xfrm>
        </p:spPr>
        <p:txBody>
          <a:bodyPr>
            <a:normAutofit/>
          </a:bodyPr>
          <a:lstStyle/>
          <a:p>
            <a:r>
              <a:rPr lang="en-US" sz="3600" b="1" dirty="0" smtClean="0">
                <a:solidFill>
                  <a:schemeClr val="bg1"/>
                </a:solidFill>
              </a:rPr>
              <a:t>Lion: Babylon Empire (Nebuchadnezzar)</a:t>
            </a:r>
            <a:br>
              <a:rPr lang="en-US" sz="3600" b="1" dirty="0" smtClean="0">
                <a:solidFill>
                  <a:schemeClr val="bg1"/>
                </a:solidFill>
              </a:rPr>
            </a:br>
            <a:r>
              <a:rPr lang="en-US" sz="3600" b="1" dirty="0" smtClean="0">
                <a:solidFill>
                  <a:schemeClr val="bg1"/>
                </a:solidFill>
              </a:rPr>
              <a:t>(Daniel 7:4)</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4" name="Content Placeholder 3"/>
          <p:cNvSpPr>
            <a:spLocks noGrp="1"/>
          </p:cNvSpPr>
          <p:nvPr>
            <p:ph idx="1"/>
          </p:nvPr>
        </p:nvSpPr>
        <p:spPr>
          <a:xfrm>
            <a:off x="457200" y="1981200"/>
            <a:ext cx="8229600" cy="4572000"/>
          </a:xfrm>
        </p:spPr>
        <p:txBody>
          <a:bodyPr>
            <a:normAutofit/>
          </a:bodyPr>
          <a:lstStyle/>
          <a:p>
            <a:r>
              <a:rPr lang="en-US" b="1" dirty="0" smtClean="0">
                <a:solidFill>
                  <a:schemeClr val="bg1"/>
                </a:solidFill>
              </a:rPr>
              <a:t>Lion = Strength (Jeremiah 4:7)</a:t>
            </a:r>
          </a:p>
          <a:p>
            <a:r>
              <a:rPr lang="en-US" b="1" dirty="0" smtClean="0">
                <a:solidFill>
                  <a:schemeClr val="bg1"/>
                </a:solidFill>
              </a:rPr>
              <a:t>Eagle’s wings = Speed (Jeremiah 4:13)</a:t>
            </a:r>
          </a:p>
          <a:p>
            <a:r>
              <a:rPr lang="en-US" b="1" dirty="0" smtClean="0">
                <a:solidFill>
                  <a:schemeClr val="bg1"/>
                </a:solidFill>
              </a:rPr>
              <a:t>Wings Plucked = Fall of Nebuchadnezzar (Daniel 4:28-35)</a:t>
            </a:r>
          </a:p>
          <a:p>
            <a:r>
              <a:rPr lang="en-US" b="1" dirty="0" smtClean="0">
                <a:solidFill>
                  <a:schemeClr val="bg1"/>
                </a:solidFill>
              </a:rPr>
              <a:t>Lifted up from the earth and made to stand upon the feet as a man and a man’s  heart was given to it = Repentance and restoration of Nebuchadnezzar (Daniel 4:36-37)</a:t>
            </a:r>
          </a:p>
        </p:txBody>
      </p:sp>
    </p:spTree>
    <p:extLst>
      <p:ext uri="{BB962C8B-B14F-4D97-AF65-F5344CB8AC3E}">
        <p14:creationId xmlns:p14="http://schemas.microsoft.com/office/powerpoint/2010/main" val="359963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pages.intnet.mu/eaucouleesda/graphics/l043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2853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4-Bib Pics-Misc\Backgrounds\CIMG0130.JPG"/>
          <p:cNvPicPr>
            <a:picLocks noChangeAspect="1" noChangeArrowheads="1"/>
          </p:cNvPicPr>
          <p:nvPr/>
        </p:nvPicPr>
        <p:blipFill>
          <a:blip r:embed="rId3"/>
          <a:srcRect/>
          <a:stretch>
            <a:fillRect/>
          </a:stretch>
        </p:blipFill>
        <p:spPr bwMode="auto">
          <a:xfrm>
            <a:off x="-409575" y="0"/>
            <a:ext cx="9553575" cy="6858000"/>
          </a:xfrm>
          <a:prstGeom prst="rect">
            <a:avLst/>
          </a:prstGeom>
          <a:noFill/>
        </p:spPr>
      </p:pic>
      <p:sp>
        <p:nvSpPr>
          <p:cNvPr id="2" name="Title 1"/>
          <p:cNvSpPr>
            <a:spLocks noGrp="1"/>
          </p:cNvSpPr>
          <p:nvPr>
            <p:ph type="title"/>
          </p:nvPr>
        </p:nvSpPr>
        <p:spPr>
          <a:xfrm>
            <a:off x="228600" y="228600"/>
            <a:ext cx="8229600" cy="2057400"/>
          </a:xfrm>
        </p:spPr>
        <p:txBody>
          <a:bodyPr>
            <a:noAutofit/>
          </a:bodyPr>
          <a:lstStyle/>
          <a:p>
            <a:r>
              <a:rPr lang="en-US" sz="3200" b="1" dirty="0" smtClean="0">
                <a:solidFill>
                  <a:schemeClr val="bg1"/>
                </a:solidFill>
              </a:rPr>
              <a:t>Bear: Medo-Persian Empire </a:t>
            </a:r>
            <a:br>
              <a:rPr lang="en-US" sz="3200" b="1" dirty="0" smtClean="0">
                <a:solidFill>
                  <a:schemeClr val="bg1"/>
                </a:solidFill>
              </a:rPr>
            </a:br>
            <a:r>
              <a:rPr lang="en-US" sz="3200" b="1" dirty="0" smtClean="0">
                <a:solidFill>
                  <a:schemeClr val="bg1"/>
                </a:solidFill>
              </a:rPr>
              <a:t>(Darius the Mede / Cyrus the Persian) </a:t>
            </a:r>
            <a:br>
              <a:rPr lang="en-US" sz="3200" b="1" dirty="0" smtClean="0">
                <a:solidFill>
                  <a:schemeClr val="bg1"/>
                </a:solidFill>
              </a:rPr>
            </a:br>
            <a:r>
              <a:rPr lang="en-US" sz="3200" b="1" dirty="0" smtClean="0">
                <a:solidFill>
                  <a:schemeClr val="bg1"/>
                </a:solidFill>
              </a:rPr>
              <a:t>(Daniel 7:5)</a:t>
            </a:r>
            <a:endParaRPr lang="en-US" sz="3200" b="1" dirty="0">
              <a:solidFill>
                <a:schemeClr val="bg1"/>
              </a:solidFill>
            </a:endParaRPr>
          </a:p>
        </p:txBody>
      </p:sp>
      <p:sp>
        <p:nvSpPr>
          <p:cNvPr id="3" name="Content Placeholder 2"/>
          <p:cNvSpPr>
            <a:spLocks noGrp="1"/>
          </p:cNvSpPr>
          <p:nvPr>
            <p:ph idx="1"/>
          </p:nvPr>
        </p:nvSpPr>
        <p:spPr>
          <a:xfrm>
            <a:off x="457200" y="2286000"/>
            <a:ext cx="8229600" cy="4572000"/>
          </a:xfrm>
        </p:spPr>
        <p:txBody>
          <a:bodyPr>
            <a:noAutofit/>
          </a:bodyPr>
          <a:lstStyle/>
          <a:p>
            <a:r>
              <a:rPr lang="en-US" b="1" dirty="0" smtClean="0">
                <a:solidFill>
                  <a:schemeClr val="bg1"/>
                </a:solidFill>
              </a:rPr>
              <a:t>Bear = Fierceness in battle</a:t>
            </a:r>
          </a:p>
          <a:p>
            <a:r>
              <a:rPr lang="en-US" b="1" dirty="0" smtClean="0">
                <a:solidFill>
                  <a:schemeClr val="bg1"/>
                </a:solidFill>
              </a:rPr>
              <a:t>Raised up = Brute force / Ready to attack</a:t>
            </a:r>
          </a:p>
          <a:p>
            <a:r>
              <a:rPr lang="en-US" b="1" dirty="0" smtClean="0">
                <a:solidFill>
                  <a:schemeClr val="bg1"/>
                </a:solidFill>
              </a:rPr>
              <a:t>Raised up on one side = Persian Empire stronger then the Medo Empire</a:t>
            </a:r>
          </a:p>
          <a:p>
            <a:r>
              <a:rPr lang="en-US" b="1" dirty="0" smtClean="0">
                <a:solidFill>
                  <a:schemeClr val="bg1"/>
                </a:solidFill>
              </a:rPr>
              <a:t>Three ribs in mouth = Triple alliance of Lydia, Babylon and Egypt destroyed by the Medo-Persian power</a:t>
            </a:r>
          </a:p>
          <a:p>
            <a:r>
              <a:rPr lang="en-US" b="1" dirty="0" smtClean="0">
                <a:solidFill>
                  <a:schemeClr val="bg1"/>
                </a:solidFill>
              </a:rPr>
              <a:t>Devoured much flesh = Destruction of many</a:t>
            </a:r>
            <a:endParaRPr lang="en-US" b="1" dirty="0">
              <a:solidFill>
                <a:schemeClr val="bg1"/>
              </a:solidFill>
            </a:endParaRPr>
          </a:p>
        </p:txBody>
      </p:sp>
    </p:spTree>
    <p:extLst>
      <p:ext uri="{BB962C8B-B14F-4D97-AF65-F5344CB8AC3E}">
        <p14:creationId xmlns:p14="http://schemas.microsoft.com/office/powerpoint/2010/main" val="48281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nfidentfaith.net/wp-content/uploads/2014/03/000000000.jpg"/>
          <p:cNvPicPr>
            <a:picLocks noChangeAspect="1" noChangeArrowheads="1"/>
          </p:cNvPicPr>
          <p:nvPr/>
        </p:nvPicPr>
        <p:blipFill>
          <a:blip r:embed="rId2" cstate="print"/>
          <a:srcRect/>
          <a:stretch>
            <a:fillRect/>
          </a:stretch>
        </p:blipFill>
        <p:spPr bwMode="auto">
          <a:xfrm>
            <a:off x="-25400" y="-19050"/>
            <a:ext cx="9169400" cy="6877050"/>
          </a:xfrm>
          <a:prstGeom prst="rect">
            <a:avLst/>
          </a:prstGeom>
          <a:noFill/>
        </p:spPr>
      </p:pic>
    </p:spTree>
    <p:extLst>
      <p:ext uri="{BB962C8B-B14F-4D97-AF65-F5344CB8AC3E}">
        <p14:creationId xmlns:p14="http://schemas.microsoft.com/office/powerpoint/2010/main" val="365119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4-Bib Pics-Misc\Backgrounds\CIMG0130.JPG"/>
          <p:cNvPicPr>
            <a:picLocks noChangeAspect="1" noChangeArrowheads="1"/>
          </p:cNvPicPr>
          <p:nvPr/>
        </p:nvPicPr>
        <p:blipFill>
          <a:blip r:embed="rId3"/>
          <a:srcRect/>
          <a:stretch>
            <a:fillRect/>
          </a:stretch>
        </p:blipFill>
        <p:spPr bwMode="auto">
          <a:xfrm>
            <a:off x="-304800" y="0"/>
            <a:ext cx="9601200" cy="6858001"/>
          </a:xfrm>
          <a:prstGeom prst="rect">
            <a:avLst/>
          </a:prstGeom>
          <a:noFill/>
        </p:spPr>
      </p:pic>
      <p:sp>
        <p:nvSpPr>
          <p:cNvPr id="2" name="Title 1"/>
          <p:cNvSpPr>
            <a:spLocks noGrp="1"/>
          </p:cNvSpPr>
          <p:nvPr>
            <p:ph type="title"/>
          </p:nvPr>
        </p:nvSpPr>
        <p:spPr>
          <a:xfrm>
            <a:off x="457200" y="274638"/>
            <a:ext cx="8229600" cy="2163762"/>
          </a:xfrm>
        </p:spPr>
        <p:txBody>
          <a:bodyPr>
            <a:normAutofit/>
          </a:bodyPr>
          <a:lstStyle/>
          <a:p>
            <a:r>
              <a:rPr lang="en-US" b="1" dirty="0" smtClean="0">
                <a:solidFill>
                  <a:schemeClr val="bg1"/>
                </a:solidFill>
              </a:rPr>
              <a:t>Leopard: Greek Empire</a:t>
            </a:r>
            <a:br>
              <a:rPr lang="en-US" b="1" dirty="0" smtClean="0">
                <a:solidFill>
                  <a:schemeClr val="bg1"/>
                </a:solidFill>
              </a:rPr>
            </a:br>
            <a:r>
              <a:rPr lang="en-US" b="1" dirty="0" smtClean="0">
                <a:solidFill>
                  <a:schemeClr val="bg1"/>
                </a:solidFill>
              </a:rPr>
              <a:t>(Alexander the Great)</a:t>
            </a:r>
            <a:br>
              <a:rPr lang="en-US" b="1" dirty="0" smtClean="0">
                <a:solidFill>
                  <a:schemeClr val="bg1"/>
                </a:solidFill>
              </a:rPr>
            </a:br>
            <a:r>
              <a:rPr lang="en-US" b="1" dirty="0" smtClean="0">
                <a:solidFill>
                  <a:schemeClr val="bg1"/>
                </a:solidFill>
              </a:rPr>
              <a:t>(Daniel 7:5)</a:t>
            </a:r>
            <a:endParaRPr lang="en-US" b="1" dirty="0">
              <a:solidFill>
                <a:schemeClr val="bg1"/>
              </a:solidFill>
            </a:endParaRPr>
          </a:p>
        </p:txBody>
      </p:sp>
      <p:sp>
        <p:nvSpPr>
          <p:cNvPr id="3" name="Content Placeholder 2"/>
          <p:cNvSpPr>
            <a:spLocks noGrp="1"/>
          </p:cNvSpPr>
          <p:nvPr>
            <p:ph idx="1"/>
          </p:nvPr>
        </p:nvSpPr>
        <p:spPr>
          <a:xfrm>
            <a:off x="533400" y="3048000"/>
            <a:ext cx="8229600" cy="4267200"/>
          </a:xfrm>
        </p:spPr>
        <p:txBody>
          <a:bodyPr/>
          <a:lstStyle/>
          <a:p>
            <a:r>
              <a:rPr lang="en-US" b="1" dirty="0" smtClean="0">
                <a:solidFill>
                  <a:schemeClr val="bg1"/>
                </a:solidFill>
              </a:rPr>
              <a:t>Leopard = Agile, graceful, powerful and swift</a:t>
            </a:r>
          </a:p>
          <a:p>
            <a:r>
              <a:rPr lang="en-US" b="1" dirty="0" smtClean="0">
                <a:solidFill>
                  <a:schemeClr val="bg1"/>
                </a:solidFill>
              </a:rPr>
              <a:t>Four wings = Speed in which Alexander conquered the four corners of the world</a:t>
            </a:r>
          </a:p>
          <a:p>
            <a:r>
              <a:rPr lang="en-US" b="1" dirty="0" smtClean="0">
                <a:solidFill>
                  <a:schemeClr val="bg1"/>
                </a:solidFill>
              </a:rPr>
              <a:t>Four heads = Divided kingdoms under Alexander’s control: Thrace, Macedonia, Syria and Egypt</a:t>
            </a:r>
            <a:endParaRPr lang="en-US" b="1" dirty="0">
              <a:solidFill>
                <a:schemeClr val="bg1"/>
              </a:solidFill>
            </a:endParaRPr>
          </a:p>
        </p:txBody>
      </p:sp>
    </p:spTree>
    <p:extLst>
      <p:ext uri="{BB962C8B-B14F-4D97-AF65-F5344CB8AC3E}">
        <p14:creationId xmlns:p14="http://schemas.microsoft.com/office/powerpoint/2010/main" val="128504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Rome &amp; the Fouth Beast.png"/>
          <p:cNvPicPr>
            <a:picLocks noChangeAspect="1" noChangeArrowheads="1"/>
          </p:cNvPicPr>
          <p:nvPr/>
        </p:nvPicPr>
        <p:blipFill rotWithShape="1">
          <a:blip r:embed="rId2" cstate="print"/>
          <a:srcRect r="52422"/>
          <a:stretch/>
        </p:blipFill>
        <p:spPr bwMode="auto">
          <a:xfrm>
            <a:off x="76200" y="-16379"/>
            <a:ext cx="4350521" cy="6858000"/>
          </a:xfrm>
          <a:prstGeom prst="rect">
            <a:avLst/>
          </a:prstGeom>
          <a:ln>
            <a:noFill/>
          </a:ln>
          <a:effectLst>
            <a:softEdge rad="112500"/>
          </a:effectLst>
        </p:spPr>
      </p:pic>
      <p:pic>
        <p:nvPicPr>
          <p:cNvPr id="1026" name="Picture 2" descr="http://www.revelationsofthebible.com/FourthBeast.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2252" r="21027"/>
          <a:stretch/>
        </p:blipFill>
        <p:spPr bwMode="auto">
          <a:xfrm>
            <a:off x="4267200" y="-16380"/>
            <a:ext cx="4876800" cy="3978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26721" y="4648200"/>
            <a:ext cx="4641079" cy="1143000"/>
          </a:xfrm>
        </p:spPr>
        <p:txBody>
          <a:bodyPr>
            <a:normAutofit/>
          </a:bodyPr>
          <a:lstStyle/>
          <a:p>
            <a:r>
              <a:rPr lang="en-US" sz="4800" b="1" dirty="0" smtClean="0">
                <a:effectLst>
                  <a:glow rad="228600">
                    <a:schemeClr val="accent5">
                      <a:satMod val="175000"/>
                      <a:alpha val="40000"/>
                    </a:schemeClr>
                  </a:glow>
                </a:effectLst>
              </a:rPr>
              <a:t>168 BC?</a:t>
            </a:r>
            <a:endParaRPr lang="en-US" sz="4800" b="1" dirty="0">
              <a:effectLst>
                <a:glow rad="228600">
                  <a:schemeClr val="accent5">
                    <a:satMod val="175000"/>
                    <a:alpha val="40000"/>
                  </a:schemeClr>
                </a:glow>
              </a:effectLst>
            </a:endParaRPr>
          </a:p>
        </p:txBody>
      </p:sp>
    </p:spTree>
    <p:extLst>
      <p:ext uri="{BB962C8B-B14F-4D97-AF65-F5344CB8AC3E}">
        <p14:creationId xmlns:p14="http://schemas.microsoft.com/office/powerpoint/2010/main" val="149901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4-Bib Pics-Misc\Backgrounds\CIMG0130.JPG"/>
          <p:cNvPicPr>
            <a:picLocks noChangeAspect="1" noChangeArrowheads="1"/>
          </p:cNvPicPr>
          <p:nvPr/>
        </p:nvPicPr>
        <p:blipFill>
          <a:blip r:embed="rId3"/>
          <a:srcRect/>
          <a:stretch>
            <a:fillRect/>
          </a:stretch>
        </p:blipFill>
        <p:spPr bwMode="auto">
          <a:xfrm>
            <a:off x="-204788" y="-23813"/>
            <a:ext cx="9348788" cy="6881813"/>
          </a:xfrm>
          <a:prstGeom prst="rect">
            <a:avLst/>
          </a:prstGeom>
          <a:noFill/>
        </p:spPr>
      </p:pic>
      <p:sp>
        <p:nvSpPr>
          <p:cNvPr id="2" name="Title 1"/>
          <p:cNvSpPr>
            <a:spLocks noGrp="1"/>
          </p:cNvSpPr>
          <p:nvPr>
            <p:ph type="title"/>
          </p:nvPr>
        </p:nvSpPr>
        <p:spPr>
          <a:xfrm>
            <a:off x="457200" y="762000"/>
            <a:ext cx="8229600" cy="2133600"/>
          </a:xfrm>
        </p:spPr>
        <p:txBody>
          <a:bodyPr>
            <a:normAutofit fontScale="90000"/>
          </a:bodyPr>
          <a:lstStyle/>
          <a:p>
            <a:r>
              <a:rPr lang="en-US" b="1" dirty="0" smtClean="0">
                <a:solidFill>
                  <a:schemeClr val="bg1"/>
                </a:solidFill>
              </a:rPr>
              <a:t>Dreadful Beast: Roman Empire</a:t>
            </a:r>
            <a:br>
              <a:rPr lang="en-US" b="1" dirty="0" smtClean="0">
                <a:solidFill>
                  <a:schemeClr val="bg1"/>
                </a:solidFill>
              </a:rPr>
            </a:br>
            <a:r>
              <a:rPr lang="en-US" b="1" dirty="0" smtClean="0">
                <a:solidFill>
                  <a:schemeClr val="bg1"/>
                </a:solidFill>
              </a:rPr>
              <a:t>(Ruled by several Caesars)</a:t>
            </a:r>
            <a:br>
              <a:rPr lang="en-US" b="1" dirty="0" smtClean="0">
                <a:solidFill>
                  <a:schemeClr val="bg1"/>
                </a:solidFill>
              </a:rPr>
            </a:br>
            <a:r>
              <a:rPr lang="en-US" b="1" dirty="0" smtClean="0">
                <a:solidFill>
                  <a:schemeClr val="bg1"/>
                </a:solidFill>
              </a:rPr>
              <a:t>(Daniel 7:7)</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a:xfrm>
            <a:off x="457200" y="2971800"/>
            <a:ext cx="8229600" cy="3581400"/>
          </a:xfrm>
        </p:spPr>
        <p:txBody>
          <a:bodyPr/>
          <a:lstStyle/>
          <a:p>
            <a:r>
              <a:rPr lang="en-US" b="1" dirty="0" smtClean="0">
                <a:solidFill>
                  <a:schemeClr val="bg1"/>
                </a:solidFill>
              </a:rPr>
              <a:t>Exceedingly strong = Teeth of iron, nails of brass</a:t>
            </a:r>
          </a:p>
          <a:p>
            <a:r>
              <a:rPr lang="en-US" b="1" dirty="0" smtClean="0">
                <a:solidFill>
                  <a:schemeClr val="bg1"/>
                </a:solidFill>
              </a:rPr>
              <a:t>Devoured and brake in pieces = Conquering power</a:t>
            </a:r>
          </a:p>
          <a:p>
            <a:r>
              <a:rPr lang="en-US" b="1" dirty="0" smtClean="0">
                <a:solidFill>
                  <a:schemeClr val="bg1"/>
                </a:solidFill>
              </a:rPr>
              <a:t>Stamped the residue with the feet = Ruthless in ruling / No mercy / Crushing force</a:t>
            </a:r>
            <a:endParaRPr lang="en-US" b="1" dirty="0">
              <a:solidFill>
                <a:schemeClr val="bg1"/>
              </a:solidFill>
            </a:endParaRPr>
          </a:p>
        </p:txBody>
      </p:sp>
    </p:spTree>
    <p:extLst>
      <p:ext uri="{BB962C8B-B14F-4D97-AF65-F5344CB8AC3E}">
        <p14:creationId xmlns:p14="http://schemas.microsoft.com/office/powerpoint/2010/main" val="341134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http://principlesforlifeministries.files.wordpress.com/2013/12/7.png"/>
          <p:cNvPicPr>
            <a:picLocks noChangeAspect="1" noChangeArrowheads="1"/>
          </p:cNvPicPr>
          <p:nvPr/>
        </p:nvPicPr>
        <p:blipFill>
          <a:blip r:embed="rId2" cstate="print"/>
          <a:srcRect t="81" r="52500"/>
          <a:stretch>
            <a:fillRect/>
          </a:stretch>
        </p:blipFill>
        <p:spPr bwMode="auto">
          <a:xfrm>
            <a:off x="0" y="0"/>
            <a:ext cx="4343400" cy="6858001"/>
          </a:xfrm>
          <a:prstGeom prst="rect">
            <a:avLst/>
          </a:prstGeom>
          <a:noFill/>
        </p:spPr>
      </p:pic>
      <p:pic>
        <p:nvPicPr>
          <p:cNvPr id="7" name="Picture 2" descr="C:\Users\Ptr. Daniel White\Pictures\1-Bib Pics-Ot\Daniel &amp; Bab Captvty\scan0043.jpg"/>
          <p:cNvPicPr>
            <a:picLocks noChangeAspect="1" noChangeArrowheads="1"/>
          </p:cNvPicPr>
          <p:nvPr/>
        </p:nvPicPr>
        <p:blipFill>
          <a:blip r:embed="rId3" cstate="print"/>
          <a:srcRect/>
          <a:stretch>
            <a:fillRect/>
          </a:stretch>
        </p:blipFill>
        <p:spPr bwMode="auto">
          <a:xfrm>
            <a:off x="4315341" y="0"/>
            <a:ext cx="4828659" cy="5486400"/>
          </a:xfrm>
          <a:prstGeom prst="rect">
            <a:avLst/>
          </a:prstGeom>
          <a:ln>
            <a:noFill/>
          </a:ln>
          <a:effectLst>
            <a:outerShdw blurRad="292100" dist="139700" dir="2700000" algn="tl" rotWithShape="0">
              <a:srgbClr val="333333">
                <a:alpha val="65000"/>
              </a:srgbClr>
            </a:outerShdw>
          </a:effectLst>
        </p:spPr>
      </p:pic>
      <p:sp>
        <p:nvSpPr>
          <p:cNvPr id="8" name="Title 7"/>
          <p:cNvSpPr>
            <a:spLocks noGrp="1"/>
          </p:cNvSpPr>
          <p:nvPr>
            <p:ph type="title"/>
          </p:nvPr>
        </p:nvSpPr>
        <p:spPr>
          <a:xfrm>
            <a:off x="4267200" y="5486400"/>
            <a:ext cx="4876800" cy="1371600"/>
          </a:xfrm>
        </p:spPr>
        <p:txBody>
          <a:bodyPr>
            <a:noAutofit/>
          </a:bodyPr>
          <a:lstStyle/>
          <a:p>
            <a:r>
              <a:rPr lang="en-US" sz="3000" dirty="0" smtClean="0">
                <a:effectLst>
                  <a:glow rad="101600">
                    <a:schemeClr val="bg1">
                      <a:lumMod val="65000"/>
                      <a:lumOff val="35000"/>
                      <a:alpha val="60000"/>
                    </a:schemeClr>
                  </a:glow>
                </a:effectLst>
              </a:rPr>
              <a:t>Future Revived Roman Empire Ruled by the Anti-Christ</a:t>
            </a:r>
            <a:endParaRPr lang="en-US" sz="3000" dirty="0">
              <a:effectLst>
                <a:glow rad="101600">
                  <a:schemeClr val="bg1">
                    <a:lumMod val="65000"/>
                    <a:lumOff val="35000"/>
                    <a:alpha val="60000"/>
                  </a:schemeClr>
                </a:glow>
              </a:effectLst>
            </a:endParaRPr>
          </a:p>
        </p:txBody>
      </p:sp>
    </p:spTree>
    <p:extLst>
      <p:ext uri="{BB962C8B-B14F-4D97-AF65-F5344CB8AC3E}">
        <p14:creationId xmlns:p14="http://schemas.microsoft.com/office/powerpoint/2010/main" val="39925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ation bow before beast.jpg"/>
          <p:cNvPicPr>
            <a:picLocks noChangeAspect="1" noChangeArrowheads="1"/>
          </p:cNvPicPr>
          <p:nvPr/>
        </p:nvPicPr>
        <p:blipFill>
          <a:blip r:embed="rId2" cstate="print"/>
          <a:srcRect/>
          <a:stretch>
            <a:fillRect/>
          </a:stretch>
        </p:blipFill>
        <p:spPr bwMode="auto">
          <a:xfrm>
            <a:off x="0" y="0"/>
            <a:ext cx="6858000" cy="6858001"/>
          </a:xfrm>
          <a:prstGeom prst="rect">
            <a:avLst/>
          </a:prstGeom>
          <a:ln>
            <a:noFill/>
          </a:ln>
          <a:effectLst>
            <a:softEdge rad="112500"/>
          </a:effectLst>
        </p:spPr>
      </p:pic>
      <p:sp>
        <p:nvSpPr>
          <p:cNvPr id="3" name="Rectangle 2"/>
          <p:cNvSpPr/>
          <p:nvPr/>
        </p:nvSpPr>
        <p:spPr>
          <a:xfrm>
            <a:off x="12819" y="914400"/>
            <a:ext cx="6553200" cy="2308324"/>
          </a:xfrm>
          <a:prstGeom prst="rect">
            <a:avLst/>
          </a:prstGeom>
        </p:spPr>
        <p:txBody>
          <a:bodyPr wrap="square">
            <a:spAutoFit/>
          </a:bodyPr>
          <a:lstStyle/>
          <a:p>
            <a:pPr algn="ctr"/>
            <a:r>
              <a:rPr lang="en-US" sz="3600" i="1" dirty="0">
                <a:effectLst>
                  <a:glow rad="101600">
                    <a:schemeClr val="bg1">
                      <a:alpha val="60000"/>
                    </a:schemeClr>
                  </a:glow>
                </a:effectLst>
              </a:rPr>
              <a:t>“These (10 kings) have one mind, and shall give their power and strength unto the beast</a:t>
            </a:r>
            <a:r>
              <a:rPr lang="en-US" sz="3600" i="1" dirty="0" smtClean="0">
                <a:effectLst>
                  <a:glow rad="101600">
                    <a:schemeClr val="bg1">
                      <a:alpha val="60000"/>
                    </a:schemeClr>
                  </a:glow>
                </a:effectLst>
              </a:rPr>
              <a:t>.”</a:t>
            </a:r>
            <a:endParaRPr lang="en-US" sz="3600" i="1" dirty="0">
              <a:effectLst>
                <a:glow rad="101600">
                  <a:schemeClr val="bg1">
                    <a:alpha val="60000"/>
                  </a:schemeClr>
                </a:glow>
              </a:effectLst>
            </a:endParaRPr>
          </a:p>
          <a:p>
            <a:pPr algn="ctr"/>
            <a:r>
              <a:rPr lang="en-US" sz="3600" i="1" dirty="0">
                <a:effectLst>
                  <a:glow rad="101600">
                    <a:schemeClr val="bg1">
                      <a:alpha val="60000"/>
                    </a:schemeClr>
                  </a:glow>
                </a:effectLst>
              </a:rPr>
              <a:t> (Revelation </a:t>
            </a:r>
            <a:r>
              <a:rPr lang="en-US" sz="3600" i="1" dirty="0" smtClean="0">
                <a:effectLst>
                  <a:glow rad="101600">
                    <a:schemeClr val="bg1">
                      <a:alpha val="60000"/>
                    </a:schemeClr>
                  </a:glow>
                </a:effectLst>
              </a:rPr>
              <a:t>17:13)</a:t>
            </a:r>
            <a:endParaRPr lang="en-US" sz="3600" i="1" dirty="0">
              <a:effectLst>
                <a:glow rad="101600">
                  <a:schemeClr val="bg1">
                    <a:alpha val="60000"/>
                  </a:schemeClr>
                </a:glow>
              </a:effectLst>
            </a:endParaRPr>
          </a:p>
        </p:txBody>
      </p:sp>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65" b="50000"/>
          <a:stretch/>
        </p:blipFill>
        <p:spPr bwMode="auto">
          <a:xfrm>
            <a:off x="6692400" y="15667"/>
            <a:ext cx="2532786" cy="27383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216" y="4413547"/>
            <a:ext cx="2505818" cy="251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803"/>
          <a:stretch/>
        </p:blipFill>
        <p:spPr bwMode="auto">
          <a:xfrm>
            <a:off x="6670210" y="2438400"/>
            <a:ext cx="2523451" cy="21960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04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fade">
                                      <p:cBhvr>
                                        <p:cTn id="17" dur="500"/>
                                        <p:tgtEl>
                                          <p:spTgt spid="143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fade">
                                      <p:cBhvr>
                                        <p:cTn id="22"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Ptr. Daniel White\Pictures\Prophecy pictures\Dan Whites\image25.jpg"/>
          <p:cNvPicPr>
            <a:picLocks noChangeAspect="1" noChangeArrowheads="1"/>
          </p:cNvPicPr>
          <p:nvPr/>
        </p:nvPicPr>
        <p:blipFill>
          <a:blip r:embed="rId3" cstate="print"/>
          <a:srcRect/>
          <a:stretch>
            <a:fillRect/>
          </a:stretch>
        </p:blipFill>
        <p:spPr bwMode="auto">
          <a:xfrm>
            <a:off x="0" y="3657600"/>
            <a:ext cx="4648200" cy="3581400"/>
          </a:xfrm>
          <a:prstGeom prst="rect">
            <a:avLst/>
          </a:prstGeom>
          <a:noFill/>
        </p:spPr>
      </p:pic>
      <p:pic>
        <p:nvPicPr>
          <p:cNvPr id="1026" name="Picture 2" descr="C:\Users\Ptr. Daniel White\Pictures\Prophecy pictures\Dan Whites\Dragon with seven heads.jpg"/>
          <p:cNvPicPr>
            <a:picLocks noChangeAspect="1" noChangeArrowheads="1"/>
          </p:cNvPicPr>
          <p:nvPr/>
        </p:nvPicPr>
        <p:blipFill>
          <a:blip r:embed="rId4" cstate="print"/>
          <a:srcRect/>
          <a:stretch>
            <a:fillRect/>
          </a:stretch>
        </p:blipFill>
        <p:spPr bwMode="auto">
          <a:xfrm>
            <a:off x="0" y="0"/>
            <a:ext cx="4876801" cy="3657600"/>
          </a:xfrm>
          <a:prstGeom prst="rect">
            <a:avLst/>
          </a:prstGeom>
          <a:noFill/>
        </p:spPr>
      </p:pic>
      <p:pic>
        <p:nvPicPr>
          <p:cNvPr id="1029" name="Picture 5" descr="C:\Users\Ptr. Daniel White\Pictures\Prophecy pictures\Dan Whites\scan0016.jpg"/>
          <p:cNvPicPr>
            <a:picLocks noChangeAspect="1" noChangeArrowheads="1"/>
          </p:cNvPicPr>
          <p:nvPr/>
        </p:nvPicPr>
        <p:blipFill>
          <a:blip r:embed="rId5" cstate="print"/>
          <a:srcRect/>
          <a:stretch>
            <a:fillRect/>
          </a:stretch>
        </p:blipFill>
        <p:spPr bwMode="auto">
          <a:xfrm>
            <a:off x="4648200" y="0"/>
            <a:ext cx="4495800" cy="3200401"/>
          </a:xfrm>
          <a:prstGeom prst="rect">
            <a:avLst/>
          </a:prstGeom>
          <a:noFill/>
        </p:spPr>
      </p:pic>
      <p:pic>
        <p:nvPicPr>
          <p:cNvPr id="1027" name="Picture 3" descr="C:\Users\Ptr. Daniel White\Pictures\Prophecy pictures\Dan Whites\Nation bow before beast.jpg"/>
          <p:cNvPicPr>
            <a:picLocks noChangeAspect="1" noChangeArrowheads="1"/>
          </p:cNvPicPr>
          <p:nvPr/>
        </p:nvPicPr>
        <p:blipFill>
          <a:blip r:embed="rId6" cstate="print"/>
          <a:srcRect/>
          <a:stretch>
            <a:fillRect/>
          </a:stretch>
        </p:blipFill>
        <p:spPr bwMode="auto">
          <a:xfrm>
            <a:off x="4572000" y="3198019"/>
            <a:ext cx="4572000" cy="3659981"/>
          </a:xfrm>
          <a:prstGeom prst="rect">
            <a:avLst/>
          </a:prstGeom>
          <a:noFill/>
        </p:spPr>
      </p:pic>
      <p:sp>
        <p:nvSpPr>
          <p:cNvPr id="2" name="Title 1"/>
          <p:cNvSpPr>
            <a:spLocks noGrp="1"/>
          </p:cNvSpPr>
          <p:nvPr>
            <p:ph type="ctrTitle"/>
          </p:nvPr>
        </p:nvSpPr>
        <p:spPr>
          <a:noFill/>
        </p:spPr>
        <p:txBody>
          <a:bodyPr>
            <a:noAutofit/>
          </a:bodyPr>
          <a:lstStyle/>
          <a:p>
            <a:r>
              <a:rPr lang="en-US" sz="5400" b="1" i="1" dirty="0" smtClean="0">
                <a:ln>
                  <a:solidFill>
                    <a:sysClr val="windowText" lastClr="000000"/>
                  </a:solidFill>
                </a:ln>
                <a:solidFill>
                  <a:schemeClr val="bg1"/>
                </a:solidFill>
                <a:effectLst>
                  <a:glow rad="101600">
                    <a:srgbClr val="FFC000">
                      <a:alpha val="60000"/>
                    </a:srgbClr>
                  </a:glow>
                </a:effectLst>
                <a:latin typeface="Addict" pitchFamily="34" charset="0"/>
                <a:ea typeface="Alternate-Gothic-No2" pitchFamily="2" charset="0"/>
              </a:rPr>
              <a:t>The rise and fall of the Anti-Christ</a:t>
            </a:r>
            <a:endParaRPr lang="en-US" sz="5400" b="1" i="1" dirty="0">
              <a:ln>
                <a:solidFill>
                  <a:sysClr val="windowText" lastClr="000000"/>
                </a:solidFill>
              </a:ln>
              <a:solidFill>
                <a:schemeClr val="bg1"/>
              </a:solidFill>
              <a:effectLst>
                <a:glow rad="101600">
                  <a:srgbClr val="FFC000">
                    <a:alpha val="60000"/>
                  </a:srgbClr>
                </a:glow>
              </a:effectLst>
              <a:latin typeface="Addict" pitchFamily="34" charset="0"/>
              <a:ea typeface="Alternate-Gothic-No2" pitchFamily="2" charset="0"/>
            </a:endParaRPr>
          </a:p>
        </p:txBody>
      </p:sp>
      <p:sp>
        <p:nvSpPr>
          <p:cNvPr id="3" name="Subtitle 2"/>
          <p:cNvSpPr>
            <a:spLocks noGrp="1"/>
          </p:cNvSpPr>
          <p:nvPr>
            <p:ph type="subTitle" idx="1"/>
          </p:nvPr>
        </p:nvSpPr>
        <p:spPr>
          <a:xfrm>
            <a:off x="1371600" y="4114800"/>
            <a:ext cx="6400800" cy="1371600"/>
          </a:xfrm>
        </p:spPr>
        <p:txBody>
          <a:bodyPr>
            <a:normAutofit/>
          </a:bodyPr>
          <a:lstStyle/>
          <a:p>
            <a:r>
              <a:rPr lang="en-US" sz="3600" b="1" i="1" dirty="0" smtClean="0">
                <a:ln>
                  <a:solidFill>
                    <a:sysClr val="windowText" lastClr="000000"/>
                  </a:solidFill>
                </a:ln>
                <a:solidFill>
                  <a:schemeClr val="bg1"/>
                </a:solidFill>
                <a:effectLst>
                  <a:glow rad="101600">
                    <a:srgbClr val="FFC000">
                      <a:alpha val="60000"/>
                    </a:srgbClr>
                  </a:glow>
                </a:effectLst>
                <a:latin typeface="Addict" pitchFamily="34" charset="0"/>
                <a:cs typeface="Times New Roman" pitchFamily="18" charset="0"/>
              </a:rPr>
              <a:t>II Thessalonians 1:1-2:12</a:t>
            </a:r>
            <a:endParaRPr lang="en-US" sz="3600" b="1" i="1" dirty="0">
              <a:ln>
                <a:solidFill>
                  <a:sysClr val="windowText" lastClr="000000"/>
                </a:solidFill>
              </a:ln>
              <a:solidFill>
                <a:schemeClr val="bg1"/>
              </a:solidFill>
              <a:effectLst>
                <a:glow rad="101600">
                  <a:srgbClr val="FFC000">
                    <a:alpha val="60000"/>
                  </a:srgbClr>
                </a:glow>
              </a:effectLst>
              <a:latin typeface="Addict" pitchFamily="34" charset="0"/>
              <a:cs typeface="Times New Roman" pitchFamily="18" charset="0"/>
            </a:endParaRPr>
          </a:p>
        </p:txBody>
      </p:sp>
    </p:spTree>
    <p:extLst>
      <p:ext uri="{BB962C8B-B14F-4D97-AF65-F5344CB8AC3E}">
        <p14:creationId xmlns:p14="http://schemas.microsoft.com/office/powerpoint/2010/main" val="113257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4-Bib Pics-Misc\Backgrounds\CIMG0130.JPG"/>
          <p:cNvPicPr>
            <a:picLocks noChangeAspect="1" noChangeArrowheads="1"/>
          </p:cNvPicPr>
          <p:nvPr/>
        </p:nvPicPr>
        <p:blipFill>
          <a:blip r:embed="rId3"/>
          <a:srcRect/>
          <a:stretch>
            <a:fillRect/>
          </a:stretch>
        </p:blipFill>
        <p:spPr bwMode="auto">
          <a:xfrm>
            <a:off x="-473075" y="0"/>
            <a:ext cx="9617075" cy="6858000"/>
          </a:xfrm>
          <a:prstGeom prst="rect">
            <a:avLst/>
          </a:prstGeom>
          <a:noFill/>
        </p:spPr>
      </p:pic>
      <p:sp>
        <p:nvSpPr>
          <p:cNvPr id="2" name="Title 1"/>
          <p:cNvSpPr>
            <a:spLocks noGrp="1"/>
          </p:cNvSpPr>
          <p:nvPr>
            <p:ph type="title"/>
          </p:nvPr>
        </p:nvSpPr>
        <p:spPr/>
        <p:txBody>
          <a:bodyPr>
            <a:normAutofit fontScale="90000"/>
          </a:bodyPr>
          <a:lstStyle/>
          <a:p>
            <a:r>
              <a:rPr lang="en-US" b="1" dirty="0" smtClean="0">
                <a:solidFill>
                  <a:schemeClr val="bg1"/>
                </a:solidFill>
              </a:rPr>
              <a:t>The Anti-Christ: The little horn</a:t>
            </a:r>
            <a:br>
              <a:rPr lang="en-US" b="1" dirty="0" smtClean="0">
                <a:solidFill>
                  <a:schemeClr val="bg1"/>
                </a:solidFill>
              </a:rPr>
            </a:br>
            <a:r>
              <a:rPr lang="en-US" b="1" dirty="0" smtClean="0">
                <a:solidFill>
                  <a:schemeClr val="bg1"/>
                </a:solidFill>
              </a:rPr>
              <a:t>(Daniel 7:8)</a:t>
            </a:r>
            <a:endParaRPr lang="en-US" b="1" dirty="0">
              <a:solidFill>
                <a:schemeClr val="bg1"/>
              </a:solidFill>
            </a:endParaRPr>
          </a:p>
        </p:txBody>
      </p:sp>
      <p:sp>
        <p:nvSpPr>
          <p:cNvPr id="3" name="Content Placeholder 2"/>
          <p:cNvSpPr>
            <a:spLocks noGrp="1"/>
          </p:cNvSpPr>
          <p:nvPr>
            <p:ph idx="1"/>
          </p:nvPr>
        </p:nvSpPr>
        <p:spPr>
          <a:xfrm>
            <a:off x="457200" y="1981200"/>
            <a:ext cx="8229600" cy="4648200"/>
          </a:xfrm>
        </p:spPr>
        <p:txBody>
          <a:bodyPr>
            <a:normAutofit fontScale="92500" lnSpcReduction="10000"/>
          </a:bodyPr>
          <a:lstStyle/>
          <a:p>
            <a:r>
              <a:rPr lang="en-US" b="1" dirty="0" smtClean="0">
                <a:solidFill>
                  <a:schemeClr val="bg1"/>
                </a:solidFill>
              </a:rPr>
              <a:t>Diverse from all the other beasts (kingdoms) that were before</a:t>
            </a:r>
          </a:p>
          <a:p>
            <a:r>
              <a:rPr lang="en-US" b="1" dirty="0" smtClean="0">
                <a:solidFill>
                  <a:schemeClr val="bg1"/>
                </a:solidFill>
              </a:rPr>
              <a:t>Ten horns – 10 Nation Federation over which the Anti-Christ will rule during the Tribulation period – (Revelation 13:1-2, 17:12) </a:t>
            </a:r>
          </a:p>
          <a:p>
            <a:r>
              <a:rPr lang="en-US" b="1" dirty="0" smtClean="0">
                <a:solidFill>
                  <a:schemeClr val="bg1"/>
                </a:solidFill>
              </a:rPr>
              <a:t>These were the 10 toes of clay (weak nations) and iron (strong nations)  of Nebuchadnezzar’s vision – (Daniel 2:41-43)</a:t>
            </a:r>
          </a:p>
          <a:p>
            <a:r>
              <a:rPr lang="en-US" b="1" dirty="0" smtClean="0">
                <a:solidFill>
                  <a:schemeClr val="bg1"/>
                </a:solidFill>
              </a:rPr>
              <a:t>Little horn = Anti-Christ – (Revelation 13:1-11)</a:t>
            </a:r>
          </a:p>
          <a:p>
            <a:pPr>
              <a:buNone/>
            </a:pP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74280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0"/>
            <a:ext cx="82296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26" name="Picture 2" descr="C:\Users\Ptr. Daniel White\Pictures\1-Bib Pics-Ot\Daniel &amp; Bab Captvty\scan0043.jpg"/>
          <p:cNvPicPr>
            <a:picLocks noChangeAspect="1" noChangeArrowheads="1"/>
          </p:cNvPicPr>
          <p:nvPr/>
        </p:nvPicPr>
        <p:blipFill>
          <a:blip r:embed="rId3" cstate="print"/>
          <a:srcRect/>
          <a:stretch>
            <a:fillRect/>
          </a:stretch>
        </p:blipFill>
        <p:spPr bwMode="auto">
          <a:xfrm>
            <a:off x="2209800" y="0"/>
            <a:ext cx="5029200" cy="5714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1731756"/>
            <a:ext cx="1371600" cy="114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59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4-Bib Pics-Misc\Backgrounds\CIMG0130.JPG"/>
          <p:cNvPicPr>
            <a:picLocks noChangeAspect="1" noChangeArrowheads="1"/>
          </p:cNvPicPr>
          <p:nvPr/>
        </p:nvPicPr>
        <p:blipFill>
          <a:blip r:embed="rId3"/>
          <a:srcRect/>
          <a:stretch>
            <a:fillRect/>
          </a:stretch>
        </p:blipFill>
        <p:spPr bwMode="auto">
          <a:xfrm>
            <a:off x="-457200" y="0"/>
            <a:ext cx="9601200" cy="6961188"/>
          </a:xfrm>
          <a:prstGeom prst="rect">
            <a:avLst/>
          </a:prstGeom>
          <a:noFill/>
        </p:spPr>
      </p:pic>
      <p:sp>
        <p:nvSpPr>
          <p:cNvPr id="2" name="Title 1"/>
          <p:cNvSpPr>
            <a:spLocks noGrp="1"/>
          </p:cNvSpPr>
          <p:nvPr>
            <p:ph type="title"/>
          </p:nvPr>
        </p:nvSpPr>
        <p:spPr/>
        <p:txBody>
          <a:bodyPr/>
          <a:lstStyle/>
          <a:p>
            <a:r>
              <a:rPr lang="en-US" b="1" dirty="0" smtClean="0">
                <a:solidFill>
                  <a:schemeClr val="bg1"/>
                </a:solidFill>
              </a:rPr>
              <a:t>The Little Horn</a:t>
            </a:r>
            <a:endParaRPr lang="en-US" b="1"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b="1" dirty="0" smtClean="0">
                <a:solidFill>
                  <a:schemeClr val="bg1"/>
                </a:solidFill>
              </a:rPr>
              <a:t>Came forth from among the 10 horns –               Revived Roman Empire</a:t>
            </a:r>
          </a:p>
          <a:p>
            <a:r>
              <a:rPr lang="en-US" b="1" dirty="0" smtClean="0">
                <a:solidFill>
                  <a:schemeClr val="bg1"/>
                </a:solidFill>
              </a:rPr>
              <a:t>Conquered three of the ten horns = Defeated the first three kings before gaining the support of the federation (United Nations)</a:t>
            </a:r>
          </a:p>
          <a:p>
            <a:r>
              <a:rPr lang="en-US" b="1" dirty="0" smtClean="0">
                <a:solidFill>
                  <a:schemeClr val="bg1"/>
                </a:solidFill>
              </a:rPr>
              <a:t>Eyes like a man = Little horn was a person – “the man of sin”</a:t>
            </a:r>
          </a:p>
          <a:p>
            <a:r>
              <a:rPr lang="en-US" b="1" dirty="0" smtClean="0">
                <a:solidFill>
                  <a:schemeClr val="bg1"/>
                </a:solidFill>
              </a:rPr>
              <a:t>Mouth speaking great things = Blasphemies – (I Thessalonians 2:4-5; Revelation 13:6)</a:t>
            </a:r>
            <a:endParaRPr lang="en-US" b="1" dirty="0">
              <a:solidFill>
                <a:schemeClr val="bg1"/>
              </a:solidFill>
            </a:endParaRPr>
          </a:p>
        </p:txBody>
      </p:sp>
    </p:spTree>
    <p:extLst>
      <p:ext uri="{BB962C8B-B14F-4D97-AF65-F5344CB8AC3E}">
        <p14:creationId xmlns:p14="http://schemas.microsoft.com/office/powerpoint/2010/main" val="241010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www.rapturechrist.com/dragonj3.jpg"/>
          <p:cNvPicPr>
            <a:picLocks noChangeAspect="1" noChangeArrowheads="1"/>
          </p:cNvPicPr>
          <p:nvPr/>
        </p:nvPicPr>
        <p:blipFill>
          <a:blip r:embed="rId2" cstate="print"/>
          <a:srcRect/>
          <a:stretch>
            <a:fillRect/>
          </a:stretch>
        </p:blipFill>
        <p:spPr bwMode="auto">
          <a:xfrm>
            <a:off x="685800" y="762000"/>
            <a:ext cx="8232836" cy="5591862"/>
          </a:xfrm>
          <a:prstGeom prst="rect">
            <a:avLst/>
          </a:prstGeom>
          <a:noFill/>
        </p:spPr>
      </p:pic>
      <p:sp>
        <p:nvSpPr>
          <p:cNvPr id="4" name="Rectangle 3"/>
          <p:cNvSpPr/>
          <p:nvPr/>
        </p:nvSpPr>
        <p:spPr>
          <a:xfrm>
            <a:off x="0" y="3657600"/>
            <a:ext cx="3429000" cy="2862322"/>
          </a:xfrm>
          <a:prstGeom prst="rect">
            <a:avLst/>
          </a:prstGeom>
        </p:spPr>
        <p:txBody>
          <a:bodyPr wrap="square">
            <a:spAutoFit/>
          </a:bodyPr>
          <a:lstStyle/>
          <a:p>
            <a:pPr algn="ctr"/>
            <a:r>
              <a:rPr lang="en-US" sz="3600" i="1" dirty="0" smtClean="0"/>
              <a:t>“And the dragon gave him his power, and his seat, and great authority.”</a:t>
            </a:r>
            <a:endParaRPr lang="en-US" sz="36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285273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0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Pictures\Prophecy pictures\Dan Whites\First Horseman.jpg"/>
          <p:cNvPicPr>
            <a:picLocks noChangeAspect="1" noChangeArrowheads="1"/>
          </p:cNvPicPr>
          <p:nvPr/>
        </p:nvPicPr>
        <p:blipFill>
          <a:blip r:embed="rId3" cstate="print"/>
          <a:srcRect/>
          <a:stretch>
            <a:fillRect/>
          </a:stretch>
        </p:blipFill>
        <p:spPr bwMode="auto">
          <a:xfrm>
            <a:off x="0" y="-762000"/>
            <a:ext cx="9677399" cy="10363200"/>
          </a:xfrm>
          <a:prstGeom prst="rect">
            <a:avLst/>
          </a:prstGeom>
          <a:noFill/>
        </p:spPr>
      </p:pic>
      <p:sp>
        <p:nvSpPr>
          <p:cNvPr id="4" name="Subtitle 3"/>
          <p:cNvSpPr>
            <a:spLocks noGrp="1"/>
          </p:cNvSpPr>
          <p:nvPr>
            <p:ph type="subTitle" idx="1"/>
          </p:nvPr>
        </p:nvSpPr>
        <p:spPr>
          <a:xfrm>
            <a:off x="381000" y="4267200"/>
            <a:ext cx="8763000" cy="3276600"/>
          </a:xfrm>
        </p:spPr>
        <p:txBody>
          <a:bodyPr>
            <a:noAutofit/>
          </a:bodyPr>
          <a:lstStyle/>
          <a:p>
            <a:r>
              <a:rPr lang="en-US" b="1" i="1" dirty="0" smtClean="0">
                <a:solidFill>
                  <a:schemeClr val="bg1"/>
                </a:solidFill>
                <a:effectLst>
                  <a:glow rad="101600">
                    <a:schemeClr val="tx1">
                      <a:alpha val="60000"/>
                    </a:schemeClr>
                  </a:glow>
                </a:effectLst>
              </a:rPr>
              <a:t>“And I saw, and behold a white horse: and he that sat on him had a bow; and a crown was given unto him: and he went forth conquering; and to conquer.” (Revelation 6:2)</a:t>
            </a:r>
          </a:p>
          <a:p>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645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C:\Users\Ptr. Daniel White\Documents\My Scans\2009-01 (Jan)\scan000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rot="16200000">
            <a:off x="746131" y="-136531"/>
            <a:ext cx="3919064" cy="4801726"/>
          </a:xfrm>
          <a:prstGeom prst="round2DiagRect">
            <a:avLst>
              <a:gd name="adj1" fmla="val 16667"/>
              <a:gd name="adj2" fmla="val 8190"/>
            </a:avLst>
          </a:prstGeom>
          <a:ln w="88900" cap="sq">
            <a:solidFill>
              <a:srgbClr val="FFFFFF"/>
            </a:solidFill>
            <a:miter lim="800000"/>
          </a:ln>
          <a:effectLst>
            <a:outerShdw blurRad="254000" algn="tl" rotWithShape="0">
              <a:srgbClr val="000000">
                <a:alpha val="43000"/>
              </a:srgbClr>
            </a:outerShdw>
            <a:reflection blurRad="6350" stA="50000" endA="300" endPos="55500" dist="101600" dir="5400000" sy="-100000" algn="bl" rotWithShape="0"/>
          </a:effectLst>
        </p:spPr>
      </p:pic>
      <p:sp>
        <p:nvSpPr>
          <p:cNvPr id="3" name="Title 2"/>
          <p:cNvSpPr>
            <a:spLocks noGrp="1"/>
          </p:cNvSpPr>
          <p:nvPr>
            <p:ph type="title"/>
          </p:nvPr>
        </p:nvSpPr>
        <p:spPr>
          <a:xfrm>
            <a:off x="5257800" y="274638"/>
            <a:ext cx="3429000" cy="6202362"/>
          </a:xfrm>
        </p:spPr>
        <p:txBody>
          <a:bodyPr/>
          <a:lstStyle/>
          <a:p>
            <a:r>
              <a:rPr lang="en-US" b="1" i="1" dirty="0" smtClean="0">
                <a:solidFill>
                  <a:schemeClr val="bg1"/>
                </a:solidFill>
                <a:latin typeface="Times New Roman" pitchFamily="18" charset="0"/>
                <a:cs typeface="Times New Roman" pitchFamily="18" charset="0"/>
              </a:rPr>
              <a:t>“…and his deadly wound was healed: and all the world wondered after the beast…” </a:t>
            </a:r>
            <a:endParaRPr lang="en-US" b="1" i="1" dirty="0">
              <a:solidFill>
                <a:schemeClr val="bg1"/>
              </a:solidFill>
              <a:latin typeface="Times New Roman" pitchFamily="18" charset="0"/>
              <a:cs typeface="Times New Roman" pitchFamily="18" charset="0"/>
            </a:endParaRPr>
          </a:p>
        </p:txBody>
      </p:sp>
      <p:sp>
        <p:nvSpPr>
          <p:cNvPr id="5" name="Title 2"/>
          <p:cNvSpPr txBox="1">
            <a:spLocks/>
          </p:cNvSpPr>
          <p:nvPr/>
        </p:nvSpPr>
        <p:spPr>
          <a:xfrm>
            <a:off x="5410200" y="427038"/>
            <a:ext cx="3429000" cy="62023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“…and his deadly wound was healed: and all the world wondered after the beast…” </a:t>
            </a:r>
            <a:endParaRPr kumimoji="0" lang="en-US" sz="4400" b="1" i="1"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6" name="Title 2"/>
          <p:cNvSpPr txBox="1">
            <a:spLocks/>
          </p:cNvSpPr>
          <p:nvPr/>
        </p:nvSpPr>
        <p:spPr>
          <a:xfrm>
            <a:off x="5334000" y="381000"/>
            <a:ext cx="3657600" cy="6400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1" u="none" strike="noStrike" kern="1200" cap="none" spc="0" normalizeH="0" baseline="0" noProof="0" dirty="0" smtClean="0">
                <a:ln>
                  <a:noFill/>
                </a:ln>
                <a:effectLst/>
                <a:uLnTx/>
                <a:uFillTx/>
                <a:ea typeface="+mj-ea"/>
                <a:cs typeface="Times New Roman" pitchFamily="18" charset="0"/>
              </a:rPr>
              <a:t>“…and his deadly wound was healed: and all the world wondered after the beast…” </a:t>
            </a:r>
            <a:endParaRPr kumimoji="0" lang="en-US" sz="4400" i="1" u="none" strike="noStrike" kern="1200" cap="none" spc="0" normalizeH="0" baseline="0" noProof="0" dirty="0">
              <a:ln>
                <a:noFill/>
              </a:ln>
              <a:effectLst/>
              <a:uLnTx/>
              <a:uFillTx/>
              <a:ea typeface="+mj-ea"/>
              <a:cs typeface="Times New Roman" pitchFamily="18" charset="0"/>
            </a:endParaRPr>
          </a:p>
        </p:txBody>
      </p:sp>
    </p:spTree>
    <p:extLst>
      <p:ext uri="{BB962C8B-B14F-4D97-AF65-F5344CB8AC3E}">
        <p14:creationId xmlns:p14="http://schemas.microsoft.com/office/powerpoint/2010/main" val="265538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Prophecy pictures\prophecy pictures\four horsemen\CD086_a.jpg"/>
          <p:cNvPicPr>
            <a:picLocks noChangeAspect="1" noChangeArrowheads="1"/>
          </p:cNvPicPr>
          <p:nvPr/>
        </p:nvPicPr>
        <p:blipFill>
          <a:blip r:embed="rId2" cstate="print">
            <a:lum bright="-10000"/>
          </a:blip>
          <a:srcRect/>
          <a:stretch>
            <a:fillRect/>
          </a:stretch>
        </p:blipFill>
        <p:spPr bwMode="auto">
          <a:xfrm>
            <a:off x="533400" y="0"/>
            <a:ext cx="8115300" cy="6858000"/>
          </a:xfrm>
          <a:prstGeom prst="rect">
            <a:avLst/>
          </a:prstGeom>
          <a:noFill/>
        </p:spPr>
      </p:pic>
      <p:sp>
        <p:nvSpPr>
          <p:cNvPr id="2" name="Title 1"/>
          <p:cNvSpPr>
            <a:spLocks noGrp="1"/>
          </p:cNvSpPr>
          <p:nvPr>
            <p:ph type="title"/>
          </p:nvPr>
        </p:nvSpPr>
        <p:spPr>
          <a:xfrm>
            <a:off x="762000" y="0"/>
            <a:ext cx="7543800" cy="6858000"/>
          </a:xfrm>
        </p:spPr>
        <p:txBody>
          <a:bodyPr>
            <a:normAutofit/>
          </a:bodyPr>
          <a:lstStyle/>
          <a:p>
            <a:r>
              <a:rPr lang="en-US" i="1" dirty="0" smtClean="0">
                <a:effectLst>
                  <a:glow rad="101600">
                    <a:schemeClr val="bg1">
                      <a:alpha val="60000"/>
                    </a:schemeClr>
                  </a:glow>
                </a:effectLst>
              </a:rPr>
              <a:t>“And they worshipped the dragon which gave power unto the beast: and they worshipped the beast, saying, Who is like unto the beast? who is able to make war with him?”</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5049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a:bodyPr>
          <a:lstStyle/>
          <a:p>
            <a:r>
              <a:rPr lang="en-US" i="1" dirty="0" smtClean="0"/>
              <a:t>“And there was given unto him a mouth speaking great things and blasphemies; and power was given unto him to continue forty and two months. And he opened his mouth in blasphemy against God, to blaspheme his name, and his tabernacle, and them that dwell in heaven.”</a:t>
            </a:r>
            <a:endParaRPr lang="en-US" i="1" dirty="0"/>
          </a:p>
        </p:txBody>
      </p:sp>
    </p:spTree>
    <p:extLst>
      <p:ext uri="{BB962C8B-B14F-4D97-AF65-F5344CB8AC3E}">
        <p14:creationId xmlns:p14="http://schemas.microsoft.com/office/powerpoint/2010/main" val="419401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scan0026.jpg"/>
          <p:cNvPicPr>
            <a:picLocks noChangeAspect="1" noChangeArrowheads="1"/>
          </p:cNvPicPr>
          <p:nvPr/>
        </p:nvPicPr>
        <p:blipFill>
          <a:blip r:embed="rId2" cstate="print"/>
          <a:srcRect/>
          <a:stretch>
            <a:fillRect/>
          </a:stretch>
        </p:blipFill>
        <p:spPr bwMode="auto">
          <a:xfrm>
            <a:off x="0" y="-7834"/>
            <a:ext cx="9321055" cy="6857999"/>
          </a:xfrm>
          <a:prstGeom prst="rect">
            <a:avLst/>
          </a:prstGeom>
          <a:solidFill>
            <a:schemeClr val="bg1"/>
          </a:solidFill>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33400"/>
            <a:ext cx="285908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3124200"/>
            <a:ext cx="4152413" cy="312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4" name="Picture 2" descr="http://www.astradome.com/false_prophet.gif"/>
          <p:cNvPicPr>
            <a:picLocks noChangeAspect="1" noChangeArrowheads="1"/>
          </p:cNvPicPr>
          <p:nvPr/>
        </p:nvPicPr>
        <p:blipFill rotWithShape="1">
          <a:blip r:embed="rId6" cstate="print"/>
          <a:srcRect b="9106"/>
          <a:stretch/>
        </p:blipFill>
        <p:spPr bwMode="auto">
          <a:xfrm>
            <a:off x="1008084" y="3200400"/>
            <a:ext cx="2079603" cy="2701183"/>
          </a:xfrm>
          <a:prstGeom prst="ellipse">
            <a:avLst/>
          </a:prstGeom>
          <a:ln>
            <a:noFill/>
          </a:ln>
          <a:effectLst>
            <a:softEdge rad="112500"/>
          </a:effec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276600"/>
            <a:ext cx="2649533" cy="345300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4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594"/>
                                        </p:tgtEl>
                                        <p:attrNameLst>
                                          <p:attrName>style.visibility</p:attrName>
                                        </p:attrNameLst>
                                      </p:cBhvr>
                                      <p:to>
                                        <p:strVal val="visible"/>
                                      </p:to>
                                    </p:set>
                                    <p:animEffect transition="in" filter="fade">
                                      <p:cBhvr>
                                        <p:cTn id="12" dur="500"/>
                                        <p:tgtEl>
                                          <p:spTgt spid="2385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fade">
                                      <p:cBhvr>
                                        <p:cTn id="1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1963"/>
            <a:ext cx="7543800" cy="689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0"/>
            <a:ext cx="8915400" cy="6863417"/>
          </a:xfrm>
          <a:prstGeom prst="rect">
            <a:avLst/>
          </a:prstGeom>
        </p:spPr>
        <p:txBody>
          <a:bodyPr wrap="square">
            <a:spAutoFit/>
          </a:bodyPr>
          <a:lstStyle/>
          <a:p>
            <a:pPr algn="ctr"/>
            <a:r>
              <a:rPr lang="en-US" sz="4000" i="1" dirty="0">
                <a:effectLst>
                  <a:glow rad="101600">
                    <a:schemeClr val="bg1">
                      <a:alpha val="60000"/>
                    </a:schemeClr>
                  </a:glow>
                </a:effectLst>
              </a:rPr>
              <a:t> </a:t>
            </a:r>
            <a:r>
              <a:rPr lang="en-US" sz="4000" i="1" dirty="0" smtClean="0">
                <a:effectLst>
                  <a:glow rad="101600">
                    <a:schemeClr val="bg1">
                      <a:alpha val="60000"/>
                    </a:schemeClr>
                  </a:glow>
                </a:effectLst>
              </a:rPr>
              <a:t>“And </a:t>
            </a:r>
            <a:r>
              <a:rPr lang="en-US" sz="4000" i="1" dirty="0">
                <a:effectLst>
                  <a:glow rad="101600">
                    <a:schemeClr val="bg1">
                      <a:alpha val="60000"/>
                    </a:schemeClr>
                  </a:glow>
                </a:effectLst>
              </a:rPr>
              <a:t>he </a:t>
            </a:r>
            <a:r>
              <a:rPr lang="en-US" sz="4000" i="1" dirty="0" smtClean="0">
                <a:effectLst>
                  <a:glow rad="101600">
                    <a:schemeClr val="bg1">
                      <a:alpha val="60000"/>
                    </a:schemeClr>
                  </a:glow>
                </a:effectLst>
              </a:rPr>
              <a:t>(False Prophet) </a:t>
            </a:r>
            <a:r>
              <a:rPr lang="en-US" sz="4000" i="1" dirty="0" err="1" smtClean="0">
                <a:effectLst>
                  <a:glow rad="101600">
                    <a:schemeClr val="bg1">
                      <a:alpha val="60000"/>
                    </a:schemeClr>
                  </a:glow>
                </a:effectLst>
              </a:rPr>
              <a:t>causeth</a:t>
            </a:r>
            <a:r>
              <a:rPr lang="en-US" sz="4000" i="1" dirty="0" smtClean="0">
                <a:effectLst>
                  <a:glow rad="101600">
                    <a:schemeClr val="bg1">
                      <a:alpha val="60000"/>
                    </a:schemeClr>
                  </a:glow>
                </a:effectLst>
              </a:rPr>
              <a:t> </a:t>
            </a:r>
            <a:r>
              <a:rPr lang="en-US" sz="4000" i="1" dirty="0">
                <a:effectLst>
                  <a:glow rad="101600">
                    <a:schemeClr val="bg1">
                      <a:alpha val="60000"/>
                    </a:schemeClr>
                  </a:glow>
                </a:effectLst>
              </a:rPr>
              <a:t>all, both small and great, rich and poor, free and bond, to receive a mark in their right hand, or in their foreheads: </a:t>
            </a:r>
            <a:r>
              <a:rPr lang="en-US" sz="4000" i="1" dirty="0" smtClean="0">
                <a:effectLst>
                  <a:glow rad="101600">
                    <a:schemeClr val="bg1">
                      <a:alpha val="60000"/>
                    </a:schemeClr>
                  </a:glow>
                </a:effectLst>
              </a:rPr>
              <a:t>And </a:t>
            </a:r>
            <a:r>
              <a:rPr lang="en-US" sz="4000" i="1" dirty="0">
                <a:effectLst>
                  <a:glow rad="101600">
                    <a:schemeClr val="bg1">
                      <a:alpha val="60000"/>
                    </a:schemeClr>
                  </a:glow>
                </a:effectLst>
              </a:rPr>
              <a:t>that no man might buy or sell, save he that had the mark, or the name of the beast, or the number of his name. Here is wisdom. Let him that hath understanding count the number of the beast: for it is the number of a man; and his number is Six hundred threescore and six</a:t>
            </a:r>
            <a:r>
              <a:rPr lang="en-US" sz="4000" i="1" dirty="0" smtClean="0">
                <a:effectLst>
                  <a:glow rad="101600">
                    <a:schemeClr val="bg1">
                      <a:alpha val="60000"/>
                    </a:schemeClr>
                  </a:glow>
                </a:effectLst>
              </a:rPr>
              <a:t>.”</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9997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4419600" cy="5440362"/>
          </a:xfrm>
        </p:spPr>
        <p:txBody>
          <a:bodyPr>
            <a:normAutofit/>
          </a:bodyPr>
          <a:lstStyle/>
          <a:p>
            <a:r>
              <a:rPr lang="en-US" sz="3600" i="1" dirty="0" smtClean="0"/>
              <a:t>“And I stood upon the sand of the sea, and saw a beast rise up out of the sea, having seven heads and ten horns, and upon his horns ten crowns, and upon his heads the name of blasphemy.”</a:t>
            </a:r>
            <a:endParaRPr lang="en-US" sz="3600" i="1" dirty="0"/>
          </a:p>
        </p:txBody>
      </p:sp>
      <p:pic>
        <p:nvPicPr>
          <p:cNvPr id="1026" name="Picture 2" descr="C:\Users\Dan White\Pictures\Bible pictures\Prophecy pictures\prophecy pictures\revelation\John's visions\CD089_a.jpg"/>
          <p:cNvPicPr>
            <a:picLocks noChangeAspect="1" noChangeArrowheads="1"/>
          </p:cNvPicPr>
          <p:nvPr/>
        </p:nvPicPr>
        <p:blipFill>
          <a:blip r:embed="rId2" cstate="print"/>
          <a:srcRect/>
          <a:stretch>
            <a:fillRect/>
          </a:stretch>
        </p:blipFill>
        <p:spPr bwMode="auto">
          <a:xfrm>
            <a:off x="0" y="304800"/>
            <a:ext cx="4596384" cy="6047874"/>
          </a:xfrm>
          <a:prstGeom prst="rect">
            <a:avLst/>
          </a:prstGeom>
          <a:noFill/>
        </p:spPr>
      </p:pic>
      <p:pic>
        <p:nvPicPr>
          <p:cNvPr id="4" name="Picture 3" descr="C:\Users\Ptr. Daniel White\Desktop\Dragon with seven heads.jpg"/>
          <p:cNvPicPr>
            <a:picLocks noChangeAspect="1" noChangeArrowheads="1"/>
          </p:cNvPicPr>
          <p:nvPr/>
        </p:nvPicPr>
        <p:blipFill>
          <a:blip r:embed="rId3" cstate="print"/>
          <a:srcRect/>
          <a:stretch>
            <a:fillRect/>
          </a:stretch>
        </p:blipFill>
        <p:spPr bwMode="auto">
          <a:xfrm>
            <a:off x="4596384" y="1215247"/>
            <a:ext cx="4598932" cy="3813953"/>
          </a:xfrm>
          <a:prstGeom prst="ellipse">
            <a:avLst/>
          </a:prstGeom>
          <a:ln>
            <a:noFill/>
          </a:ln>
          <a:effectLst>
            <a:softEdge rad="112500"/>
          </a:effectLst>
        </p:spPr>
      </p:pic>
    </p:spTree>
    <p:extLst>
      <p:ext uri="{BB962C8B-B14F-4D97-AF65-F5344CB8AC3E}">
        <p14:creationId xmlns:p14="http://schemas.microsoft.com/office/powerpoint/2010/main" val="31235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00400"/>
            <a:ext cx="8763000" cy="3657600"/>
          </a:xfrm>
        </p:spPr>
        <p:txBody>
          <a:bodyPr>
            <a:normAutofit/>
          </a:bodyPr>
          <a:lstStyle/>
          <a:p>
            <a:r>
              <a:rPr lang="en-US" i="1" dirty="0" smtClean="0"/>
              <a:t>“And it was given unto him (Anti-Christ) to make war with the saints, and to overcome them: and power was given him over all </a:t>
            </a:r>
            <a:r>
              <a:rPr lang="en-US" i="1" dirty="0" err="1" smtClean="0"/>
              <a:t>kindreds</a:t>
            </a:r>
            <a:r>
              <a:rPr lang="en-US" i="1" dirty="0" smtClean="0"/>
              <a:t>, and tongues, and nations.”</a:t>
            </a:r>
            <a:endParaRPr lang="en-US" i="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45" y="152400"/>
            <a:ext cx="6943725" cy="304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90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Ptr. Daniel White\Pictures\Prophecy pictures\Dan Whites\scan0106.jpg"/>
          <p:cNvPicPr>
            <a:picLocks noChangeAspect="1" noChangeArrowheads="1"/>
          </p:cNvPicPr>
          <p:nvPr/>
        </p:nvPicPr>
        <p:blipFill>
          <a:blip r:embed="rId3" cstate="print"/>
          <a:srcRect/>
          <a:stretch>
            <a:fillRect/>
          </a:stretch>
        </p:blipFill>
        <p:spPr bwMode="auto">
          <a:xfrm rot="454862">
            <a:off x="5159043" y="244358"/>
            <a:ext cx="3517477" cy="3884944"/>
          </a:xfrm>
          <a:prstGeom prst="rect">
            <a:avLst/>
          </a:prstGeom>
          <a:noFill/>
        </p:spPr>
      </p:pic>
      <p:pic>
        <p:nvPicPr>
          <p:cNvPr id="32774" name="Picture 6" descr="C:\Users\Ptr. Daniel White\Pictures\Prophecy pictures\Dan Whites\Persecution.jpg"/>
          <p:cNvPicPr>
            <a:picLocks noChangeAspect="1" noChangeArrowheads="1"/>
          </p:cNvPicPr>
          <p:nvPr/>
        </p:nvPicPr>
        <p:blipFill>
          <a:blip r:embed="rId4" cstate="print"/>
          <a:srcRect/>
          <a:stretch>
            <a:fillRect/>
          </a:stretch>
        </p:blipFill>
        <p:spPr bwMode="auto">
          <a:xfrm>
            <a:off x="17585" y="3810000"/>
            <a:ext cx="4267200" cy="3048000"/>
          </a:xfrm>
          <a:prstGeom prst="rect">
            <a:avLst/>
          </a:prstGeom>
          <a:noFill/>
        </p:spPr>
      </p:pic>
      <p:pic>
        <p:nvPicPr>
          <p:cNvPr id="32770" name="Picture 2" descr="C:\Users\Ptr. Daniel White\Pictures\Prophecy pictures\Dan Whites\Dragon Beast &amp; False Prophet.jpg"/>
          <p:cNvPicPr>
            <a:picLocks noChangeAspect="1" noChangeArrowheads="1"/>
          </p:cNvPicPr>
          <p:nvPr/>
        </p:nvPicPr>
        <p:blipFill>
          <a:blip r:embed="rId5" cstate="print"/>
          <a:srcRect/>
          <a:stretch>
            <a:fillRect/>
          </a:stretch>
        </p:blipFill>
        <p:spPr bwMode="auto">
          <a:xfrm rot="20556399">
            <a:off x="275981" y="210026"/>
            <a:ext cx="4076461" cy="4131778"/>
          </a:xfrm>
          <a:prstGeom prst="rect">
            <a:avLst/>
          </a:prstGeom>
          <a:noFill/>
        </p:spPr>
      </p:pic>
      <p:sp>
        <p:nvSpPr>
          <p:cNvPr id="6" name="Left Brace 5"/>
          <p:cNvSpPr/>
          <p:nvPr/>
        </p:nvSpPr>
        <p:spPr>
          <a:xfrm>
            <a:off x="-1828800" y="-304800"/>
            <a:ext cx="609600" cy="533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96482">
            <a:off x="4779448" y="3604407"/>
            <a:ext cx="4500323" cy="337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ccg.org/nebuchadnezzar.jpg"/>
          <p:cNvPicPr>
            <a:picLocks noChangeAspect="1" noChangeArrowheads="1"/>
          </p:cNvPicPr>
          <p:nvPr/>
        </p:nvPicPr>
        <p:blipFill>
          <a:blip r:embed="rId2" cstate="print"/>
          <a:srcRect/>
          <a:stretch>
            <a:fillRect/>
          </a:stretch>
        </p:blipFill>
        <p:spPr bwMode="auto">
          <a:xfrm>
            <a:off x="5105400" y="304800"/>
            <a:ext cx="3276600" cy="4215822"/>
          </a:xfrm>
          <a:prstGeom prst="rect">
            <a:avLst/>
          </a:prstGeom>
          <a:ln>
            <a:noFill/>
          </a:ln>
          <a:effectLst>
            <a:softEdge rad="112500"/>
          </a:effectLst>
        </p:spPr>
      </p:pic>
      <p:pic>
        <p:nvPicPr>
          <p:cNvPr id="3" name="Picture 2" descr="http://1.bp.blogspot.com/_wqOT8is4ZS8/TP48u0fcdFI/AAAAAAAABPs/LBmvmqxwa64/s1600/Dream%2Bof%2BNebuchadnezzar.jpg"/>
          <p:cNvPicPr>
            <a:picLocks noChangeAspect="1" noChangeArrowheads="1"/>
          </p:cNvPicPr>
          <p:nvPr/>
        </p:nvPicPr>
        <p:blipFill>
          <a:blip r:embed="rId3" cstate="print"/>
          <a:srcRect/>
          <a:stretch>
            <a:fillRect/>
          </a:stretch>
        </p:blipFill>
        <p:spPr bwMode="auto">
          <a:xfrm>
            <a:off x="762000" y="2057400"/>
            <a:ext cx="3267691" cy="4603600"/>
          </a:xfrm>
          <a:prstGeom prst="rect">
            <a:avLst/>
          </a:prstGeom>
          <a:ln>
            <a:noFill/>
          </a:ln>
          <a:effectLst>
            <a:softEdge rad="112500"/>
          </a:effectLst>
        </p:spPr>
      </p:pic>
    </p:spTree>
    <p:extLst>
      <p:ext uri="{BB962C8B-B14F-4D97-AF65-F5344CB8AC3E}">
        <p14:creationId xmlns:p14="http://schemas.microsoft.com/office/powerpoint/2010/main" val="36307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n White\Pictures\Bible pictures\Daniel &amp; Bab Captvty\scan0010 (2).jpg"/>
          <p:cNvPicPr>
            <a:picLocks noChangeAspect="1" noChangeArrowheads="1"/>
          </p:cNvPicPr>
          <p:nvPr/>
        </p:nvPicPr>
        <p:blipFill>
          <a:blip r:embed="rId2" cstate="print">
            <a:lum bright="-10000"/>
          </a:blip>
          <a:srcRect/>
          <a:stretch>
            <a:fillRect/>
          </a:stretch>
        </p:blipFill>
        <p:spPr bwMode="auto">
          <a:xfrm>
            <a:off x="381000" y="-75966"/>
            <a:ext cx="8471950" cy="6933966"/>
          </a:xfrm>
          <a:prstGeom prst="rect">
            <a:avLst/>
          </a:prstGeom>
          <a:ln>
            <a:noFill/>
          </a:ln>
          <a:effectLst>
            <a:softEdge rad="112500"/>
          </a:effectLst>
        </p:spPr>
      </p:pic>
      <p:pic>
        <p:nvPicPr>
          <p:cNvPr id="3" name="Picture 2" descr="C:\Users\Ptr. Daniel White\Pictures\1-Bib Pics-Ot\Daniel &amp; Bab Captvty\scan0043.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3414757" y="2590800"/>
            <a:ext cx="1542271" cy="1752353"/>
          </a:xfrm>
          <a:prstGeom prst="ellipse">
            <a:avLst/>
          </a:prstGeom>
          <a:ln>
            <a:noFill/>
          </a:ln>
          <a:effectLst>
            <a:softEdge rad="112500"/>
          </a:effectLst>
        </p:spPr>
      </p:pic>
      <p:pic>
        <p:nvPicPr>
          <p:cNvPr id="4" name="Picture 3" descr="C:\Users\Ptr. Daniel White\Desktop\Serpent.jpg"/>
          <p:cNvPicPr>
            <a:picLocks noChangeAspect="1" noChangeArrowheads="1"/>
          </p:cNvPicPr>
          <p:nvPr/>
        </p:nvPicPr>
        <p:blipFill>
          <a:blip r:embed="rId4" cstate="print"/>
          <a:srcRect/>
          <a:stretch>
            <a:fillRect/>
          </a:stretch>
        </p:blipFill>
        <p:spPr bwMode="auto">
          <a:xfrm>
            <a:off x="1752600" y="3391017"/>
            <a:ext cx="1676400" cy="1263430"/>
          </a:xfrm>
          <a:prstGeom prst="ellipse">
            <a:avLst/>
          </a:prstGeom>
          <a:ln>
            <a:noFill/>
          </a:ln>
          <a:effectLst>
            <a:softEdge rad="112500"/>
          </a:effectLst>
        </p:spPr>
      </p:pic>
    </p:spTree>
    <p:extLst>
      <p:ext uri="{BB962C8B-B14F-4D97-AF65-F5344CB8AC3E}">
        <p14:creationId xmlns:p14="http://schemas.microsoft.com/office/powerpoint/2010/main" val="5917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40604">
            <a:off x="574530" y="-920115"/>
            <a:ext cx="8698685" cy="872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76400" y="304800"/>
            <a:ext cx="6400800" cy="6740307"/>
          </a:xfrm>
          <a:prstGeom prst="rect">
            <a:avLst/>
          </a:prstGeom>
        </p:spPr>
        <p:txBody>
          <a:bodyPr wrap="square">
            <a:spAutoFit/>
          </a:bodyPr>
          <a:lstStyle/>
          <a:p>
            <a:pPr algn="ctr"/>
            <a:r>
              <a:rPr lang="en-US" sz="3600" i="1" dirty="0" smtClean="0">
                <a:effectLst>
                  <a:glow rad="101600">
                    <a:schemeClr val="bg1">
                      <a:alpha val="60000"/>
                    </a:schemeClr>
                  </a:glow>
                </a:effectLst>
              </a:rPr>
              <a:t>“And </a:t>
            </a:r>
            <a:r>
              <a:rPr lang="en-US" sz="3600" i="1" dirty="0">
                <a:effectLst>
                  <a:glow rad="101600">
                    <a:schemeClr val="bg1">
                      <a:alpha val="60000"/>
                    </a:schemeClr>
                  </a:glow>
                </a:effectLst>
              </a:rPr>
              <a:t>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a:t>
            </a:r>
            <a:r>
              <a:rPr lang="en-US" sz="3600" i="1" dirty="0" smtClean="0">
                <a:effectLst>
                  <a:glow rad="101600">
                    <a:schemeClr val="bg1">
                      <a:alpha val="60000"/>
                    </a:schemeClr>
                  </a:glow>
                </a:effectLst>
              </a:rPr>
              <a:t>                  day </a:t>
            </a:r>
            <a:r>
              <a:rPr lang="en-US" sz="3600" i="1" dirty="0">
                <a:effectLst>
                  <a:glow rad="101600">
                    <a:schemeClr val="bg1">
                      <a:alpha val="60000"/>
                    </a:schemeClr>
                  </a:glow>
                </a:effectLst>
              </a:rPr>
              <a:t>of God Almighty</a:t>
            </a:r>
            <a:r>
              <a:rPr lang="en-US" sz="3600" i="1" dirty="0" smtClean="0">
                <a:effectLst>
                  <a:glow rad="101600">
                    <a:schemeClr val="bg1">
                      <a:alpha val="60000"/>
                    </a:schemeClr>
                  </a:glow>
                </a:effectLst>
              </a:rPr>
              <a:t>.”</a:t>
            </a:r>
          </a:p>
          <a:p>
            <a:pPr algn="ctr"/>
            <a:r>
              <a:rPr lang="en-US" sz="3600" i="1" dirty="0" smtClean="0">
                <a:effectLst>
                  <a:glow rad="101600">
                    <a:schemeClr val="bg1">
                      <a:alpha val="60000"/>
                    </a:schemeClr>
                  </a:glow>
                </a:effectLst>
              </a:rPr>
              <a:t>(</a:t>
            </a:r>
            <a:r>
              <a:rPr lang="en-US" sz="3600" i="1" dirty="0">
                <a:effectLst>
                  <a:glow rad="101600">
                    <a:schemeClr val="bg1">
                      <a:alpha val="60000"/>
                    </a:schemeClr>
                  </a:glow>
                </a:effectLst>
              </a:rPr>
              <a:t>Revelation 16:13-14) </a:t>
            </a:r>
          </a:p>
        </p:txBody>
      </p:sp>
    </p:spTree>
    <p:extLst>
      <p:ext uri="{BB962C8B-B14F-4D97-AF65-F5344CB8AC3E}">
        <p14:creationId xmlns:p14="http://schemas.microsoft.com/office/powerpoint/2010/main" val="410411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67" y="3560"/>
            <a:ext cx="6689933" cy="685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982279"/>
            <a:ext cx="2057400" cy="268130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486400"/>
            <a:ext cx="8229600" cy="1143000"/>
          </a:xfrm>
        </p:spPr>
        <p:txBody>
          <a:bodyPr>
            <a:normAutofit/>
          </a:bodyPr>
          <a:lstStyle/>
          <a:p>
            <a:r>
              <a:rPr lang="en-US" sz="4800" b="1" dirty="0" smtClean="0">
                <a:solidFill>
                  <a:schemeClr val="bg1"/>
                </a:solidFill>
                <a:effectLst>
                  <a:glow rad="228600">
                    <a:schemeClr val="accent6">
                      <a:lumMod val="50000"/>
                      <a:alpha val="40000"/>
                    </a:schemeClr>
                  </a:glow>
                </a:effectLst>
              </a:rPr>
              <a:t>The Evil Trinity</a:t>
            </a:r>
            <a:endParaRPr lang="en-US" sz="4800" b="1" dirty="0">
              <a:solidFill>
                <a:schemeClr val="bg1"/>
              </a:solidFill>
              <a:effectLst>
                <a:glow rad="228600">
                  <a:schemeClr val="accent6">
                    <a:lumMod val="50000"/>
                    <a:alpha val="40000"/>
                  </a:schemeClr>
                </a:glow>
              </a:effectLst>
            </a:endParaRPr>
          </a:p>
        </p:txBody>
      </p:sp>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77" r="23770"/>
          <a:stretch/>
        </p:blipFill>
        <p:spPr bwMode="auto">
          <a:xfrm>
            <a:off x="3854153" y="-76200"/>
            <a:ext cx="2438400" cy="29180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30380"/>
            <a:ext cx="240933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30717" t="22380" r="31856" b="63201"/>
          <a:stretch/>
        </p:blipFill>
        <p:spPr bwMode="auto">
          <a:xfrm>
            <a:off x="1752600" y="914400"/>
            <a:ext cx="1371600" cy="6754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74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fade">
                                      <p:cBhvr>
                                        <p:cTn id="12" dur="500"/>
                                        <p:tgtEl>
                                          <p:spTgt spid="51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fade">
                                      <p:cBhvr>
                                        <p:cTn id="1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2964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p:txBody>
          <a:bodyPr/>
          <a:lstStyle/>
          <a:p>
            <a:r>
              <a:rPr lang="en-US" dirty="0" err="1" smtClean="0"/>
              <a:t>Cathloic</a:t>
            </a:r>
            <a:r>
              <a:rPr lang="en-US" dirty="0" smtClean="0"/>
              <a:t> church at Rome</a:t>
            </a:r>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C:\Users\Ptr. Daniel White\Desktop\1001010917.gif"/>
          <p:cNvPicPr>
            <a:picLocks noChangeAspect="1" noChangeArrowheads="1"/>
          </p:cNvPicPr>
          <p:nvPr/>
        </p:nvPicPr>
        <p:blipFill>
          <a:blip r:embed="rId3" cstate="print"/>
          <a:srcRect/>
          <a:stretch>
            <a:fillRect/>
          </a:stretch>
        </p:blipFill>
        <p:spPr bwMode="auto">
          <a:xfrm>
            <a:off x="1138238" y="0"/>
            <a:ext cx="6029325" cy="6477000"/>
          </a:xfrm>
          <a:prstGeom prst="rect">
            <a:avLst/>
          </a:prstGeom>
          <a:noFill/>
        </p:spPr>
      </p:pic>
      <p:pic>
        <p:nvPicPr>
          <p:cNvPr id="1027" name="Picture 3" descr="C:\Users\Ptr. Daniel White\Pictures\Prophecy pictures\Catholic\italy-vatican-museum.jpg"/>
          <p:cNvPicPr>
            <a:picLocks noChangeAspect="1" noChangeArrowheads="1"/>
          </p:cNvPicPr>
          <p:nvPr/>
        </p:nvPicPr>
        <p:blipFill>
          <a:blip r:embed="rId4" cstate="print">
            <a:lum bright="-20000"/>
          </a:blip>
          <a:srcRect/>
          <a:stretch>
            <a:fillRect/>
          </a:stretch>
        </p:blipFill>
        <p:spPr bwMode="auto">
          <a:xfrm>
            <a:off x="457200" y="0"/>
            <a:ext cx="7620000" cy="6858000"/>
          </a:xfrm>
          <a:prstGeom prst="rect">
            <a:avLst/>
          </a:prstGeom>
          <a:ln>
            <a:noFill/>
          </a:ln>
          <a:effectLst>
            <a:softEdge rad="112500"/>
          </a:effectLst>
        </p:spPr>
      </p:pic>
      <p:pic>
        <p:nvPicPr>
          <p:cNvPr id="1028" name="Picture 4" descr="C:\Users\Ptr. Daniel White\Pictures\Prophecy pictures\Revelation\1000103930.gif"/>
          <p:cNvPicPr>
            <a:picLocks noChangeAspect="1" noChangeArrowheads="1"/>
          </p:cNvPicPr>
          <p:nvPr/>
        </p:nvPicPr>
        <p:blipFill>
          <a:blip r:embed="rId5" cstate="print"/>
          <a:srcRect/>
          <a:stretch>
            <a:fillRect/>
          </a:stretch>
        </p:blipFill>
        <p:spPr bwMode="auto">
          <a:xfrm>
            <a:off x="0" y="0"/>
            <a:ext cx="3352800" cy="2590800"/>
          </a:xfrm>
          <a:prstGeom prst="rect">
            <a:avLst/>
          </a:prstGeom>
          <a:ln>
            <a:noFill/>
          </a:ln>
          <a:effectLst>
            <a:softEdge rad="112500"/>
          </a:effectLst>
        </p:spPr>
      </p:pic>
      <p:pic>
        <p:nvPicPr>
          <p:cNvPr id="1029" name="Picture 5" descr="C:\Users\Ptr. Daniel White\Pictures\Prophecy pictures\Revelation\Harlot drunk with the blood of saints.jpg"/>
          <p:cNvPicPr>
            <a:picLocks noChangeAspect="1" noChangeArrowheads="1"/>
          </p:cNvPicPr>
          <p:nvPr/>
        </p:nvPicPr>
        <p:blipFill>
          <a:blip r:embed="rId6" cstate="print"/>
          <a:srcRect/>
          <a:stretch>
            <a:fillRect/>
          </a:stretch>
        </p:blipFill>
        <p:spPr bwMode="auto">
          <a:xfrm>
            <a:off x="4982450" y="8546"/>
            <a:ext cx="3099023" cy="2667000"/>
          </a:xfrm>
          <a:prstGeom prst="rect">
            <a:avLst/>
          </a:prstGeom>
          <a:ln>
            <a:noFill/>
          </a:ln>
          <a:effectLst>
            <a:softEdge rad="112500"/>
          </a:effectLst>
        </p:spPr>
      </p:pic>
      <p:pic>
        <p:nvPicPr>
          <p:cNvPr id="2050" name="Picture 2" descr="C:\Users\Ptr. Daniel White\Desktop\Prophecy pictures\Revelation 1\Catholic\False prophets\chBab-False Prophet_DLong.jpg"/>
          <p:cNvPicPr>
            <a:picLocks noChangeAspect="1" noChangeArrowheads="1"/>
          </p:cNvPicPr>
          <p:nvPr/>
        </p:nvPicPr>
        <p:blipFill>
          <a:blip r:embed="rId7" cstate="print"/>
          <a:srcRect/>
          <a:stretch>
            <a:fillRect/>
          </a:stretch>
        </p:blipFill>
        <p:spPr bwMode="auto">
          <a:xfrm>
            <a:off x="2667000" y="3733800"/>
            <a:ext cx="2667000" cy="2667000"/>
          </a:xfrm>
          <a:prstGeom prst="ellipse">
            <a:avLst/>
          </a:prstGeom>
          <a:ln>
            <a:noFill/>
          </a:ln>
          <a:effectLst>
            <a:softEdge rad="112500"/>
          </a:effectLst>
        </p:spPr>
      </p:pic>
      <p:pic>
        <p:nvPicPr>
          <p:cNvPr id="2051" name="Picture 3" descr="C:\Users\Ptr. Daniel White\Desktop\Serpent.jpg"/>
          <p:cNvPicPr>
            <a:picLocks noChangeAspect="1" noChangeArrowheads="1"/>
          </p:cNvPicPr>
          <p:nvPr/>
        </p:nvPicPr>
        <p:blipFill>
          <a:blip r:embed="rId8" cstate="print"/>
          <a:srcRect/>
          <a:stretch>
            <a:fillRect/>
          </a:stretch>
        </p:blipFill>
        <p:spPr bwMode="auto">
          <a:xfrm>
            <a:off x="5257800" y="2947946"/>
            <a:ext cx="2971800" cy="2239717"/>
          </a:xfrm>
          <a:prstGeom prst="ellipse">
            <a:avLst/>
          </a:prstGeom>
          <a:ln>
            <a:noFill/>
          </a:ln>
          <a:effectLst>
            <a:softEdge rad="112500"/>
          </a:effectLst>
        </p:spPr>
      </p:pic>
      <p:pic>
        <p:nvPicPr>
          <p:cNvPr id="2052" name="Picture 4" descr="C:\Users\Ptr. Daniel White\Desktop\Prophecy pictures\Revelation 1\Catholic\False prophets\camouflage 3_48b3d1375657a.jp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Lst>
          </a:blip>
          <a:srcRect/>
          <a:stretch>
            <a:fillRect/>
          </a:stretch>
        </p:blipFill>
        <p:spPr bwMode="auto">
          <a:xfrm>
            <a:off x="228600" y="2880645"/>
            <a:ext cx="2571751" cy="2057400"/>
          </a:xfrm>
          <a:prstGeom prst="ellipse">
            <a:avLst/>
          </a:prstGeom>
          <a:ln>
            <a:noFill/>
          </a:ln>
          <a:effectLst>
            <a:softEdge rad="112500"/>
          </a:effectLst>
        </p:spPr>
      </p:pic>
    </p:spTree>
    <p:extLst>
      <p:ext uri="{BB962C8B-B14F-4D97-AF65-F5344CB8AC3E}">
        <p14:creationId xmlns:p14="http://schemas.microsoft.com/office/powerpoint/2010/main" val="176708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458200" cy="1470025"/>
          </a:xfrm>
        </p:spPr>
        <p:txBody>
          <a:bodyPr>
            <a:normAutofit/>
          </a:bodyPr>
          <a:lstStyle/>
          <a:p>
            <a:r>
              <a:rPr lang="en-US" sz="5400" b="1" dirty="0" smtClean="0">
                <a:effectLst>
                  <a:glow rad="101600">
                    <a:schemeClr val="bg1">
                      <a:alpha val="60000"/>
                    </a:schemeClr>
                  </a:glow>
                </a:effectLst>
                <a:latin typeface="Goudita SF" pitchFamily="2" charset="0"/>
              </a:rPr>
              <a:t>One world government</a:t>
            </a:r>
            <a:endParaRPr lang="en-US" sz="5400" b="1" dirty="0">
              <a:effectLst>
                <a:glow rad="101600">
                  <a:schemeClr val="bg1">
                    <a:alpha val="60000"/>
                  </a:schemeClr>
                </a:glow>
              </a:effectLst>
              <a:latin typeface="Goudita SF" pitchFamily="2" charset="0"/>
            </a:endParaRPr>
          </a:p>
        </p:txBody>
      </p:sp>
      <p:pic>
        <p:nvPicPr>
          <p:cNvPr id="12291" name="Picture 3" descr="C:\Users\PTR~1.DAN\AppData\Local\Temp\CORB0171.JPG"/>
          <p:cNvPicPr>
            <a:picLocks noChangeAspect="1" noChangeArrowheads="1"/>
          </p:cNvPicPr>
          <p:nvPr/>
        </p:nvPicPr>
        <p:blipFill>
          <a:blip r:embed="rId4" cstate="print"/>
          <a:srcRect/>
          <a:stretch>
            <a:fillRect/>
          </a:stretch>
        </p:blipFill>
        <p:spPr bwMode="auto">
          <a:xfrm>
            <a:off x="0" y="4724400"/>
            <a:ext cx="2209800" cy="2133600"/>
          </a:xfrm>
          <a:prstGeom prst="rect">
            <a:avLst/>
          </a:prstGeom>
          <a:noFill/>
        </p:spPr>
      </p:pic>
      <p:sp>
        <p:nvSpPr>
          <p:cNvPr id="8" name="Subtitle 6"/>
          <p:cNvSpPr txBox="1">
            <a:spLocks/>
          </p:cNvSpPr>
          <p:nvPr/>
        </p:nvSpPr>
        <p:spPr>
          <a:xfrm>
            <a:off x="1524000" y="4038600"/>
            <a:ext cx="72390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effectLst>
                  <a:glow rad="101600">
                    <a:schemeClr val="bg1">
                      <a:alpha val="60000"/>
                    </a:schemeClr>
                  </a:glow>
                </a:effectLst>
                <a:uLnTx/>
                <a:uFillTx/>
                <a:latin typeface="Goudita SF" pitchFamily="2" charset="0"/>
                <a:ea typeface="+mn-ea"/>
                <a:cs typeface="+mn-cs"/>
              </a:rPr>
              <a:t>Revelation 17:13</a:t>
            </a:r>
            <a:endParaRPr kumimoji="0" lang="en-US" sz="4000" b="1" i="0" u="none" strike="noStrike" kern="1200" cap="none" spc="0" normalizeH="0" baseline="0" noProof="0" dirty="0">
              <a:ln>
                <a:noFill/>
              </a:ln>
              <a:effectLst>
                <a:glow rad="101600">
                  <a:schemeClr val="bg1">
                    <a:alpha val="60000"/>
                  </a:schemeClr>
                </a:glow>
              </a:effectLst>
              <a:uLnTx/>
              <a:uFillTx/>
              <a:latin typeface="Goudita SF" pitchFamily="2" charset="0"/>
              <a:ea typeface="+mn-ea"/>
              <a:cs typeface="+mn-cs"/>
            </a:endParaRPr>
          </a:p>
        </p:txBody>
      </p:sp>
    </p:spTree>
    <p:extLst>
      <p:ext uri="{BB962C8B-B14F-4D97-AF65-F5344CB8AC3E}">
        <p14:creationId xmlns:p14="http://schemas.microsoft.com/office/powerpoint/2010/main" val="50139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Picture 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38" t="88"/>
          <a:stretch/>
        </p:blipFill>
        <p:spPr bwMode="auto">
          <a:xfrm>
            <a:off x="0" y="2136"/>
            <a:ext cx="2320349" cy="242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21449" t="-844" r="24411" b="844"/>
          <a:stretch/>
        </p:blipFill>
        <p:spPr bwMode="auto">
          <a:xfrm>
            <a:off x="5596996" y="4448176"/>
            <a:ext cx="3547004" cy="243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979" y="-114112"/>
            <a:ext cx="3760862" cy="270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453" y="2136"/>
            <a:ext cx="3806440" cy="2283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724400"/>
            <a:ext cx="3141496"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448175"/>
            <a:ext cx="3734512" cy="241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54149"/>
            <a:ext cx="3592410" cy="227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9269" y="2209800"/>
            <a:ext cx="3212623" cy="236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2313006"/>
            <a:ext cx="3105582" cy="2411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533400" y="834674"/>
            <a:ext cx="8153400" cy="5509200"/>
          </a:xfrm>
          <a:prstGeom prst="rect">
            <a:avLst/>
          </a:prstGeom>
        </p:spPr>
        <p:txBody>
          <a:bodyPr wrap="square">
            <a:spAutoFit/>
          </a:bodyPr>
          <a:lstStyle/>
          <a:p>
            <a:pPr algn="ctr"/>
            <a:r>
              <a:rPr lang="en-US" sz="4400" i="1" dirty="0">
                <a:effectLst>
                  <a:glow rad="101600">
                    <a:schemeClr val="bg1">
                      <a:alpha val="60000"/>
                    </a:schemeClr>
                  </a:glow>
                </a:effectLst>
              </a:rPr>
              <a:t>“With whom the kings of the earth have committed fornication, and the inhabitants of the earth have been made drunk with the wine of her fornication</a:t>
            </a:r>
            <a:r>
              <a:rPr lang="en-US" sz="4400" i="1" dirty="0" smtClean="0">
                <a:effectLst>
                  <a:glow rad="101600">
                    <a:schemeClr val="bg1">
                      <a:alpha val="60000"/>
                    </a:schemeClr>
                  </a:glow>
                </a:effectLst>
              </a:rPr>
              <a:t>.…And </a:t>
            </a:r>
            <a:r>
              <a:rPr lang="en-US" sz="4400" i="1" dirty="0">
                <a:effectLst>
                  <a:glow rad="101600">
                    <a:schemeClr val="bg1">
                      <a:alpha val="60000"/>
                    </a:schemeClr>
                  </a:glow>
                </a:effectLst>
              </a:rPr>
              <a:t>the kings of the earth, who have committed fornication and lived deliciously with </a:t>
            </a:r>
            <a:r>
              <a:rPr lang="en-US" sz="4400" i="1" dirty="0" smtClean="0">
                <a:effectLst>
                  <a:glow rad="101600">
                    <a:schemeClr val="bg1">
                      <a:alpha val="60000"/>
                    </a:schemeClr>
                  </a:glow>
                </a:effectLst>
              </a:rPr>
              <a:t>her.”</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404983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839200" cy="1470025"/>
          </a:xfrm>
        </p:spPr>
        <p:txBody>
          <a:bodyPr>
            <a:normAutofit/>
          </a:bodyPr>
          <a:lstStyle/>
          <a:p>
            <a:r>
              <a:rPr lang="en-US" sz="5400" b="1" dirty="0" smtClean="0">
                <a:effectLst>
                  <a:glow rad="101600">
                    <a:schemeClr val="bg1">
                      <a:alpha val="60000"/>
                    </a:schemeClr>
                  </a:glow>
                </a:effectLst>
                <a:latin typeface="Goudita SF" pitchFamily="2" charset="0"/>
              </a:rPr>
              <a:t>One world economy</a:t>
            </a:r>
            <a:endParaRPr lang="en-US" sz="5400" b="1" dirty="0">
              <a:effectLst>
                <a:glow rad="101600">
                  <a:schemeClr val="bg1">
                    <a:alpha val="60000"/>
                  </a:schemeClr>
                </a:glow>
              </a:effectLst>
              <a:latin typeface="Goudita SF" pitchFamily="2" charset="0"/>
            </a:endParaRPr>
          </a:p>
        </p:txBody>
      </p:sp>
      <p:sp>
        <p:nvSpPr>
          <p:cNvPr id="5" name="Subtitle 4"/>
          <p:cNvSpPr>
            <a:spLocks noGrp="1"/>
          </p:cNvSpPr>
          <p:nvPr>
            <p:ph type="subTitle" idx="1"/>
          </p:nvPr>
        </p:nvSpPr>
        <p:spPr>
          <a:xfrm>
            <a:off x="1371600" y="3886200"/>
            <a:ext cx="7086600" cy="1752600"/>
          </a:xfrm>
        </p:spPr>
        <p:txBody>
          <a:bodyPr>
            <a:normAutofit/>
          </a:bodyPr>
          <a:lstStyle/>
          <a:p>
            <a:r>
              <a:rPr lang="en-US" sz="4000" b="1" dirty="0" smtClean="0">
                <a:solidFill>
                  <a:schemeClr val="tx1"/>
                </a:solidFill>
                <a:effectLst>
                  <a:glow rad="101600">
                    <a:schemeClr val="bg1">
                      <a:alpha val="60000"/>
                    </a:schemeClr>
                  </a:glow>
                </a:effectLst>
                <a:latin typeface="Goudita SF" pitchFamily="2" charset="0"/>
              </a:rPr>
              <a:t>Revelation  13:17</a:t>
            </a:r>
            <a:endParaRPr lang="en-US" sz="4000" b="1" dirty="0">
              <a:solidFill>
                <a:schemeClr val="tx1"/>
              </a:solidFill>
              <a:effectLst>
                <a:glow rad="101600">
                  <a:schemeClr val="bg1">
                    <a:alpha val="60000"/>
                  </a:schemeClr>
                </a:glow>
              </a:effectLst>
              <a:latin typeface="Goudita SF" pitchFamily="2" charset="0"/>
            </a:endParaRPr>
          </a:p>
        </p:txBody>
      </p:sp>
      <p:pic>
        <p:nvPicPr>
          <p:cNvPr id="13316" name="Picture 4" descr="C:\Users\PTR~1.DAN\AppData\Local\Temp\GBU_015.JPG"/>
          <p:cNvPicPr>
            <a:picLocks noChangeAspect="1" noChangeArrowheads="1"/>
          </p:cNvPicPr>
          <p:nvPr/>
        </p:nvPicPr>
        <p:blipFill>
          <a:blip r:embed="rId4" cstate="print"/>
          <a:srcRect/>
          <a:stretch>
            <a:fillRect/>
          </a:stretch>
        </p:blipFill>
        <p:spPr bwMode="auto">
          <a:xfrm>
            <a:off x="0" y="4758266"/>
            <a:ext cx="2362200" cy="2099733"/>
          </a:xfrm>
          <a:prstGeom prst="rect">
            <a:avLst/>
          </a:prstGeom>
          <a:noFill/>
        </p:spPr>
      </p:pic>
    </p:spTree>
    <p:extLst>
      <p:ext uri="{BB962C8B-B14F-4D97-AF65-F5344CB8AC3E}">
        <p14:creationId xmlns:p14="http://schemas.microsoft.com/office/powerpoint/2010/main" val="14081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685800"/>
            <a:ext cx="4495800" cy="4876800"/>
          </a:xfrm>
        </p:spPr>
        <p:txBody>
          <a:bodyPr>
            <a:noAutofit/>
          </a:bodyPr>
          <a:lstStyle/>
          <a:p>
            <a:r>
              <a:rPr lang="en-US" sz="3600" i="1" dirty="0" smtClean="0"/>
              <a:t>“And the beast which I saw was like unto a leopard, and his feet were as the feet of a bear, and his mouth as the mouth of a lion: and the dragon gave him his power, and his seat, and great authority.”</a:t>
            </a:r>
            <a:endParaRPr lang="en-US" sz="3600" i="1" dirty="0"/>
          </a:p>
        </p:txBody>
      </p:sp>
      <p:pic>
        <p:nvPicPr>
          <p:cNvPr id="3" name="Picture 2" descr="C:\Users\Dan White\Pictures\Bible pictures\Prophecy pictures\prophecy pictures\revelation\John's visions\CD089_a.jpg"/>
          <p:cNvPicPr>
            <a:picLocks noChangeAspect="1" noChangeArrowheads="1"/>
          </p:cNvPicPr>
          <p:nvPr/>
        </p:nvPicPr>
        <p:blipFill>
          <a:blip r:embed="rId2" cstate="print"/>
          <a:srcRect/>
          <a:stretch>
            <a:fillRect/>
          </a:stretch>
        </p:blipFill>
        <p:spPr bwMode="auto">
          <a:xfrm>
            <a:off x="0" y="304800"/>
            <a:ext cx="4596384" cy="6047874"/>
          </a:xfrm>
          <a:prstGeom prst="rect">
            <a:avLst/>
          </a:prstGeom>
          <a:noFill/>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57200"/>
            <a:ext cx="397319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74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4" y="-1"/>
            <a:ext cx="9753600" cy="751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0945" y="3072348"/>
            <a:ext cx="8839200" cy="3785652"/>
          </a:xfrm>
          <a:prstGeom prst="rect">
            <a:avLst/>
          </a:prstGeom>
        </p:spPr>
        <p:txBody>
          <a:bodyPr wrap="square">
            <a:spAutoFit/>
          </a:bodyPr>
          <a:lstStyle/>
          <a:p>
            <a:pPr algn="ctr"/>
            <a:r>
              <a:rPr lang="en-US" sz="4000" i="1" dirty="0">
                <a:effectLst>
                  <a:glow rad="101600">
                    <a:schemeClr val="bg1">
                      <a:alpha val="60000"/>
                    </a:schemeClr>
                  </a:glow>
                </a:effectLst>
              </a:rPr>
              <a:t> </a:t>
            </a:r>
            <a:r>
              <a:rPr lang="en-US" sz="4000" i="1" dirty="0" smtClean="0">
                <a:effectLst>
                  <a:glow rad="101600">
                    <a:schemeClr val="bg1">
                      <a:alpha val="60000"/>
                    </a:schemeClr>
                  </a:glow>
                </a:effectLst>
              </a:rPr>
              <a:t>“For </a:t>
            </a:r>
            <a:r>
              <a:rPr lang="en-US" sz="4000" i="1" dirty="0">
                <a:effectLst>
                  <a:glow rad="101600">
                    <a:schemeClr val="bg1">
                      <a:alpha val="60000"/>
                    </a:schemeClr>
                  </a:glow>
                </a:effectLst>
              </a:rPr>
              <a:t>all nations have drunk of the wine of the wrath of her fornication, and the kings of the earth have committed fornication with her, and the merchants of the earth are waxed rich through the abundance of her delicacies</a:t>
            </a:r>
            <a:r>
              <a:rPr lang="en-US" sz="4000" i="1" dirty="0" smtClean="0">
                <a:effectLst>
                  <a:glow rad="101600">
                    <a:schemeClr val="bg1">
                      <a:alpha val="60000"/>
                    </a:schemeClr>
                  </a:glow>
                </a:effectLst>
              </a:rPr>
              <a:t>.”</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99002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109869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6507162"/>
          </a:xfrm>
        </p:spPr>
        <p:txBody>
          <a:bodyPr>
            <a:normAutofit fontScale="90000"/>
          </a:bodyPr>
          <a:lstStyle/>
          <a:p>
            <a:r>
              <a:rPr lang="en-US" dirty="0">
                <a:effectLst>
                  <a:glow rad="101600">
                    <a:schemeClr val="bg1">
                      <a:alpha val="60000"/>
                    </a:schemeClr>
                  </a:glow>
                </a:effectLst>
              </a:rPr>
              <a:t/>
            </a:r>
            <a:br>
              <a:rPr lang="en-US" dirty="0">
                <a:effectLst>
                  <a:glow rad="101600">
                    <a:schemeClr val="bg1">
                      <a:alpha val="60000"/>
                    </a:schemeClr>
                  </a:glow>
                </a:effectLst>
              </a:rPr>
            </a:br>
            <a:r>
              <a:rPr lang="en-US" dirty="0">
                <a:effectLst>
                  <a:glow rad="101600">
                    <a:schemeClr val="bg1">
                      <a:alpha val="60000"/>
                    </a:schemeClr>
                  </a:glow>
                </a:effectLst>
              </a:rPr>
              <a:t>VATICAN, The Catholic Church is the biggest financial power, wealth accumulator and property owner in existence; the biggest possessor of material riches than any other single institution, corporation, bank, giant trust, government or state </a:t>
            </a:r>
            <a:r>
              <a:rPr lang="en-US" dirty="0" smtClean="0">
                <a:effectLst>
                  <a:glow rad="101600">
                    <a:schemeClr val="bg1">
                      <a:alpha val="60000"/>
                    </a:schemeClr>
                  </a:glow>
                </a:effectLst>
              </a:rPr>
              <a:t>in the entire the world.</a:t>
            </a:r>
            <a:r>
              <a:rPr lang="en-US" dirty="0">
                <a:effectLst>
                  <a:glow rad="101600">
                    <a:schemeClr val="bg1">
                      <a:alpha val="60000"/>
                    </a:schemeClr>
                  </a:glow>
                </a:effectLst>
              </a:rPr>
              <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139740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686800" cy="1470025"/>
          </a:xfrm>
        </p:spPr>
        <p:txBody>
          <a:bodyPr>
            <a:normAutofit/>
          </a:bodyPr>
          <a:lstStyle/>
          <a:p>
            <a:r>
              <a:rPr lang="en-US" sz="4800" b="1" dirty="0" smtClean="0">
                <a:effectLst>
                  <a:glow rad="101600">
                    <a:schemeClr val="bg1">
                      <a:alpha val="60000"/>
                    </a:schemeClr>
                  </a:glow>
                </a:effectLst>
                <a:latin typeface="Goudita SF" pitchFamily="2" charset="0"/>
              </a:rPr>
              <a:t>One world </a:t>
            </a:r>
            <a:r>
              <a:rPr lang="en-US" sz="4800" b="1" dirty="0" smtClean="0">
                <a:effectLst>
                  <a:glow rad="101600">
                    <a:schemeClr val="bg1">
                      <a:alpha val="60000"/>
                    </a:schemeClr>
                  </a:glow>
                </a:effectLst>
                <a:latin typeface="Goudita SF"/>
              </a:rPr>
              <a:t>money</a:t>
            </a:r>
            <a:r>
              <a:rPr lang="en-US" sz="4800" b="1" dirty="0" smtClean="0">
                <a:effectLst>
                  <a:glow rad="101600">
                    <a:schemeClr val="bg1">
                      <a:alpha val="60000"/>
                    </a:schemeClr>
                  </a:glow>
                </a:effectLst>
                <a:latin typeface="Goudita SF" pitchFamily="2" charset="0"/>
              </a:rPr>
              <a:t> market</a:t>
            </a:r>
            <a:endParaRPr lang="en-US" sz="4800" b="1" dirty="0">
              <a:effectLst>
                <a:glow rad="101600">
                  <a:schemeClr val="bg1">
                    <a:alpha val="60000"/>
                  </a:schemeClr>
                </a:glow>
              </a:effectLst>
              <a:latin typeface="Goudita SF" pitchFamily="2" charset="0"/>
            </a:endParaRPr>
          </a:p>
        </p:txBody>
      </p:sp>
      <p:sp>
        <p:nvSpPr>
          <p:cNvPr id="5" name="Subtitle 4"/>
          <p:cNvSpPr>
            <a:spLocks noGrp="1"/>
          </p:cNvSpPr>
          <p:nvPr>
            <p:ph type="subTitle" idx="1"/>
          </p:nvPr>
        </p:nvSpPr>
        <p:spPr>
          <a:xfrm>
            <a:off x="1371600" y="3886200"/>
            <a:ext cx="7239000" cy="1752600"/>
          </a:xfrm>
        </p:spPr>
        <p:txBody>
          <a:bodyPr>
            <a:normAutofit/>
          </a:bodyPr>
          <a:lstStyle/>
          <a:p>
            <a:r>
              <a:rPr lang="en-US" sz="4000" b="1" dirty="0" smtClean="0">
                <a:solidFill>
                  <a:schemeClr val="tx1"/>
                </a:solidFill>
                <a:effectLst>
                  <a:glow rad="101600">
                    <a:schemeClr val="bg1">
                      <a:alpha val="60000"/>
                    </a:schemeClr>
                  </a:glow>
                </a:effectLst>
                <a:latin typeface="Goudita SF" pitchFamily="2" charset="0"/>
              </a:rPr>
              <a:t>Revelation 18:3, 15</a:t>
            </a:r>
            <a:endParaRPr lang="en-US" sz="4000" b="1" dirty="0">
              <a:solidFill>
                <a:schemeClr val="tx1"/>
              </a:solidFill>
              <a:effectLst>
                <a:glow rad="101600">
                  <a:schemeClr val="bg1">
                    <a:alpha val="60000"/>
                  </a:schemeClr>
                </a:glow>
              </a:effectLst>
              <a:latin typeface="Goudita SF" pitchFamily="2" charset="0"/>
            </a:endParaRPr>
          </a:p>
        </p:txBody>
      </p:sp>
      <p:pic>
        <p:nvPicPr>
          <p:cNvPr id="125954" name="Picture 2" descr="http://beforeitsnews.com/contributor/upload/5385/images/mark-of-the-beast1.jpg"/>
          <p:cNvPicPr>
            <a:picLocks noChangeAspect="1" noChangeArrowheads="1"/>
          </p:cNvPicPr>
          <p:nvPr/>
        </p:nvPicPr>
        <p:blipFill>
          <a:blip r:embed="rId4" cstate="print"/>
          <a:srcRect/>
          <a:stretch>
            <a:fillRect/>
          </a:stretch>
        </p:blipFill>
        <p:spPr bwMode="auto">
          <a:xfrm>
            <a:off x="0" y="4800600"/>
            <a:ext cx="2461189" cy="2057400"/>
          </a:xfrm>
          <a:prstGeom prst="rect">
            <a:avLst/>
          </a:prstGeom>
          <a:noFill/>
        </p:spPr>
      </p:pic>
    </p:spTree>
    <p:extLst>
      <p:ext uri="{BB962C8B-B14F-4D97-AF65-F5344CB8AC3E}">
        <p14:creationId xmlns:p14="http://schemas.microsoft.com/office/powerpoint/2010/main" val="67907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74638"/>
            <a:ext cx="4876800" cy="2849562"/>
          </a:xfrm>
        </p:spPr>
        <p:txBody>
          <a:bodyPr>
            <a:normAutofit/>
          </a:bodyPr>
          <a:lstStyle/>
          <a:p>
            <a:r>
              <a:rPr lang="en-US" dirty="0"/>
              <a:t>Pope calls for new economic order, criticizes capitalism</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 y="-712"/>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935" y="3281229"/>
            <a:ext cx="286599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93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1.DAN\AppData\Local\Temp\12837_HOME PLANET EART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2130425"/>
            <a:ext cx="8839200" cy="1470025"/>
          </a:xfrm>
        </p:spPr>
        <p:txBody>
          <a:bodyPr>
            <a:normAutofit/>
          </a:bodyPr>
          <a:lstStyle/>
          <a:p>
            <a:r>
              <a:rPr lang="en-US" sz="5400" b="1" dirty="0" smtClean="0">
                <a:effectLst>
                  <a:glow rad="101600">
                    <a:schemeClr val="bg1">
                      <a:alpha val="60000"/>
                    </a:schemeClr>
                  </a:glow>
                </a:effectLst>
                <a:latin typeface="Goudita SF"/>
              </a:rPr>
              <a:t>One world church</a:t>
            </a:r>
            <a:endParaRPr lang="en-US" sz="5400" b="1" dirty="0">
              <a:effectLst>
                <a:glow rad="101600">
                  <a:schemeClr val="bg1">
                    <a:alpha val="60000"/>
                  </a:schemeClr>
                </a:glow>
              </a:effectLst>
              <a:latin typeface="Goudita SF"/>
            </a:endParaRPr>
          </a:p>
        </p:txBody>
      </p:sp>
      <p:sp>
        <p:nvSpPr>
          <p:cNvPr id="5" name="Subtitle 4"/>
          <p:cNvSpPr>
            <a:spLocks noGrp="1"/>
          </p:cNvSpPr>
          <p:nvPr>
            <p:ph type="subTitle" idx="1"/>
          </p:nvPr>
        </p:nvSpPr>
        <p:spPr>
          <a:xfrm>
            <a:off x="1371600" y="3886200"/>
            <a:ext cx="7086600" cy="1752600"/>
          </a:xfrm>
        </p:spPr>
        <p:txBody>
          <a:bodyPr>
            <a:normAutofit/>
          </a:bodyPr>
          <a:lstStyle/>
          <a:p>
            <a:r>
              <a:rPr lang="en-US" sz="4400" b="1" dirty="0" smtClean="0">
                <a:solidFill>
                  <a:schemeClr val="tx1"/>
                </a:solidFill>
                <a:effectLst>
                  <a:glow rad="101600">
                    <a:schemeClr val="bg1">
                      <a:alpha val="60000"/>
                    </a:schemeClr>
                  </a:glow>
                </a:effectLst>
                <a:latin typeface="Goudita SF"/>
              </a:rPr>
              <a:t>Revelation 17:1-9</a:t>
            </a:r>
            <a:endParaRPr lang="en-US" sz="4400" b="1" dirty="0">
              <a:solidFill>
                <a:schemeClr val="tx1"/>
              </a:solidFill>
              <a:effectLst>
                <a:glow rad="101600">
                  <a:schemeClr val="bg1">
                    <a:alpha val="60000"/>
                  </a:schemeClr>
                </a:glow>
              </a:effectLst>
              <a:latin typeface="Goudita SF"/>
            </a:endParaRPr>
          </a:p>
        </p:txBody>
      </p:sp>
      <p:pic>
        <p:nvPicPr>
          <p:cNvPr id="130050" name="Picture 2" descr="http://www.shc.edu/theolibrary/graphics/vatican1.jpg"/>
          <p:cNvPicPr>
            <a:picLocks noChangeAspect="1" noChangeArrowheads="1"/>
          </p:cNvPicPr>
          <p:nvPr/>
        </p:nvPicPr>
        <p:blipFill>
          <a:blip r:embed="rId4" cstate="print"/>
          <a:srcRect/>
          <a:stretch>
            <a:fillRect/>
          </a:stretch>
        </p:blipFill>
        <p:spPr bwMode="auto">
          <a:xfrm>
            <a:off x="1" y="5029200"/>
            <a:ext cx="2613222" cy="1828800"/>
          </a:xfrm>
          <a:prstGeom prst="rect">
            <a:avLst/>
          </a:prstGeom>
          <a:noFill/>
        </p:spPr>
      </p:pic>
    </p:spTree>
    <p:extLst>
      <p:ext uri="{BB962C8B-B14F-4D97-AF65-F5344CB8AC3E}">
        <p14:creationId xmlns:p14="http://schemas.microsoft.com/office/powerpoint/2010/main" val="353174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243"/>
            <a:ext cx="71635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4000"/>
            <a:ext cx="2705100" cy="2092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387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Pictures\Prophecy pictures\Internet Pictures\trichur-pooram-crowd-508657-sw.jpg"/>
          <p:cNvPicPr>
            <a:picLocks noChangeAspect="1" noChangeArrowheads="1"/>
          </p:cNvPicPr>
          <p:nvPr/>
        </p:nvPicPr>
        <p:blipFill>
          <a:blip r:embed="rId3" cstate="print">
            <a:lum bright="-20000"/>
          </a:blip>
          <a:srcRect/>
          <a:stretch>
            <a:fillRect/>
          </a:stretch>
        </p:blipFill>
        <p:spPr bwMode="auto">
          <a:xfrm>
            <a:off x="0" y="0"/>
            <a:ext cx="9143999" cy="7315200"/>
          </a:xfrm>
          <a:prstGeom prst="rect">
            <a:avLst/>
          </a:prstGeom>
          <a:noFill/>
        </p:spPr>
      </p:pic>
      <p:sp>
        <p:nvSpPr>
          <p:cNvPr id="2" name="Title 1"/>
          <p:cNvSpPr>
            <a:spLocks noGrp="1"/>
          </p:cNvSpPr>
          <p:nvPr>
            <p:ph type="ctrTitle"/>
          </p:nvPr>
        </p:nvSpPr>
        <p:spPr>
          <a:xfrm>
            <a:off x="4419600" y="304800"/>
            <a:ext cx="4419600" cy="2286000"/>
          </a:xfrm>
        </p:spPr>
        <p:txBody>
          <a:bodyPr>
            <a:normAutofit/>
          </a:bodyPr>
          <a:lstStyle/>
          <a:p>
            <a:r>
              <a:rPr lang="en-US" sz="6600" b="1" dirty="0" smtClean="0">
                <a:effectLst>
                  <a:glow rad="101600">
                    <a:schemeClr val="bg1">
                      <a:alpha val="60000"/>
                    </a:schemeClr>
                  </a:glow>
                </a:effectLst>
              </a:rPr>
              <a:t>The great deception</a:t>
            </a:r>
            <a:endParaRPr lang="en-US" sz="6600" b="1" dirty="0">
              <a:effectLst>
                <a:glow rad="101600">
                  <a:schemeClr val="bg1">
                    <a:alpha val="60000"/>
                  </a:schemeClr>
                </a:glow>
              </a:effectLst>
            </a:endParaRPr>
          </a:p>
        </p:txBody>
      </p:sp>
      <p:sp>
        <p:nvSpPr>
          <p:cNvPr id="6" name="Subtitle 5"/>
          <p:cNvSpPr>
            <a:spLocks noGrp="1"/>
          </p:cNvSpPr>
          <p:nvPr>
            <p:ph type="subTitle" idx="1"/>
          </p:nvPr>
        </p:nvSpPr>
        <p:spPr>
          <a:xfrm>
            <a:off x="381000" y="3124200"/>
            <a:ext cx="8458200" cy="2514600"/>
          </a:xfrm>
        </p:spPr>
        <p:txBody>
          <a:bodyPr>
            <a:noAutofit/>
          </a:bodyPr>
          <a:lstStyle/>
          <a:p>
            <a:r>
              <a:rPr lang="en-US" sz="4800" b="1" i="1" dirty="0" smtClean="0">
                <a:solidFill>
                  <a:srgbClr val="FFFF00"/>
                </a:solidFill>
                <a:effectLst>
                  <a:glow rad="101600">
                    <a:schemeClr val="bg1">
                      <a:alpha val="60000"/>
                    </a:schemeClr>
                  </a:glow>
                </a:effectLst>
              </a:rPr>
              <a:t>“Take heed that no man deceive you. For many shall come in my name, saying,  I am Christ; and shall deceive many.” </a:t>
            </a:r>
          </a:p>
          <a:p>
            <a:r>
              <a:rPr lang="en-US" sz="4800" b="1" i="1" dirty="0" smtClean="0">
                <a:solidFill>
                  <a:srgbClr val="FFFF00"/>
                </a:solidFill>
                <a:effectLst>
                  <a:glow rad="101600">
                    <a:schemeClr val="bg1">
                      <a:alpha val="60000"/>
                    </a:schemeClr>
                  </a:glow>
                </a:effectLst>
              </a:rPr>
              <a:t> (Matthew 24:4-5)</a:t>
            </a:r>
            <a:endParaRPr lang="en-US" sz="4800" b="1" i="1" dirty="0">
              <a:solidFill>
                <a:srgbClr val="FFFF00"/>
              </a:solidFill>
              <a:effectLst>
                <a:glow rad="101600">
                  <a:schemeClr val="bg1">
                    <a:alpha val="60000"/>
                  </a:schemeClr>
                </a:glow>
              </a:effectLst>
            </a:endParaRPr>
          </a:p>
        </p:txBody>
      </p:sp>
      <p:pic>
        <p:nvPicPr>
          <p:cNvPr id="36867" name="Picture 3" descr="C:\Users\Ptr. Daniel White\Pictures\Prophecy pictures\Internet Pictures\480_sheepscloth1.jpg"/>
          <p:cNvPicPr>
            <a:picLocks noChangeAspect="1" noChangeArrowheads="1"/>
          </p:cNvPicPr>
          <p:nvPr/>
        </p:nvPicPr>
        <p:blipFill>
          <a:blip r:embed="rId4" cstate="print"/>
          <a:srcRect/>
          <a:stretch>
            <a:fillRect/>
          </a:stretch>
        </p:blipFill>
        <p:spPr bwMode="auto">
          <a:xfrm>
            <a:off x="0" y="0"/>
            <a:ext cx="4114800" cy="2514600"/>
          </a:xfrm>
          <a:prstGeom prst="rect">
            <a:avLst/>
          </a:prstGeom>
          <a:noFill/>
          <a:effectLst>
            <a:softEdge rad="63500"/>
          </a:effectLst>
        </p:spPr>
      </p:pic>
    </p:spTree>
    <p:extLst>
      <p:ext uri="{BB962C8B-B14F-4D97-AF65-F5344CB8AC3E}">
        <p14:creationId xmlns:p14="http://schemas.microsoft.com/office/powerpoint/2010/main" val="13204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 to="" calcmode="lin" valueType="num">
                                      <p:cBhvr>
                                        <p:cTn id="10"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Prophecy pictures\Dan Whites\Babylon upon the beast.jpg"/>
          <p:cNvPicPr>
            <a:picLocks noChangeAspect="1" noChangeArrowheads="1"/>
          </p:cNvPicPr>
          <p:nvPr/>
        </p:nvPicPr>
        <p:blipFill>
          <a:blip r:embed="rId3" cstate="print">
            <a:lum bright="-30000"/>
          </a:blip>
          <a:srcRect/>
          <a:stretch>
            <a:fillRect/>
          </a:stretch>
        </p:blipFill>
        <p:spPr bwMode="auto">
          <a:xfrm>
            <a:off x="-381000" y="0"/>
            <a:ext cx="10517188" cy="6858000"/>
          </a:xfrm>
          <a:prstGeom prst="rect">
            <a:avLst/>
          </a:prstGeom>
          <a:noFill/>
        </p:spPr>
      </p:pic>
      <p:sp>
        <p:nvSpPr>
          <p:cNvPr id="3" name="Rectangle 2"/>
          <p:cNvSpPr/>
          <p:nvPr/>
        </p:nvSpPr>
        <p:spPr>
          <a:xfrm>
            <a:off x="0" y="381000"/>
            <a:ext cx="4191000" cy="2308324"/>
          </a:xfrm>
          <a:prstGeom prst="rect">
            <a:avLst/>
          </a:prstGeom>
        </p:spPr>
        <p:txBody>
          <a:bodyPr wrap="square">
            <a:spAutoFit/>
          </a:bodyPr>
          <a:lstStyle/>
          <a:p>
            <a:pPr algn="ctr"/>
            <a:r>
              <a:rPr lang="en-US" sz="4800" b="1" dirty="0" smtClean="0">
                <a:effectLst>
                  <a:glow rad="101600">
                    <a:schemeClr val="bg1">
                      <a:alpha val="60000"/>
                    </a:schemeClr>
                  </a:glow>
                </a:effectLst>
                <a:latin typeface="Goudita SF" pitchFamily="2" charset="0"/>
              </a:rPr>
              <a:t>Identifying the </a:t>
            </a:r>
          </a:p>
          <a:p>
            <a:pPr algn="ctr"/>
            <a:r>
              <a:rPr lang="en-US" sz="4800" b="1" dirty="0" smtClean="0">
                <a:effectLst>
                  <a:glow rad="101600">
                    <a:schemeClr val="bg1">
                      <a:alpha val="60000"/>
                    </a:schemeClr>
                  </a:glow>
                </a:effectLst>
                <a:latin typeface="Goudita SF" pitchFamily="2" charset="0"/>
              </a:rPr>
              <a:t>Anti-Christ</a:t>
            </a:r>
            <a:r>
              <a:rPr lang="en-US" sz="4800" dirty="0" smtClean="0">
                <a:effectLst>
                  <a:glow rad="101600">
                    <a:schemeClr val="bg1">
                      <a:alpha val="60000"/>
                    </a:schemeClr>
                  </a:glow>
                </a:effectLst>
                <a:latin typeface="Goudita SF" pitchFamily="2" charset="0"/>
              </a:rPr>
              <a:t/>
            </a:r>
            <a:br>
              <a:rPr lang="en-US" sz="4800" dirty="0" smtClean="0">
                <a:effectLst>
                  <a:glow rad="101600">
                    <a:schemeClr val="bg1">
                      <a:alpha val="60000"/>
                    </a:schemeClr>
                  </a:glow>
                </a:effectLst>
                <a:latin typeface="Goudita SF" pitchFamily="2" charset="0"/>
              </a:rPr>
            </a:br>
            <a:r>
              <a:rPr lang="en-US" sz="4800" b="1" i="1" dirty="0" smtClean="0">
                <a:effectLst>
                  <a:glow rad="101600">
                    <a:schemeClr val="bg1">
                      <a:alpha val="60000"/>
                    </a:schemeClr>
                  </a:glow>
                </a:effectLst>
                <a:latin typeface="Goudita SF" pitchFamily="2" charset="0"/>
              </a:rPr>
              <a:t>(Revelation </a:t>
            </a:r>
            <a:r>
              <a:rPr lang="en-US" sz="4800" b="1" i="1" dirty="0" smtClean="0">
                <a:effectLst>
                  <a:glow rad="101600">
                    <a:schemeClr val="bg1">
                      <a:alpha val="60000"/>
                    </a:schemeClr>
                  </a:glow>
                </a:effectLst>
                <a:latin typeface="Goudita SF" pitchFamily="2" charset="0"/>
              </a:rPr>
              <a:t>17:8-15</a:t>
            </a:r>
            <a:r>
              <a:rPr lang="en-US" sz="4800" b="1" i="1" dirty="0" smtClean="0">
                <a:effectLst>
                  <a:glow rad="101600">
                    <a:schemeClr val="bg1">
                      <a:alpha val="60000"/>
                    </a:schemeClr>
                  </a:glow>
                </a:effectLst>
                <a:latin typeface="Goudita SF" pitchFamily="2" charset="0"/>
              </a:rPr>
              <a:t>)</a:t>
            </a:r>
            <a:endParaRPr lang="en-US" sz="4800" dirty="0"/>
          </a:p>
        </p:txBody>
      </p:sp>
      <p:pic>
        <p:nvPicPr>
          <p:cNvPr id="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77" r="23770"/>
          <a:stretch/>
        </p:blipFill>
        <p:spPr bwMode="auto">
          <a:xfrm>
            <a:off x="6400800" y="3921427"/>
            <a:ext cx="2438400" cy="29180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6858000"/>
          </a:xfrm>
        </p:spPr>
        <p:txBody>
          <a:bodyPr>
            <a:noAutofit/>
          </a:bodyPr>
          <a:lstStyle/>
          <a:p>
            <a:r>
              <a:rPr lang="en-US" i="1" dirty="0" smtClean="0"/>
              <a:t>“The beast that thou </a:t>
            </a:r>
            <a:r>
              <a:rPr lang="en-US" i="1" dirty="0" err="1" smtClean="0"/>
              <a:t>sawest</a:t>
            </a:r>
            <a:r>
              <a:rPr lang="en-US" i="1" dirty="0" smtClean="0"/>
              <a:t> was, and is not; and shall ascend out of the bottomless pit, and go into perdition: and they that dwell on the earth shall wonder, whose names were not written in the book of life from the foundation of the world, when they behold the beast that was, and is not, and yet is.”</a:t>
            </a:r>
            <a:endParaRPr lang="en-US" i="1" dirty="0"/>
          </a:p>
        </p:txBody>
      </p:sp>
    </p:spTree>
    <p:extLst>
      <p:ext uri="{BB962C8B-B14F-4D97-AF65-F5344CB8AC3E}">
        <p14:creationId xmlns:p14="http://schemas.microsoft.com/office/powerpoint/2010/main" val="4146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Prophecy pictures\Revelation 1\WelcomeTribul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075" name="Picture 3" descr="C:\Users\Ptr. Daniel White\Desktop\Prophecy pictures\Revelation 1\Fifth bowl judgment.jpg"/>
          <p:cNvPicPr>
            <a:picLocks noChangeAspect="1" noChangeArrowheads="1"/>
          </p:cNvPicPr>
          <p:nvPr/>
        </p:nvPicPr>
        <p:blipFill>
          <a:blip r:embed="rId4" cstate="print"/>
          <a:srcRect l="62853" b="40943"/>
          <a:stretch>
            <a:fillRect/>
          </a:stretch>
        </p:blipFill>
        <p:spPr bwMode="auto">
          <a:xfrm>
            <a:off x="2590799" y="2510730"/>
            <a:ext cx="3699389" cy="4347270"/>
          </a:xfrm>
          <a:prstGeom prst="ellipse">
            <a:avLst/>
          </a:prstGeom>
          <a:ln>
            <a:noFill/>
          </a:ln>
          <a:effectLst>
            <a:softEdge rad="112500"/>
          </a:effectLst>
        </p:spPr>
      </p:pic>
      <p:sp>
        <p:nvSpPr>
          <p:cNvPr id="2" name="Rectangle 1"/>
          <p:cNvSpPr/>
          <p:nvPr/>
        </p:nvSpPr>
        <p:spPr>
          <a:xfrm>
            <a:off x="76200" y="457200"/>
            <a:ext cx="8839200" cy="1200329"/>
          </a:xfrm>
          <a:prstGeom prst="rect">
            <a:avLst/>
          </a:prstGeom>
        </p:spPr>
        <p:txBody>
          <a:bodyPr wrap="square">
            <a:spAutoFit/>
          </a:bodyPr>
          <a:lstStyle/>
          <a:p>
            <a:pPr algn="ctr"/>
            <a:r>
              <a:rPr lang="en-US" sz="3600" i="1" dirty="0" smtClean="0">
                <a:effectLst>
                  <a:glow rad="101600">
                    <a:schemeClr val="bg1">
                      <a:alpha val="60000"/>
                    </a:schemeClr>
                  </a:glow>
                </a:effectLst>
              </a:rPr>
              <a:t>“The </a:t>
            </a:r>
            <a:r>
              <a:rPr lang="en-US" sz="3600" i="1" dirty="0">
                <a:effectLst>
                  <a:glow rad="101600">
                    <a:schemeClr val="bg1">
                      <a:alpha val="60000"/>
                    </a:schemeClr>
                  </a:glow>
                </a:effectLst>
              </a:rPr>
              <a:t>beast that thou </a:t>
            </a:r>
            <a:r>
              <a:rPr lang="en-US" sz="3600" i="1" dirty="0" err="1">
                <a:effectLst>
                  <a:glow rad="101600">
                    <a:schemeClr val="bg1">
                      <a:alpha val="60000"/>
                    </a:schemeClr>
                  </a:glow>
                </a:effectLst>
              </a:rPr>
              <a:t>sawest</a:t>
            </a:r>
            <a:r>
              <a:rPr lang="en-US" sz="3600" i="1" dirty="0">
                <a:effectLst>
                  <a:glow rad="101600">
                    <a:schemeClr val="bg1">
                      <a:alpha val="60000"/>
                    </a:schemeClr>
                  </a:glow>
                </a:effectLst>
              </a:rPr>
              <a:t> was, and is not; and shall ascend out of the bottomless </a:t>
            </a:r>
            <a:r>
              <a:rPr lang="en-US" sz="3600" i="1" dirty="0" smtClean="0">
                <a:effectLst>
                  <a:glow rad="101600">
                    <a:schemeClr val="bg1">
                      <a:alpha val="60000"/>
                    </a:schemeClr>
                  </a:glow>
                </a:effectLst>
              </a:rPr>
              <a:t>pit…”</a:t>
            </a: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42341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2250" fill="hold"/>
                                        <p:tgtEl>
                                          <p:spTgt spid="3075"/>
                                        </p:tgtEl>
                                        <p:attrNameLst>
                                          <p:attrName>ppt_x</p:attrName>
                                        </p:attrNameLst>
                                      </p:cBhvr>
                                      <p:tavLst>
                                        <p:tav tm="0">
                                          <p:val>
                                            <p:strVal val="#ppt_x"/>
                                          </p:val>
                                        </p:tav>
                                        <p:tav tm="100000">
                                          <p:val>
                                            <p:strVal val="#ppt_x"/>
                                          </p:val>
                                        </p:tav>
                                      </p:tavLst>
                                    </p:anim>
                                    <p:anim calcmode="lin" valueType="num">
                                      <p:cBhvr additive="base">
                                        <p:cTn id="8" dur="225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4" y="-3561"/>
            <a:ext cx="92371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143000"/>
          </a:xfrm>
        </p:spPr>
        <p:txBody>
          <a:bodyPr/>
          <a:lstStyle/>
          <a:p>
            <a:r>
              <a:rPr lang="en-US" dirty="0" smtClean="0">
                <a:effectLst>
                  <a:glow rad="101600">
                    <a:schemeClr val="bg1">
                      <a:alpha val="60000"/>
                    </a:schemeClr>
                  </a:glow>
                </a:effectLst>
              </a:rPr>
              <a:t>Present Day Anti-Christ’s</a:t>
            </a:r>
            <a:endParaRPr lang="en-US" dirty="0">
              <a:effectLst>
                <a:glow rad="101600">
                  <a:schemeClr val="bg1">
                    <a:alpha val="60000"/>
                  </a:schemeClr>
                </a:glow>
              </a:effectLst>
            </a:endParaRPr>
          </a:p>
        </p:txBody>
      </p:sp>
      <p:sp>
        <p:nvSpPr>
          <p:cNvPr id="3" name="Rectangle 2"/>
          <p:cNvSpPr/>
          <p:nvPr/>
        </p:nvSpPr>
        <p:spPr>
          <a:xfrm rot="21107412">
            <a:off x="243879" y="1894857"/>
            <a:ext cx="4416258"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200" i="1" dirty="0"/>
              <a:t> </a:t>
            </a:r>
            <a:r>
              <a:rPr lang="en-US" sz="3200" i="1" dirty="0" smtClean="0"/>
              <a:t>“Little </a:t>
            </a:r>
            <a:r>
              <a:rPr lang="en-US" sz="3200" i="1" dirty="0"/>
              <a:t>children, it is the last time: and as ye have heard that antichrist shall come, even now are there many antichrists; whereby we know that it is the last time</a:t>
            </a:r>
            <a:r>
              <a:rPr lang="en-US" sz="3200" i="1" dirty="0" smtClean="0"/>
              <a:t>.”</a:t>
            </a:r>
            <a:r>
              <a:rPr lang="en-US" sz="3200" i="1" dirty="0"/>
              <a:t> </a:t>
            </a:r>
            <a:r>
              <a:rPr lang="en-US" sz="3200" i="1" dirty="0" smtClean="0"/>
              <a:t>               1 </a:t>
            </a:r>
            <a:r>
              <a:rPr lang="en-US" sz="3200" i="1" dirty="0"/>
              <a:t>John 2:18 </a:t>
            </a:r>
          </a:p>
        </p:txBody>
      </p:sp>
      <p:sp>
        <p:nvSpPr>
          <p:cNvPr id="4" name="Rectangle 3"/>
          <p:cNvSpPr/>
          <p:nvPr/>
        </p:nvSpPr>
        <p:spPr>
          <a:xfrm rot="479345">
            <a:off x="4765808" y="1704843"/>
            <a:ext cx="4049217" cy="501675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200" i="1" dirty="0" smtClean="0"/>
              <a:t>“And </a:t>
            </a:r>
            <a:r>
              <a:rPr lang="en-US" sz="3200" i="1" dirty="0"/>
              <a:t>every spirit that </a:t>
            </a:r>
            <a:r>
              <a:rPr lang="en-US" sz="3200" i="1" dirty="0" err="1"/>
              <a:t>confesseth</a:t>
            </a:r>
            <a:r>
              <a:rPr lang="en-US" sz="3200" i="1" dirty="0"/>
              <a:t> not that Jesus Christ is come in the flesh is not of God: and this is that spirit of antichrist, whereof ye have heard that it should come; and even now already is it in the world</a:t>
            </a:r>
            <a:r>
              <a:rPr lang="en-US" sz="3200" i="1" dirty="0" smtClean="0"/>
              <a:t>.”  1 John </a:t>
            </a:r>
            <a:r>
              <a:rPr lang="en-US" sz="3200" i="1" dirty="0"/>
              <a:t>4:3 </a:t>
            </a:r>
          </a:p>
        </p:txBody>
      </p:sp>
    </p:spTree>
    <p:extLst>
      <p:ext uri="{BB962C8B-B14F-4D97-AF65-F5344CB8AC3E}">
        <p14:creationId xmlns:p14="http://schemas.microsoft.com/office/powerpoint/2010/main" val="106554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freefallbackgrounds\cloudcanyon.jpg"/>
          <p:cNvPicPr>
            <a:picLocks noChangeAspect="1" noChangeArrowheads="1"/>
          </p:cNvPicPr>
          <p:nvPr/>
        </p:nvPicPr>
        <p:blipFill>
          <a:blip r:embed="rId3" cstate="print"/>
          <a:srcRect/>
          <a:stretch>
            <a:fillRect/>
          </a:stretch>
        </p:blipFill>
        <p:spPr bwMode="auto">
          <a:xfrm>
            <a:off x="-76200" y="-228600"/>
            <a:ext cx="10134600" cy="7558088"/>
          </a:xfrm>
          <a:prstGeom prst="rect">
            <a:avLst/>
          </a:prstGeom>
          <a:noFill/>
        </p:spPr>
      </p:pic>
      <p:sp>
        <p:nvSpPr>
          <p:cNvPr id="3" name="Title 2"/>
          <p:cNvSpPr>
            <a:spLocks noGrp="1"/>
          </p:cNvSpPr>
          <p:nvPr>
            <p:ph type="title"/>
          </p:nvPr>
        </p:nvSpPr>
        <p:spPr>
          <a:xfrm>
            <a:off x="457200" y="457200"/>
            <a:ext cx="8229600" cy="1143000"/>
          </a:xfrm>
        </p:spPr>
        <p:txBody>
          <a:bodyPr>
            <a:noAutofit/>
          </a:bodyPr>
          <a:lstStyle/>
          <a:p>
            <a:r>
              <a:rPr lang="en-US" b="1" i="1" dirty="0" smtClean="0">
                <a:solidFill>
                  <a:schemeClr val="bg1"/>
                </a:solidFill>
                <a:effectLst>
                  <a:glow rad="139700">
                    <a:schemeClr val="tx1">
                      <a:alpha val="40000"/>
                    </a:schemeClr>
                  </a:glow>
                </a:effectLst>
                <a:latin typeface="+mn-lt"/>
                <a:cs typeface="Times New Roman" pitchFamily="18" charset="0"/>
              </a:rPr>
              <a:t>“…shall ascend out of the bottomless pit…"</a:t>
            </a:r>
            <a:endParaRPr lang="en-US" b="1" i="1" dirty="0">
              <a:solidFill>
                <a:schemeClr val="bg1"/>
              </a:solidFill>
              <a:effectLst>
                <a:glow rad="139700">
                  <a:schemeClr val="tx1">
                    <a:alpha val="40000"/>
                  </a:schemeClr>
                </a:glow>
              </a:effectLst>
              <a:latin typeface="+mn-lt"/>
              <a:cs typeface="Times New Roman" pitchFamily="18" charset="0"/>
            </a:endParaRPr>
          </a:p>
        </p:txBody>
      </p:sp>
      <p:sp>
        <p:nvSpPr>
          <p:cNvPr id="4" name="Content Placeholder 3"/>
          <p:cNvSpPr>
            <a:spLocks noGrp="1"/>
          </p:cNvSpPr>
          <p:nvPr>
            <p:ph idx="1"/>
          </p:nvPr>
        </p:nvSpPr>
        <p:spPr>
          <a:xfrm>
            <a:off x="533400" y="2209800"/>
            <a:ext cx="8229600" cy="4221163"/>
          </a:xfrm>
        </p:spPr>
        <p:txBody>
          <a:bodyPr>
            <a:noAutofit/>
          </a:bodyPr>
          <a:lstStyle/>
          <a:p>
            <a:r>
              <a:rPr lang="en-US" sz="3600" b="1" dirty="0" smtClean="0">
                <a:solidFill>
                  <a:schemeClr val="bg1"/>
                </a:solidFill>
                <a:effectLst>
                  <a:glow rad="228600">
                    <a:schemeClr val="tx1">
                      <a:alpha val="40000"/>
                    </a:schemeClr>
                  </a:glow>
                </a:effectLst>
                <a:cs typeface="Times New Roman" pitchFamily="18" charset="0"/>
              </a:rPr>
              <a:t>Satan will raise up the Anti-Christ as his false messiah and give him worldwide rule – </a:t>
            </a:r>
            <a:r>
              <a:rPr lang="en-US" sz="3600" b="1" i="1" dirty="0" smtClean="0">
                <a:solidFill>
                  <a:schemeClr val="bg1"/>
                </a:solidFill>
                <a:effectLst>
                  <a:glow rad="228600">
                    <a:schemeClr val="tx1">
                      <a:alpha val="40000"/>
                    </a:schemeClr>
                  </a:glow>
                </a:effectLst>
                <a:cs typeface="Times New Roman" pitchFamily="18" charset="0"/>
              </a:rPr>
              <a:t>(Revelation 11:7; 13:3-4)</a:t>
            </a:r>
            <a:endParaRPr lang="en-US" sz="3600" b="1" dirty="0" smtClean="0">
              <a:solidFill>
                <a:schemeClr val="bg1"/>
              </a:solidFill>
              <a:effectLst>
                <a:glow rad="228600">
                  <a:schemeClr val="tx1">
                    <a:alpha val="40000"/>
                  </a:schemeClr>
                </a:glow>
              </a:effectLst>
              <a:cs typeface="Times New Roman" pitchFamily="18" charset="0"/>
            </a:endParaRPr>
          </a:p>
          <a:p>
            <a:r>
              <a:rPr lang="en-US" sz="3600" b="1" dirty="0" smtClean="0">
                <a:solidFill>
                  <a:schemeClr val="bg1"/>
                </a:solidFill>
                <a:effectLst>
                  <a:glow rad="228600">
                    <a:schemeClr val="tx1">
                      <a:alpha val="40000"/>
                    </a:schemeClr>
                  </a:glow>
                </a:effectLst>
                <a:cs typeface="Times New Roman" pitchFamily="18" charset="0"/>
              </a:rPr>
              <a:t>The rule and policies of the Anti-Christ will be promoted by the False Prophet and the Apostate Church –          </a:t>
            </a:r>
            <a:r>
              <a:rPr lang="en-US" sz="3600" b="1" i="1" dirty="0" smtClean="0">
                <a:solidFill>
                  <a:schemeClr val="bg1"/>
                </a:solidFill>
                <a:effectLst>
                  <a:glow rad="228600">
                    <a:schemeClr val="tx1">
                      <a:alpha val="40000"/>
                    </a:schemeClr>
                  </a:glow>
                </a:effectLst>
                <a:cs typeface="Times New Roman" pitchFamily="18" charset="0"/>
              </a:rPr>
              <a:t>(Revelation 13:11-18; 17:3)</a:t>
            </a:r>
            <a:endParaRPr lang="en-US" sz="3600" b="1" i="1" dirty="0">
              <a:solidFill>
                <a:schemeClr val="bg1"/>
              </a:solidFill>
              <a:effectLst>
                <a:glow rad="228600">
                  <a:schemeClr val="tx1">
                    <a:alpha val="40000"/>
                  </a:schemeClr>
                </a:glow>
              </a:effectLst>
              <a:cs typeface="Times New Roman" pitchFamily="18" charset="0"/>
            </a:endParaRPr>
          </a:p>
        </p:txBody>
      </p:sp>
    </p:spTree>
    <p:extLst>
      <p:ext uri="{BB962C8B-B14F-4D97-AF65-F5344CB8AC3E}">
        <p14:creationId xmlns:p14="http://schemas.microsoft.com/office/powerpoint/2010/main" val="1439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Revelation\Serpent.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0" y="0"/>
            <a:ext cx="9143999" cy="68580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274638"/>
            <a:ext cx="8229600" cy="6202362"/>
          </a:xfrm>
        </p:spPr>
        <p:txBody>
          <a:bodyPr>
            <a:normAutofit/>
          </a:bodyPr>
          <a:lstStyle/>
          <a:p>
            <a:r>
              <a:rPr lang="en-US" sz="4800" i="1" dirty="0" smtClean="0">
                <a:effectLst>
                  <a:glow rad="139700">
                    <a:schemeClr val="bg1">
                      <a:alpha val="40000"/>
                    </a:schemeClr>
                  </a:glow>
                </a:effectLst>
              </a:rPr>
              <a:t>“He (False Prophet) </a:t>
            </a:r>
            <a:r>
              <a:rPr lang="en-US" sz="4800" i="1" dirty="0" err="1" smtClean="0">
                <a:effectLst>
                  <a:glow rad="139700">
                    <a:schemeClr val="bg1">
                      <a:alpha val="40000"/>
                    </a:schemeClr>
                  </a:glow>
                </a:effectLst>
              </a:rPr>
              <a:t>causeth</a:t>
            </a:r>
            <a:r>
              <a:rPr lang="en-US" sz="4800" i="1" dirty="0" smtClean="0">
                <a:effectLst>
                  <a:glow rad="139700">
                    <a:schemeClr val="bg1">
                      <a:alpha val="40000"/>
                    </a:schemeClr>
                  </a:glow>
                </a:effectLst>
              </a:rPr>
              <a:t> the earth and them that dwell therein to worship the first beast (Anti-Christ), whose deadly wound was healed…”</a:t>
            </a:r>
            <a:endParaRPr lang="en-US" sz="4800" i="1" dirty="0">
              <a:effectLst>
                <a:glow rad="139700">
                  <a:schemeClr val="bg1">
                    <a:alpha val="40000"/>
                  </a:schemeClr>
                </a:glow>
              </a:effectLst>
            </a:endParaRPr>
          </a:p>
        </p:txBody>
      </p:sp>
    </p:spTree>
    <p:extLst>
      <p:ext uri="{BB962C8B-B14F-4D97-AF65-F5344CB8AC3E}">
        <p14:creationId xmlns:p14="http://schemas.microsoft.com/office/powerpoint/2010/main" val="388310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997"/>
          <a:stretch/>
        </p:blipFill>
        <p:spPr bwMode="auto">
          <a:xfrm>
            <a:off x="10362" y="0"/>
            <a:ext cx="9133638" cy="685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descr="C:\Users\Ptr. Daniel White\Pictures\Prophecy pictures\Catholic\032608-pope-benedict-xvi.jpg"/>
          <p:cNvPicPr>
            <a:picLocks noChangeAspect="1" noChangeArrowheads="1"/>
          </p:cNvPicPr>
          <p:nvPr/>
        </p:nvPicPr>
        <p:blipFill>
          <a:blip r:embed="rId4" cstate="print"/>
          <a:srcRect/>
          <a:stretch>
            <a:fillRect/>
          </a:stretch>
        </p:blipFill>
        <p:spPr bwMode="auto">
          <a:xfrm>
            <a:off x="4800600" y="3276600"/>
            <a:ext cx="3810000" cy="2895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C:\Users\Ptr. Daniel White\Desktop\rael.jpeg"/>
          <p:cNvPicPr>
            <a:picLocks noChangeAspect="1" noChangeArrowheads="1"/>
          </p:cNvPicPr>
          <p:nvPr/>
        </p:nvPicPr>
        <p:blipFill>
          <a:blip r:embed="rId5" cstate="print">
            <a:lum bright="-10000"/>
            <a:extLst>
              <a:ext uri="{BEBA8EAE-BF5A-486C-A8C5-ECC9F3942E4B}">
                <a14:imgProps xmlns:a14="http://schemas.microsoft.com/office/drawing/2010/main">
                  <a14:imgLayer r:embed="rId6">
                    <a14:imgEffect>
                      <a14:sharpenSoften amount="50000"/>
                    </a14:imgEffect>
                  </a14:imgLayer>
                </a14:imgProps>
              </a:ext>
            </a:extLst>
          </a:blip>
          <a:srcRect l="7990" t="30519" r="57338" b="12827"/>
          <a:stretch>
            <a:fillRect/>
          </a:stretch>
        </p:blipFill>
        <p:spPr bwMode="auto">
          <a:xfrm>
            <a:off x="1143000" y="381000"/>
            <a:ext cx="2514600"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771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http://2.bp.blogspot.com/-OvaKYuZcSWA/UJKGbLdBf3I/AAAAAAAAH3s/IiaCDgIDkzY/s1600/Dees_Illustration_Worship_Obama.jpg"/>
          <p:cNvPicPr>
            <a:picLocks noChangeAspect="1" noChangeArrowheads="1"/>
          </p:cNvPicPr>
          <p:nvPr/>
        </p:nvPicPr>
        <p:blipFill>
          <a:blip r:embed="rId2" cstate="print"/>
          <a:srcRect/>
          <a:stretch>
            <a:fillRect/>
          </a:stretch>
        </p:blipFill>
        <p:spPr bwMode="auto">
          <a:xfrm>
            <a:off x="609600" y="-16686"/>
            <a:ext cx="7848600" cy="6874686"/>
          </a:xfrm>
          <a:prstGeom prst="rect">
            <a:avLst/>
          </a:prstGeom>
          <a:ln>
            <a:noFill/>
          </a:ln>
          <a:effectLst>
            <a:softEdge rad="112500"/>
          </a:effectLst>
        </p:spPr>
      </p:pic>
      <p:pic>
        <p:nvPicPr>
          <p:cNvPr id="3" name="Picture 2" descr="C:\Users\Ptr. Daniel White\Desktop\rael.jpeg"/>
          <p:cNvPicPr>
            <a:picLocks noChangeAspect="1" noChangeArrowheads="1"/>
          </p:cNvPicPr>
          <p:nvPr/>
        </p:nvPicPr>
        <p:blipFill>
          <a:blip r:embed="rId3" cstate="print">
            <a:duotone>
              <a:schemeClr val="accent2">
                <a:shade val="45000"/>
                <a:satMod val="135000"/>
              </a:schemeClr>
              <a:prstClr val="white"/>
            </a:duotone>
            <a:lum contrast="10000"/>
          </a:blip>
          <a:srcRect l="7990" t="30519" r="57338" b="12827"/>
          <a:stretch>
            <a:fillRect/>
          </a:stretch>
        </p:blipFill>
        <p:spPr bwMode="auto">
          <a:xfrm>
            <a:off x="3124200" y="0"/>
            <a:ext cx="2350604" cy="3276600"/>
          </a:xfrm>
          <a:prstGeom prst="ellipse">
            <a:avLst/>
          </a:prstGeom>
          <a:ln>
            <a:noFill/>
          </a:ln>
          <a:effectLst>
            <a:softEdge rad="112500"/>
          </a:effectLst>
        </p:spPr>
      </p:pic>
    </p:spTree>
    <p:extLst>
      <p:ext uri="{BB962C8B-B14F-4D97-AF65-F5344CB8AC3E}">
        <p14:creationId xmlns:p14="http://schemas.microsoft.com/office/powerpoint/2010/main" val="385877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Autofit/>
          </a:bodyPr>
          <a:lstStyle/>
          <a:p>
            <a:r>
              <a:rPr lang="en-US" sz="5400" i="1" dirty="0"/>
              <a:t>Revelation 13:8</a:t>
            </a:r>
            <a:br>
              <a:rPr lang="en-US" sz="5400" i="1" dirty="0"/>
            </a:br>
            <a:r>
              <a:rPr lang="en-US" sz="5400" i="1" dirty="0" smtClean="0"/>
              <a:t>“And </a:t>
            </a:r>
            <a:r>
              <a:rPr lang="en-US" sz="5400" i="1" dirty="0"/>
              <a:t>all that dwell upon the earth shall worship him, whose names are not written in the book of life of the Lamb slain from the foundation of the world</a:t>
            </a:r>
            <a:r>
              <a:rPr lang="en-US" sz="5400" i="1" dirty="0" smtClean="0"/>
              <a:t>.”</a:t>
            </a:r>
            <a:r>
              <a:rPr lang="en-US" sz="5400" i="1" dirty="0"/>
              <a:t/>
            </a:r>
            <a:br>
              <a:rPr lang="en-US" sz="5400" i="1" dirty="0"/>
            </a:br>
            <a:endParaRPr lang="en-US" sz="5400" i="1" dirty="0"/>
          </a:p>
        </p:txBody>
      </p:sp>
    </p:spTree>
    <p:extLst>
      <p:ext uri="{BB962C8B-B14F-4D97-AF65-F5344CB8AC3E}">
        <p14:creationId xmlns:p14="http://schemas.microsoft.com/office/powerpoint/2010/main" val="237998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Users\Ptr. Daniel White\Pictures\Prophecy pictures\Catholic\600-pope-01.jpg"/>
          <p:cNvPicPr>
            <a:picLocks noChangeAspect="1" noChangeArrowheads="1"/>
          </p:cNvPicPr>
          <p:nvPr/>
        </p:nvPicPr>
        <p:blipFill>
          <a:blip r:embed="rId3" cstate="print"/>
          <a:srcRect/>
          <a:stretch>
            <a:fillRect/>
          </a:stretch>
        </p:blipFill>
        <p:spPr bwMode="auto">
          <a:xfrm>
            <a:off x="0" y="0"/>
            <a:ext cx="9144000" cy="7086600"/>
          </a:xfrm>
          <a:prstGeom prst="rect">
            <a:avLst/>
          </a:prstGeom>
          <a:ln>
            <a:noFill/>
          </a:ln>
          <a:effectLst>
            <a:softEdge rad="112500"/>
          </a:effectLst>
        </p:spPr>
      </p:pic>
      <p:pic>
        <p:nvPicPr>
          <p:cNvPr id="6" name="Picture 6" descr="C:\Users\Ptr. Daniel White\Desktop\revelation 2\666_mark_of_the_beast.jpg"/>
          <p:cNvPicPr>
            <a:picLocks noChangeAspect="1" noChangeArrowheads="1"/>
          </p:cNvPicPr>
          <p:nvPr/>
        </p:nvPicPr>
        <p:blipFill>
          <a:blip r:embed="rId4" cstate="print"/>
          <a:srcRect/>
          <a:stretch>
            <a:fillRect/>
          </a:stretch>
        </p:blipFill>
        <p:spPr bwMode="auto">
          <a:xfrm>
            <a:off x="2590800" y="152400"/>
            <a:ext cx="3657600" cy="3600450"/>
          </a:xfrm>
          <a:prstGeom prst="ellipse">
            <a:avLst/>
          </a:prstGeom>
          <a:ln>
            <a:noFill/>
          </a:ln>
          <a:effectLst>
            <a:softEdge rad="112500"/>
          </a:effectLst>
        </p:spPr>
      </p:pic>
    </p:spTree>
    <p:extLst>
      <p:ext uri="{BB962C8B-B14F-4D97-AF65-F5344CB8AC3E}">
        <p14:creationId xmlns:p14="http://schemas.microsoft.com/office/powerpoint/2010/main" val="48192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28600" y="152400"/>
            <a:ext cx="8915400" cy="5486401"/>
          </a:xfrm>
        </p:spPr>
        <p:txBody>
          <a:bodyPr>
            <a:noAutofit/>
          </a:bodyPr>
          <a:lstStyle/>
          <a:p>
            <a:pPr>
              <a:buNone/>
            </a:pPr>
            <a:r>
              <a:rPr lang="en-US" sz="3600" i="1" dirty="0" smtClean="0">
                <a:effectLst>
                  <a:glow rad="101600">
                    <a:schemeClr val="bg1">
                      <a:alpha val="40000"/>
                    </a:schemeClr>
                  </a:glow>
                  <a:outerShdw blurRad="50800" dist="38100" dir="2700000" algn="tl" rotWithShape="0">
                    <a:prstClr val="black">
                      <a:alpha val="40000"/>
                    </a:prstClr>
                  </a:outerShdw>
                </a:effectLst>
              </a:rPr>
              <a:t>Revelation 17:10</a:t>
            </a:r>
          </a:p>
          <a:p>
            <a:r>
              <a:rPr lang="en-US" sz="3600" i="1" dirty="0" smtClean="0">
                <a:effectLst>
                  <a:glow rad="101600">
                    <a:schemeClr val="bg1">
                      <a:alpha val="40000"/>
                    </a:schemeClr>
                  </a:glow>
                  <a:outerShdw blurRad="50800" dist="38100" dir="2700000" algn="tl" rotWithShape="0">
                    <a:prstClr val="black">
                      <a:alpha val="40000"/>
                    </a:prstClr>
                  </a:outerShdw>
                </a:effectLst>
              </a:rPr>
              <a:t>“And there are seven kings (Roman Empire);</a:t>
            </a:r>
          </a:p>
          <a:p>
            <a:r>
              <a:rPr lang="en-US" sz="3600" i="1" dirty="0" smtClean="0">
                <a:effectLst>
                  <a:glow rad="101600">
                    <a:schemeClr val="bg1">
                      <a:alpha val="40000"/>
                    </a:schemeClr>
                  </a:glow>
                  <a:outerShdw blurRad="50800" dist="38100" dir="2700000" algn="tl" rotWithShape="0">
                    <a:prstClr val="black">
                      <a:alpha val="40000"/>
                    </a:prstClr>
                  </a:outerShdw>
                </a:effectLst>
              </a:rPr>
              <a:t>…five are fallen (Julius Caesar, Tiberius, Caligula, Claudius and Nero),</a:t>
            </a:r>
          </a:p>
          <a:p>
            <a:r>
              <a:rPr lang="en-US" sz="3600" i="1" dirty="0" smtClean="0">
                <a:effectLst>
                  <a:glow rad="101600">
                    <a:schemeClr val="bg1">
                      <a:alpha val="40000"/>
                    </a:schemeClr>
                  </a:glow>
                  <a:outerShdw blurRad="50800" dist="38100" dir="2700000" algn="tl" rotWithShape="0">
                    <a:prstClr val="black">
                      <a:alpha val="40000"/>
                    </a:prstClr>
                  </a:outerShdw>
                </a:effectLst>
              </a:rPr>
              <a:t>…and the other is (Domitian), </a:t>
            </a:r>
          </a:p>
          <a:p>
            <a:r>
              <a:rPr lang="en-US" sz="3600" i="1" dirty="0" smtClean="0">
                <a:effectLst>
                  <a:glow rad="101600">
                    <a:schemeClr val="bg1">
                      <a:alpha val="40000"/>
                    </a:schemeClr>
                  </a:glow>
                  <a:outerShdw blurRad="50800" dist="38100" dir="2700000" algn="tl" rotWithShape="0">
                    <a:prstClr val="black">
                      <a:alpha val="40000"/>
                    </a:prstClr>
                  </a:outerShdw>
                </a:effectLst>
              </a:rPr>
              <a:t>…and the other is yet to come (Anti-Christ – little horn of Daniel 7:7-8, 20-28),</a:t>
            </a:r>
          </a:p>
          <a:p>
            <a:r>
              <a:rPr lang="en-US" sz="3600" i="1" dirty="0" smtClean="0">
                <a:effectLst>
                  <a:glow rad="101600">
                    <a:schemeClr val="bg1">
                      <a:alpha val="40000"/>
                    </a:schemeClr>
                  </a:glow>
                  <a:outerShdw blurRad="50800" dist="38100" dir="2700000" algn="tl" rotWithShape="0">
                    <a:prstClr val="black">
                      <a:alpha val="40000"/>
                    </a:prstClr>
                  </a:outerShdw>
                </a:effectLst>
              </a:rPr>
              <a:t>…and when he cometh, he must continue a short space .” (3 ½ years – Daniel 7:23-26; Revelation 11:2, 12:6, 13:5-6)</a:t>
            </a:r>
          </a:p>
        </p:txBody>
      </p:sp>
    </p:spTree>
    <p:extLst>
      <p:ext uri="{BB962C8B-B14F-4D97-AF65-F5344CB8AC3E}">
        <p14:creationId xmlns:p14="http://schemas.microsoft.com/office/powerpoint/2010/main" val="293770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3"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0244" t="987" r="-5927" b="-1"/>
          <a:stretch/>
        </p:blipFill>
        <p:spPr bwMode="auto">
          <a:xfrm>
            <a:off x="-76912" y="1"/>
            <a:ext cx="99573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61066"/>
            <a:ext cx="1905000" cy="2348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69612"/>
            <a:ext cx="2114550" cy="2114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607" y="261066"/>
            <a:ext cx="2269815" cy="2231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67" t="13495" r="5948" b="13608"/>
          <a:stretch/>
        </p:blipFill>
        <p:spPr bwMode="auto">
          <a:xfrm>
            <a:off x="228600" y="4026490"/>
            <a:ext cx="2057400" cy="24763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026490"/>
            <a:ext cx="2076450" cy="26163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9607" y="3904402"/>
            <a:ext cx="2143745" cy="27811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1"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13877" t="9947" r="13333" b="9232"/>
          <a:stretch/>
        </p:blipFill>
        <p:spPr bwMode="auto">
          <a:xfrm>
            <a:off x="3344141" y="1684739"/>
            <a:ext cx="2133600" cy="3041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331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0"/>
            <a:ext cx="9144000" cy="6858000"/>
          </a:xfrm>
        </p:spPr>
        <p:txBody>
          <a:bodyPr>
            <a:noAutofit/>
          </a:bodyPr>
          <a:lstStyle/>
          <a:p>
            <a:pPr>
              <a:buNone/>
            </a:pPr>
            <a:r>
              <a:rPr lang="en-US" sz="4000" i="1" dirty="0" smtClean="0">
                <a:ln>
                  <a:solidFill>
                    <a:schemeClr val="tx1"/>
                  </a:solidFill>
                </a:ln>
                <a:effectLst>
                  <a:glow rad="101600">
                    <a:schemeClr val="bg1">
                      <a:alpha val="40000"/>
                    </a:schemeClr>
                  </a:glow>
                </a:effectLst>
              </a:rPr>
              <a:t>Revelation 17:11</a:t>
            </a:r>
          </a:p>
          <a:p>
            <a:r>
              <a:rPr lang="en-US" sz="4000" i="1" dirty="0" smtClean="0">
                <a:ln>
                  <a:solidFill>
                    <a:schemeClr val="tx1"/>
                  </a:solidFill>
                </a:ln>
                <a:effectLst>
                  <a:glow rad="101600">
                    <a:schemeClr val="bg1">
                      <a:alpha val="40000"/>
                    </a:schemeClr>
                  </a:glow>
                </a:effectLst>
              </a:rPr>
              <a:t>“And the beast was (alive), and is not (dead),</a:t>
            </a:r>
          </a:p>
          <a:p>
            <a:r>
              <a:rPr lang="en-US" sz="4000" i="1" dirty="0" smtClean="0">
                <a:ln>
                  <a:solidFill>
                    <a:schemeClr val="tx1"/>
                  </a:solidFill>
                </a:ln>
                <a:effectLst>
                  <a:glow rad="101600">
                    <a:schemeClr val="bg1">
                      <a:alpha val="40000"/>
                    </a:schemeClr>
                  </a:glow>
                </a:effectLst>
              </a:rPr>
              <a:t>…even he is the eighth (a king that was, and is not, and yet is) – Revelation 17:8</a:t>
            </a:r>
          </a:p>
          <a:p>
            <a:r>
              <a:rPr lang="en-US" sz="4000" i="1" dirty="0" smtClean="0">
                <a:ln>
                  <a:solidFill>
                    <a:schemeClr val="tx1"/>
                  </a:solidFill>
                </a:ln>
                <a:effectLst>
                  <a:glow rad="101600">
                    <a:schemeClr val="bg1">
                      <a:alpha val="40000"/>
                    </a:schemeClr>
                  </a:glow>
                </a:effectLst>
              </a:rPr>
              <a:t>…and is of the seven (Kings of the Roman Empire)</a:t>
            </a:r>
          </a:p>
          <a:p>
            <a:r>
              <a:rPr lang="en-US" sz="4000" i="1" dirty="0" smtClean="0">
                <a:ln>
                  <a:solidFill>
                    <a:schemeClr val="tx1"/>
                  </a:solidFill>
                </a:ln>
                <a:effectLst>
                  <a:glow rad="101600">
                    <a:schemeClr val="bg1">
                      <a:alpha val="40000"/>
                    </a:schemeClr>
                  </a:glow>
                </a:effectLst>
              </a:rPr>
              <a:t>…and </a:t>
            </a:r>
            <a:r>
              <a:rPr lang="en-US" sz="4000" i="1" dirty="0" err="1" smtClean="0">
                <a:ln>
                  <a:solidFill>
                    <a:schemeClr val="tx1"/>
                  </a:solidFill>
                </a:ln>
                <a:effectLst>
                  <a:glow rad="101600">
                    <a:schemeClr val="bg1">
                      <a:alpha val="40000"/>
                    </a:schemeClr>
                  </a:glow>
                </a:effectLst>
              </a:rPr>
              <a:t>goeth</a:t>
            </a:r>
            <a:r>
              <a:rPr lang="en-US" sz="4000" i="1" dirty="0" smtClean="0">
                <a:ln>
                  <a:solidFill>
                    <a:schemeClr val="tx1"/>
                  </a:solidFill>
                </a:ln>
                <a:effectLst>
                  <a:glow rad="101600">
                    <a:schemeClr val="bg1">
                      <a:alpha val="40000"/>
                    </a:schemeClr>
                  </a:glow>
                </a:effectLst>
              </a:rPr>
              <a:t> into perdition.” (Lake of Fire – Revelation 19:20)</a:t>
            </a:r>
            <a:endParaRPr lang="en-US" sz="4000" i="1" dirty="0">
              <a:ln>
                <a:solidFill>
                  <a:schemeClr val="tx1"/>
                </a:solidFill>
              </a:ln>
              <a:effectLst>
                <a:glow rad="101600">
                  <a:schemeClr val="bg1">
                    <a:alpha val="40000"/>
                  </a:schemeClr>
                </a:glow>
              </a:effectLst>
            </a:endParaRPr>
          </a:p>
        </p:txBody>
      </p:sp>
    </p:spTree>
    <p:extLst>
      <p:ext uri="{BB962C8B-B14F-4D97-AF65-F5344CB8AC3E}">
        <p14:creationId xmlns:p14="http://schemas.microsoft.com/office/powerpoint/2010/main" val="107241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3"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0244" t="987" r="-5927" b="-1"/>
          <a:stretch/>
        </p:blipFill>
        <p:spPr bwMode="auto">
          <a:xfrm>
            <a:off x="-76912" y="1"/>
            <a:ext cx="99573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61066"/>
            <a:ext cx="1905000" cy="2348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69612"/>
            <a:ext cx="2114550" cy="2114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607" y="261066"/>
            <a:ext cx="2269815" cy="2231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67" t="13495" r="5948" b="13608"/>
          <a:stretch/>
        </p:blipFill>
        <p:spPr bwMode="auto">
          <a:xfrm>
            <a:off x="228600" y="4026490"/>
            <a:ext cx="2057400" cy="24763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026490"/>
            <a:ext cx="2076450" cy="26163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9607" y="3904402"/>
            <a:ext cx="2143745" cy="27811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31"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13877" t="9947" r="13333" b="9232"/>
          <a:stretch/>
        </p:blipFill>
        <p:spPr bwMode="auto">
          <a:xfrm>
            <a:off x="1828800" y="1718103"/>
            <a:ext cx="2133600" cy="3041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3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799" y="1718414"/>
            <a:ext cx="2547937"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1"/>
                                        </p:tgtEl>
                                        <p:attrNameLst>
                                          <p:attrName>style.visibility</p:attrName>
                                        </p:attrNameLst>
                                      </p:cBhvr>
                                      <p:to>
                                        <p:strVal val="visible"/>
                                      </p:to>
                                    </p:set>
                                    <p:animEffect transition="in" filter="fade">
                                      <p:cBhvr>
                                        <p:cTn id="7" dur="500"/>
                                        <p:tgtEl>
                                          <p:spTgt spid="5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32"/>
                                        </p:tgtEl>
                                        <p:attrNameLst>
                                          <p:attrName>style.visibility</p:attrName>
                                        </p:attrNameLst>
                                      </p:cBhvr>
                                      <p:to>
                                        <p:strVal val="visible"/>
                                      </p:to>
                                    </p:set>
                                    <p:animEffect transition="in" filter="fade">
                                      <p:cBhvr>
                                        <p:cTn id="12"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88"/>
            <a:ext cx="9242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Future Anti-Christ</a:t>
            </a:r>
            <a:endParaRPr lang="en-US" dirty="0">
              <a:effectLst>
                <a:glow rad="101600">
                  <a:schemeClr val="bg1">
                    <a:alpha val="60000"/>
                  </a:schemeClr>
                </a:glo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559" y="1905000"/>
            <a:ext cx="5000882" cy="41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3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Other Pix\BACKGROUNDS\018_Infern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057400"/>
            <a:ext cx="2547937"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28600" y="274638"/>
            <a:ext cx="8610600" cy="6583362"/>
          </a:xfrm>
        </p:spPr>
        <p:txBody>
          <a:bodyPr>
            <a:scene3d>
              <a:camera prst="orthographicFront"/>
              <a:lightRig rig="threePt" dir="t"/>
            </a:scene3d>
            <a:sp3d extrusionH="57150">
              <a:bevelT w="38100" h="38100" prst="convex"/>
            </a:sp3d>
          </a:bodyPr>
          <a:lstStyle/>
          <a:p>
            <a:r>
              <a:rPr lang="en-US" sz="4800" b="1" i="1" dirty="0" smtClean="0">
                <a:effectLst>
                  <a:glow rad="101600">
                    <a:schemeClr val="bg1">
                      <a:alpha val="60000"/>
                    </a:schemeClr>
                  </a:glow>
                </a:effectLst>
                <a:latin typeface="Times New Roman" pitchFamily="18" charset="0"/>
                <a:cs typeface="Times New Roman" pitchFamily="18" charset="0"/>
              </a:rPr>
              <a:t>“And </a:t>
            </a:r>
            <a:r>
              <a:rPr lang="en-US" sz="4800" b="1" i="1" dirty="0" err="1" smtClean="0">
                <a:effectLst>
                  <a:glow rad="101600">
                    <a:schemeClr val="bg1">
                      <a:alpha val="60000"/>
                    </a:schemeClr>
                  </a:glow>
                </a:effectLst>
                <a:latin typeface="Times New Roman" pitchFamily="18" charset="0"/>
                <a:cs typeface="Times New Roman" pitchFamily="18" charset="0"/>
              </a:rPr>
              <a:t>goeth</a:t>
            </a:r>
            <a:r>
              <a:rPr lang="en-US" sz="4800" b="1" i="1" dirty="0" smtClean="0">
                <a:effectLst>
                  <a:glow rad="101600">
                    <a:schemeClr val="bg1">
                      <a:alpha val="60000"/>
                    </a:schemeClr>
                  </a:glow>
                </a:effectLst>
                <a:latin typeface="Times New Roman" pitchFamily="18" charset="0"/>
                <a:cs typeface="Times New Roman" pitchFamily="18" charset="0"/>
              </a:rPr>
              <a:t> into perdition…”</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i="1" dirty="0" smtClean="0">
                <a:effectLst>
                  <a:glow rad="101600">
                    <a:schemeClr val="bg1">
                      <a:alpha val="60000"/>
                    </a:schemeClr>
                  </a:glow>
                </a:effectLst>
                <a:latin typeface="Times New Roman" pitchFamily="18" charset="0"/>
                <a:cs typeface="Times New Roman" pitchFamily="18" charset="0"/>
              </a:rPr>
              <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“And the beast was taken and with him the false prophet…these both were cast alive into a lake of fire burning with brimstone.” </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(Revelation 19:20)</a:t>
            </a:r>
            <a:endParaRPr lang="en-US" b="1" i="1" dirty="0">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210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1"/>
          </a:xfrm>
          <a:prstGeom prst="rect">
            <a:avLst/>
          </a:prstGeom>
          <a:noFill/>
        </p:spPr>
      </p:pic>
      <p:sp>
        <p:nvSpPr>
          <p:cNvPr id="3" name="Content Placeholder 2"/>
          <p:cNvSpPr>
            <a:spLocks noGrp="1"/>
          </p:cNvSpPr>
          <p:nvPr>
            <p:ph idx="1"/>
          </p:nvPr>
        </p:nvSpPr>
        <p:spPr>
          <a:xfrm>
            <a:off x="0" y="0"/>
            <a:ext cx="9144000" cy="6858000"/>
          </a:xfrm>
        </p:spPr>
        <p:txBody>
          <a:bodyPr>
            <a:noAutofit/>
          </a:bodyPr>
          <a:lstStyle/>
          <a:p>
            <a:pPr>
              <a:buNone/>
            </a:pPr>
            <a:r>
              <a:rPr lang="en-US" sz="3400" i="1" dirty="0" smtClean="0">
                <a:ln>
                  <a:solidFill>
                    <a:schemeClr val="tx1"/>
                  </a:solidFill>
                </a:ln>
                <a:effectLst>
                  <a:glow rad="101600">
                    <a:schemeClr val="bg1">
                      <a:alpha val="40000"/>
                    </a:schemeClr>
                  </a:glow>
                </a:effectLst>
                <a:latin typeface="+mj-lt"/>
              </a:rPr>
              <a:t>Revelation 17:12</a:t>
            </a:r>
          </a:p>
          <a:p>
            <a:r>
              <a:rPr lang="en-US" sz="3400" i="1" dirty="0" smtClean="0">
                <a:ln>
                  <a:solidFill>
                    <a:schemeClr val="tx1"/>
                  </a:solidFill>
                </a:ln>
                <a:effectLst>
                  <a:glow rad="101600">
                    <a:schemeClr val="bg1">
                      <a:alpha val="40000"/>
                    </a:schemeClr>
                  </a:glow>
                </a:effectLst>
                <a:latin typeface="+mj-lt"/>
              </a:rPr>
              <a:t>“And the ten horns which thou </a:t>
            </a:r>
            <a:r>
              <a:rPr lang="en-US" sz="3400" i="1" dirty="0" err="1" smtClean="0">
                <a:ln>
                  <a:solidFill>
                    <a:schemeClr val="tx1"/>
                  </a:solidFill>
                </a:ln>
                <a:effectLst>
                  <a:glow rad="101600">
                    <a:schemeClr val="bg1">
                      <a:alpha val="40000"/>
                    </a:schemeClr>
                  </a:glow>
                </a:effectLst>
                <a:latin typeface="+mj-lt"/>
              </a:rPr>
              <a:t>sawest</a:t>
            </a:r>
            <a:r>
              <a:rPr lang="en-US" sz="3400" i="1" dirty="0" smtClean="0">
                <a:ln>
                  <a:solidFill>
                    <a:schemeClr val="tx1"/>
                  </a:solidFill>
                </a:ln>
                <a:effectLst>
                  <a:glow rad="101600">
                    <a:schemeClr val="bg1">
                      <a:alpha val="40000"/>
                    </a:schemeClr>
                  </a:glow>
                </a:effectLst>
                <a:latin typeface="+mj-lt"/>
              </a:rPr>
              <a:t> are the ten kings (ten toes of iron mixed with clay in Nebuchadnezzar’s vision – Daniel 2:41-43 / the ten horned beast of Daniel’s vision) –               (Daniel 7:7-8)</a:t>
            </a: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102" y="2741234"/>
            <a:ext cx="3429298" cy="41167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3276599"/>
            <a:ext cx="3008378" cy="67954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335521"/>
            <a:ext cx="1314450" cy="13828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20"/>
                                        </p:tgtEl>
                                        <p:attrNameLst>
                                          <p:attrName>style.visibility</p:attrName>
                                        </p:attrNameLst>
                                      </p:cBhvr>
                                      <p:to>
                                        <p:strVal val="visible"/>
                                      </p:to>
                                    </p:set>
                                    <p:animEffect transition="in" filter="fade">
                                      <p:cBhvr>
                                        <p:cTn id="16" dur="500"/>
                                        <p:tgtEl>
                                          <p:spTgt spid="92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fade">
                                      <p:cBhvr>
                                        <p:cTn id="21"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1"/>
          </a:xfrm>
          <a:prstGeom prst="rect">
            <a:avLst/>
          </a:prstGeom>
          <a:noFill/>
        </p:spPr>
      </p:pic>
      <p:sp>
        <p:nvSpPr>
          <p:cNvPr id="3" name="Content Placeholder 2"/>
          <p:cNvSpPr>
            <a:spLocks noGrp="1"/>
          </p:cNvSpPr>
          <p:nvPr>
            <p:ph idx="1"/>
          </p:nvPr>
        </p:nvSpPr>
        <p:spPr>
          <a:xfrm>
            <a:off x="35607" y="457200"/>
            <a:ext cx="9144000" cy="6858000"/>
          </a:xfrm>
        </p:spPr>
        <p:txBody>
          <a:bodyPr>
            <a:noAutofit/>
          </a:bodyPr>
          <a:lstStyle/>
          <a:p>
            <a:pPr>
              <a:buNone/>
            </a:pPr>
            <a:r>
              <a:rPr lang="en-US" sz="4000" i="1" dirty="0" smtClean="0">
                <a:ln>
                  <a:solidFill>
                    <a:schemeClr val="tx1"/>
                  </a:solidFill>
                </a:ln>
                <a:effectLst>
                  <a:glow rad="101600">
                    <a:schemeClr val="bg1">
                      <a:alpha val="40000"/>
                    </a:schemeClr>
                  </a:glow>
                </a:effectLst>
                <a:latin typeface="+mj-lt"/>
              </a:rPr>
              <a:t>Revelation 17:12</a:t>
            </a:r>
          </a:p>
          <a:p>
            <a:r>
              <a:rPr lang="en-US" sz="4000" i="1" dirty="0" smtClean="0">
                <a:ln>
                  <a:solidFill>
                    <a:schemeClr val="tx1"/>
                  </a:solidFill>
                </a:ln>
                <a:effectLst>
                  <a:glow rad="101600">
                    <a:schemeClr val="bg1">
                      <a:alpha val="40000"/>
                    </a:schemeClr>
                  </a:glow>
                </a:effectLst>
                <a:latin typeface="+mj-lt"/>
              </a:rPr>
              <a:t>…which have received no kingdom as yet (have not united in power);</a:t>
            </a:r>
          </a:p>
          <a:p>
            <a:r>
              <a:rPr lang="en-US" sz="4000" i="1" dirty="0" smtClean="0">
                <a:ln>
                  <a:solidFill>
                    <a:schemeClr val="tx1"/>
                  </a:solidFill>
                </a:ln>
                <a:effectLst>
                  <a:glow rad="101600">
                    <a:schemeClr val="bg1">
                      <a:alpha val="40000"/>
                    </a:schemeClr>
                  </a:glow>
                </a:effectLst>
                <a:latin typeface="+mj-lt"/>
              </a:rPr>
              <a:t>…but receive power (authority)</a:t>
            </a:r>
          </a:p>
          <a:p>
            <a:r>
              <a:rPr lang="en-US" sz="4000" i="1" dirty="0" smtClean="0">
                <a:ln>
                  <a:solidFill>
                    <a:schemeClr val="tx1"/>
                  </a:solidFill>
                </a:ln>
                <a:effectLst>
                  <a:glow rad="101600">
                    <a:schemeClr val="bg1">
                      <a:alpha val="40000"/>
                    </a:schemeClr>
                  </a:glow>
                </a:effectLst>
                <a:latin typeface="+mj-lt"/>
              </a:rPr>
              <a:t>…as kings, one hour (period of time –      Revelation 3:10),</a:t>
            </a:r>
          </a:p>
          <a:p>
            <a:r>
              <a:rPr lang="en-US" sz="4000" i="1" dirty="0" smtClean="0">
                <a:ln>
                  <a:solidFill>
                    <a:schemeClr val="tx1"/>
                  </a:solidFill>
                </a:ln>
                <a:effectLst>
                  <a:glow rad="101600">
                    <a:schemeClr val="bg1">
                      <a:alpha val="40000"/>
                    </a:schemeClr>
                  </a:glow>
                </a:effectLst>
                <a:latin typeface="+mj-lt"/>
              </a:rPr>
              <a:t>…with the beast…” (Anti-Christ)</a:t>
            </a:r>
          </a:p>
        </p:txBody>
      </p:sp>
    </p:spTree>
    <p:extLst>
      <p:ext uri="{BB962C8B-B14F-4D97-AF65-F5344CB8AC3E}">
        <p14:creationId xmlns:p14="http://schemas.microsoft.com/office/powerpoint/2010/main" val="29222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1066800"/>
            <a:ext cx="8229600" cy="5059363"/>
          </a:xfrm>
        </p:spPr>
        <p:txBody>
          <a:bodyPr>
            <a:noAutofit/>
          </a:bodyPr>
          <a:lstStyle/>
          <a:p>
            <a:pPr>
              <a:buNone/>
            </a:pPr>
            <a:r>
              <a:rPr lang="en-US" sz="4000" i="1" dirty="0" smtClean="0">
                <a:effectLst>
                  <a:glow rad="101600">
                    <a:schemeClr val="bg1">
                      <a:alpha val="40000"/>
                    </a:schemeClr>
                  </a:glow>
                </a:effectLst>
              </a:rPr>
              <a:t>Revelation 17:13</a:t>
            </a:r>
          </a:p>
          <a:p>
            <a:r>
              <a:rPr lang="en-US" sz="4000" i="1" dirty="0" smtClean="0">
                <a:effectLst>
                  <a:glow rad="101600">
                    <a:schemeClr val="bg1">
                      <a:alpha val="40000"/>
                    </a:schemeClr>
                  </a:glow>
                </a:effectLst>
              </a:rPr>
              <a:t>“These have one mind (united),</a:t>
            </a:r>
          </a:p>
          <a:p>
            <a:r>
              <a:rPr lang="en-US" sz="4000" i="1" dirty="0" smtClean="0">
                <a:effectLst>
                  <a:glow rad="101600">
                    <a:schemeClr val="bg1">
                      <a:alpha val="40000"/>
                    </a:schemeClr>
                  </a:glow>
                </a:effectLst>
              </a:rPr>
              <a:t>…and shall give their power (authority) </a:t>
            </a:r>
          </a:p>
          <a:p>
            <a:r>
              <a:rPr lang="en-US" sz="4000" i="1" dirty="0" smtClean="0">
                <a:effectLst>
                  <a:glow rad="101600">
                    <a:schemeClr val="bg1">
                      <a:alpha val="40000"/>
                    </a:schemeClr>
                  </a:glow>
                </a:effectLst>
              </a:rPr>
              <a:t>…and strength unto the beast             (Anti-Christ).”</a:t>
            </a:r>
            <a:endParaRPr lang="en-US" sz="4000" i="1" dirty="0">
              <a:effectLst>
                <a:glow rad="101600">
                  <a:schemeClr val="bg1">
                    <a:alpha val="40000"/>
                  </a:schemeClr>
                </a:glow>
              </a:effectLst>
            </a:endParaRPr>
          </a:p>
        </p:txBody>
      </p:sp>
    </p:spTree>
    <p:extLst>
      <p:ext uri="{BB962C8B-B14F-4D97-AF65-F5344CB8AC3E}">
        <p14:creationId xmlns:p14="http://schemas.microsoft.com/office/powerpoint/2010/main" val="35172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Nation bow before beast.jpg"/>
          <p:cNvPicPr>
            <a:picLocks noChangeAspect="1" noChangeArrowheads="1"/>
          </p:cNvPicPr>
          <p:nvPr/>
        </p:nvPicPr>
        <p:blipFill>
          <a:blip r:embed="rId3" cstate="print"/>
          <a:srcRect/>
          <a:stretch>
            <a:fillRect/>
          </a:stretch>
        </p:blipFill>
        <p:spPr bwMode="auto">
          <a:xfrm>
            <a:off x="1219200" y="-1"/>
            <a:ext cx="6858000" cy="6858001"/>
          </a:xfrm>
          <a:prstGeom prst="rect">
            <a:avLst/>
          </a:prstGeom>
          <a:ln>
            <a:noFill/>
          </a:ln>
          <a:effectLst>
            <a:softEdge rad="112500"/>
          </a:effectLst>
        </p:spPr>
      </p:pic>
      <p:sp>
        <p:nvSpPr>
          <p:cNvPr id="3" name="Title 2"/>
          <p:cNvSpPr>
            <a:spLocks noGrp="1"/>
          </p:cNvSpPr>
          <p:nvPr>
            <p:ph type="title"/>
          </p:nvPr>
        </p:nvSpPr>
        <p:spPr>
          <a:xfrm>
            <a:off x="1371600" y="1066800"/>
            <a:ext cx="6553200" cy="1219200"/>
          </a:xfrm>
        </p:spPr>
        <p:txBody>
          <a:bodyPr>
            <a:noAutofit/>
          </a:bodyPr>
          <a:lstStyle/>
          <a:p>
            <a:r>
              <a:rPr lang="en-US" sz="3600" b="1" i="1" dirty="0">
                <a:effectLst>
                  <a:glow rad="228600">
                    <a:schemeClr val="bg1">
                      <a:alpha val="40000"/>
                    </a:schemeClr>
                  </a:glow>
                </a:effectLst>
                <a:latin typeface="+mn-lt"/>
              </a:rPr>
              <a:t> </a:t>
            </a:r>
            <a:r>
              <a:rPr lang="en-US" sz="3600" b="1" i="1" dirty="0" smtClean="0">
                <a:effectLst>
                  <a:glow rad="228600">
                    <a:schemeClr val="bg1">
                      <a:alpha val="40000"/>
                    </a:schemeClr>
                  </a:glow>
                </a:effectLst>
                <a:latin typeface="+mn-lt"/>
              </a:rPr>
              <a:t>“These </a:t>
            </a:r>
            <a:r>
              <a:rPr lang="en-US" sz="3600" b="1" i="1" dirty="0">
                <a:effectLst>
                  <a:glow rad="228600">
                    <a:schemeClr val="bg1">
                      <a:alpha val="40000"/>
                    </a:schemeClr>
                  </a:glow>
                </a:effectLst>
                <a:latin typeface="+mn-lt"/>
              </a:rPr>
              <a:t>have one mind, and shall give their power and strength unto the beast</a:t>
            </a:r>
            <a:r>
              <a:rPr lang="en-US" sz="3600" b="1" i="1" dirty="0" smtClean="0">
                <a:effectLst>
                  <a:glow rad="228600">
                    <a:schemeClr val="bg1">
                      <a:alpha val="40000"/>
                    </a:schemeClr>
                  </a:glow>
                </a:effectLst>
                <a:latin typeface="+mn-lt"/>
              </a:rPr>
              <a:t>.”</a:t>
            </a:r>
            <a:endParaRPr lang="en-US" sz="3600" b="1" i="1" dirty="0">
              <a:effectLst>
                <a:glow rad="228600">
                  <a:schemeClr val="bg1">
                    <a:alpha val="40000"/>
                  </a:schemeClr>
                </a:glow>
              </a:effectLst>
              <a:latin typeface="+mn-lt"/>
            </a:endParaRPr>
          </a:p>
        </p:txBody>
      </p:sp>
    </p:spTree>
    <p:extLst>
      <p:ext uri="{BB962C8B-B14F-4D97-AF65-F5344CB8AC3E}">
        <p14:creationId xmlns:p14="http://schemas.microsoft.com/office/powerpoint/2010/main" val="29660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5400" i="1" dirty="0"/>
              <a:t>Revelation 13:7</a:t>
            </a:r>
            <a:br>
              <a:rPr lang="en-US" sz="5400" i="1" dirty="0"/>
            </a:br>
            <a:r>
              <a:rPr lang="en-US" sz="5400" i="1" dirty="0" smtClean="0"/>
              <a:t>“And </a:t>
            </a:r>
            <a:r>
              <a:rPr lang="en-US" sz="5400" i="1" dirty="0"/>
              <a:t>it was given unto him to make war with the saints, and to overcome them: and power was given him over all </a:t>
            </a:r>
            <a:r>
              <a:rPr lang="en-US" sz="5400" i="1" dirty="0" err="1"/>
              <a:t>kindreds</a:t>
            </a:r>
            <a:r>
              <a:rPr lang="en-US" sz="5400" i="1" dirty="0"/>
              <a:t>, and tongues, and nations</a:t>
            </a:r>
            <a:r>
              <a:rPr lang="en-US" sz="5400" i="1" dirty="0" smtClean="0"/>
              <a:t>.”</a:t>
            </a:r>
            <a:endParaRPr lang="en-US" sz="5400" i="1" dirty="0"/>
          </a:p>
        </p:txBody>
      </p:sp>
    </p:spTree>
    <p:extLst>
      <p:ext uri="{BB962C8B-B14F-4D97-AF65-F5344CB8AC3E}">
        <p14:creationId xmlns:p14="http://schemas.microsoft.com/office/powerpoint/2010/main" val="290788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Prophecy pictures\Internet Pictures\guillotine[1].jpg"/>
          <p:cNvPicPr>
            <a:picLocks noChangeAspect="1" noChangeArrowheads="1"/>
          </p:cNvPicPr>
          <p:nvPr/>
        </p:nvPicPr>
        <p:blipFill>
          <a:blip r:embed="rId3" cstate="print"/>
          <a:srcRect/>
          <a:stretch>
            <a:fillRect/>
          </a:stretch>
        </p:blipFill>
        <p:spPr bwMode="auto">
          <a:xfrm>
            <a:off x="-152400" y="-304800"/>
            <a:ext cx="9448800" cy="7620000"/>
          </a:xfrm>
          <a:prstGeom prst="rect">
            <a:avLst/>
          </a:prstGeom>
          <a:noFill/>
        </p:spPr>
      </p:pic>
      <p:sp>
        <p:nvSpPr>
          <p:cNvPr id="13" name="Subtitle 12"/>
          <p:cNvSpPr>
            <a:spLocks noGrp="1"/>
          </p:cNvSpPr>
          <p:nvPr>
            <p:ph type="subTitle" idx="1"/>
          </p:nvPr>
        </p:nvSpPr>
        <p:spPr>
          <a:xfrm>
            <a:off x="304800" y="457200"/>
            <a:ext cx="7924800" cy="6934200"/>
          </a:xfrm>
        </p:spPr>
        <p:txBody>
          <a:bodyPr>
            <a:normAutofit/>
          </a:bodyPr>
          <a:lstStyle/>
          <a:p>
            <a:r>
              <a:rPr lang="en-US" sz="4000" b="1" i="1" dirty="0" smtClean="0">
                <a:solidFill>
                  <a:schemeClr val="bg1"/>
                </a:solidFill>
                <a:effectLst>
                  <a:glow rad="101600">
                    <a:schemeClr val="tx1">
                      <a:alpha val="60000"/>
                    </a:schemeClr>
                  </a:glow>
                </a:effectLst>
              </a:rPr>
              <a:t>“And I saw the souls of them that were beheaded for the witness of Jesus, and for the Word of God, and which had not worshiped the beast, neither his image, neither had received his mark upon their foreheads, or in their hands; and they lived and reigned with Christ a thousand years.” </a:t>
            </a:r>
          </a:p>
          <a:p>
            <a:r>
              <a:rPr lang="en-US" sz="4000" b="1" i="1" dirty="0" smtClean="0">
                <a:solidFill>
                  <a:schemeClr val="bg1"/>
                </a:solidFill>
                <a:effectLst>
                  <a:glow rad="101600">
                    <a:schemeClr val="tx1">
                      <a:alpha val="60000"/>
                    </a:schemeClr>
                  </a:glow>
                </a:effectLst>
              </a:rPr>
              <a:t>(Revelation 20:4)</a:t>
            </a:r>
          </a:p>
        </p:txBody>
      </p:sp>
    </p:spTree>
    <p:extLst>
      <p:ext uri="{BB962C8B-B14F-4D97-AF65-F5344CB8AC3E}">
        <p14:creationId xmlns:p14="http://schemas.microsoft.com/office/powerpoint/2010/main" val="41592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rapturewatcher.files.wordpress.com/2013/04/glorious-rapture-day2.jpg?w=610&amp;h=433"/>
          <p:cNvPicPr>
            <a:picLocks noChangeAspect="1" noChangeArrowheads="1"/>
          </p:cNvPicPr>
          <p:nvPr/>
        </p:nvPicPr>
        <p:blipFill>
          <a:blip r:embed="rId3" cstate="print">
            <a:lum bright="-20000" contrast="30000"/>
          </a:blip>
          <a:srcRect/>
          <a:stretch>
            <a:fillRect/>
          </a:stretch>
        </p:blipFill>
        <p:spPr bwMode="auto">
          <a:xfrm>
            <a:off x="-381000" y="0"/>
            <a:ext cx="9639124" cy="6858000"/>
          </a:xfrm>
          <a:prstGeom prst="rect">
            <a:avLst/>
          </a:prstGeom>
          <a:noFill/>
        </p:spPr>
      </p:pic>
      <p:sp>
        <p:nvSpPr>
          <p:cNvPr id="3" name="Content Placeholder 2"/>
          <p:cNvSpPr>
            <a:spLocks noGrp="1"/>
          </p:cNvSpPr>
          <p:nvPr>
            <p:ph idx="1"/>
          </p:nvPr>
        </p:nvSpPr>
        <p:spPr>
          <a:xfrm>
            <a:off x="0" y="0"/>
            <a:ext cx="9144000" cy="6858000"/>
          </a:xfrm>
        </p:spPr>
        <p:txBody>
          <a:bodyPr>
            <a:normAutofit/>
          </a:bodyPr>
          <a:lstStyle/>
          <a:p>
            <a:pPr algn="ctr">
              <a:buNone/>
            </a:pPr>
            <a:r>
              <a:rPr lang="en-US" sz="3600" b="1" i="1" dirty="0" smtClean="0">
                <a:solidFill>
                  <a:schemeClr val="bg1"/>
                </a:solidFill>
                <a:effectLst>
                  <a:glow rad="101600">
                    <a:schemeClr val="tx1">
                      <a:alpha val="60000"/>
                    </a:schemeClr>
                  </a:glow>
                </a:effectLst>
              </a:rPr>
              <a:t>   “And God shall wipe away all tears from their eyes; and there shall be no more death, neither sorrow, nor crying, neither shall there be any more pain: for the former things are passed away.” (Revelation 21:4) </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45367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take the Mark!</a:t>
            </a:r>
            <a:endParaRPr lang="en-US" dirty="0"/>
          </a:p>
        </p:txBody>
      </p:sp>
      <p:pic>
        <p:nvPicPr>
          <p:cNvPr id="3074" name="Picture 2" descr="C:\Users\Dan White\Pictures\Bible pictures\Prophecy pictures\prophecy pictures\barcode and 666\666_mark_of_the_beast (2).jpg"/>
          <p:cNvPicPr>
            <a:picLocks noChangeAspect="1" noChangeArrowheads="1"/>
          </p:cNvPicPr>
          <p:nvPr/>
        </p:nvPicPr>
        <p:blipFill>
          <a:blip r:embed="rId2" cstate="print"/>
          <a:srcRect/>
          <a:stretch>
            <a:fillRect/>
          </a:stretch>
        </p:blipFill>
        <p:spPr bwMode="auto">
          <a:xfrm>
            <a:off x="990600" y="1447800"/>
            <a:ext cx="6908800" cy="5181600"/>
          </a:xfrm>
          <a:prstGeom prst="rect">
            <a:avLst/>
          </a:prstGeom>
          <a:noFill/>
        </p:spPr>
      </p:pic>
    </p:spTree>
    <p:extLst>
      <p:ext uri="{BB962C8B-B14F-4D97-AF65-F5344CB8AC3E}">
        <p14:creationId xmlns:p14="http://schemas.microsoft.com/office/powerpoint/2010/main" val="11780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qcostarica.com/wp-content/uploads/2014/11/visa-c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0507">
            <a:off x="5112733" y="358883"/>
            <a:ext cx="3867150" cy="24437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ausethemoment.com/wp-content/uploads/2013/01/RFID-Passport.jpg"/>
          <p:cNvPicPr>
            <a:picLocks noChangeAspect="1" noChangeArrowheads="1"/>
          </p:cNvPicPr>
          <p:nvPr/>
        </p:nvPicPr>
        <p:blipFill rotWithShape="1">
          <a:blip r:embed="rId3">
            <a:extLst>
              <a:ext uri="{28A0092B-C50C-407E-A947-70E740481C1C}">
                <a14:useLocalDpi xmlns:a14="http://schemas.microsoft.com/office/drawing/2010/main" val="0"/>
              </a:ext>
            </a:extLst>
          </a:blip>
          <a:srcRect l="21329" r="26155"/>
          <a:stretch/>
        </p:blipFill>
        <p:spPr bwMode="auto">
          <a:xfrm rot="21124581">
            <a:off x="304800" y="241535"/>
            <a:ext cx="3751604"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realassetmgt.com/images/cutouts/RFID-T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819400"/>
            <a:ext cx="2200275" cy="21584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http://www.homelandsecuritynewswire.com/sites/default/files/imagecache/standard/reali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34947">
            <a:off x="457200" y="4300982"/>
            <a:ext cx="3276600" cy="2118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engadget.com/media/2006/02/rfid_chi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9534">
            <a:off x="5944048" y="4362774"/>
            <a:ext cx="30480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55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Ptr. Daniel White\Pictures\BACKGROUNDS\019_Magic.jpg"/>
          <p:cNvPicPr>
            <a:picLocks noChangeAspect="1" noChangeArrowheads="1"/>
          </p:cNvPicPr>
          <p:nvPr/>
        </p:nvPicPr>
        <p:blipFill>
          <a:blip r:embed="rId3" cstate="print">
            <a:lum bright="-10000"/>
          </a:blip>
          <a:srcRect/>
          <a:stretch>
            <a:fillRect/>
          </a:stretch>
        </p:blipFill>
        <p:spPr bwMode="auto">
          <a:xfrm>
            <a:off x="0" y="0"/>
            <a:ext cx="9144000" cy="6857999"/>
          </a:xfrm>
          <a:prstGeom prst="rect">
            <a:avLst/>
          </a:prstGeom>
          <a:noFill/>
        </p:spPr>
      </p:pic>
      <p:sp>
        <p:nvSpPr>
          <p:cNvPr id="4" name="Title 3"/>
          <p:cNvSpPr>
            <a:spLocks noGrp="1"/>
          </p:cNvSpPr>
          <p:nvPr>
            <p:ph type="title"/>
          </p:nvPr>
        </p:nvSpPr>
        <p:spPr>
          <a:xfrm>
            <a:off x="457200" y="274638"/>
            <a:ext cx="8229600" cy="868362"/>
          </a:xfrm>
        </p:spPr>
        <p:txBody>
          <a:bodyPr>
            <a:normAutofit fontScale="90000"/>
          </a:bodyPr>
          <a:lstStyle/>
          <a:p>
            <a:r>
              <a:rPr lang="en-US" dirty="0" smtClean="0">
                <a:effectLst>
                  <a:glow rad="139700">
                    <a:schemeClr val="bg1">
                      <a:alpha val="40000"/>
                    </a:schemeClr>
                  </a:glow>
                </a:effectLst>
                <a:latin typeface="Iskoola Pota" pitchFamily="18" charset="0"/>
                <a:cs typeface="Iskoola Pota" pitchFamily="18" charset="0"/>
              </a:rPr>
              <a:t>The Anti-Christ</a:t>
            </a:r>
            <a:br>
              <a:rPr lang="en-US" dirty="0" smtClean="0">
                <a:effectLst>
                  <a:glow rad="139700">
                    <a:schemeClr val="bg1">
                      <a:alpha val="40000"/>
                    </a:schemeClr>
                  </a:glow>
                </a:effectLst>
                <a:latin typeface="Iskoola Pota" pitchFamily="18" charset="0"/>
                <a:cs typeface="Iskoola Pota" pitchFamily="18" charset="0"/>
              </a:rPr>
            </a:br>
            <a:r>
              <a:rPr lang="en-US" dirty="0" smtClean="0">
                <a:effectLst>
                  <a:glow rad="139700">
                    <a:schemeClr val="bg1">
                      <a:alpha val="40000"/>
                    </a:schemeClr>
                  </a:glow>
                </a:effectLst>
                <a:latin typeface="Iskoola Pota" pitchFamily="18" charset="0"/>
                <a:cs typeface="Iskoola Pota" pitchFamily="18" charset="0"/>
              </a:rPr>
              <a:t>Daniel 8:23-25, 9:27</a:t>
            </a:r>
            <a:endParaRPr lang="en-US" dirty="0">
              <a:effectLst>
                <a:glow rad="139700">
                  <a:schemeClr val="bg1">
                    <a:alpha val="40000"/>
                  </a:schemeClr>
                </a:glow>
              </a:effectLst>
              <a:latin typeface="Iskoola Pota" pitchFamily="18" charset="0"/>
              <a:cs typeface="Iskoola Pota" pitchFamily="18" charset="0"/>
            </a:endParaRPr>
          </a:p>
        </p:txBody>
      </p:sp>
      <p:sp>
        <p:nvSpPr>
          <p:cNvPr id="5" name="Content Placeholder 4"/>
          <p:cNvSpPr>
            <a:spLocks noGrp="1"/>
          </p:cNvSpPr>
          <p:nvPr>
            <p:ph idx="1"/>
          </p:nvPr>
        </p:nvSpPr>
        <p:spPr>
          <a:xfrm>
            <a:off x="457200" y="1600200"/>
            <a:ext cx="8229600" cy="5638800"/>
          </a:xfrm>
        </p:spPr>
        <p:txBody>
          <a:bodyPr>
            <a:normAutofit fontScale="77500" lnSpcReduction="20000"/>
          </a:bodyPr>
          <a:lstStyle/>
          <a:p>
            <a:r>
              <a:rPr lang="en-US" dirty="0" smtClean="0">
                <a:effectLst>
                  <a:glow rad="139700">
                    <a:schemeClr val="bg1">
                      <a:alpha val="40000"/>
                    </a:schemeClr>
                  </a:glow>
                </a:effectLst>
                <a:latin typeface="Iskoola Pota" pitchFamily="18" charset="0"/>
                <a:cs typeface="Iskoola Pota" pitchFamily="18" charset="0"/>
              </a:rPr>
              <a:t>Powerful warrior / military leader</a:t>
            </a:r>
          </a:p>
          <a:p>
            <a:r>
              <a:rPr lang="en-US" dirty="0" smtClean="0">
                <a:effectLst>
                  <a:glow rad="139700">
                    <a:schemeClr val="bg1">
                      <a:alpha val="40000"/>
                    </a:schemeClr>
                  </a:glow>
                </a:effectLst>
                <a:latin typeface="Iskoola Pota" pitchFamily="18" charset="0"/>
                <a:cs typeface="Iskoola Pota" pitchFamily="18" charset="0"/>
              </a:rPr>
              <a:t>Very intelligent and articulate</a:t>
            </a:r>
          </a:p>
          <a:p>
            <a:r>
              <a:rPr lang="en-US" dirty="0" smtClean="0">
                <a:effectLst>
                  <a:glow rad="139700">
                    <a:schemeClr val="bg1">
                      <a:alpha val="40000"/>
                    </a:schemeClr>
                  </a:glow>
                </a:effectLst>
                <a:latin typeface="Iskoola Pota" pitchFamily="18" charset="0"/>
                <a:cs typeface="Iskoola Pota" pitchFamily="18" charset="0"/>
              </a:rPr>
              <a:t>Rises to power quickly</a:t>
            </a:r>
          </a:p>
          <a:p>
            <a:r>
              <a:rPr lang="en-US" dirty="0" smtClean="0">
                <a:effectLst>
                  <a:glow rad="139700">
                    <a:schemeClr val="bg1">
                      <a:alpha val="40000"/>
                    </a:schemeClr>
                  </a:glow>
                </a:effectLst>
                <a:latin typeface="Iskoola Pota" pitchFamily="18" charset="0"/>
                <a:cs typeface="Iskoola Pota" pitchFamily="18" charset="0"/>
              </a:rPr>
              <a:t>Mighty in power but not his own (Satan’s)</a:t>
            </a:r>
          </a:p>
          <a:p>
            <a:r>
              <a:rPr lang="en-US" dirty="0" smtClean="0">
                <a:effectLst>
                  <a:glow rad="139700">
                    <a:schemeClr val="bg1">
                      <a:alpha val="40000"/>
                    </a:schemeClr>
                  </a:glow>
                </a:effectLst>
                <a:latin typeface="Iskoola Pota" pitchFamily="18" charset="0"/>
                <a:cs typeface="Iskoola Pota" pitchFamily="18" charset="0"/>
              </a:rPr>
              <a:t>Conquers</a:t>
            </a:r>
          </a:p>
          <a:p>
            <a:r>
              <a:rPr lang="en-US" dirty="0" smtClean="0">
                <a:effectLst>
                  <a:glow rad="139700">
                    <a:schemeClr val="bg1">
                      <a:alpha val="40000"/>
                    </a:schemeClr>
                  </a:glow>
                </a:effectLst>
                <a:latin typeface="Iskoola Pota" pitchFamily="18" charset="0"/>
                <a:cs typeface="Iskoola Pota" pitchFamily="18" charset="0"/>
              </a:rPr>
              <a:t>Prosper politically</a:t>
            </a:r>
          </a:p>
          <a:p>
            <a:r>
              <a:rPr lang="en-US" dirty="0" smtClean="0">
                <a:effectLst>
                  <a:glow rad="139700">
                    <a:schemeClr val="bg1">
                      <a:alpha val="40000"/>
                    </a:schemeClr>
                  </a:glow>
                </a:effectLst>
                <a:latin typeface="Iskoola Pota" pitchFamily="18" charset="0"/>
                <a:cs typeface="Iskoola Pota" pitchFamily="18" charset="0"/>
              </a:rPr>
              <a:t>Advance and flourish</a:t>
            </a:r>
          </a:p>
          <a:p>
            <a:r>
              <a:rPr lang="en-US" dirty="0" smtClean="0">
                <a:effectLst>
                  <a:glow rad="139700">
                    <a:schemeClr val="bg1">
                      <a:alpha val="40000"/>
                    </a:schemeClr>
                  </a:glow>
                </a:effectLst>
                <a:latin typeface="Iskoola Pota" pitchFamily="18" charset="0"/>
                <a:cs typeface="Iskoola Pota" pitchFamily="18" charset="0"/>
              </a:rPr>
              <a:t>Destroy powerful kingdoms (nations)</a:t>
            </a:r>
          </a:p>
          <a:p>
            <a:r>
              <a:rPr lang="en-US" dirty="0" smtClean="0">
                <a:effectLst>
                  <a:glow rad="139700">
                    <a:schemeClr val="bg1">
                      <a:alpha val="40000"/>
                    </a:schemeClr>
                  </a:glow>
                </a:effectLst>
                <a:latin typeface="Iskoola Pota" pitchFamily="18" charset="0"/>
                <a:cs typeface="Iskoola Pota" pitchFamily="18" charset="0"/>
              </a:rPr>
              <a:t>Persecute Israel (seeking to destroy her as a nation)</a:t>
            </a:r>
          </a:p>
          <a:p>
            <a:r>
              <a:rPr lang="en-US" dirty="0" smtClean="0">
                <a:effectLst>
                  <a:glow rad="139700">
                    <a:schemeClr val="bg1">
                      <a:alpha val="40000"/>
                    </a:schemeClr>
                  </a:glow>
                </a:effectLst>
                <a:latin typeface="Iskoola Pota" pitchFamily="18" charset="0"/>
                <a:cs typeface="Iskoola Pota" pitchFamily="18" charset="0"/>
              </a:rPr>
              <a:t>Business will prosper under his policies</a:t>
            </a:r>
          </a:p>
          <a:p>
            <a:r>
              <a:rPr lang="en-US" dirty="0" smtClean="0">
                <a:effectLst>
                  <a:glow rad="139700">
                    <a:schemeClr val="bg1">
                      <a:alpha val="40000"/>
                    </a:schemeClr>
                  </a:glow>
                </a:effectLst>
                <a:latin typeface="Iskoola Pota" pitchFamily="18" charset="0"/>
                <a:cs typeface="Iskoola Pota" pitchFamily="18" charset="0"/>
              </a:rPr>
              <a:t>Secure a peace covenant (7 years)</a:t>
            </a:r>
          </a:p>
          <a:p>
            <a:r>
              <a:rPr lang="en-US" dirty="0" smtClean="0">
                <a:effectLst>
                  <a:glow rad="139700">
                    <a:schemeClr val="bg1">
                      <a:alpha val="40000"/>
                    </a:schemeClr>
                  </a:glow>
                </a:effectLst>
                <a:latin typeface="Iskoola Pota" pitchFamily="18" charset="0"/>
                <a:cs typeface="Iskoola Pota" pitchFamily="18" charset="0"/>
              </a:rPr>
              <a:t>Break the covenant  (3 ½ years) / cause worship to cease</a:t>
            </a:r>
          </a:p>
          <a:p>
            <a:r>
              <a:rPr lang="en-US" dirty="0" smtClean="0">
                <a:effectLst>
                  <a:glow rad="139700">
                    <a:schemeClr val="bg1">
                      <a:alpha val="40000"/>
                    </a:schemeClr>
                  </a:glow>
                </a:effectLst>
                <a:latin typeface="Iskoola Pota" pitchFamily="18" charset="0"/>
                <a:cs typeface="Iskoola Pota" pitchFamily="18" charset="0"/>
              </a:rPr>
              <a:t>Commit the “Abomination of Desolation” / Exalt himself as God</a:t>
            </a:r>
          </a:p>
          <a:p>
            <a:endParaRPr lang="en-US" dirty="0" smtClean="0">
              <a:effectLst>
                <a:glow rad="139700">
                  <a:schemeClr val="bg1">
                    <a:alpha val="40000"/>
                  </a:schemeClr>
                </a:glow>
              </a:effectLst>
              <a:latin typeface="Iskoola Pota" pitchFamily="18" charset="0"/>
              <a:cs typeface="Iskoola Pota" pitchFamily="18" charset="0"/>
            </a:endParaRPr>
          </a:p>
          <a:p>
            <a:endParaRPr lang="en-US" dirty="0" smtClean="0">
              <a:effectLst>
                <a:glow rad="139700">
                  <a:schemeClr val="bg1">
                    <a:alpha val="40000"/>
                  </a:schemeClr>
                </a:glow>
              </a:effectLst>
              <a:latin typeface="Iskoola Pota" pitchFamily="18" charset="0"/>
              <a:cs typeface="Iskoola Pota" pitchFamily="18" charset="0"/>
            </a:endParaRPr>
          </a:p>
          <a:p>
            <a:endParaRPr lang="en-US" dirty="0">
              <a:effectLst>
                <a:glow rad="139700">
                  <a:schemeClr val="bg1">
                    <a:alpha val="40000"/>
                  </a:schemeClr>
                </a:glow>
              </a:effectLst>
              <a:latin typeface="Iskoola Pota" pitchFamily="18" charset="0"/>
              <a:cs typeface="Iskoola Pota" pitchFamily="18" charset="0"/>
            </a:endParaRPr>
          </a:p>
        </p:txBody>
      </p:sp>
    </p:spTree>
    <p:extLst>
      <p:ext uri="{BB962C8B-B14F-4D97-AF65-F5344CB8AC3E}">
        <p14:creationId xmlns:p14="http://schemas.microsoft.com/office/powerpoint/2010/main" val="328536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additive="base">
                                        <p:cTn id="7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4" dur="10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anim calcmode="lin" valueType="num">
                                      <p:cBhvr additive="base">
                                        <p:cTn id="79"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600" i="1" dirty="0" smtClean="0"/>
              <a:t>Rev. 14:11 “And the smoke of their torment </a:t>
            </a:r>
            <a:r>
              <a:rPr lang="en-US" sz="3600" i="1" dirty="0" err="1" smtClean="0"/>
              <a:t>ascendeth</a:t>
            </a:r>
            <a:r>
              <a:rPr lang="en-US" sz="3600" i="1" dirty="0" smtClean="0"/>
              <a:t> up for ever and ever: and they have no rest day nor night, who worship the beast and his image, and whosoever receiveth the mark of his name.”</a:t>
            </a:r>
            <a:br>
              <a:rPr lang="en-US" sz="3600" i="1" dirty="0" smtClean="0"/>
            </a:br>
            <a:r>
              <a:rPr lang="en-US" sz="3600" i="1" dirty="0" smtClean="0"/>
              <a:t> Rev. 19:20 “And the beast was taken, and with him the false prophet that wrought miracles before him, with which he deceived them that had received the mark of the beast, and them that worshipped his image. These both were cast alive into a lake of fire burning with brimstone.”</a:t>
            </a:r>
            <a:endParaRPr lang="en-US" sz="3600" i="1" dirty="0"/>
          </a:p>
        </p:txBody>
      </p:sp>
    </p:spTree>
    <p:extLst>
      <p:ext uri="{BB962C8B-B14F-4D97-AF65-F5344CB8AC3E}">
        <p14:creationId xmlns:p14="http://schemas.microsoft.com/office/powerpoint/2010/main" val="386559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borg2.com/Revelation/Rev14/Lake%20of%20Fir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9" y="914400"/>
            <a:ext cx="9083230" cy="5981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jesus-is-savior.com/Hells_Truth/hell_forever_and_e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933825" cy="29527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1.bp.blogspot.com/_wqOT8is4ZS8/TP48u0fcdFI/AAAAAAAABPs/LBmvmqxwa64/s1600/Dream%2Bof%2BNebuchadnezzar.jpg"/>
          <p:cNvPicPr>
            <a:picLocks noChangeAspect="1" noChangeArrowheads="1"/>
          </p:cNvPicPr>
          <p:nvPr/>
        </p:nvPicPr>
        <p:blipFill>
          <a:blip r:embed="rId2" cstate="print"/>
          <a:srcRect/>
          <a:stretch>
            <a:fillRect/>
          </a:stretch>
        </p:blipFill>
        <p:spPr bwMode="auto">
          <a:xfrm>
            <a:off x="2057400" y="-76200"/>
            <a:ext cx="4867892" cy="6858000"/>
          </a:xfrm>
          <a:prstGeom prst="rect">
            <a:avLst/>
          </a:prstGeom>
          <a:ln>
            <a:noFill/>
          </a:ln>
          <a:effectLst>
            <a:softEdge rad="112500"/>
          </a:effectLst>
        </p:spPr>
      </p:pic>
    </p:spTree>
    <p:extLst>
      <p:ext uri="{BB962C8B-B14F-4D97-AF65-F5344CB8AC3E}">
        <p14:creationId xmlns:p14="http://schemas.microsoft.com/office/powerpoint/2010/main" val="7636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858000"/>
          </a:xfrm>
        </p:spPr>
        <p:txBody>
          <a:bodyPr>
            <a:noAutofit/>
          </a:bodyPr>
          <a:lstStyle/>
          <a:p>
            <a:r>
              <a:rPr lang="en-US" sz="3600" i="1" dirty="0" smtClean="0"/>
              <a:t>“Thou </a:t>
            </a:r>
            <a:r>
              <a:rPr lang="en-US" sz="3600" i="1" dirty="0" err="1"/>
              <a:t>sawest</a:t>
            </a:r>
            <a:r>
              <a:rPr lang="en-US" sz="3600" i="1" dirty="0"/>
              <a:t> till that a stone was cut out without hands, which smote the image upon his feet that were of iron and clay, and brake them to </a:t>
            </a:r>
            <a:r>
              <a:rPr lang="en-US" sz="3600" i="1" dirty="0" smtClean="0"/>
              <a:t>pieces. Then </a:t>
            </a:r>
            <a:r>
              <a:rPr lang="en-US" sz="3600" i="1" dirty="0"/>
              <a:t>was the iron, the clay, the brass, the silver, and the gold, broken to pieces together, and became like the chaff of the summer </a:t>
            </a:r>
            <a:r>
              <a:rPr lang="en-US" sz="3600" i="1" dirty="0" err="1"/>
              <a:t>threshingfloors</a:t>
            </a:r>
            <a:r>
              <a:rPr lang="en-US" sz="3600" i="1" dirty="0"/>
              <a:t>; and the wind carried them away, that no place was found for them: and the stone that smote the image became a great mountain, and filled the whole earth</a:t>
            </a:r>
            <a:r>
              <a:rPr lang="en-US" sz="3600" i="1" dirty="0" smtClean="0"/>
              <a:t>.</a:t>
            </a:r>
            <a:r>
              <a:rPr lang="en-US" sz="3600" i="1" dirty="0"/>
              <a:t> </a:t>
            </a:r>
            <a:r>
              <a:rPr lang="en-US" sz="3600" i="1" dirty="0" smtClean="0"/>
              <a:t/>
            </a:r>
            <a:br>
              <a:rPr lang="en-US" sz="3600" i="1" dirty="0" smtClean="0"/>
            </a:br>
            <a:r>
              <a:rPr lang="en-US" sz="3600" i="1" dirty="0"/>
              <a:t>(</a:t>
            </a:r>
            <a:r>
              <a:rPr lang="en-US" sz="3600" i="1" dirty="0" smtClean="0"/>
              <a:t>Daniel 2:34-35)</a:t>
            </a:r>
            <a:endParaRPr lang="en-US" sz="3600" i="1" dirty="0"/>
          </a:p>
        </p:txBody>
      </p:sp>
    </p:spTree>
    <p:extLst>
      <p:ext uri="{BB962C8B-B14F-4D97-AF65-F5344CB8AC3E}">
        <p14:creationId xmlns:p14="http://schemas.microsoft.com/office/powerpoint/2010/main" val="42570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theaeoneye.files.wordpress.com/2013/10/statue-of-nebuchadnezzar-daniel-chapter-2-iron-and-clay-hyrbid-nephilim-kingdom-853x1024.jpg"/>
          <p:cNvPicPr>
            <a:picLocks noChangeAspect="1" noChangeArrowheads="1"/>
          </p:cNvPicPr>
          <p:nvPr/>
        </p:nvPicPr>
        <p:blipFill>
          <a:blip r:embed="rId2" cstate="print"/>
          <a:srcRect/>
          <a:stretch>
            <a:fillRect/>
          </a:stretch>
        </p:blipFill>
        <p:spPr bwMode="auto">
          <a:xfrm>
            <a:off x="1676400" y="15667"/>
            <a:ext cx="5713147" cy="6858000"/>
          </a:xfrm>
          <a:prstGeom prst="rect">
            <a:avLst/>
          </a:prstGeom>
          <a:noFill/>
        </p:spPr>
      </p:pic>
    </p:spTree>
    <p:extLst>
      <p:ext uri="{BB962C8B-B14F-4D97-AF65-F5344CB8AC3E}">
        <p14:creationId xmlns:p14="http://schemas.microsoft.com/office/powerpoint/2010/main" val="36341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834"/>
          <a:stretch/>
        </p:blipFill>
        <p:spPr bwMode="auto">
          <a:xfrm>
            <a:off x="-914401" y="-10682"/>
            <a:ext cx="10359373" cy="686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906596" cy="29299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94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4.06199E-6 L 0.31979 0.56372 " pathEditMode="relative" rAng="0" ptsTypes="AA">
                                      <p:cBhvr>
                                        <p:cTn id="11" dur="2000" fill="hold"/>
                                        <p:tgtEl>
                                          <p:spTgt spid="13316"/>
                                        </p:tgtEl>
                                        <p:attrNameLst>
                                          <p:attrName>ppt_x</p:attrName>
                                          <p:attrName>ppt_y</p:attrName>
                                        </p:attrNameLst>
                                      </p:cBhvr>
                                      <p:rCtr x="15990" y="281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ucg.org/files/booklets/nebuchadnezzar-kingdom-of-god-established.jpg"/>
          <p:cNvPicPr>
            <a:picLocks noChangeAspect="1" noChangeArrowheads="1"/>
          </p:cNvPicPr>
          <p:nvPr/>
        </p:nvPicPr>
        <p:blipFill rotWithShape="1">
          <a:blip r:embed="rId2" cstate="print"/>
          <a:srcRect l="45047"/>
          <a:stretch/>
        </p:blipFill>
        <p:spPr bwMode="auto">
          <a:xfrm>
            <a:off x="4113375" y="0"/>
            <a:ext cx="5024928" cy="7184572"/>
          </a:xfrm>
          <a:prstGeom prst="rect">
            <a:avLst/>
          </a:prstGeom>
          <a:ln>
            <a:noFill/>
          </a:ln>
          <a:effectLst>
            <a:softEdge rad="112500"/>
          </a:effectLst>
        </p:spPr>
      </p:pic>
      <p:sp>
        <p:nvSpPr>
          <p:cNvPr id="2" name="Rectangle 1"/>
          <p:cNvSpPr/>
          <p:nvPr/>
        </p:nvSpPr>
        <p:spPr>
          <a:xfrm>
            <a:off x="150975" y="762000"/>
            <a:ext cx="3962400" cy="5016758"/>
          </a:xfrm>
          <a:prstGeom prst="rect">
            <a:avLst/>
          </a:prstGeom>
        </p:spPr>
        <p:txBody>
          <a:bodyPr wrap="square">
            <a:spAutoFit/>
          </a:bodyPr>
          <a:lstStyle/>
          <a:p>
            <a:pPr algn="ctr"/>
            <a:r>
              <a:rPr lang="en-US" sz="4000" i="1" dirty="0" smtClean="0"/>
              <a:t>“The </a:t>
            </a:r>
            <a:r>
              <a:rPr lang="en-US" sz="4000" i="1" dirty="0"/>
              <a:t>kingdoms of this world are become the kingdoms of our Lord, and of his Christ; and he shall reign for ever and ever</a:t>
            </a:r>
            <a:r>
              <a:rPr lang="en-US" sz="4000" i="1" dirty="0" smtClean="0"/>
              <a:t>.”</a:t>
            </a:r>
            <a:endParaRPr lang="en-US" sz="4000" i="1" dirty="0"/>
          </a:p>
        </p:txBody>
      </p:sp>
    </p:spTree>
    <p:extLst>
      <p:ext uri="{BB962C8B-B14F-4D97-AF65-F5344CB8AC3E}">
        <p14:creationId xmlns:p14="http://schemas.microsoft.com/office/powerpoint/2010/main" val="414045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Nation bow before beast.jpg"/>
          <p:cNvPicPr>
            <a:picLocks noChangeAspect="1" noChangeArrowheads="1"/>
          </p:cNvPicPr>
          <p:nvPr/>
        </p:nvPicPr>
        <p:blipFill>
          <a:blip r:embed="rId3" cstate="print"/>
          <a:srcRect/>
          <a:stretch>
            <a:fillRect/>
          </a:stretch>
        </p:blipFill>
        <p:spPr bwMode="auto">
          <a:xfrm>
            <a:off x="1219200" y="-1"/>
            <a:ext cx="6858000" cy="6858001"/>
          </a:xfrm>
          <a:prstGeom prst="rect">
            <a:avLst/>
          </a:prstGeom>
          <a:ln>
            <a:noFill/>
          </a:ln>
          <a:effectLst>
            <a:softEdge rad="112500"/>
          </a:effectLst>
        </p:spPr>
      </p:pic>
      <p:sp>
        <p:nvSpPr>
          <p:cNvPr id="3" name="Title 2"/>
          <p:cNvSpPr>
            <a:spLocks noGrp="1"/>
          </p:cNvSpPr>
          <p:nvPr>
            <p:ph type="title"/>
          </p:nvPr>
        </p:nvSpPr>
        <p:spPr>
          <a:xfrm>
            <a:off x="457200" y="1066800"/>
            <a:ext cx="8229600" cy="1219200"/>
          </a:xfrm>
        </p:spPr>
        <p:txBody>
          <a:bodyPr>
            <a:normAutofit/>
          </a:bodyPr>
          <a:lstStyle/>
          <a:p>
            <a:r>
              <a:rPr lang="en-US" sz="5400" b="1" i="1" dirty="0" smtClean="0">
                <a:effectLst>
                  <a:glow rad="228600">
                    <a:schemeClr val="bg1">
                      <a:alpha val="40000"/>
                    </a:schemeClr>
                  </a:glow>
                </a:effectLst>
                <a:latin typeface="Pare" pitchFamily="2" charset="0"/>
              </a:rPr>
              <a:t>Revelation 17:12-14</a:t>
            </a:r>
            <a:endParaRPr lang="en-US" sz="5400" b="1" i="1" dirty="0">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312557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Desktop\Babylon rules the World.jpg"/>
          <p:cNvPicPr>
            <a:picLocks noChangeAspect="1" noChangeArrowheads="1"/>
          </p:cNvPicPr>
          <p:nvPr/>
        </p:nvPicPr>
        <p:blipFill>
          <a:blip r:embed="rId3" cstate="print"/>
          <a:srcRect/>
          <a:stretch>
            <a:fillRect/>
          </a:stretch>
        </p:blipFill>
        <p:spPr bwMode="auto">
          <a:xfrm>
            <a:off x="-812800" y="-738188"/>
            <a:ext cx="10517188" cy="7773988"/>
          </a:xfrm>
          <a:prstGeom prst="rect">
            <a:avLst/>
          </a:prstGeom>
          <a:noFill/>
        </p:spPr>
      </p:pic>
    </p:spTree>
    <p:extLst>
      <p:ext uri="{BB962C8B-B14F-4D97-AF65-F5344CB8AC3E}">
        <p14:creationId xmlns:p14="http://schemas.microsoft.com/office/powerpoint/2010/main" val="33434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1" y="0"/>
            <a:ext cx="9144001" cy="6858000"/>
          </a:xfrm>
          <a:prstGeom prst="rect">
            <a:avLst/>
          </a:prstGeom>
          <a:noFill/>
        </p:spPr>
      </p:pic>
      <p:sp>
        <p:nvSpPr>
          <p:cNvPr id="3" name="Content Placeholder 2"/>
          <p:cNvSpPr>
            <a:spLocks noGrp="1"/>
          </p:cNvSpPr>
          <p:nvPr>
            <p:ph idx="1"/>
          </p:nvPr>
        </p:nvSpPr>
        <p:spPr>
          <a:xfrm>
            <a:off x="228600" y="304800"/>
            <a:ext cx="8915400" cy="6553200"/>
          </a:xfrm>
        </p:spPr>
        <p:txBody>
          <a:bodyPr>
            <a:noAutofit/>
          </a:bodyPr>
          <a:lstStyle/>
          <a:p>
            <a:pPr>
              <a:buNone/>
            </a:pPr>
            <a:r>
              <a:rPr lang="en-US" sz="4000" i="1" dirty="0" smtClean="0">
                <a:effectLst>
                  <a:glow rad="101600">
                    <a:schemeClr val="bg1">
                      <a:alpha val="40000"/>
                    </a:schemeClr>
                  </a:glow>
                </a:effectLst>
                <a:latin typeface="+mj-lt"/>
              </a:rPr>
              <a:t>Revelation 17:14</a:t>
            </a:r>
          </a:p>
          <a:p>
            <a:r>
              <a:rPr lang="en-US" sz="4000" i="1" dirty="0" smtClean="0">
                <a:effectLst>
                  <a:glow rad="101600">
                    <a:schemeClr val="bg1">
                      <a:alpha val="40000"/>
                    </a:schemeClr>
                  </a:glow>
                </a:effectLst>
                <a:latin typeface="+mj-lt"/>
              </a:rPr>
              <a:t>“These shall make war with the Lamb (Jesus Christ – Psalms 2),</a:t>
            </a:r>
          </a:p>
          <a:p>
            <a:r>
              <a:rPr lang="en-US" sz="4000" i="1" dirty="0" smtClean="0">
                <a:effectLst>
                  <a:glow rad="101600">
                    <a:schemeClr val="bg1">
                      <a:alpha val="40000"/>
                    </a:schemeClr>
                  </a:glow>
                </a:effectLst>
                <a:latin typeface="+mj-lt"/>
              </a:rPr>
              <a:t>…and the Lamb shall overcome them: for He is the Lord of lords and the King of kings,</a:t>
            </a:r>
          </a:p>
          <a:p>
            <a:r>
              <a:rPr lang="en-US" sz="4000" i="1" dirty="0" smtClean="0">
                <a:effectLst>
                  <a:glow rad="101600">
                    <a:schemeClr val="bg1">
                      <a:alpha val="40000"/>
                    </a:schemeClr>
                  </a:glow>
                </a:effectLst>
                <a:latin typeface="+mj-lt"/>
              </a:rPr>
              <a:t>…and they that are with him are called, and chosen, and faithful .” (church – Revelation 19:11-20)</a:t>
            </a:r>
            <a:endParaRPr lang="en-US" sz="4000" i="1" dirty="0">
              <a:effectLst>
                <a:glow rad="101600">
                  <a:schemeClr val="bg1">
                    <a:alpha val="40000"/>
                  </a:schemeClr>
                </a:glow>
              </a:effectLst>
              <a:latin typeface="+mj-lt"/>
            </a:endParaRPr>
          </a:p>
        </p:txBody>
      </p:sp>
    </p:spTree>
    <p:extLst>
      <p:ext uri="{BB962C8B-B14F-4D97-AF65-F5344CB8AC3E}">
        <p14:creationId xmlns:p14="http://schemas.microsoft.com/office/powerpoint/2010/main" val="9615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Abomination of desolation</a:t>
            </a:r>
            <a:endParaRPr lang="en-US" dirty="0"/>
          </a:p>
        </p:txBody>
      </p:sp>
      <p:sp>
        <p:nvSpPr>
          <p:cNvPr id="6" name="Subtitle 5"/>
          <p:cNvSpPr>
            <a:spLocks noGrp="1"/>
          </p:cNvSpPr>
          <p:nvPr>
            <p:ph type="subTitle" idx="1"/>
          </p:nvPr>
        </p:nvSpPr>
        <p:spPr/>
        <p:txBody>
          <a:bodyPr/>
          <a:lstStyle/>
          <a:p>
            <a:endParaRPr lang="en-US" dirty="0"/>
          </a:p>
        </p:txBody>
      </p:sp>
      <p:pic>
        <p:nvPicPr>
          <p:cNvPr id="10251" name="Picture 11" descr="C:\Users\Ptr. Daniel White\Pictures\1-Bib Pics-Ot\Temple\Solomon dedicates temple C-95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3400"/>
            <a:ext cx="2857500" cy="23717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4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0480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4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realchristian.net/images/570_19-ARMIES-APPROACHING-JESUS.jpg"/>
          <p:cNvPicPr>
            <a:picLocks noChangeAspect="1" noChangeArrowheads="1"/>
          </p:cNvPicPr>
          <p:nvPr/>
        </p:nvPicPr>
        <p:blipFill>
          <a:blip r:embed="rId3" cstate="print"/>
          <a:srcRect/>
          <a:stretch>
            <a:fillRect/>
          </a:stretch>
        </p:blipFill>
        <p:spPr bwMode="auto">
          <a:xfrm>
            <a:off x="-10705" y="0"/>
            <a:ext cx="9154705" cy="6858000"/>
          </a:xfrm>
          <a:prstGeom prst="rect">
            <a:avLst/>
          </a:prstGeom>
          <a:noFill/>
        </p:spPr>
      </p:pic>
    </p:spTree>
    <p:extLst>
      <p:ext uri="{BB962C8B-B14F-4D97-AF65-F5344CB8AC3E}">
        <p14:creationId xmlns:p14="http://schemas.microsoft.com/office/powerpoint/2010/main" val="262088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9525000" cy="716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894195"/>
          </a:xfrm>
          <a:prstGeom prst="rect">
            <a:avLst/>
          </a:prstGeom>
        </p:spPr>
        <p:txBody>
          <a:bodyPr wrap="square">
            <a:spAutoFit/>
          </a:bodyPr>
          <a:lstStyle/>
          <a:p>
            <a:pPr algn="ctr"/>
            <a:r>
              <a:rPr lang="en-US" sz="2600" i="1" dirty="0" smtClean="0">
                <a:solidFill>
                  <a:schemeClr val="bg1"/>
                </a:solidFill>
              </a:rPr>
              <a:t>“Why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I will declare the decree: the LORD hath said unto me, Thou art my Son; this day have I begotten thee. Ask of me, and I shall give thee the heathen for </a:t>
            </a:r>
            <a:r>
              <a:rPr lang="en-US" sz="2600" i="1" dirty="0" err="1" smtClean="0">
                <a:solidFill>
                  <a:schemeClr val="bg1"/>
                </a:solidFill>
              </a:rPr>
              <a:t>thine</a:t>
            </a:r>
            <a:r>
              <a:rPr lang="en-US" sz="2600" i="1" dirty="0" smtClean="0">
                <a:solidFill>
                  <a:schemeClr val="bg1"/>
                </a:solidFill>
              </a:rPr>
              <a:t> inheritance, and the uttermost parts of the earth for thy possession. Thou shalt break them with a rod of iron; thou shalt dash them in pieces like a potter's vessel. Be wise now therefore, O ye kings: be instructed, ye judges of the earth. Serve the LORD with fear, and rejoice with trembling. Kiss the Son, lest he be angry, and ye perish from the way, when his wrath is kindled but a little. Blessed are all they that put their trust in him.” (Psalms 2:1-12) </a:t>
            </a:r>
            <a:endParaRPr lang="en-US" sz="2600" i="1" dirty="0">
              <a:solidFill>
                <a:schemeClr val="bg1"/>
              </a:solidFill>
            </a:endParaRPr>
          </a:p>
        </p:txBody>
      </p:sp>
    </p:spTree>
    <p:extLst>
      <p:ext uri="{BB962C8B-B14F-4D97-AF65-F5344CB8AC3E}">
        <p14:creationId xmlns:p14="http://schemas.microsoft.com/office/powerpoint/2010/main" val="1601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1" name="Picture 3" descr="C:\Users\Dan White\Pictures\Bible pictures\Prophecy pictures\prophecy pictures\rapture and second coming\scan0127 (2).jpg"/>
          <p:cNvPicPr>
            <a:picLocks noChangeAspect="1" noChangeArrowheads="1"/>
          </p:cNvPicPr>
          <p:nvPr/>
        </p:nvPicPr>
        <p:blipFill>
          <a:blip r:embed="rId2" cstate="print">
            <a:lum bright="-10000"/>
          </a:blip>
          <a:srcRect/>
          <a:stretch>
            <a:fillRect/>
          </a:stretch>
        </p:blipFill>
        <p:spPr bwMode="auto">
          <a:xfrm>
            <a:off x="0" y="2328333"/>
            <a:ext cx="9144000" cy="4529667"/>
          </a:xfrm>
          <a:prstGeom prst="rect">
            <a:avLst/>
          </a:prstGeom>
          <a:ln>
            <a:noFill/>
          </a:ln>
          <a:effectLst>
            <a:softEdge rad="112500"/>
          </a:effectLst>
        </p:spPr>
      </p:pic>
      <p:pic>
        <p:nvPicPr>
          <p:cNvPr id="222210" name="Picture 2" descr="C:\Users\Dan White\Pictures\Bible pictures\Prophecy pictures\prophecy pictures\rapture and second coming\Judgement was given (2).jpg"/>
          <p:cNvPicPr>
            <a:picLocks noChangeAspect="1" noChangeArrowheads="1"/>
          </p:cNvPicPr>
          <p:nvPr/>
        </p:nvPicPr>
        <p:blipFill>
          <a:blip r:embed="rId3" cstate="print"/>
          <a:srcRect/>
          <a:stretch>
            <a:fillRect/>
          </a:stretch>
        </p:blipFill>
        <p:spPr bwMode="auto">
          <a:xfrm>
            <a:off x="533400" y="0"/>
            <a:ext cx="2438400" cy="3230911"/>
          </a:xfrm>
          <a:prstGeom prst="ellipse">
            <a:avLst/>
          </a:prstGeom>
          <a:ln>
            <a:noFill/>
          </a:ln>
          <a:effectLst>
            <a:softEdge rad="112500"/>
          </a:effectLst>
        </p:spPr>
      </p:pic>
    </p:spTree>
    <p:extLst>
      <p:ext uri="{BB962C8B-B14F-4D97-AF65-F5344CB8AC3E}">
        <p14:creationId xmlns:p14="http://schemas.microsoft.com/office/powerpoint/2010/main" val="20505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044" y="16722"/>
            <a:ext cx="4316956" cy="684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 y="533400"/>
            <a:ext cx="4750845" cy="2554545"/>
          </a:xfrm>
          <a:prstGeom prst="rect">
            <a:avLst/>
          </a:prstGeom>
        </p:spPr>
        <p:txBody>
          <a:bodyPr wrap="square">
            <a:spAutoFit/>
          </a:bodyPr>
          <a:lstStyle/>
          <a:p>
            <a:pPr algn="ctr"/>
            <a:r>
              <a:rPr lang="en-US" sz="3200" i="1" dirty="0" smtClean="0"/>
              <a:t>“The </a:t>
            </a:r>
            <a:r>
              <a:rPr lang="en-US" sz="3200" i="1" dirty="0"/>
              <a:t>kingdoms of this world are become the kingdoms of our Lord, and of his Christ; and he shall reign for ever and ever</a:t>
            </a:r>
            <a:r>
              <a:rPr lang="en-US" sz="3200" i="1" dirty="0" smtClean="0"/>
              <a:t>.”</a:t>
            </a:r>
            <a:endParaRPr lang="en-US" sz="3200" i="1" dirty="0"/>
          </a:p>
        </p:txBody>
      </p:sp>
      <p:sp>
        <p:nvSpPr>
          <p:cNvPr id="3" name="Rectangle 2"/>
          <p:cNvSpPr/>
          <p:nvPr/>
        </p:nvSpPr>
        <p:spPr>
          <a:xfrm>
            <a:off x="178844" y="4267200"/>
            <a:ext cx="4572000" cy="1569660"/>
          </a:xfrm>
          <a:prstGeom prst="rect">
            <a:avLst/>
          </a:prstGeom>
        </p:spPr>
        <p:txBody>
          <a:bodyPr>
            <a:spAutoFit/>
          </a:bodyPr>
          <a:lstStyle/>
          <a:p>
            <a:pPr algn="ctr"/>
            <a:r>
              <a:rPr lang="en-US" sz="3200" i="1" dirty="0" smtClean="0"/>
              <a:t>“And </a:t>
            </a:r>
            <a:r>
              <a:rPr lang="en-US" sz="3200" i="1" dirty="0"/>
              <a:t>they </a:t>
            </a:r>
            <a:r>
              <a:rPr lang="en-US" sz="3200" i="1" dirty="0" smtClean="0"/>
              <a:t>(believers) lived </a:t>
            </a:r>
            <a:r>
              <a:rPr lang="en-US" sz="3200" i="1" dirty="0"/>
              <a:t>and reigned with Christ a thousand years</a:t>
            </a:r>
            <a:r>
              <a:rPr lang="en-US" sz="3200" i="1" dirty="0" smtClean="0"/>
              <a:t>.”</a:t>
            </a:r>
            <a:endParaRPr lang="en-US" sz="3200" i="1" dirty="0"/>
          </a:p>
        </p:txBody>
      </p:sp>
    </p:spTree>
    <p:extLst>
      <p:ext uri="{BB962C8B-B14F-4D97-AF65-F5344CB8AC3E}">
        <p14:creationId xmlns:p14="http://schemas.microsoft.com/office/powerpoint/2010/main" val="43139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www.nowtheendbegins.com/images/theRapture/jesus-returns-with-the-church-saints-at-end-of-the-tribulation.jpg"/>
          <p:cNvPicPr>
            <a:picLocks noChangeAspect="1" noChangeArrowheads="1"/>
          </p:cNvPicPr>
          <p:nvPr/>
        </p:nvPicPr>
        <p:blipFill>
          <a:blip r:embed="rId2" cstate="print"/>
          <a:srcRect/>
          <a:stretch>
            <a:fillRect/>
          </a:stretch>
        </p:blipFill>
        <p:spPr bwMode="auto">
          <a:xfrm>
            <a:off x="-16653" y="0"/>
            <a:ext cx="9160653" cy="6096000"/>
          </a:xfrm>
          <a:prstGeom prst="rect">
            <a:avLst/>
          </a:prstGeom>
          <a:ln>
            <a:noFill/>
          </a:ln>
          <a:effectLst>
            <a:softEdge rad="112500"/>
          </a:effectLst>
        </p:spPr>
      </p:pic>
      <p:pic>
        <p:nvPicPr>
          <p:cNvPr id="1026" name="Picture 2" descr="http://2.bp.blogspot.com/-sBpLrAbYrTs/T_OY0BFm1RI/AAAAAAAAAXU/_FvsfmPh3qY/s1600/JCKOKLOL-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267200"/>
            <a:ext cx="4495800" cy="2510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1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TotalTime>
  <Words>2534</Words>
  <Application>Microsoft Office PowerPoint</Application>
  <PresentationFormat>On-screen Show (4:3)</PresentationFormat>
  <Paragraphs>201</Paragraphs>
  <Slides>95</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Addict</vt:lpstr>
      <vt:lpstr>Alternate-Gothic-No2</vt:lpstr>
      <vt:lpstr>Arial</vt:lpstr>
      <vt:lpstr>Calibri</vt:lpstr>
      <vt:lpstr>Goudita SF</vt:lpstr>
      <vt:lpstr>Iskoola Pota</vt:lpstr>
      <vt:lpstr>Pare</vt:lpstr>
      <vt:lpstr>Times New Roman</vt:lpstr>
      <vt:lpstr>Office Theme</vt:lpstr>
      <vt:lpstr>The Revelation  of Jesus Christ</vt:lpstr>
      <vt:lpstr>PowerPoint Presentation</vt:lpstr>
      <vt:lpstr>The rise and fall of the Anti-Christ</vt:lpstr>
      <vt:lpstr>“And I stood upon the sand of the sea, and saw a beast rise up out of the sea, having seven heads and ten horns, and upon his horns ten crowns, and upon his heads the name of blasphemy.”</vt:lpstr>
      <vt:lpstr>“And the beast which I saw was like unto a leopard, and his feet were as the feet of a bear, and his mouth as the mouth of a lion: and the dragon gave him his power, and his seat, and great authority.”</vt:lpstr>
      <vt:lpstr>Present Day Anti-Christ’s</vt:lpstr>
      <vt:lpstr>Future Anti-Christ</vt:lpstr>
      <vt:lpstr>The Anti-Christ Daniel 8:23-25, 9:27</vt:lpstr>
      <vt:lpstr>Abomination of desolation</vt:lpstr>
      <vt:lpstr>PowerPoint Presentation</vt:lpstr>
      <vt:lpstr>Abomination of Desolation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Lion: Babylon Empire (Nebuchadnezzar) (Daniel 7:4) </vt:lpstr>
      <vt:lpstr>PowerPoint Presentation</vt:lpstr>
      <vt:lpstr>Bear: Medo-Persian Empire  (Darius the Mede / Cyrus the Persian)  (Daniel 7:5)</vt:lpstr>
      <vt:lpstr>PowerPoint Presentation</vt:lpstr>
      <vt:lpstr>Leopard: Greek Empire (Alexander the Great) (Daniel 7:5)</vt:lpstr>
      <vt:lpstr>168 BC?</vt:lpstr>
      <vt:lpstr>Dreadful Beast: Roman Empire (Ruled by several Caesars) (Daniel 7:7) </vt:lpstr>
      <vt:lpstr>Future Revived Roman Empire Ruled by the Anti-Christ</vt:lpstr>
      <vt:lpstr>PowerPoint Presentation</vt:lpstr>
      <vt:lpstr>The Anti-Christ: The little horn (Daniel 7:8)</vt:lpstr>
      <vt:lpstr>PowerPoint Presentation</vt:lpstr>
      <vt:lpstr>The Little Horn</vt:lpstr>
      <vt:lpstr>PowerPoint Presentation</vt:lpstr>
      <vt:lpstr>PowerPoint Presentation</vt:lpstr>
      <vt:lpstr>“…and his deadly wound was healed: and all the world wondered after the beast…” </vt:lpstr>
      <vt:lpstr>“And they worshipped the dragon which gave power unto the beast: and they worshipped the beast, saying, Who is like unto the beast? who is able to make war with him?”</vt:lpstr>
      <vt:lpstr>“And there was given unto him a mouth speaking great things and blasphemies; and power was given unto him to continue forty and two months. And he opened his mouth in blasphemy against God, to blaspheme his name, and his tabernacle, and them that dwell in heaven.”</vt:lpstr>
      <vt:lpstr>PowerPoint Presentation</vt:lpstr>
      <vt:lpstr>PowerPoint Presentation</vt:lpstr>
      <vt:lpstr>“And it was given unto him (Anti-Christ) to make war with the saints, and to overcome them: and power was given him over all kindreds, and tongues, and nations.”</vt:lpstr>
      <vt:lpstr>PowerPoint Presentation</vt:lpstr>
      <vt:lpstr>PowerPoint Presentation</vt:lpstr>
      <vt:lpstr>PowerPoint Presentation</vt:lpstr>
      <vt:lpstr>PowerPoint Presentation</vt:lpstr>
      <vt:lpstr>The Evil Trinity</vt:lpstr>
      <vt:lpstr>Cathloic church at Rome</vt:lpstr>
      <vt:lpstr>One world government</vt:lpstr>
      <vt:lpstr>PowerPoint Presentation</vt:lpstr>
      <vt:lpstr>One world economy</vt:lpstr>
      <vt:lpstr>PowerPoint Presentation</vt:lpstr>
      <vt:lpstr> VATICAN, The Catholic Church is the biggest financial power, wealth accumulator and property owner in existence; the biggest possessor of material riches than any other single institution, corporation, bank, giant trust, government or state in the entire the world. </vt:lpstr>
      <vt:lpstr>One world money market</vt:lpstr>
      <vt:lpstr>Pope calls for new economic order, criticizes capitalism</vt:lpstr>
      <vt:lpstr>One world church</vt:lpstr>
      <vt:lpstr>PowerPoint Presentation</vt:lpstr>
      <vt:lpstr>The great deception</vt:lpstr>
      <vt:lpstr>PowerPoint Presentation</vt:lpstr>
      <vt:lpstr>“The beast that thou sawest was, and is not; and shall ascend out of the bottomless pit, and go into perdition: and they that dwell on the earth shall wonder, whose names were not written in the book of life from the foundation of the world, when they behold the beast that was, and is not, and yet is.”</vt:lpstr>
      <vt:lpstr>PowerPoint Presentation</vt:lpstr>
      <vt:lpstr>“…shall ascend out of the bottomless pit…"</vt:lpstr>
      <vt:lpstr>“He (False Prophet) causeth the earth and them that dwell therein to worship the first beast (Anti-Christ), whose deadly wound was healed…”</vt:lpstr>
      <vt:lpstr>PowerPoint Presentation</vt:lpstr>
      <vt:lpstr>PowerPoint Presentation</vt:lpstr>
      <vt:lpstr>Revelation 13:8 “And all that dwell upon the earth shall worship him, whose names are not written in the book of life of the Lamb slain from the foundation of the world.” </vt:lpstr>
      <vt:lpstr>PowerPoint Presentation</vt:lpstr>
      <vt:lpstr>PowerPoint Presentation</vt:lpstr>
      <vt:lpstr>PowerPoint Presentation</vt:lpstr>
      <vt:lpstr>PowerPoint Presentation</vt:lpstr>
      <vt:lpstr>PowerPoint Presentation</vt:lpstr>
      <vt:lpstr>“And goeth into perdition…”  “And the beast was taken and with him the false prophet…these both were cast alive into a lake of fire burning with brimstone.”  (Revelation 19:20)</vt:lpstr>
      <vt:lpstr>PowerPoint Presentation</vt:lpstr>
      <vt:lpstr>PowerPoint Presentation</vt:lpstr>
      <vt:lpstr>PowerPoint Presentation</vt:lpstr>
      <vt:lpstr> “These have one mind, and shall give their power and strength unto the beast.”</vt:lpstr>
      <vt:lpstr>Revelation 13:7 “And it was given unto him to make war with the saints, and to overcome them: and power was given him over all kindreds, and tongues, and nations.”</vt:lpstr>
      <vt:lpstr>PowerPoint Presentation</vt:lpstr>
      <vt:lpstr>PowerPoint Presentation</vt:lpstr>
      <vt:lpstr>Do not take the Mark!</vt:lpstr>
      <vt:lpstr>PowerPoint Presentation</vt:lpstr>
      <vt:lpstr>Rev. 14:11 “And the smoke of their torment ascendeth up for ever and ever: and they have no rest day nor night, who worship the beast and his image, and whosoever receiveth the mark of his name.”  Rev. 19:20 “And the beast was taken, and with him the false prophet that wrought miracles before him, with which he deceived them that had received the mark of the beast, and them that worshipped his image. These both were cast alive into a lake of fire burning with brimstone.”</vt:lpstr>
      <vt:lpstr>PowerPoint Presentation</vt:lpstr>
      <vt:lpstr>PowerPoint Presentation</vt:lpstr>
      <vt:lpstr>“Thou sawest till that a stone was cut out without hands, which smote the image upon his feet that were of iron and clay, and brake them to pieces. Then was the iron, the clay, the brass, the silver, and the gold, broken to pieces together, and became like the chaff of the summer threshingfloors; and the wind carried them away, that no place was found for them: and the stone that smote the image became a great mountain, and filled the whole earth.  (Daniel 2:34-35)</vt:lpstr>
      <vt:lpstr>PowerPoint Presentation</vt:lpstr>
      <vt:lpstr>PowerPoint Presentation</vt:lpstr>
      <vt:lpstr>PowerPoint Presentation</vt:lpstr>
      <vt:lpstr>Revelation 17:12-14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48</cp:revision>
  <dcterms:created xsi:type="dcterms:W3CDTF">2015-02-16T15:04:27Z</dcterms:created>
  <dcterms:modified xsi:type="dcterms:W3CDTF">2016-02-23T21:10:31Z</dcterms:modified>
</cp:coreProperties>
</file>