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303"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304" r:id="rId27"/>
    <p:sldId id="305" r:id="rId28"/>
    <p:sldId id="306"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7"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0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7C13B3-7691-4D8F-A9C5-D866C2B0AB9F}" type="datetimeFigureOut">
              <a:rPr lang="en-US" smtClean="0"/>
              <a:t>1/6/2016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E77EBB-C773-4D6D-896A-C7C83E7D284B}" type="slidenum">
              <a:rPr lang="en-US" smtClean="0"/>
              <a:t>‹#›</a:t>
            </a:fld>
            <a:endParaRPr lang="en-US"/>
          </a:p>
        </p:txBody>
      </p:sp>
    </p:spTree>
    <p:extLst>
      <p:ext uri="{BB962C8B-B14F-4D97-AF65-F5344CB8AC3E}">
        <p14:creationId xmlns:p14="http://schemas.microsoft.com/office/powerpoint/2010/main" val="1227253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23</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24</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25</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29</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30</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31</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32</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33</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34</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35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36</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39</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40</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41</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42</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43</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45</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46</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47</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48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5</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ABDD66-BFD0-47B4-9A0F-399DC0104F0C}" type="datetimeFigureOut">
              <a:rPr lang="en-US" smtClean="0"/>
              <a:t>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39710-8D16-44EA-9CE3-2E2DC46BC88B}" type="slidenum">
              <a:rPr lang="en-US" smtClean="0"/>
              <a:t>‹#›</a:t>
            </a:fld>
            <a:endParaRPr lang="en-US"/>
          </a:p>
        </p:txBody>
      </p:sp>
    </p:spTree>
    <p:extLst>
      <p:ext uri="{BB962C8B-B14F-4D97-AF65-F5344CB8AC3E}">
        <p14:creationId xmlns:p14="http://schemas.microsoft.com/office/powerpoint/2010/main" val="384813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ABDD66-BFD0-47B4-9A0F-399DC0104F0C}" type="datetimeFigureOut">
              <a:rPr lang="en-US" smtClean="0"/>
              <a:t>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39710-8D16-44EA-9CE3-2E2DC46BC88B}" type="slidenum">
              <a:rPr lang="en-US" smtClean="0"/>
              <a:t>‹#›</a:t>
            </a:fld>
            <a:endParaRPr lang="en-US"/>
          </a:p>
        </p:txBody>
      </p:sp>
    </p:spTree>
    <p:extLst>
      <p:ext uri="{BB962C8B-B14F-4D97-AF65-F5344CB8AC3E}">
        <p14:creationId xmlns:p14="http://schemas.microsoft.com/office/powerpoint/2010/main" val="236136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ABDD66-BFD0-47B4-9A0F-399DC0104F0C}" type="datetimeFigureOut">
              <a:rPr lang="en-US" smtClean="0"/>
              <a:t>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39710-8D16-44EA-9CE3-2E2DC46BC88B}" type="slidenum">
              <a:rPr lang="en-US" smtClean="0"/>
              <a:t>‹#›</a:t>
            </a:fld>
            <a:endParaRPr lang="en-US"/>
          </a:p>
        </p:txBody>
      </p:sp>
    </p:spTree>
    <p:extLst>
      <p:ext uri="{BB962C8B-B14F-4D97-AF65-F5344CB8AC3E}">
        <p14:creationId xmlns:p14="http://schemas.microsoft.com/office/powerpoint/2010/main" val="380442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ABDD66-BFD0-47B4-9A0F-399DC0104F0C}" type="datetimeFigureOut">
              <a:rPr lang="en-US" smtClean="0"/>
              <a:t>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39710-8D16-44EA-9CE3-2E2DC46BC88B}" type="slidenum">
              <a:rPr lang="en-US" smtClean="0"/>
              <a:t>‹#›</a:t>
            </a:fld>
            <a:endParaRPr lang="en-US"/>
          </a:p>
        </p:txBody>
      </p:sp>
    </p:spTree>
    <p:extLst>
      <p:ext uri="{BB962C8B-B14F-4D97-AF65-F5344CB8AC3E}">
        <p14:creationId xmlns:p14="http://schemas.microsoft.com/office/powerpoint/2010/main" val="203915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ABDD66-BFD0-47B4-9A0F-399DC0104F0C}" type="datetimeFigureOut">
              <a:rPr lang="en-US" smtClean="0"/>
              <a:t>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39710-8D16-44EA-9CE3-2E2DC46BC88B}" type="slidenum">
              <a:rPr lang="en-US" smtClean="0"/>
              <a:t>‹#›</a:t>
            </a:fld>
            <a:endParaRPr lang="en-US"/>
          </a:p>
        </p:txBody>
      </p:sp>
    </p:spTree>
    <p:extLst>
      <p:ext uri="{BB962C8B-B14F-4D97-AF65-F5344CB8AC3E}">
        <p14:creationId xmlns:p14="http://schemas.microsoft.com/office/powerpoint/2010/main" val="157973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ABDD66-BFD0-47B4-9A0F-399DC0104F0C}" type="datetimeFigureOut">
              <a:rPr lang="en-US" smtClean="0"/>
              <a:t>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39710-8D16-44EA-9CE3-2E2DC46BC88B}" type="slidenum">
              <a:rPr lang="en-US" smtClean="0"/>
              <a:t>‹#›</a:t>
            </a:fld>
            <a:endParaRPr lang="en-US"/>
          </a:p>
        </p:txBody>
      </p:sp>
    </p:spTree>
    <p:extLst>
      <p:ext uri="{BB962C8B-B14F-4D97-AF65-F5344CB8AC3E}">
        <p14:creationId xmlns:p14="http://schemas.microsoft.com/office/powerpoint/2010/main" val="235990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ABDD66-BFD0-47B4-9A0F-399DC0104F0C}" type="datetimeFigureOut">
              <a:rPr lang="en-US" smtClean="0"/>
              <a:t>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839710-8D16-44EA-9CE3-2E2DC46BC88B}" type="slidenum">
              <a:rPr lang="en-US" smtClean="0"/>
              <a:t>‹#›</a:t>
            </a:fld>
            <a:endParaRPr lang="en-US"/>
          </a:p>
        </p:txBody>
      </p:sp>
    </p:spTree>
    <p:extLst>
      <p:ext uri="{BB962C8B-B14F-4D97-AF65-F5344CB8AC3E}">
        <p14:creationId xmlns:p14="http://schemas.microsoft.com/office/powerpoint/2010/main" val="295593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ABDD66-BFD0-47B4-9A0F-399DC0104F0C}" type="datetimeFigureOut">
              <a:rPr lang="en-US" smtClean="0"/>
              <a:t>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839710-8D16-44EA-9CE3-2E2DC46BC88B}" type="slidenum">
              <a:rPr lang="en-US" smtClean="0"/>
              <a:t>‹#›</a:t>
            </a:fld>
            <a:endParaRPr lang="en-US"/>
          </a:p>
        </p:txBody>
      </p:sp>
    </p:spTree>
    <p:extLst>
      <p:ext uri="{BB962C8B-B14F-4D97-AF65-F5344CB8AC3E}">
        <p14:creationId xmlns:p14="http://schemas.microsoft.com/office/powerpoint/2010/main" val="146709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BDD66-BFD0-47B4-9A0F-399DC0104F0C}" type="datetimeFigureOut">
              <a:rPr lang="en-US" smtClean="0"/>
              <a:t>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839710-8D16-44EA-9CE3-2E2DC46BC88B}" type="slidenum">
              <a:rPr lang="en-US" smtClean="0"/>
              <a:t>‹#›</a:t>
            </a:fld>
            <a:endParaRPr lang="en-US"/>
          </a:p>
        </p:txBody>
      </p:sp>
    </p:spTree>
    <p:extLst>
      <p:ext uri="{BB962C8B-B14F-4D97-AF65-F5344CB8AC3E}">
        <p14:creationId xmlns:p14="http://schemas.microsoft.com/office/powerpoint/2010/main" val="367174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ABDD66-BFD0-47B4-9A0F-399DC0104F0C}" type="datetimeFigureOut">
              <a:rPr lang="en-US" smtClean="0"/>
              <a:t>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39710-8D16-44EA-9CE3-2E2DC46BC88B}" type="slidenum">
              <a:rPr lang="en-US" smtClean="0"/>
              <a:t>‹#›</a:t>
            </a:fld>
            <a:endParaRPr lang="en-US"/>
          </a:p>
        </p:txBody>
      </p:sp>
    </p:spTree>
    <p:extLst>
      <p:ext uri="{BB962C8B-B14F-4D97-AF65-F5344CB8AC3E}">
        <p14:creationId xmlns:p14="http://schemas.microsoft.com/office/powerpoint/2010/main" val="174067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ABDD66-BFD0-47B4-9A0F-399DC0104F0C}" type="datetimeFigureOut">
              <a:rPr lang="en-US" smtClean="0"/>
              <a:t>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39710-8D16-44EA-9CE3-2E2DC46BC88B}" type="slidenum">
              <a:rPr lang="en-US" smtClean="0"/>
              <a:t>‹#›</a:t>
            </a:fld>
            <a:endParaRPr lang="en-US"/>
          </a:p>
        </p:txBody>
      </p:sp>
    </p:spTree>
    <p:extLst>
      <p:ext uri="{BB962C8B-B14F-4D97-AF65-F5344CB8AC3E}">
        <p14:creationId xmlns:p14="http://schemas.microsoft.com/office/powerpoint/2010/main" val="365071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ABDD66-BFD0-47B4-9A0F-399DC0104F0C}" type="datetimeFigureOut">
              <a:rPr lang="en-US" smtClean="0"/>
              <a:t>1/6/2016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839710-8D16-44EA-9CE3-2E2DC46BC88B}" type="slidenum">
              <a:rPr lang="en-US" smtClean="0"/>
              <a:t>‹#›</a:t>
            </a:fld>
            <a:endParaRPr lang="en-US"/>
          </a:p>
        </p:txBody>
      </p:sp>
    </p:spTree>
    <p:extLst>
      <p:ext uri="{BB962C8B-B14F-4D97-AF65-F5344CB8AC3E}">
        <p14:creationId xmlns:p14="http://schemas.microsoft.com/office/powerpoint/2010/main" val="170007637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1.gif"/></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The Revelation </a:t>
            </a:r>
            <a:b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of Jesus Christ</a:t>
            </a:r>
            <a:endParaRPr lang="en-US" sz="48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A study of the book </a:t>
            </a:r>
          </a:p>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of Revelation</a:t>
            </a:r>
            <a:endParaRPr lang="en-US" sz="40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89251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Ptr. Daniel White\Desktop\Bible pictures\Satan-Devil and demons\dore_satan_falls.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304800" y="1752600"/>
            <a:ext cx="3952875" cy="4953000"/>
          </a:xfrm>
          <a:prstGeom prst="rect">
            <a:avLst/>
          </a:prstGeom>
          <a:noFill/>
        </p:spPr>
      </p:pic>
      <p:sp>
        <p:nvSpPr>
          <p:cNvPr id="2" name="Title 1"/>
          <p:cNvSpPr>
            <a:spLocks noGrp="1"/>
          </p:cNvSpPr>
          <p:nvPr>
            <p:ph type="title"/>
          </p:nvPr>
        </p:nvSpPr>
        <p:spPr>
          <a:xfrm>
            <a:off x="0" y="838200"/>
            <a:ext cx="9144000" cy="1143000"/>
          </a:xfrm>
        </p:spPr>
        <p:txBody>
          <a:bodyPr>
            <a:normAutofit fontScale="90000"/>
          </a:bodyPr>
          <a:lstStyle/>
          <a:p>
            <a:r>
              <a:rPr lang="en-US" sz="4000" i="1" dirty="0" smtClean="0"/>
              <a:t>Satan a Fallen Star (angel)</a:t>
            </a:r>
            <a:r>
              <a:rPr lang="en-US" sz="4000" dirty="0" smtClean="0">
                <a:solidFill>
                  <a:srgbClr val="FFFF00"/>
                </a:solidFill>
              </a:rPr>
              <a:t> </a:t>
            </a:r>
            <a:r>
              <a:rPr lang="en-US" sz="3600" dirty="0" smtClean="0">
                <a:solidFill>
                  <a:srgbClr val="FFFF00"/>
                </a:solidFill>
              </a:rPr>
              <a:t/>
            </a:r>
            <a:br>
              <a:rPr lang="en-US" sz="3600" dirty="0" smtClean="0">
                <a:solidFill>
                  <a:srgbClr val="FFFF00"/>
                </a:solidFill>
              </a:rPr>
            </a:br>
            <a:r>
              <a:rPr lang="en-US" sz="3600" dirty="0" smtClean="0">
                <a:solidFill>
                  <a:srgbClr val="FFFF00"/>
                </a:solidFill>
              </a:rPr>
              <a:t>Five foolish and fatal </a:t>
            </a:r>
            <a:r>
              <a:rPr lang="en-US" sz="3600" i="1" dirty="0" smtClean="0">
                <a:solidFill>
                  <a:srgbClr val="FFFF00"/>
                </a:solidFill>
              </a:rPr>
              <a:t>“I will’s” </a:t>
            </a:r>
            <a:r>
              <a:rPr lang="en-US" sz="3600" dirty="0" smtClean="0">
                <a:solidFill>
                  <a:srgbClr val="FFFF00"/>
                </a:solidFill>
              </a:rPr>
              <a:t>of the devil</a:t>
            </a:r>
            <a:br>
              <a:rPr lang="en-US" sz="3600" dirty="0" smtClean="0">
                <a:solidFill>
                  <a:srgbClr val="FFFF00"/>
                </a:solidFill>
              </a:rPr>
            </a:br>
            <a:r>
              <a:rPr lang="en-US" sz="3600" i="1" dirty="0" smtClean="0">
                <a:solidFill>
                  <a:srgbClr val="FFFF00"/>
                </a:solidFill>
              </a:rPr>
              <a:t>(Isaiah 14:12-14)</a:t>
            </a:r>
            <a:r>
              <a:rPr lang="en-US" sz="3600" dirty="0" smtClean="0">
                <a:solidFill>
                  <a:srgbClr val="FFFF00"/>
                </a:solidFill>
              </a:rPr>
              <a:t/>
            </a:r>
            <a:br>
              <a:rPr lang="en-US" sz="3600" dirty="0" smtClean="0">
                <a:solidFill>
                  <a:srgbClr val="FFFF00"/>
                </a:solidFill>
              </a:rPr>
            </a:br>
            <a:r>
              <a:rPr lang="en-US" dirty="0" smtClean="0">
                <a:solidFill>
                  <a:srgbClr val="FFFF00"/>
                </a:solidFill>
              </a:rPr>
              <a:t/>
            </a:r>
            <a:br>
              <a:rPr lang="en-US" dirty="0" smtClean="0">
                <a:solidFill>
                  <a:srgbClr val="FFFF00"/>
                </a:solidFill>
              </a:rPr>
            </a:br>
            <a:endParaRPr lang="en-US" i="1" dirty="0"/>
          </a:p>
        </p:txBody>
      </p:sp>
      <p:sp>
        <p:nvSpPr>
          <p:cNvPr id="3" name="Content Placeholder 2"/>
          <p:cNvSpPr>
            <a:spLocks noGrp="1"/>
          </p:cNvSpPr>
          <p:nvPr>
            <p:ph idx="1"/>
          </p:nvPr>
        </p:nvSpPr>
        <p:spPr>
          <a:xfrm>
            <a:off x="4267200" y="1600200"/>
            <a:ext cx="4876800" cy="5257800"/>
          </a:xfrm>
        </p:spPr>
        <p:txBody>
          <a:bodyPr>
            <a:normAutofit lnSpcReduction="10000"/>
          </a:bodyPr>
          <a:lstStyle/>
          <a:p>
            <a:pPr>
              <a:buFont typeface="Arial" charset="0"/>
              <a:buChar char="•"/>
            </a:pPr>
            <a:r>
              <a:rPr lang="en-US" i="1" dirty="0" smtClean="0">
                <a:solidFill>
                  <a:srgbClr val="FFFF00"/>
                </a:solidFill>
              </a:rPr>
              <a:t>I will ascend into heaven</a:t>
            </a:r>
          </a:p>
          <a:p>
            <a:pPr>
              <a:buFont typeface="Arial" charset="0"/>
              <a:buChar char="•"/>
            </a:pPr>
            <a:r>
              <a:rPr lang="en-US" i="1" dirty="0" smtClean="0">
                <a:solidFill>
                  <a:srgbClr val="FFFF00"/>
                </a:solidFill>
              </a:rPr>
              <a:t>I will exalt my throne above the stars of God</a:t>
            </a:r>
          </a:p>
          <a:p>
            <a:pPr>
              <a:buFont typeface="Arial" charset="0"/>
              <a:buChar char="•"/>
            </a:pPr>
            <a:r>
              <a:rPr lang="en-US" i="1" dirty="0" smtClean="0">
                <a:solidFill>
                  <a:srgbClr val="FFFF00"/>
                </a:solidFill>
              </a:rPr>
              <a:t>I will sit also upon the mount of the congregation, in the sides of the north</a:t>
            </a:r>
          </a:p>
          <a:p>
            <a:pPr>
              <a:buFont typeface="Arial" charset="0"/>
              <a:buChar char="•"/>
            </a:pPr>
            <a:r>
              <a:rPr lang="en-US" i="1" dirty="0" smtClean="0">
                <a:solidFill>
                  <a:srgbClr val="FFFF00"/>
                </a:solidFill>
              </a:rPr>
              <a:t>I will ascend  above the heights of the clouds</a:t>
            </a:r>
          </a:p>
          <a:p>
            <a:pPr>
              <a:buFont typeface="Arial" charset="0"/>
              <a:buChar char="•"/>
            </a:pPr>
            <a:r>
              <a:rPr lang="en-US" i="1" dirty="0" smtClean="0">
                <a:solidFill>
                  <a:srgbClr val="FFFF00"/>
                </a:solidFill>
              </a:rPr>
              <a:t>I will be like the most High</a:t>
            </a:r>
            <a:endParaRPr lang="en-US" i="1" dirty="0">
              <a:solidFill>
                <a:srgbClr val="FFFF00"/>
              </a:solidFill>
            </a:endParaRPr>
          </a:p>
        </p:txBody>
      </p:sp>
      <p:pic>
        <p:nvPicPr>
          <p:cNvPr id="20483" name="Picture 3" descr="C:\Users\Ptr. Daniel White\Desktop\Bible pictures\Satan-Devil and demons\1111_275px-GustaveDoreParadiseLostSatanProfile.jpg"/>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685800" y="2362200"/>
            <a:ext cx="3223846" cy="3657600"/>
          </a:xfrm>
          <a:prstGeom prst="ellipse">
            <a:avLst/>
          </a:prstGeom>
          <a:ln>
            <a:noFill/>
          </a:ln>
          <a:effectLst>
            <a:softEdge rad="112500"/>
          </a:effectLst>
        </p:spPr>
      </p:pic>
    </p:spTree>
    <p:extLst>
      <p:ext uri="{BB962C8B-B14F-4D97-AF65-F5344CB8AC3E}">
        <p14:creationId xmlns:p14="http://schemas.microsoft.com/office/powerpoint/2010/main" val="120106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483"/>
                                        </p:tgtEl>
                                        <p:attrNameLst>
                                          <p:attrName>style.visibility</p:attrName>
                                        </p:attrNameLst>
                                      </p:cBhvr>
                                      <p:to>
                                        <p:strVal val="visible"/>
                                      </p:to>
                                    </p:set>
                                    <p:animEffect transition="in" filter="fade">
                                      <p:cBhvr>
                                        <p:cTn id="32" dur="1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9296400" cy="6705600"/>
          </a:xfrm>
        </p:spPr>
        <p:txBody>
          <a:bodyPr>
            <a:normAutofit fontScale="92500" lnSpcReduction="20000"/>
          </a:bodyPr>
          <a:lstStyle/>
          <a:p>
            <a:pPr algn="ctr">
              <a:buNone/>
            </a:pPr>
            <a:r>
              <a:rPr lang="en-US" dirty="0" smtClean="0">
                <a:effectLst>
                  <a:glow rad="101600">
                    <a:schemeClr val="bg1">
                      <a:alpha val="60000"/>
                    </a:schemeClr>
                  </a:glow>
                </a:effectLst>
              </a:rPr>
              <a:t>  </a:t>
            </a:r>
            <a:r>
              <a:rPr lang="en-US" i="1" dirty="0" smtClean="0">
                <a:effectLst>
                  <a:glow rad="101600">
                    <a:schemeClr val="bg1">
                      <a:alpha val="60000"/>
                    </a:schemeClr>
                  </a:glow>
                </a:effectLst>
              </a:rPr>
              <a:t>  “Thou wast perfect in thy ways from the day that thou wast created, till iniquity was found in thee. By the multitude of thy merchandise they have filled the midst of thee with violence, and thou hast sinned: therefore I will cast thee as profane out of the mountain of God: and I will destroy thee, O covering cherub, from the midst of the stones of fire. Thine heart was lifted up because of thy beauty, thou hast corrupted thy wisdom by reason of thy brightness: I will cast thee to the ground, I will lay thee before kings, that they may behold thee. Thou hast defiled thy sanctuaries by the multitude of thine iniquities, by the iniquity of thy traffic; therefore will I bring forth a fire from the midst of thee, it shall devour thee, and I will bring thee to ashes upon the earth in the sight of all them that behold thee. All they that know thee among the people shall be astonished at thee: thou shalt be a terror, and never shalt thou            be any more.” (Ezekiel 28:15-19)</a:t>
            </a:r>
            <a:endParaRPr lang="en-US" i="1" dirty="0">
              <a:effectLst>
                <a:glow rad="101600">
                  <a:schemeClr val="bg1">
                    <a:alpha val="60000"/>
                  </a:schemeClr>
                </a:glow>
              </a:effectLst>
            </a:endParaRPr>
          </a:p>
        </p:txBody>
      </p:sp>
      <p:pic>
        <p:nvPicPr>
          <p:cNvPr id="3074" name="Picture 2" descr="C:\Users\Ptr. Daniel White\Desktop\Bible pictures\Satan-Devil and demons\ch20_pat_32_satan_bound_small.jpg"/>
          <p:cNvPicPr>
            <a:picLocks noChangeAspect="1" noChangeArrowheads="1"/>
          </p:cNvPicPr>
          <p:nvPr/>
        </p:nvPicPr>
        <p:blipFill>
          <a:blip r:embed="rId3" cstate="print"/>
          <a:srcRect r="1639" b="4311"/>
          <a:stretch>
            <a:fillRect/>
          </a:stretch>
        </p:blipFill>
        <p:spPr bwMode="auto">
          <a:xfrm>
            <a:off x="0" y="0"/>
            <a:ext cx="4572000" cy="6858000"/>
          </a:xfrm>
          <a:prstGeom prst="rect">
            <a:avLst/>
          </a:prstGeom>
          <a:noFill/>
        </p:spPr>
      </p:pic>
      <p:pic>
        <p:nvPicPr>
          <p:cNvPr id="3076" name="Picture 4" descr="C:\Users\Ptr. Daniel White\Desktop\Bible pictures\Satan-Devil and demons\dragcast.jpg"/>
          <p:cNvPicPr>
            <a:picLocks noChangeAspect="1" noChangeArrowheads="1"/>
          </p:cNvPicPr>
          <p:nvPr/>
        </p:nvPicPr>
        <p:blipFill>
          <a:blip r:embed="rId4" cstate="print"/>
          <a:srcRect/>
          <a:stretch>
            <a:fillRect/>
          </a:stretch>
        </p:blipFill>
        <p:spPr bwMode="auto">
          <a:xfrm>
            <a:off x="4505325" y="0"/>
            <a:ext cx="4638675" cy="6858000"/>
          </a:xfrm>
          <a:prstGeom prst="rect">
            <a:avLst/>
          </a:prstGeom>
          <a:noFill/>
        </p:spPr>
      </p:pic>
    </p:spTree>
    <p:extLst>
      <p:ext uri="{BB962C8B-B14F-4D97-AF65-F5344CB8AC3E}">
        <p14:creationId xmlns:p14="http://schemas.microsoft.com/office/powerpoint/2010/main" val="212352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 calcmode="lin" valueType="num">
                                      <p:cBhvr>
                                        <p:cTn id="14" dur="1000" fill="hold"/>
                                        <p:tgtEl>
                                          <p:spTgt spid="3076"/>
                                        </p:tgtEl>
                                        <p:attrNameLst>
                                          <p:attrName>ppt_w</p:attrName>
                                        </p:attrNameLst>
                                      </p:cBhvr>
                                      <p:tavLst>
                                        <p:tav tm="0">
                                          <p:val>
                                            <p:strVal val="#ppt_w*0.70"/>
                                          </p:val>
                                        </p:tav>
                                        <p:tav tm="100000">
                                          <p:val>
                                            <p:strVal val="#ppt_w"/>
                                          </p:val>
                                        </p:tav>
                                      </p:tavLst>
                                    </p:anim>
                                    <p:anim calcmode="lin" valueType="num">
                                      <p:cBhvr>
                                        <p:cTn id="15" dur="1000" fill="hold"/>
                                        <p:tgtEl>
                                          <p:spTgt spid="3076"/>
                                        </p:tgtEl>
                                        <p:attrNameLst>
                                          <p:attrName>ppt_h</p:attrName>
                                        </p:attrNameLst>
                                      </p:cBhvr>
                                      <p:tavLst>
                                        <p:tav tm="0">
                                          <p:val>
                                            <p:strVal val="#ppt_h"/>
                                          </p:val>
                                        </p:tav>
                                        <p:tav tm="100000">
                                          <p:val>
                                            <p:strVal val="#ppt_h"/>
                                          </p:val>
                                        </p:tav>
                                      </p:tavLst>
                                    </p:anim>
                                    <p:animEffect transition="in" filter="fade">
                                      <p:cBhvr>
                                        <p:cTn id="16"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Ptr. Daniel White\Desktop\Bible pictures\Satan-Devil and demons\Satan_before_the_Lord.jpg"/>
          <p:cNvPicPr>
            <a:picLocks noChangeAspect="1" noChangeArrowheads="1"/>
          </p:cNvPicPr>
          <p:nvPr/>
        </p:nvPicPr>
        <p:blipFill>
          <a:blip r:embed="rId3" cstate="print">
            <a:lum bright="-30000"/>
          </a:blip>
          <a:srcRect/>
          <a:stretch>
            <a:fillRect/>
          </a:stretch>
        </p:blipFill>
        <p:spPr bwMode="auto">
          <a:xfrm>
            <a:off x="-16912" y="-1295399"/>
            <a:ext cx="9160912" cy="8153400"/>
          </a:xfrm>
          <a:prstGeom prst="rect">
            <a:avLst/>
          </a:prstGeom>
          <a:noFill/>
        </p:spPr>
      </p:pic>
      <p:sp>
        <p:nvSpPr>
          <p:cNvPr id="2" name="Title 1"/>
          <p:cNvSpPr>
            <a:spLocks noGrp="1"/>
          </p:cNvSpPr>
          <p:nvPr>
            <p:ph type="title"/>
          </p:nvPr>
        </p:nvSpPr>
        <p:spPr>
          <a:xfrm>
            <a:off x="457200" y="0"/>
            <a:ext cx="8229600" cy="1219200"/>
          </a:xfrm>
        </p:spPr>
        <p:txBody>
          <a:bodyPr>
            <a:normAutofit/>
          </a:bodyPr>
          <a:lstStyle/>
          <a:p>
            <a:r>
              <a:rPr lang="en-US" sz="3600" dirty="0" smtClean="0">
                <a:solidFill>
                  <a:srgbClr val="FFFF00"/>
                </a:solidFill>
                <a:effectLst>
                  <a:glow rad="101600">
                    <a:schemeClr val="bg1">
                      <a:alpha val="60000"/>
                    </a:schemeClr>
                  </a:glow>
                </a:effectLst>
              </a:rPr>
              <a:t>Satan our Great Adversary</a:t>
            </a:r>
            <a:r>
              <a:rPr lang="en-US" dirty="0" smtClean="0">
                <a:solidFill>
                  <a:srgbClr val="FFFF00"/>
                </a:solidFill>
                <a:effectLst>
                  <a:glow rad="101600">
                    <a:schemeClr val="bg1">
                      <a:alpha val="60000"/>
                    </a:schemeClr>
                  </a:glow>
                </a:effectLst>
              </a:rPr>
              <a:t/>
            </a:r>
            <a:br>
              <a:rPr lang="en-US" dirty="0" smtClean="0">
                <a:solidFill>
                  <a:srgbClr val="FFFF00"/>
                </a:solidFill>
                <a:effectLst>
                  <a:glow rad="101600">
                    <a:schemeClr val="bg1">
                      <a:alpha val="60000"/>
                    </a:schemeClr>
                  </a:glow>
                </a:effectLst>
              </a:rPr>
            </a:br>
            <a:r>
              <a:rPr lang="en-US" sz="3600" i="1" dirty="0" smtClean="0">
                <a:solidFill>
                  <a:srgbClr val="FFFF00"/>
                </a:solidFill>
                <a:effectLst>
                  <a:glow rad="101600">
                    <a:schemeClr val="bg1">
                      <a:alpha val="60000"/>
                    </a:schemeClr>
                  </a:glow>
                </a:effectLst>
              </a:rPr>
              <a:t>(I Peter 5:8)</a:t>
            </a:r>
            <a:endParaRPr lang="en-US" sz="3600" i="1" dirty="0">
              <a:solidFill>
                <a:srgbClr val="FFFF00"/>
              </a:solidFill>
              <a:effectLst>
                <a:glow rad="101600">
                  <a:schemeClr val="bg1">
                    <a:alpha val="60000"/>
                  </a:schemeClr>
                </a:glow>
              </a:effectLst>
            </a:endParaRPr>
          </a:p>
        </p:txBody>
      </p:sp>
      <p:sp>
        <p:nvSpPr>
          <p:cNvPr id="3" name="Content Placeholder 2"/>
          <p:cNvSpPr>
            <a:spLocks noGrp="1"/>
          </p:cNvSpPr>
          <p:nvPr>
            <p:ph sz="half" idx="1"/>
          </p:nvPr>
        </p:nvSpPr>
        <p:spPr>
          <a:xfrm>
            <a:off x="152400" y="1371600"/>
            <a:ext cx="4343400" cy="5486400"/>
          </a:xfrm>
        </p:spPr>
        <p:txBody>
          <a:bodyPr>
            <a:normAutofit fontScale="92500" lnSpcReduction="20000"/>
          </a:bodyPr>
          <a:lstStyle/>
          <a:p>
            <a:r>
              <a:rPr lang="en-US" dirty="0" smtClean="0">
                <a:effectLst>
                  <a:glow rad="101600">
                    <a:schemeClr val="bg1">
                      <a:alpha val="60000"/>
                    </a:schemeClr>
                  </a:glow>
                </a:effectLst>
              </a:rPr>
              <a:t>Devil (slander)</a:t>
            </a:r>
          </a:p>
          <a:p>
            <a:r>
              <a:rPr lang="en-US" dirty="0" smtClean="0">
                <a:effectLst>
                  <a:glow rad="101600">
                    <a:schemeClr val="bg1">
                      <a:alpha val="60000"/>
                    </a:schemeClr>
                  </a:glow>
                </a:effectLst>
              </a:rPr>
              <a:t>Prince of the power of the air</a:t>
            </a:r>
          </a:p>
          <a:p>
            <a:r>
              <a:rPr lang="en-US" dirty="0" smtClean="0">
                <a:effectLst>
                  <a:glow rad="101600">
                    <a:schemeClr val="bg1">
                      <a:alpha val="60000"/>
                    </a:schemeClr>
                  </a:glow>
                </a:effectLst>
              </a:rPr>
              <a:t>God of this age</a:t>
            </a:r>
          </a:p>
          <a:p>
            <a:r>
              <a:rPr lang="en-US" dirty="0" smtClean="0">
                <a:effectLst>
                  <a:glow rad="101600">
                    <a:schemeClr val="bg1">
                      <a:alpha val="60000"/>
                    </a:schemeClr>
                  </a:glow>
                </a:effectLst>
              </a:rPr>
              <a:t>Spirit that worketh in the children of disobedience</a:t>
            </a:r>
          </a:p>
          <a:p>
            <a:r>
              <a:rPr lang="en-US" dirty="0" smtClean="0">
                <a:effectLst>
                  <a:glow rad="101600">
                    <a:schemeClr val="bg1">
                      <a:alpha val="60000"/>
                    </a:schemeClr>
                  </a:glow>
                </a:effectLst>
              </a:rPr>
              <a:t>King of death</a:t>
            </a:r>
          </a:p>
          <a:p>
            <a:r>
              <a:rPr lang="en-US" dirty="0" smtClean="0">
                <a:effectLst>
                  <a:glow rad="101600">
                    <a:schemeClr val="bg1">
                      <a:alpha val="60000"/>
                    </a:schemeClr>
                  </a:glow>
                </a:effectLst>
              </a:rPr>
              <a:t>Enemy</a:t>
            </a:r>
          </a:p>
          <a:p>
            <a:r>
              <a:rPr lang="en-US" dirty="0" smtClean="0">
                <a:effectLst>
                  <a:glow rad="101600">
                    <a:schemeClr val="bg1">
                      <a:alpha val="60000"/>
                    </a:schemeClr>
                  </a:glow>
                </a:effectLst>
              </a:rPr>
              <a:t>Prince of this world</a:t>
            </a:r>
          </a:p>
          <a:p>
            <a:r>
              <a:rPr lang="en-US" dirty="0" smtClean="0">
                <a:effectLst>
                  <a:glow rad="101600">
                    <a:schemeClr val="bg1">
                      <a:alpha val="60000"/>
                    </a:schemeClr>
                  </a:glow>
                </a:effectLst>
              </a:rPr>
              <a:t>Ruler of darkness</a:t>
            </a:r>
          </a:p>
          <a:p>
            <a:r>
              <a:rPr lang="en-US" dirty="0" smtClean="0">
                <a:effectLst>
                  <a:glow rad="101600">
                    <a:schemeClr val="bg1">
                      <a:alpha val="60000"/>
                    </a:schemeClr>
                  </a:glow>
                </a:effectLst>
              </a:rPr>
              <a:t>Angel of light</a:t>
            </a:r>
          </a:p>
          <a:p>
            <a:r>
              <a:rPr lang="en-US" dirty="0" smtClean="0">
                <a:effectLst>
                  <a:glow rad="101600">
                    <a:schemeClr val="bg1">
                      <a:alpha val="60000"/>
                    </a:schemeClr>
                  </a:glow>
                </a:effectLst>
              </a:rPr>
              <a:t>Liar</a:t>
            </a:r>
          </a:p>
          <a:p>
            <a:r>
              <a:rPr lang="en-US" dirty="0" smtClean="0">
                <a:effectLst>
                  <a:glow rad="101600">
                    <a:schemeClr val="bg1">
                      <a:alpha val="60000"/>
                    </a:schemeClr>
                  </a:glow>
                </a:effectLst>
              </a:rPr>
              <a:t>Murder</a:t>
            </a:r>
          </a:p>
          <a:p>
            <a:endParaRPr lang="en-US" dirty="0" smtClean="0">
              <a:effectLst>
                <a:glow rad="101600">
                  <a:schemeClr val="bg1">
                    <a:alpha val="60000"/>
                  </a:schemeClr>
                </a:glow>
              </a:effectLst>
            </a:endParaRPr>
          </a:p>
          <a:p>
            <a:endParaRPr lang="en-US" dirty="0" smtClean="0">
              <a:effectLst>
                <a:glow rad="101600">
                  <a:schemeClr val="bg1">
                    <a:alpha val="60000"/>
                  </a:schemeClr>
                </a:glow>
              </a:effectLst>
            </a:endParaRPr>
          </a:p>
        </p:txBody>
      </p:sp>
      <p:sp>
        <p:nvSpPr>
          <p:cNvPr id="6" name="Content Placeholder 5"/>
          <p:cNvSpPr>
            <a:spLocks noGrp="1"/>
          </p:cNvSpPr>
          <p:nvPr>
            <p:ph sz="half" idx="2"/>
          </p:nvPr>
        </p:nvSpPr>
        <p:spPr>
          <a:xfrm>
            <a:off x="5257800" y="1524000"/>
            <a:ext cx="3886200" cy="5334000"/>
          </a:xfrm>
        </p:spPr>
        <p:txBody>
          <a:bodyPr>
            <a:normAutofit fontScale="92500" lnSpcReduction="20000"/>
          </a:bodyPr>
          <a:lstStyle/>
          <a:p>
            <a:r>
              <a:rPr lang="en-US" dirty="0" smtClean="0">
                <a:effectLst>
                  <a:glow rad="101600">
                    <a:schemeClr val="bg1">
                      <a:alpha val="60000"/>
                    </a:schemeClr>
                  </a:glow>
                </a:effectLst>
              </a:rPr>
              <a:t>Leviathan</a:t>
            </a:r>
          </a:p>
          <a:p>
            <a:r>
              <a:rPr lang="en-US" dirty="0" smtClean="0">
                <a:effectLst>
                  <a:glow rad="101600">
                    <a:schemeClr val="bg1">
                      <a:alpha val="60000"/>
                    </a:schemeClr>
                  </a:glow>
                </a:effectLst>
              </a:rPr>
              <a:t>Lucifer</a:t>
            </a:r>
          </a:p>
          <a:p>
            <a:r>
              <a:rPr lang="en-US" dirty="0" smtClean="0">
                <a:effectLst>
                  <a:glow rad="101600">
                    <a:schemeClr val="bg1">
                      <a:alpha val="60000"/>
                    </a:schemeClr>
                  </a:glow>
                </a:effectLst>
              </a:rPr>
              <a:t>Dragon</a:t>
            </a:r>
          </a:p>
          <a:p>
            <a:r>
              <a:rPr lang="en-US" dirty="0" smtClean="0">
                <a:effectLst>
                  <a:glow rad="101600">
                    <a:schemeClr val="bg1">
                      <a:alpha val="60000"/>
                    </a:schemeClr>
                  </a:glow>
                </a:effectLst>
              </a:rPr>
              <a:t>Deceiver</a:t>
            </a:r>
          </a:p>
          <a:p>
            <a:r>
              <a:rPr lang="en-US" dirty="0" smtClean="0">
                <a:effectLst>
                  <a:glow rad="101600">
                    <a:schemeClr val="bg1">
                      <a:alpha val="60000"/>
                    </a:schemeClr>
                  </a:glow>
                </a:effectLst>
              </a:rPr>
              <a:t>Apollyon </a:t>
            </a:r>
          </a:p>
          <a:p>
            <a:r>
              <a:rPr lang="en-US" dirty="0" smtClean="0">
                <a:effectLst>
                  <a:glow rad="101600">
                    <a:schemeClr val="bg1">
                      <a:alpha val="60000"/>
                    </a:schemeClr>
                  </a:glow>
                </a:effectLst>
              </a:rPr>
              <a:t>Beelzebub</a:t>
            </a:r>
          </a:p>
          <a:p>
            <a:r>
              <a:rPr lang="en-US" dirty="0" smtClean="0">
                <a:effectLst>
                  <a:glow rad="101600">
                    <a:schemeClr val="bg1">
                      <a:alpha val="60000"/>
                    </a:schemeClr>
                  </a:glow>
                </a:effectLst>
              </a:rPr>
              <a:t>Belial</a:t>
            </a:r>
          </a:p>
          <a:p>
            <a:r>
              <a:rPr lang="en-US" dirty="0" smtClean="0">
                <a:effectLst>
                  <a:glow rad="101600">
                    <a:schemeClr val="bg1">
                      <a:alpha val="60000"/>
                    </a:schemeClr>
                  </a:glow>
                </a:effectLst>
              </a:rPr>
              <a:t>Wicked one</a:t>
            </a:r>
          </a:p>
          <a:p>
            <a:r>
              <a:rPr lang="en-US" dirty="0" smtClean="0">
                <a:effectLst>
                  <a:glow rad="101600">
                    <a:schemeClr val="bg1">
                      <a:alpha val="60000"/>
                    </a:schemeClr>
                  </a:glow>
                </a:effectLst>
              </a:rPr>
              <a:t>Tempter</a:t>
            </a:r>
          </a:p>
          <a:p>
            <a:r>
              <a:rPr lang="en-US" dirty="0" smtClean="0">
                <a:effectLst>
                  <a:glow rad="101600">
                    <a:schemeClr val="bg1">
                      <a:alpha val="60000"/>
                    </a:schemeClr>
                  </a:glow>
                </a:effectLst>
              </a:rPr>
              <a:t>Accuser of the brethren</a:t>
            </a:r>
          </a:p>
          <a:p>
            <a:r>
              <a:rPr lang="en-US" dirty="0" smtClean="0">
                <a:effectLst>
                  <a:glow rad="101600">
                    <a:schemeClr val="bg1">
                      <a:alpha val="60000"/>
                    </a:schemeClr>
                  </a:glow>
                </a:effectLst>
              </a:rPr>
              <a:t>Roaring lion</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279736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to="" calcmode="lin" valueType="num">
                                      <p:cBhvr>
                                        <p:cTn id="47" dur="1" fill="hold"/>
                                        <p:tgtEl>
                                          <p:spTgt spid="3">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to="" calcmode="lin" valueType="num">
                                      <p:cBhvr>
                                        <p:cTn id="52" dur="1" fill="hold"/>
                                        <p:tgtEl>
                                          <p:spTgt spid="3">
                                            <p:txEl>
                                              <p:pRg st="9" end="9"/>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to="" calcmode="lin" valueType="num">
                                      <p:cBhvr>
                                        <p:cTn id="57" dur="1" fill="hold"/>
                                        <p:tgtEl>
                                          <p:spTgt spid="3">
                                            <p:txEl>
                                              <p:pRg st="10" end="10"/>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6">
                                            <p:txEl>
                                              <p:pRg st="0" end="0"/>
                                            </p:txEl>
                                          </p:spTgt>
                                        </p:tgtEl>
                                        <p:attrNameLst>
                                          <p:attrName>style.visibility</p:attrName>
                                        </p:attrNameLst>
                                      </p:cBhvr>
                                      <p:to>
                                        <p:strVal val="visible"/>
                                      </p:to>
                                    </p:set>
                                    <p:anim to="" calcmode="lin" valueType="num">
                                      <p:cBhvr>
                                        <p:cTn id="62" dur="1" fill="hold"/>
                                        <p:tgtEl>
                                          <p:spTgt spid="6">
                                            <p:txEl>
                                              <p:pRg st="0" end="0"/>
                                            </p:txEl>
                                          </p:spTgt>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6">
                                            <p:txEl>
                                              <p:pRg st="1" end="1"/>
                                            </p:txEl>
                                          </p:spTgt>
                                        </p:tgtEl>
                                        <p:attrNameLst>
                                          <p:attrName>style.visibility</p:attrName>
                                        </p:attrNameLst>
                                      </p:cBhvr>
                                      <p:to>
                                        <p:strVal val="visible"/>
                                      </p:to>
                                    </p:set>
                                    <p:anim to="" calcmode="lin" valueType="num">
                                      <p:cBhvr>
                                        <p:cTn id="67" dur="1" fill="hold"/>
                                        <p:tgtEl>
                                          <p:spTgt spid="6">
                                            <p:txEl>
                                              <p:pRg st="1" end="1"/>
                                            </p:txEl>
                                          </p:spTgt>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6">
                                            <p:txEl>
                                              <p:pRg st="2" end="2"/>
                                            </p:txEl>
                                          </p:spTgt>
                                        </p:tgtEl>
                                        <p:attrNameLst>
                                          <p:attrName>style.visibility</p:attrName>
                                        </p:attrNameLst>
                                      </p:cBhvr>
                                      <p:to>
                                        <p:strVal val="visible"/>
                                      </p:to>
                                    </p:set>
                                    <p:anim to="" calcmode="lin" valueType="num">
                                      <p:cBhvr>
                                        <p:cTn id="72" dur="1" fill="hold"/>
                                        <p:tgtEl>
                                          <p:spTgt spid="6">
                                            <p:txEl>
                                              <p:pRg st="2" end="2"/>
                                            </p:txEl>
                                          </p:spTgt>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6">
                                            <p:txEl>
                                              <p:pRg st="3" end="3"/>
                                            </p:txEl>
                                          </p:spTgt>
                                        </p:tgtEl>
                                        <p:attrNameLst>
                                          <p:attrName>style.visibility</p:attrName>
                                        </p:attrNameLst>
                                      </p:cBhvr>
                                      <p:to>
                                        <p:strVal val="visible"/>
                                      </p:to>
                                    </p:set>
                                    <p:anim to="" calcmode="lin" valueType="num">
                                      <p:cBhvr>
                                        <p:cTn id="77" dur="1" fill="hold"/>
                                        <p:tgtEl>
                                          <p:spTgt spid="6">
                                            <p:txEl>
                                              <p:pRg st="3" end="3"/>
                                            </p:txEl>
                                          </p:spTgt>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6">
                                            <p:txEl>
                                              <p:pRg st="4" end="4"/>
                                            </p:txEl>
                                          </p:spTgt>
                                        </p:tgtEl>
                                        <p:attrNameLst>
                                          <p:attrName>style.visibility</p:attrName>
                                        </p:attrNameLst>
                                      </p:cBhvr>
                                      <p:to>
                                        <p:strVal val="visible"/>
                                      </p:to>
                                    </p:set>
                                    <p:anim to="" calcmode="lin" valueType="num">
                                      <p:cBhvr>
                                        <p:cTn id="82" dur="1" fill="hold"/>
                                        <p:tgtEl>
                                          <p:spTgt spid="6">
                                            <p:txEl>
                                              <p:pRg st="4" end="4"/>
                                            </p:txEl>
                                          </p:spTgt>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6">
                                            <p:txEl>
                                              <p:pRg st="5" end="5"/>
                                            </p:txEl>
                                          </p:spTgt>
                                        </p:tgtEl>
                                        <p:attrNameLst>
                                          <p:attrName>style.visibility</p:attrName>
                                        </p:attrNameLst>
                                      </p:cBhvr>
                                      <p:to>
                                        <p:strVal val="visible"/>
                                      </p:to>
                                    </p:set>
                                    <p:anim to="" calcmode="lin" valueType="num">
                                      <p:cBhvr>
                                        <p:cTn id="87" dur="1" fill="hold"/>
                                        <p:tgtEl>
                                          <p:spTgt spid="6">
                                            <p:txEl>
                                              <p:pRg st="5" end="5"/>
                                            </p:txEl>
                                          </p:spTgt>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6">
                                            <p:txEl>
                                              <p:pRg st="6" end="6"/>
                                            </p:txEl>
                                          </p:spTgt>
                                        </p:tgtEl>
                                        <p:attrNameLst>
                                          <p:attrName>style.visibility</p:attrName>
                                        </p:attrNameLst>
                                      </p:cBhvr>
                                      <p:to>
                                        <p:strVal val="visible"/>
                                      </p:to>
                                    </p:set>
                                    <p:anim to="" calcmode="lin" valueType="num">
                                      <p:cBhvr>
                                        <p:cTn id="92" dur="1" fill="hold"/>
                                        <p:tgtEl>
                                          <p:spTgt spid="6">
                                            <p:txEl>
                                              <p:pRg st="6" end="6"/>
                                            </p:txEl>
                                          </p:spTgt>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6">
                                            <p:txEl>
                                              <p:pRg st="7" end="7"/>
                                            </p:txEl>
                                          </p:spTgt>
                                        </p:tgtEl>
                                        <p:attrNameLst>
                                          <p:attrName>style.visibility</p:attrName>
                                        </p:attrNameLst>
                                      </p:cBhvr>
                                      <p:to>
                                        <p:strVal val="visible"/>
                                      </p:to>
                                    </p:set>
                                    <p:anim to="" calcmode="lin" valueType="num">
                                      <p:cBhvr>
                                        <p:cTn id="97" dur="1" fill="hold"/>
                                        <p:tgtEl>
                                          <p:spTgt spid="6">
                                            <p:txEl>
                                              <p:pRg st="7" end="7"/>
                                            </p:txEl>
                                          </p:spTgt>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6">
                                            <p:txEl>
                                              <p:pRg st="8" end="8"/>
                                            </p:txEl>
                                          </p:spTgt>
                                        </p:tgtEl>
                                        <p:attrNameLst>
                                          <p:attrName>style.visibility</p:attrName>
                                        </p:attrNameLst>
                                      </p:cBhvr>
                                      <p:to>
                                        <p:strVal val="visible"/>
                                      </p:to>
                                    </p:set>
                                    <p:anim to="" calcmode="lin" valueType="num">
                                      <p:cBhvr>
                                        <p:cTn id="102" dur="1" fill="hold"/>
                                        <p:tgtEl>
                                          <p:spTgt spid="6">
                                            <p:txEl>
                                              <p:pRg st="8" end="8"/>
                                            </p:txEl>
                                          </p:spTgt>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6">
                                            <p:txEl>
                                              <p:pRg st="9" end="9"/>
                                            </p:txEl>
                                          </p:spTgt>
                                        </p:tgtEl>
                                        <p:attrNameLst>
                                          <p:attrName>style.visibility</p:attrName>
                                        </p:attrNameLst>
                                      </p:cBhvr>
                                      <p:to>
                                        <p:strVal val="visible"/>
                                      </p:to>
                                    </p:set>
                                    <p:anim to="" calcmode="lin" valueType="num">
                                      <p:cBhvr>
                                        <p:cTn id="107" dur="1" fill="hold"/>
                                        <p:tgtEl>
                                          <p:spTgt spid="6">
                                            <p:txEl>
                                              <p:pRg st="9" end="9"/>
                                            </p:txEl>
                                          </p:spTgt>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6">
                                            <p:txEl>
                                              <p:pRg st="10" end="10"/>
                                            </p:txEl>
                                          </p:spTgt>
                                        </p:tgtEl>
                                        <p:attrNameLst>
                                          <p:attrName>style.visibility</p:attrName>
                                        </p:attrNameLst>
                                      </p:cBhvr>
                                      <p:to>
                                        <p:strVal val="visible"/>
                                      </p:to>
                                    </p:set>
                                    <p:anim to="" calcmode="lin" valueType="num">
                                      <p:cBhvr>
                                        <p:cTn id="112" dur="1" fill="hold"/>
                                        <p:tgtEl>
                                          <p:spTgt spid="6">
                                            <p:txEl>
                                              <p:pRg st="10" end="1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Satan-Devil and demons\image28.jpg"/>
          <p:cNvPicPr>
            <a:picLocks noChangeAspect="1" noChangeArrowheads="1"/>
          </p:cNvPicPr>
          <p:nvPr/>
        </p:nvPicPr>
        <p:blipFill>
          <a:blip r:embed="rId3" cstate="print"/>
          <a:srcRect l="8998" t="39543" r="52865" b="31699"/>
          <a:stretch>
            <a:fillRect/>
          </a:stretch>
        </p:blipFill>
        <p:spPr bwMode="auto">
          <a:xfrm flipH="1">
            <a:off x="2743200" y="1524000"/>
            <a:ext cx="3590925" cy="1981200"/>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0" y="228600"/>
            <a:ext cx="9144000" cy="1189038"/>
          </a:xfrm>
        </p:spPr>
        <p:txBody>
          <a:bodyPr>
            <a:normAutofit fontScale="90000"/>
          </a:bodyPr>
          <a:lstStyle/>
          <a:p>
            <a:r>
              <a:rPr lang="en-US" i="1" dirty="0" smtClean="0"/>
              <a:t>“Tail drew a third part of the stars of heaven, and did cast them to the earth…”</a:t>
            </a:r>
            <a:endParaRPr lang="en-US" i="1" dirty="0"/>
          </a:p>
        </p:txBody>
      </p:sp>
      <p:sp>
        <p:nvSpPr>
          <p:cNvPr id="5" name="Content Placeholder 4"/>
          <p:cNvSpPr>
            <a:spLocks noGrp="1"/>
          </p:cNvSpPr>
          <p:nvPr>
            <p:ph idx="1"/>
          </p:nvPr>
        </p:nvSpPr>
        <p:spPr>
          <a:xfrm>
            <a:off x="0" y="4038600"/>
            <a:ext cx="9144000" cy="2819400"/>
          </a:xfrm>
        </p:spPr>
        <p:txBody>
          <a:bodyPr>
            <a:noAutofit/>
          </a:bodyPr>
          <a:lstStyle/>
          <a:p>
            <a:r>
              <a:rPr lang="en-US" sz="3600" dirty="0" smtClean="0"/>
              <a:t>Stars of heaven = Fallen angels</a:t>
            </a:r>
          </a:p>
          <a:p>
            <a:r>
              <a:rPr lang="en-US" sz="3600" dirty="0" smtClean="0"/>
              <a:t>1/3 followed Satan in his rebellion</a:t>
            </a:r>
          </a:p>
          <a:p>
            <a:r>
              <a:rPr lang="en-US" sz="3600" i="1" dirty="0" smtClean="0">
                <a:solidFill>
                  <a:srgbClr val="FFFF00"/>
                </a:solidFill>
              </a:rPr>
              <a:t>Isaiah 14:12-15; Ezekiel 28:12-16; II Peter 2:4; Jude 6</a:t>
            </a:r>
          </a:p>
        </p:txBody>
      </p:sp>
    </p:spTree>
    <p:extLst>
      <p:ext uri="{BB962C8B-B14F-4D97-AF65-F5344CB8AC3E}">
        <p14:creationId xmlns:p14="http://schemas.microsoft.com/office/powerpoint/2010/main" val="325151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Satan-Devil and demons\Satan&amp;Demons\Satan in council 1194-4.jpg"/>
          <p:cNvPicPr>
            <a:picLocks noChangeAspect="1" noChangeArrowheads="1"/>
          </p:cNvPicPr>
          <p:nvPr/>
        </p:nvPicPr>
        <p:blipFill>
          <a:blip r:embed="rId3" cstate="print">
            <a:duotone>
              <a:prstClr val="black"/>
              <a:schemeClr val="accent4">
                <a:tint val="45000"/>
                <a:satMod val="400000"/>
              </a:schemeClr>
            </a:duotone>
          </a:blip>
          <a:srcRect/>
          <a:stretch>
            <a:fillRect/>
          </a:stretch>
        </p:blipFill>
        <p:spPr bwMode="auto">
          <a:xfrm>
            <a:off x="1905000" y="0"/>
            <a:ext cx="5368925" cy="6858000"/>
          </a:xfrm>
          <a:prstGeom prst="rect">
            <a:avLst/>
          </a:prstGeom>
          <a:noFill/>
        </p:spPr>
      </p:pic>
    </p:spTree>
    <p:extLst>
      <p:ext uri="{BB962C8B-B14F-4D97-AF65-F5344CB8AC3E}">
        <p14:creationId xmlns:p14="http://schemas.microsoft.com/office/powerpoint/2010/main" val="166698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tr. Daniel White\Desktop\Bible pictures\Satan-Devil and demons\Dragon cst to Earth (2).jpg"/>
          <p:cNvPicPr>
            <a:picLocks noChangeAspect="1" noChangeArrowheads="1"/>
          </p:cNvPicPr>
          <p:nvPr/>
        </p:nvPicPr>
        <p:blipFill>
          <a:blip r:embed="rId3" cstate="print"/>
          <a:srcRect/>
          <a:stretch>
            <a:fillRect/>
          </a:stretch>
        </p:blipFill>
        <p:spPr bwMode="auto">
          <a:xfrm>
            <a:off x="2362200" y="0"/>
            <a:ext cx="4973005" cy="6858000"/>
          </a:xfrm>
          <a:prstGeom prst="rect">
            <a:avLst/>
          </a:prstGeom>
          <a:noFill/>
        </p:spPr>
      </p:pic>
      <p:sp>
        <p:nvSpPr>
          <p:cNvPr id="3" name="Title 2"/>
          <p:cNvSpPr>
            <a:spLocks noGrp="1"/>
          </p:cNvSpPr>
          <p:nvPr>
            <p:ph type="title"/>
          </p:nvPr>
        </p:nvSpPr>
        <p:spPr>
          <a:xfrm>
            <a:off x="4724400" y="685800"/>
            <a:ext cx="2590800" cy="3352800"/>
          </a:xfrm>
        </p:spPr>
        <p:txBody>
          <a:bodyPr>
            <a:normAutofit/>
          </a:bodyPr>
          <a:lstStyle/>
          <a:p>
            <a:r>
              <a:rPr lang="en-US" b="1" i="1" dirty="0" smtClean="0">
                <a:solidFill>
                  <a:schemeClr val="bg1"/>
                </a:solidFill>
              </a:rPr>
              <a:t>“And did cast them to the earth…”</a:t>
            </a:r>
            <a:endParaRPr lang="en-US" b="1" i="1" dirty="0">
              <a:solidFill>
                <a:schemeClr val="bg1"/>
              </a:solidFill>
            </a:endParaRPr>
          </a:p>
        </p:txBody>
      </p:sp>
    </p:spTree>
    <p:extLst>
      <p:ext uri="{BB962C8B-B14F-4D97-AF65-F5344CB8AC3E}">
        <p14:creationId xmlns:p14="http://schemas.microsoft.com/office/powerpoint/2010/main" val="135998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Desktop\Bible pictures\Prophecy pictures\prophecy pictures\revelation\Dragon and Son.jpg"/>
          <p:cNvPicPr>
            <a:picLocks noChangeAspect="1" noChangeArrowheads="1"/>
          </p:cNvPicPr>
          <p:nvPr/>
        </p:nvPicPr>
        <p:blipFill>
          <a:blip r:embed="rId3" cstate="print"/>
          <a:srcRect/>
          <a:stretch>
            <a:fillRect/>
          </a:stretch>
        </p:blipFill>
        <p:spPr bwMode="auto">
          <a:xfrm>
            <a:off x="4419600" y="0"/>
            <a:ext cx="4724400" cy="6858000"/>
          </a:xfrm>
          <a:prstGeom prst="rect">
            <a:avLst/>
          </a:prstGeom>
          <a:noFill/>
        </p:spPr>
      </p:pic>
      <p:sp>
        <p:nvSpPr>
          <p:cNvPr id="6" name="Rectangle 5"/>
          <p:cNvSpPr/>
          <p:nvPr/>
        </p:nvSpPr>
        <p:spPr>
          <a:xfrm>
            <a:off x="0" y="0"/>
            <a:ext cx="4038600" cy="6892707"/>
          </a:xfrm>
          <a:prstGeom prst="rect">
            <a:avLst/>
          </a:prstGeom>
        </p:spPr>
        <p:txBody>
          <a:bodyPr wrap="square">
            <a:spAutoFit/>
          </a:bodyPr>
          <a:lstStyle/>
          <a:p>
            <a:pPr algn="ctr"/>
            <a:r>
              <a:rPr lang="en-US" sz="3600" i="1" dirty="0" smtClean="0">
                <a:solidFill>
                  <a:srgbClr val="FFFF00"/>
                </a:solidFill>
              </a:rPr>
              <a:t>“The dragon stood before the woman which was ready to be delivered, for to devour her child as soon as it was born.”</a:t>
            </a:r>
          </a:p>
          <a:p>
            <a:pPr algn="ctr"/>
            <a:endParaRPr lang="en-US" sz="3600" dirty="0" smtClean="0"/>
          </a:p>
          <a:p>
            <a:pPr algn="ctr"/>
            <a:r>
              <a:rPr lang="en-US" sz="3600" dirty="0" smtClean="0"/>
              <a:t>Satan and his demons were ready to kill the Christ’s child upon His birth                  </a:t>
            </a:r>
            <a:r>
              <a:rPr lang="en-US" sz="3600" i="1" dirty="0" smtClean="0"/>
              <a:t>(Matthew 2:13-18)</a:t>
            </a:r>
            <a:endParaRPr lang="en-US" sz="3600" i="1" dirty="0"/>
          </a:p>
        </p:txBody>
      </p:sp>
      <p:sp>
        <p:nvSpPr>
          <p:cNvPr id="4" name="Rectangle 3"/>
          <p:cNvSpPr/>
          <p:nvPr/>
        </p:nvSpPr>
        <p:spPr>
          <a:xfrm>
            <a:off x="0" y="3810000"/>
            <a:ext cx="4038600" cy="304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39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to="" calcmode="lin" valueType="num">
                                      <p:cBhvr>
                                        <p:cTn id="7" dur="1" fill="hold"/>
                                        <p:tgtEl>
                                          <p:spTgt spid="1024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xit" presetSubtype="0" fill="hold" grpId="0" nodeType="click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Jesus\01 Birth\Wise Men\Herod &amp; wise men 1204- 27 copy.jp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0" y="0"/>
            <a:ext cx="9155220" cy="6858000"/>
          </a:xfrm>
          <a:prstGeom prst="rect">
            <a:avLst/>
          </a:prstGeom>
          <a:noFill/>
        </p:spPr>
      </p:pic>
      <p:sp>
        <p:nvSpPr>
          <p:cNvPr id="3" name="Title 2"/>
          <p:cNvSpPr txBox="1">
            <a:spLocks/>
          </p:cNvSpPr>
          <p:nvPr/>
        </p:nvSpPr>
        <p:spPr>
          <a:xfrm>
            <a:off x="304800" y="914400"/>
            <a:ext cx="8458200" cy="59436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“Search diligently for the young child; and when ye have found him, bring me word again, that I may come and worship him.”</a:t>
            </a:r>
            <a:endParaRPr kumimoji="0" lang="en-US" sz="5400" b="0" i="1" u="none" strike="noStrike" kern="1200" cap="none" spc="0" normalizeH="0" baseline="0" noProof="0" dirty="0">
              <a:ln>
                <a:noFill/>
              </a:ln>
              <a:solidFill>
                <a:schemeClr val="tx1"/>
              </a:solidFill>
              <a:effectLst>
                <a:glow rad="101600">
                  <a:schemeClr val="bg1">
                    <a:alpha val="60000"/>
                  </a:schemeClr>
                </a:glow>
              </a:effectLst>
              <a:uLnTx/>
              <a:uFillTx/>
              <a:latin typeface="+mj-lt"/>
              <a:ea typeface="+mj-ea"/>
              <a:cs typeface="+mj-cs"/>
            </a:endParaRPr>
          </a:p>
        </p:txBody>
      </p:sp>
    </p:spTree>
    <p:extLst>
      <p:ext uri="{BB962C8B-B14F-4D97-AF65-F5344CB8AC3E}">
        <p14:creationId xmlns:p14="http://schemas.microsoft.com/office/powerpoint/2010/main" val="14737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C:\Users\Ptr. Daniel White\Desktop\Bible pictures\Bible pictures New Testament\Herod\Herod Kills babies 1153-95-Vol 8.jpg"/>
          <p:cNvPicPr>
            <a:picLocks noChangeAspect="1" noChangeArrowheads="1"/>
          </p:cNvPicPr>
          <p:nvPr/>
        </p:nvPicPr>
        <p:blipFill>
          <a:blip r:embed="rId3" cstate="print">
            <a:duotone>
              <a:prstClr val="black"/>
              <a:schemeClr val="accent4">
                <a:tint val="45000"/>
                <a:satMod val="400000"/>
              </a:schemeClr>
            </a:duotone>
          </a:blip>
          <a:srcRect/>
          <a:stretch>
            <a:fillRect/>
          </a:stretch>
        </p:blipFill>
        <p:spPr bwMode="auto">
          <a:xfrm>
            <a:off x="-1" y="0"/>
            <a:ext cx="9144001" cy="6858000"/>
          </a:xfrm>
          <a:prstGeom prst="rect">
            <a:avLst/>
          </a:prstGeom>
          <a:noFill/>
        </p:spPr>
      </p:pic>
      <p:sp>
        <p:nvSpPr>
          <p:cNvPr id="5" name="Title 4"/>
          <p:cNvSpPr>
            <a:spLocks noGrp="1"/>
          </p:cNvSpPr>
          <p:nvPr>
            <p:ph type="title"/>
          </p:nvPr>
        </p:nvSpPr>
        <p:spPr>
          <a:xfrm>
            <a:off x="152400" y="274638"/>
            <a:ext cx="8991600" cy="6278562"/>
          </a:xfrm>
        </p:spPr>
        <p:txBody>
          <a:bodyPr>
            <a:normAutofit/>
          </a:bodyPr>
          <a:lstStyle/>
          <a:p>
            <a:r>
              <a:rPr lang="en-US" i="1" dirty="0" smtClean="0">
                <a:effectLst>
                  <a:glow rad="101600">
                    <a:schemeClr val="bg1">
                      <a:alpha val="60000"/>
                    </a:schemeClr>
                  </a:glow>
                </a:effectLst>
              </a:rPr>
              <a:t>“And when he saw that he was mocked of the wise men, was exceeding wroth, and sent forth, and slew all the children that were in Bethlehem, and in all the coasts there of, from two years old and under.”</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19492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Ptr. Daniel White\Desktop\Bible pictures\Jesus\01 Birth\Flight to Egypt\Flight to Egypt 31-592_.jpg"/>
          <p:cNvPicPr>
            <a:picLocks noChangeAspect="1" noChangeArrowheads="1"/>
          </p:cNvPicPr>
          <p:nvPr/>
        </p:nvPicPr>
        <p:blipFill>
          <a:blip r:embed="rId3" cstate="print">
            <a:duotone>
              <a:prstClr val="black"/>
              <a:schemeClr val="accent3">
                <a:tint val="45000"/>
                <a:satMod val="400000"/>
              </a:schemeClr>
            </a:duotone>
          </a:blip>
          <a:srcRect/>
          <a:stretch>
            <a:fillRect/>
          </a:stretch>
        </p:blipFill>
        <p:spPr bwMode="auto">
          <a:xfrm>
            <a:off x="0" y="457200"/>
            <a:ext cx="9144000" cy="5791200"/>
          </a:xfrm>
          <a:prstGeom prst="rect">
            <a:avLst/>
          </a:prstGeom>
          <a:noFill/>
        </p:spPr>
      </p:pic>
      <p:sp>
        <p:nvSpPr>
          <p:cNvPr id="3" name="Title 2"/>
          <p:cNvSpPr>
            <a:spLocks noGrp="1"/>
          </p:cNvSpPr>
          <p:nvPr>
            <p:ph type="title"/>
          </p:nvPr>
        </p:nvSpPr>
        <p:spPr>
          <a:xfrm>
            <a:off x="1371600" y="914400"/>
            <a:ext cx="6858000" cy="4648200"/>
          </a:xfrm>
        </p:spPr>
        <p:txBody>
          <a:bodyPr/>
          <a:lstStyle/>
          <a:p>
            <a:r>
              <a:rPr lang="en-US" i="1" dirty="0" smtClean="0">
                <a:effectLst>
                  <a:glow rad="101600">
                    <a:schemeClr val="bg1">
                      <a:alpha val="60000"/>
                    </a:schemeClr>
                  </a:glow>
                </a:effectLst>
              </a:rPr>
              <a:t>“The angel of the Lord appeareth to Joseph in a dream, saying, Arise, and take the young child and his mother and flee into Egypt.”</a:t>
            </a:r>
            <a:endParaRPr lang="en-US" i="1" dirty="0">
              <a:effectLst>
                <a:glow rad="101600">
                  <a:schemeClr val="bg1">
                    <a:alpha val="60000"/>
                  </a:schemeClr>
                </a:glow>
              </a:effectLst>
            </a:endParaRPr>
          </a:p>
        </p:txBody>
      </p:sp>
      <p:pic>
        <p:nvPicPr>
          <p:cNvPr id="23555" name="Picture 3" descr="C:\Users\Ptr. Daniel White\Desktop\Bible pictures\Jesus\01 Birth\Flight to Egypt\Flee to Egypt III.jpg"/>
          <p:cNvPicPr>
            <a:picLocks noChangeAspect="1" noChangeArrowheads="1"/>
          </p:cNvPicPr>
          <p:nvPr/>
        </p:nvPicPr>
        <p:blipFill>
          <a:blip r:embed="rId4" cstate="print">
            <a:duotone>
              <a:prstClr val="black"/>
              <a:schemeClr val="accent3">
                <a:tint val="45000"/>
                <a:satMod val="400000"/>
              </a:schemeClr>
            </a:duotone>
          </a:blip>
          <a:srcRect/>
          <a:stretch>
            <a:fillRect/>
          </a:stretch>
        </p:blipFill>
        <p:spPr bwMode="auto">
          <a:xfrm>
            <a:off x="1371600" y="457200"/>
            <a:ext cx="6866666" cy="5791610"/>
          </a:xfrm>
          <a:prstGeom prst="rect">
            <a:avLst/>
          </a:prstGeom>
          <a:noFill/>
        </p:spPr>
      </p:pic>
    </p:spTree>
    <p:extLst>
      <p:ext uri="{BB962C8B-B14F-4D97-AF65-F5344CB8AC3E}">
        <p14:creationId xmlns:p14="http://schemas.microsoft.com/office/powerpoint/2010/main" val="256377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 calcmode="lin" valueType="num">
                                      <p:cBhvr>
                                        <p:cTn id="12" dur="1000" fill="hold"/>
                                        <p:tgtEl>
                                          <p:spTgt spid="23555"/>
                                        </p:tgtEl>
                                        <p:attrNameLst>
                                          <p:attrName>ppt_w</p:attrName>
                                        </p:attrNameLst>
                                      </p:cBhvr>
                                      <p:tavLst>
                                        <p:tav tm="0">
                                          <p:val>
                                            <p:strVal val="#ppt_w*0.70"/>
                                          </p:val>
                                        </p:tav>
                                        <p:tav tm="100000">
                                          <p:val>
                                            <p:strVal val="#ppt_w"/>
                                          </p:val>
                                        </p:tav>
                                      </p:tavLst>
                                    </p:anim>
                                    <p:anim calcmode="lin" valueType="num">
                                      <p:cBhvr>
                                        <p:cTn id="13" dur="1000" fill="hold"/>
                                        <p:tgtEl>
                                          <p:spTgt spid="23555"/>
                                        </p:tgtEl>
                                        <p:attrNameLst>
                                          <p:attrName>ppt_h</p:attrName>
                                        </p:attrNameLst>
                                      </p:cBhvr>
                                      <p:tavLst>
                                        <p:tav tm="0">
                                          <p:val>
                                            <p:strVal val="#ppt_h"/>
                                          </p:val>
                                        </p:tav>
                                        <p:tav tm="100000">
                                          <p:val>
                                            <p:strVal val="#ppt_h"/>
                                          </p:val>
                                        </p:tav>
                                      </p:tavLst>
                                    </p:anim>
                                    <p:animEffect transition="in" filter="fade">
                                      <p:cBhvr>
                                        <p:cTn id="14" dur="10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981200"/>
            <a:ext cx="6705600" cy="1938992"/>
          </a:xfrm>
          <a:prstGeom prst="rect">
            <a:avLst/>
          </a:prstGeom>
        </p:spPr>
        <p:txBody>
          <a:bodyPr wrap="square">
            <a:spAutoFit/>
          </a:bodyPr>
          <a:lstStyle/>
          <a:p>
            <a:pPr algn="ctr"/>
            <a:r>
              <a:rPr lang="en-US" sz="4000" b="1" i="1"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12:1-17</a:t>
            </a:r>
            <a:endPar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endParaRP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sun-clad woman and </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great red dragon” </a:t>
            </a:r>
          </a:p>
        </p:txBody>
      </p:sp>
    </p:spTree>
    <p:extLst>
      <p:ext uri="{BB962C8B-B14F-4D97-AF65-F5344CB8AC3E}">
        <p14:creationId xmlns:p14="http://schemas.microsoft.com/office/powerpoint/2010/main" val="156827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362200"/>
          </a:xfrm>
        </p:spPr>
        <p:txBody>
          <a:bodyPr>
            <a:normAutofit/>
          </a:bodyPr>
          <a:lstStyle/>
          <a:p>
            <a:r>
              <a:rPr lang="en-US" i="1" dirty="0" smtClean="0"/>
              <a:t>“And she brought forth a man child, who was to rule all nations with</a:t>
            </a:r>
            <a:br>
              <a:rPr lang="en-US" i="1" dirty="0" smtClean="0"/>
            </a:br>
            <a:r>
              <a:rPr lang="en-US" i="1" dirty="0" smtClean="0"/>
              <a:t> a rod of iron.”</a:t>
            </a:r>
            <a:endParaRPr lang="en-US" i="1" dirty="0"/>
          </a:p>
        </p:txBody>
      </p:sp>
      <p:pic>
        <p:nvPicPr>
          <p:cNvPr id="3074" name="Picture 2" descr="C:\Users\Dan White\Pictures\Bible pictures\Jesus\01 Birth\baby_Jesus (2).JPG"/>
          <p:cNvPicPr>
            <a:picLocks noChangeAspect="1" noChangeArrowheads="1"/>
          </p:cNvPicPr>
          <p:nvPr/>
        </p:nvPicPr>
        <p:blipFill>
          <a:blip r:embed="rId2" cstate="print"/>
          <a:srcRect/>
          <a:stretch>
            <a:fillRect/>
          </a:stretch>
        </p:blipFill>
        <p:spPr bwMode="auto">
          <a:xfrm rot="21195097">
            <a:off x="328527" y="2988245"/>
            <a:ext cx="4362550" cy="3254871"/>
          </a:xfrm>
          <a:prstGeom prst="rect">
            <a:avLst/>
          </a:prstGeom>
          <a:noFill/>
        </p:spPr>
      </p:pic>
      <p:pic>
        <p:nvPicPr>
          <p:cNvPr id="3077" name="Picture 5" descr="C:\Users\Dan White\Pictures\Bible pictures\Prophecy pictures\prophecy pictures\rapture and second coming\901051412_dfddaf3860 (2).jpg"/>
          <p:cNvPicPr>
            <a:picLocks noChangeAspect="1" noChangeArrowheads="1"/>
          </p:cNvPicPr>
          <p:nvPr/>
        </p:nvPicPr>
        <p:blipFill>
          <a:blip r:embed="rId3" cstate="print"/>
          <a:srcRect l="27200" t="11600" r="26000" b="5200"/>
          <a:stretch>
            <a:fillRect/>
          </a:stretch>
        </p:blipFill>
        <p:spPr bwMode="auto">
          <a:xfrm rot="446116">
            <a:off x="5577884" y="2461625"/>
            <a:ext cx="2971800" cy="3962400"/>
          </a:xfrm>
          <a:prstGeom prst="rect">
            <a:avLst/>
          </a:prstGeom>
          <a:noFill/>
        </p:spPr>
      </p:pic>
    </p:spTree>
    <p:extLst>
      <p:ext uri="{BB962C8B-B14F-4D97-AF65-F5344CB8AC3E}">
        <p14:creationId xmlns:p14="http://schemas.microsoft.com/office/powerpoint/2010/main" val="141686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15400" cy="1752600"/>
          </a:xfrm>
        </p:spPr>
        <p:txBody>
          <a:bodyPr>
            <a:normAutofit/>
          </a:bodyPr>
          <a:lstStyle/>
          <a:p>
            <a:r>
              <a:rPr lang="en-US" i="1" dirty="0" smtClean="0"/>
              <a:t>“And her child was caught up unto God, and to his throne.”</a:t>
            </a:r>
            <a:endParaRPr lang="en-US" i="1" dirty="0"/>
          </a:p>
        </p:txBody>
      </p:sp>
      <p:pic>
        <p:nvPicPr>
          <p:cNvPr id="51202" name="Picture 2" descr="http://shop.jesusartusa.com/product_images/a/327/all_hail_king_jesus-hahlbohm__61862_zoom.jpg"/>
          <p:cNvPicPr>
            <a:picLocks noChangeAspect="1" noChangeArrowheads="1"/>
          </p:cNvPicPr>
          <p:nvPr/>
        </p:nvPicPr>
        <p:blipFill>
          <a:blip r:embed="rId2" cstate="print"/>
          <a:srcRect/>
          <a:stretch>
            <a:fillRect/>
          </a:stretch>
        </p:blipFill>
        <p:spPr bwMode="auto">
          <a:xfrm rot="1018194">
            <a:off x="4245602" y="2666505"/>
            <a:ext cx="4644587" cy="3155652"/>
          </a:xfrm>
          <a:prstGeom prst="rect">
            <a:avLst/>
          </a:prstGeom>
          <a:noFill/>
        </p:spPr>
      </p:pic>
      <p:pic>
        <p:nvPicPr>
          <p:cNvPr id="51204" name="Picture 4" descr="http://www.ncregister.com/images/uploads/ascension.jpg"/>
          <p:cNvPicPr>
            <a:picLocks noChangeAspect="1" noChangeArrowheads="1"/>
          </p:cNvPicPr>
          <p:nvPr/>
        </p:nvPicPr>
        <p:blipFill>
          <a:blip r:embed="rId3" cstate="print"/>
          <a:srcRect/>
          <a:stretch>
            <a:fillRect/>
          </a:stretch>
        </p:blipFill>
        <p:spPr bwMode="auto">
          <a:xfrm rot="21073339">
            <a:off x="709478" y="2054877"/>
            <a:ext cx="3429000" cy="4568240"/>
          </a:xfrm>
          <a:prstGeom prst="rect">
            <a:avLst/>
          </a:prstGeom>
          <a:noFill/>
        </p:spPr>
      </p:pic>
    </p:spTree>
    <p:extLst>
      <p:ext uri="{BB962C8B-B14F-4D97-AF65-F5344CB8AC3E}">
        <p14:creationId xmlns:p14="http://schemas.microsoft.com/office/powerpoint/2010/main" val="146881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Prophecy pictures\prophecy pictures\revelation\war in heaven2.jpg"/>
          <p:cNvPicPr>
            <a:picLocks noChangeAspect="1" noChangeArrowheads="1"/>
          </p:cNvPicPr>
          <p:nvPr/>
        </p:nvPicPr>
        <p:blipFill>
          <a:blip r:embed="rId3" cstate="print"/>
          <a:srcRect/>
          <a:stretch>
            <a:fillRect/>
          </a:stretch>
        </p:blipFill>
        <p:spPr bwMode="auto">
          <a:xfrm>
            <a:off x="0" y="1482"/>
            <a:ext cx="9144000" cy="6856518"/>
          </a:xfrm>
          <a:prstGeom prst="rect">
            <a:avLst/>
          </a:prstGeom>
          <a:noFill/>
        </p:spPr>
      </p:pic>
      <p:pic>
        <p:nvPicPr>
          <p:cNvPr id="25602" name="Picture 2" descr="C:\Users\Ptr. Daniel White\Desktop\Bible pictures\angels\393px-GIORDANO%2C_Luca_fallen_angels.jpg"/>
          <p:cNvPicPr>
            <a:picLocks noChangeAspect="1" noChangeArrowheads="1"/>
          </p:cNvPicPr>
          <p:nvPr/>
        </p:nvPicPr>
        <p:blipFill>
          <a:blip r:embed="rId4" cstate="print"/>
          <a:srcRect/>
          <a:stretch>
            <a:fillRect/>
          </a:stretch>
        </p:blipFill>
        <p:spPr bwMode="auto">
          <a:xfrm>
            <a:off x="152400" y="304800"/>
            <a:ext cx="3204851" cy="4881563"/>
          </a:xfrm>
          <a:prstGeom prst="rect">
            <a:avLst/>
          </a:prstGeom>
          <a:noFill/>
          <a:effectLst>
            <a:reflection blurRad="6350" stA="50000" endA="295" endPos="92000" dist="101600" dir="5400000" sy="-100000" algn="bl" rotWithShape="0"/>
          </a:effectLst>
        </p:spPr>
      </p:pic>
      <p:sp>
        <p:nvSpPr>
          <p:cNvPr id="3" name="Title 2"/>
          <p:cNvSpPr>
            <a:spLocks noGrp="1"/>
          </p:cNvSpPr>
          <p:nvPr>
            <p:ph type="title"/>
          </p:nvPr>
        </p:nvSpPr>
        <p:spPr>
          <a:xfrm>
            <a:off x="3505200" y="152400"/>
            <a:ext cx="5257800" cy="6705600"/>
          </a:xfrm>
        </p:spPr>
        <p:txBody>
          <a:bodyPr>
            <a:noAutofit/>
          </a:bodyPr>
          <a:lstStyle/>
          <a:p>
            <a:r>
              <a:rPr lang="en-US" sz="3200" i="1" dirty="0" smtClean="0">
                <a:effectLst>
                  <a:glow rad="101600">
                    <a:schemeClr val="bg1">
                      <a:alpha val="60000"/>
                    </a:schemeClr>
                  </a:glow>
                </a:effectLst>
              </a:rPr>
              <a:t>“And there was war in heaven: Michael and his angels fought against the dragon; and the dragon fought and his angels,</a:t>
            </a:r>
            <a:br>
              <a:rPr lang="en-US" sz="3200" i="1" dirty="0" smtClean="0">
                <a:effectLst>
                  <a:glow rad="101600">
                    <a:schemeClr val="bg1">
                      <a:alpha val="60000"/>
                    </a:schemeClr>
                  </a:glow>
                </a:effectLst>
              </a:rPr>
            </a:br>
            <a:r>
              <a:rPr lang="en-US" sz="3200" i="1" dirty="0" smtClean="0">
                <a:effectLst>
                  <a:glow rad="101600">
                    <a:schemeClr val="bg1">
                      <a:alpha val="60000"/>
                    </a:schemeClr>
                  </a:glow>
                </a:effectLst>
              </a:rPr>
              <a:t>  And prevailed not; neither was their place found any more in heaven. And the great dragon was cast out, that old serpent, called the Devil, and Satan, which deceiveth the whole world: he was cast out into the earth, and his angels were cast out with him.”</a:t>
            </a:r>
            <a:endParaRPr lang="en-US" sz="3200" i="1" dirty="0">
              <a:effectLst>
                <a:glow rad="101600">
                  <a:schemeClr val="bg1">
                    <a:alpha val="60000"/>
                  </a:schemeClr>
                </a:glow>
              </a:effectLst>
            </a:endParaRPr>
          </a:p>
        </p:txBody>
      </p:sp>
    </p:spTree>
    <p:extLst>
      <p:ext uri="{BB962C8B-B14F-4D97-AF65-F5344CB8AC3E}">
        <p14:creationId xmlns:p14="http://schemas.microsoft.com/office/powerpoint/2010/main" val="79055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25602"/>
                                        </p:tgtEl>
                                        <p:attrNameLst>
                                          <p:attrName>style.visibility</p:attrName>
                                        </p:attrNameLst>
                                      </p:cBhvr>
                                      <p:to>
                                        <p:strVal val="visible"/>
                                      </p:to>
                                    </p:set>
                                    <p:animEffect transition="in" filter="strips(downLeft)">
                                      <p:cBhvr>
                                        <p:cTn id="13" dur="1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Prophecy pictures\prophecy pictures\rapture and second coming\scan0112 - Copy.jpg"/>
          <p:cNvPicPr>
            <a:picLocks noChangeAspect="1" noChangeArrowheads="1"/>
          </p:cNvPicPr>
          <p:nvPr/>
        </p:nvPicPr>
        <p:blipFill>
          <a:blip r:embed="rId3" cstate="print">
            <a:lum contrast="30000"/>
          </a:blip>
          <a:srcRect/>
          <a:stretch>
            <a:fillRect/>
          </a:stretch>
        </p:blipFill>
        <p:spPr bwMode="auto">
          <a:xfrm>
            <a:off x="2209800" y="0"/>
            <a:ext cx="4683125" cy="6839065"/>
          </a:xfrm>
          <a:prstGeom prst="rect">
            <a:avLst/>
          </a:prstGeom>
          <a:ln>
            <a:noFill/>
          </a:ln>
          <a:effectLst>
            <a:softEdge rad="112500"/>
          </a:effectLst>
        </p:spPr>
      </p:pic>
      <p:pic>
        <p:nvPicPr>
          <p:cNvPr id="2"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a:off x="4953000" y="3505200"/>
            <a:ext cx="1657350" cy="2397425"/>
          </a:xfrm>
          <a:prstGeom prst="rect">
            <a:avLst/>
          </a:prstGeom>
          <a:noFill/>
        </p:spPr>
      </p:pic>
      <p:sp>
        <p:nvSpPr>
          <p:cNvPr id="4" name="Title 3"/>
          <p:cNvSpPr>
            <a:spLocks noGrp="1"/>
          </p:cNvSpPr>
          <p:nvPr>
            <p:ph type="title"/>
          </p:nvPr>
        </p:nvSpPr>
        <p:spPr>
          <a:xfrm>
            <a:off x="2362200" y="3429000"/>
            <a:ext cx="2743200" cy="3429000"/>
          </a:xfrm>
        </p:spPr>
        <p:txBody>
          <a:bodyPr>
            <a:normAutofit/>
          </a:bodyPr>
          <a:lstStyle/>
          <a:p>
            <a:r>
              <a:rPr lang="en-US" sz="3600" b="1" i="1" dirty="0" smtClean="0">
                <a:solidFill>
                  <a:schemeClr val="bg1"/>
                </a:solidFill>
              </a:rPr>
              <a:t>“The accuser of the brethren.”</a:t>
            </a:r>
            <a:endParaRPr lang="en-US" sz="3600" b="1" i="1" dirty="0">
              <a:solidFill>
                <a:schemeClr val="bg1"/>
              </a:solidFill>
            </a:endParaRPr>
          </a:p>
        </p:txBody>
      </p:sp>
    </p:spTree>
    <p:extLst>
      <p:ext uri="{BB962C8B-B14F-4D97-AF65-F5344CB8AC3E}">
        <p14:creationId xmlns:p14="http://schemas.microsoft.com/office/powerpoint/2010/main" val="339084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heaven\Newjer41.jpg"/>
          <p:cNvPicPr>
            <a:picLocks noChangeAspect="1" noChangeArrowheads="1"/>
          </p:cNvPicPr>
          <p:nvPr/>
        </p:nvPicPr>
        <p:blipFill>
          <a:blip r:embed="rId3" cstate="print">
            <a:lum bright="-10000"/>
          </a:blip>
          <a:srcRect/>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457200" y="274638"/>
            <a:ext cx="8229600" cy="6583362"/>
          </a:xfrm>
        </p:spPr>
        <p:txBody>
          <a:bodyPr/>
          <a:lstStyle/>
          <a:p>
            <a:r>
              <a:rPr lang="en-US" i="1" dirty="0" smtClean="0">
                <a:effectLst>
                  <a:glow rad="101600">
                    <a:schemeClr val="bg1">
                      <a:alpha val="60000"/>
                    </a:schemeClr>
                  </a:glow>
                </a:effectLst>
              </a:rPr>
              <a:t>“And I heard a loud voice saying in heaven, Now is come salvation, and strength, and the kingdom of our God, and the power of his Christ: for the accuser of our brethren is cast down, which accused them before our God day and night.” </a:t>
            </a:r>
            <a:endParaRPr lang="en-US" i="1" dirty="0">
              <a:effectLst>
                <a:glow rad="101600">
                  <a:schemeClr val="bg1">
                    <a:alpha val="60000"/>
                  </a:schemeClr>
                </a:glow>
              </a:effectLst>
            </a:endParaRPr>
          </a:p>
        </p:txBody>
      </p:sp>
      <p:pic>
        <p:nvPicPr>
          <p:cNvPr id="3077" name="Picture 5" descr="c:\Users\Ptr. Daniel White\Desktop\Bible pictures\Satan-Devil and demons\Satan&amp;Demons\Spiritual Warfare 1194-1.jpg"/>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1828800" y="0"/>
            <a:ext cx="5578475" cy="6858000"/>
          </a:xfrm>
          <a:prstGeom prst="ellipse">
            <a:avLst/>
          </a:prstGeom>
          <a:ln>
            <a:noFill/>
          </a:ln>
          <a:effectLst>
            <a:softEdge rad="112500"/>
          </a:effectLst>
        </p:spPr>
      </p:pic>
    </p:spTree>
    <p:extLst>
      <p:ext uri="{BB962C8B-B14F-4D97-AF65-F5344CB8AC3E}">
        <p14:creationId xmlns:p14="http://schemas.microsoft.com/office/powerpoint/2010/main" val="390633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1000" fill="hold"/>
                                        <p:tgtEl>
                                          <p:spTgt spid="3077"/>
                                        </p:tgtEl>
                                        <p:attrNameLst>
                                          <p:attrName>ppt_w</p:attrName>
                                        </p:attrNameLst>
                                      </p:cBhvr>
                                      <p:tavLst>
                                        <p:tav tm="0">
                                          <p:val>
                                            <p:strVal val="#ppt_w*0.70"/>
                                          </p:val>
                                        </p:tav>
                                        <p:tav tm="100000">
                                          <p:val>
                                            <p:strVal val="#ppt_w"/>
                                          </p:val>
                                        </p:tav>
                                      </p:tavLst>
                                    </p:anim>
                                    <p:anim calcmode="lin" valueType="num">
                                      <p:cBhvr>
                                        <p:cTn id="8" dur="1000" fill="hold"/>
                                        <p:tgtEl>
                                          <p:spTgt spid="3077"/>
                                        </p:tgtEl>
                                        <p:attrNameLst>
                                          <p:attrName>ppt_h</p:attrName>
                                        </p:attrNameLst>
                                      </p:cBhvr>
                                      <p:tavLst>
                                        <p:tav tm="0">
                                          <p:val>
                                            <p:strVal val="#ppt_h"/>
                                          </p:val>
                                        </p:tav>
                                        <p:tav tm="100000">
                                          <p:val>
                                            <p:strVal val="#ppt_h"/>
                                          </p:val>
                                        </p:tav>
                                      </p:tavLst>
                                    </p:anim>
                                    <p:animEffect transition="in" filter="fade">
                                      <p:cBhvr>
                                        <p:cTn id="9" dur="1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Bible pictures\Prophecy pictures\prophecy pictures\revelation\Christ defeats the serpent.jpg"/>
          <p:cNvPicPr>
            <a:picLocks noChangeAspect="1" noChangeArrowheads="1"/>
          </p:cNvPicPr>
          <p:nvPr/>
        </p:nvPicPr>
        <p:blipFill>
          <a:blip r:embed="rId3" cstate="print">
            <a:lum bright="-10000"/>
          </a:blip>
          <a:srcRect/>
          <a:stretch>
            <a:fillRect/>
          </a:stretch>
        </p:blipFill>
        <p:spPr bwMode="auto">
          <a:xfrm>
            <a:off x="-133975" y="0"/>
            <a:ext cx="9277975" cy="6858000"/>
          </a:xfrm>
          <a:prstGeom prst="rect">
            <a:avLst/>
          </a:prstGeom>
          <a:noFill/>
        </p:spPr>
      </p:pic>
      <p:sp>
        <p:nvSpPr>
          <p:cNvPr id="4" name="Rectangle 3"/>
          <p:cNvSpPr/>
          <p:nvPr/>
        </p:nvSpPr>
        <p:spPr>
          <a:xfrm>
            <a:off x="6096000" y="152400"/>
            <a:ext cx="2895600" cy="16002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ln w="18000">
                <a:solidFill>
                  <a:schemeClr val="accent2">
                    <a:satMod val="140000"/>
                  </a:schemeClr>
                </a:solidFill>
                <a:prstDash val="solid"/>
                <a:miter lim="800000"/>
              </a:ln>
              <a:solidFill>
                <a:schemeClr val="tx1">
                  <a:lumMod val="85000"/>
                </a:schemeClr>
              </a:solidFill>
              <a:effectLst>
                <a:outerShdw blurRad="25500" dist="23000" dir="7020000" algn="tl">
                  <a:srgbClr val="000000">
                    <a:alpha val="50000"/>
                  </a:srgbClr>
                </a:outerShdw>
              </a:effectLst>
            </a:endParaRPr>
          </a:p>
        </p:txBody>
      </p:sp>
      <p:sp>
        <p:nvSpPr>
          <p:cNvPr id="5" name="Title 4"/>
          <p:cNvSpPr>
            <a:spLocks noGrp="1"/>
          </p:cNvSpPr>
          <p:nvPr>
            <p:ph type="title"/>
          </p:nvPr>
        </p:nvSpPr>
        <p:spPr>
          <a:xfrm>
            <a:off x="6096000" y="228600"/>
            <a:ext cx="2895600" cy="1447800"/>
          </a:xfrm>
        </p:spPr>
        <p:txBody>
          <a:bodyPr>
            <a:noAutofit/>
          </a:bodyPr>
          <a:lstStyle/>
          <a:p>
            <a:r>
              <a:rPr lang="en-US" sz="1800" b="1" i="1" dirty="0" smtClean="0">
                <a:solidFill>
                  <a:schemeClr val="bg1"/>
                </a:solidFill>
              </a:rPr>
              <a:t>“And I will put enmity between thee and the woman, and between thy seed and her seed; it shall bruise (crush) thy head, and thou shalt bruise his heel.”</a:t>
            </a:r>
            <a:endParaRPr lang="en-US" sz="1800" b="1" i="1" dirty="0">
              <a:solidFill>
                <a:schemeClr val="bg1"/>
              </a:solidFill>
            </a:endParaRPr>
          </a:p>
        </p:txBody>
      </p:sp>
      <p:pic>
        <p:nvPicPr>
          <p:cNvPr id="6" name="Picture 2" descr="C:\Users\Ptr. Daniel White\Desktop\Bible pictures\Prophecy pictures\prophecy pictures\revelation\Christ defeats the serpent.jpg"/>
          <p:cNvPicPr>
            <a:picLocks noChangeAspect="1" noChangeArrowheads="1"/>
          </p:cNvPicPr>
          <p:nvPr/>
        </p:nvPicPr>
        <p:blipFill>
          <a:blip r:embed="rId3" cstate="print">
            <a:lum bright="-10000"/>
          </a:blip>
          <a:srcRect l="50722" t="3333" r="38601" b="92037"/>
          <a:stretch>
            <a:fillRect/>
          </a:stretch>
        </p:blipFill>
        <p:spPr bwMode="auto">
          <a:xfrm>
            <a:off x="4572000" y="0"/>
            <a:ext cx="1447800" cy="533400"/>
          </a:xfrm>
          <a:prstGeom prst="rect">
            <a:avLst/>
          </a:prstGeom>
          <a:noFill/>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018" t="25533" r="43439" b="69867"/>
          <a:stretch/>
        </p:blipFill>
        <p:spPr bwMode="auto">
          <a:xfrm>
            <a:off x="3967323" y="1752598"/>
            <a:ext cx="828354" cy="60960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descr="C:\Users\Ptr. Daniel White\Desktop\Bible pictures\Jesus\12 Crucifixion\0253 Jesus crucificado.jpg"/>
          <p:cNvPicPr>
            <a:picLocks noChangeAspect="1" noChangeArrowheads="1"/>
          </p:cNvPicPr>
          <p:nvPr/>
        </p:nvPicPr>
        <p:blipFill>
          <a:blip r:embed="rId5" cstate="print"/>
          <a:srcRect l="26549" t="5872" r="30563" b="8991"/>
          <a:stretch>
            <a:fillRect/>
          </a:stretch>
        </p:blipFill>
        <p:spPr bwMode="auto">
          <a:xfrm>
            <a:off x="3581400" y="2133600"/>
            <a:ext cx="1600200" cy="2286000"/>
          </a:xfrm>
          <a:prstGeom prst="rect">
            <a:avLst/>
          </a:prstGeom>
          <a:ln>
            <a:noFill/>
          </a:ln>
          <a:effectLst>
            <a:softEdge rad="112500"/>
          </a:effectLst>
        </p:spPr>
      </p:pic>
    </p:spTree>
    <p:extLst>
      <p:ext uri="{BB962C8B-B14F-4D97-AF65-F5344CB8AC3E}">
        <p14:creationId xmlns:p14="http://schemas.microsoft.com/office/powerpoint/2010/main" val="150814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295400" y="0"/>
            <a:ext cx="6858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08931" y="612844"/>
            <a:ext cx="6858000" cy="5632311"/>
          </a:xfrm>
          <a:prstGeom prst="rect">
            <a:avLst/>
          </a:prstGeom>
        </p:spPr>
        <p:txBody>
          <a:bodyPr wrap="square">
            <a:spAutoFit/>
          </a:bodyPr>
          <a:lstStyle/>
          <a:p>
            <a:pPr algn="ctr"/>
            <a:r>
              <a:rPr lang="en-US" sz="4000" i="1" dirty="0" smtClean="0">
                <a:effectLst>
                  <a:glow rad="101600">
                    <a:schemeClr val="bg1">
                      <a:alpha val="60000"/>
                    </a:schemeClr>
                  </a:glow>
                </a:effectLst>
              </a:rPr>
              <a:t>“Blotting </a:t>
            </a:r>
            <a:r>
              <a:rPr lang="en-US" sz="4000" i="1" dirty="0">
                <a:effectLst>
                  <a:glow rad="101600">
                    <a:schemeClr val="bg1">
                      <a:alpha val="60000"/>
                    </a:schemeClr>
                  </a:glow>
                </a:effectLst>
              </a:rPr>
              <a:t>out the handwriting of ordinances that was against us, which was contrary to us, and took it out of the way, nailing it to his cross; And having spoiled principalities and powers, he made a shew of them openly, triumphing over them in it</a:t>
            </a:r>
            <a:r>
              <a:rPr lang="en-US" sz="4000" i="1" dirty="0" smtClean="0">
                <a:effectLst>
                  <a:glow rad="101600">
                    <a:schemeClr val="bg1">
                      <a:alpha val="60000"/>
                    </a:schemeClr>
                  </a:glow>
                </a:effectLst>
              </a:rPr>
              <a:t>.” </a:t>
            </a:r>
            <a:r>
              <a:rPr lang="en-US" sz="4000" i="1" dirty="0">
                <a:effectLst>
                  <a:glow rad="101600">
                    <a:schemeClr val="bg1">
                      <a:alpha val="60000"/>
                    </a:schemeClr>
                  </a:glow>
                </a:effectLst>
              </a:rPr>
              <a:t>(Colossians 2:14-15) </a:t>
            </a:r>
          </a:p>
        </p:txBody>
      </p:sp>
    </p:spTree>
    <p:extLst>
      <p:ext uri="{BB962C8B-B14F-4D97-AF65-F5344CB8AC3E}">
        <p14:creationId xmlns:p14="http://schemas.microsoft.com/office/powerpoint/2010/main" val="371290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849"/>
            <a:ext cx="6267017" cy="685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28800" y="762000"/>
            <a:ext cx="5733617" cy="5632311"/>
          </a:xfrm>
          <a:prstGeom prst="rect">
            <a:avLst/>
          </a:prstGeom>
        </p:spPr>
        <p:txBody>
          <a:bodyPr wrap="square">
            <a:spAutoFit/>
          </a:bodyPr>
          <a:lstStyle/>
          <a:p>
            <a:pPr algn="ctr"/>
            <a:r>
              <a:rPr lang="en-US" sz="4000" i="1" dirty="0" smtClean="0">
                <a:effectLst>
                  <a:glow rad="101600">
                    <a:schemeClr val="bg1">
                      <a:alpha val="60000"/>
                    </a:schemeClr>
                  </a:glow>
                </a:effectLst>
              </a:rPr>
              <a:t>“But </a:t>
            </a:r>
            <a:r>
              <a:rPr lang="en-US" sz="4000" i="1" dirty="0">
                <a:effectLst>
                  <a:glow rad="101600">
                    <a:schemeClr val="bg1">
                      <a:alpha val="60000"/>
                    </a:schemeClr>
                  </a:glow>
                </a:effectLst>
              </a:rPr>
              <a:t>we see Jesus, who was made a little lower than the angels for the suffering of death, crowned with glory and </a:t>
            </a:r>
            <a:r>
              <a:rPr lang="en-US" sz="4000" i="1" dirty="0" err="1">
                <a:effectLst>
                  <a:glow rad="101600">
                    <a:schemeClr val="bg1">
                      <a:alpha val="60000"/>
                    </a:schemeClr>
                  </a:glow>
                </a:effectLst>
              </a:rPr>
              <a:t>honour</a:t>
            </a:r>
            <a:r>
              <a:rPr lang="en-US" sz="4000" i="1" dirty="0">
                <a:effectLst>
                  <a:glow rad="101600">
                    <a:schemeClr val="bg1">
                      <a:alpha val="60000"/>
                    </a:schemeClr>
                  </a:glow>
                </a:effectLst>
              </a:rPr>
              <a:t>; that he by the grace of God should taste death for every </a:t>
            </a:r>
            <a:r>
              <a:rPr lang="en-US" sz="4000" i="1" dirty="0" smtClean="0">
                <a:effectLst>
                  <a:glow rad="101600">
                    <a:schemeClr val="bg1">
                      <a:alpha val="60000"/>
                    </a:schemeClr>
                  </a:glow>
                </a:effectLst>
              </a:rPr>
              <a:t>man.”</a:t>
            </a:r>
            <a:r>
              <a:rPr lang="en-US" sz="4000" i="1" dirty="0">
                <a:effectLst>
                  <a:glow rad="101600">
                    <a:schemeClr val="bg1">
                      <a:alpha val="60000"/>
                    </a:schemeClr>
                  </a:glow>
                </a:effectLst>
              </a:rPr>
              <a:t> (Hebrews 2:9) </a:t>
            </a:r>
          </a:p>
        </p:txBody>
      </p:sp>
    </p:spTree>
    <p:extLst>
      <p:ext uri="{BB962C8B-B14F-4D97-AF65-F5344CB8AC3E}">
        <p14:creationId xmlns:p14="http://schemas.microsoft.com/office/powerpoint/2010/main" val="395087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l="5331" t="11393" r="5139" b="11278"/>
          <a:stretch/>
        </p:blipFill>
        <p:spPr bwMode="auto">
          <a:xfrm>
            <a:off x="-12819" y="0"/>
            <a:ext cx="913071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762000"/>
            <a:ext cx="9130717" cy="5016758"/>
          </a:xfrm>
          <a:prstGeom prst="rect">
            <a:avLst/>
          </a:prstGeom>
        </p:spPr>
        <p:txBody>
          <a:bodyPr wrap="square">
            <a:spAutoFit/>
          </a:bodyPr>
          <a:lstStyle/>
          <a:p>
            <a:pPr algn="ctr"/>
            <a:r>
              <a:rPr lang="en-US" sz="4000" i="1" dirty="0" smtClean="0">
                <a:effectLst>
                  <a:glow rad="101600">
                    <a:schemeClr val="bg1">
                      <a:alpha val="60000"/>
                    </a:schemeClr>
                  </a:glow>
                </a:effectLst>
              </a:rPr>
              <a:t>“Forasmuch </a:t>
            </a:r>
            <a:r>
              <a:rPr lang="en-US" sz="4000" i="1" dirty="0">
                <a:effectLst>
                  <a:glow rad="101600">
                    <a:schemeClr val="bg1">
                      <a:alpha val="60000"/>
                    </a:schemeClr>
                  </a:glow>
                </a:effectLst>
              </a:rPr>
              <a:t>then as the children are partakers of flesh and blood, he also himself likewise took part of the same; that through death he might destroy him that had the power of death, that is, the devil; And deliver them who through fear of death were all their lifetime subject to bondage</a:t>
            </a:r>
            <a:r>
              <a:rPr lang="en-US" sz="4000" i="1" dirty="0" smtClean="0">
                <a:effectLst>
                  <a:glow rad="101600">
                    <a:schemeClr val="bg1">
                      <a:alpha val="60000"/>
                    </a:schemeClr>
                  </a:glow>
                </a:effectLst>
              </a:rPr>
              <a:t>.” </a:t>
            </a:r>
            <a:r>
              <a:rPr lang="en-US" sz="4000" i="1" dirty="0">
                <a:effectLst>
                  <a:glow rad="101600">
                    <a:schemeClr val="bg1">
                      <a:alpha val="60000"/>
                    </a:schemeClr>
                  </a:glow>
                </a:effectLst>
              </a:rPr>
              <a:t>(Hebrews 2:14-15) </a:t>
            </a:r>
          </a:p>
        </p:txBody>
      </p:sp>
    </p:spTree>
    <p:extLst>
      <p:ext uri="{BB962C8B-B14F-4D97-AF65-F5344CB8AC3E}">
        <p14:creationId xmlns:p14="http://schemas.microsoft.com/office/powerpoint/2010/main" val="304110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godowned.files.wordpress.com/2012/02/against.jpg"/>
          <p:cNvPicPr>
            <a:picLocks noChangeAspect="1" noChangeArrowheads="1"/>
          </p:cNvPicPr>
          <p:nvPr/>
        </p:nvPicPr>
        <p:blipFill>
          <a:blip r:embed="rId3" cstate="print"/>
          <a:srcRect/>
          <a:stretch>
            <a:fillRect/>
          </a:stretch>
        </p:blipFill>
        <p:spPr bwMode="auto">
          <a:xfrm>
            <a:off x="0" y="-1"/>
            <a:ext cx="9144000" cy="6858001"/>
          </a:xfrm>
          <a:prstGeom prst="rect">
            <a:avLst/>
          </a:prstGeom>
          <a:noFill/>
        </p:spPr>
      </p:pic>
      <p:sp>
        <p:nvSpPr>
          <p:cNvPr id="3" name="Title 2"/>
          <p:cNvSpPr>
            <a:spLocks noGrp="1"/>
          </p:cNvSpPr>
          <p:nvPr>
            <p:ph type="title"/>
          </p:nvPr>
        </p:nvSpPr>
        <p:spPr>
          <a:xfrm>
            <a:off x="2895600" y="3733800"/>
            <a:ext cx="6248400" cy="2895600"/>
          </a:xfrm>
        </p:spPr>
        <p:txBody>
          <a:bodyPr>
            <a:noAutofit/>
          </a:bodyPr>
          <a:lstStyle/>
          <a:p>
            <a:r>
              <a:rPr lang="en-US" sz="3600" b="1" i="1" dirty="0" smtClean="0">
                <a:solidFill>
                  <a:schemeClr val="bg1"/>
                </a:solidFill>
                <a:effectLst/>
              </a:rPr>
              <a:t>“For though we walk in the flesh, we do not war after the flesh: For the weapons of our warfare are not carnal, but mighty through God to the pulling down of strongholds.” </a:t>
            </a:r>
            <a:br>
              <a:rPr lang="en-US" sz="3600" b="1" i="1" dirty="0" smtClean="0">
                <a:solidFill>
                  <a:schemeClr val="bg1"/>
                </a:solidFill>
                <a:effectLst/>
              </a:rPr>
            </a:br>
            <a:r>
              <a:rPr lang="en-US" sz="3600" b="1" i="1" dirty="0" smtClean="0">
                <a:solidFill>
                  <a:schemeClr val="bg1"/>
                </a:solidFill>
                <a:effectLst/>
              </a:rPr>
              <a:t>(II Corinthians 10:3-4)</a:t>
            </a:r>
            <a:br>
              <a:rPr lang="en-US" sz="3600" b="1" i="1" dirty="0" smtClean="0">
                <a:solidFill>
                  <a:schemeClr val="bg1"/>
                </a:solidFill>
                <a:effectLst/>
              </a:rPr>
            </a:br>
            <a:endParaRPr lang="en-US" sz="3600" b="1" i="1" dirty="0">
              <a:solidFill>
                <a:schemeClr val="bg1"/>
              </a:solidFill>
              <a:effectLst/>
            </a:endParaRPr>
          </a:p>
        </p:txBody>
      </p:sp>
    </p:spTree>
    <p:extLst>
      <p:ext uri="{BB962C8B-B14F-4D97-AF65-F5344CB8AC3E}">
        <p14:creationId xmlns:p14="http://schemas.microsoft.com/office/powerpoint/2010/main" val="2298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64162"/>
          </a:xfrm>
        </p:spPr>
        <p:txBody>
          <a:bodyPr>
            <a:normAutofit/>
          </a:bodyPr>
          <a:lstStyle/>
          <a:p>
            <a:r>
              <a:rPr lang="en-US" i="1" dirty="0" smtClean="0"/>
              <a:t>“And there appeared a great wonder in heaven; a woman clothed with the sun, and the moon under her feet, and upon her head a crown of twelve stars.”</a:t>
            </a:r>
            <a:endParaRPr lang="en-US" i="1" dirty="0"/>
          </a:p>
        </p:txBody>
      </p:sp>
    </p:spTree>
    <p:extLst>
      <p:ext uri="{BB962C8B-B14F-4D97-AF65-F5344CB8AC3E}">
        <p14:creationId xmlns:p14="http://schemas.microsoft.com/office/powerpoint/2010/main" val="229785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Ptr. Daniel White\Desktop\Bible pictures\Armor of God\AA857.jpg"/>
          <p:cNvPicPr>
            <a:picLocks noChangeAspect="1" noChangeArrowheads="1"/>
          </p:cNvPicPr>
          <p:nvPr/>
        </p:nvPicPr>
        <p:blipFill>
          <a:blip r:embed="rId3" cstate="print"/>
          <a:srcRect/>
          <a:stretch>
            <a:fillRect/>
          </a:stretch>
        </p:blipFill>
        <p:spPr bwMode="auto">
          <a:xfrm rot="336141">
            <a:off x="6432926" y="348875"/>
            <a:ext cx="2590800" cy="2590800"/>
          </a:xfrm>
          <a:prstGeom prst="rect">
            <a:avLst/>
          </a:prstGeom>
          <a:ln>
            <a:noFill/>
          </a:ln>
          <a:effectLst>
            <a:softEdge rad="112500"/>
          </a:effectLst>
        </p:spPr>
      </p:pic>
      <p:pic>
        <p:nvPicPr>
          <p:cNvPr id="3076" name="Picture 4" descr="C:\Users\Ptr. Daniel White\Desktop\Bible pictures\Armor of God\roman breastplate.jpg"/>
          <p:cNvPicPr>
            <a:picLocks noChangeAspect="1" noChangeArrowheads="1"/>
          </p:cNvPicPr>
          <p:nvPr/>
        </p:nvPicPr>
        <p:blipFill>
          <a:blip r:embed="rId4" cstate="print"/>
          <a:srcRect/>
          <a:stretch>
            <a:fillRect/>
          </a:stretch>
        </p:blipFill>
        <p:spPr bwMode="auto">
          <a:xfrm rot="410600">
            <a:off x="381000" y="304800"/>
            <a:ext cx="2808733" cy="3505200"/>
          </a:xfrm>
          <a:prstGeom prst="rect">
            <a:avLst/>
          </a:prstGeom>
          <a:ln>
            <a:noFill/>
          </a:ln>
          <a:effectLst>
            <a:softEdge rad="112500"/>
          </a:effectLst>
        </p:spPr>
      </p:pic>
      <p:pic>
        <p:nvPicPr>
          <p:cNvPr id="3077" name="Picture 5" descr="C:\Users\Ptr. Daniel White\Desktop\Bible pictures\Armor of God\CenturionHelmet.jpg"/>
          <p:cNvPicPr>
            <a:picLocks noChangeAspect="1" noChangeArrowheads="1"/>
          </p:cNvPicPr>
          <p:nvPr/>
        </p:nvPicPr>
        <p:blipFill>
          <a:blip r:embed="rId5" cstate="print"/>
          <a:srcRect/>
          <a:stretch>
            <a:fillRect/>
          </a:stretch>
        </p:blipFill>
        <p:spPr bwMode="auto">
          <a:xfrm rot="21393429">
            <a:off x="3622062" y="457496"/>
            <a:ext cx="2667000" cy="3972127"/>
          </a:xfrm>
          <a:prstGeom prst="rect">
            <a:avLst/>
          </a:prstGeom>
          <a:ln>
            <a:noFill/>
          </a:ln>
          <a:effectLst>
            <a:softEdge rad="112500"/>
          </a:effectLst>
        </p:spPr>
      </p:pic>
      <p:pic>
        <p:nvPicPr>
          <p:cNvPr id="3078" name="Picture 6" descr="C:\Users\Ptr. Daniel White\Desktop\Bible pictures\Armor of God\scan0014.jpg"/>
          <p:cNvPicPr>
            <a:picLocks noChangeAspect="1" noChangeArrowheads="1"/>
          </p:cNvPicPr>
          <p:nvPr/>
        </p:nvPicPr>
        <p:blipFill>
          <a:blip r:embed="rId6" cstate="print">
            <a:lum bright="-10000"/>
          </a:blip>
          <a:srcRect/>
          <a:stretch>
            <a:fillRect/>
          </a:stretch>
        </p:blipFill>
        <p:spPr bwMode="auto">
          <a:xfrm rot="599346">
            <a:off x="351665" y="4432645"/>
            <a:ext cx="3817897" cy="1752600"/>
          </a:xfrm>
          <a:prstGeom prst="rect">
            <a:avLst/>
          </a:prstGeom>
          <a:ln>
            <a:noFill/>
          </a:ln>
          <a:effectLst>
            <a:softEdge rad="112500"/>
          </a:effectLst>
        </p:spPr>
      </p:pic>
      <p:pic>
        <p:nvPicPr>
          <p:cNvPr id="3079" name="Picture 7" descr="C:\Users\Ptr. Daniel White\Desktop\Bible pictures\Armor of God\5053.jpg"/>
          <p:cNvPicPr>
            <a:picLocks noChangeAspect="1" noChangeArrowheads="1"/>
          </p:cNvPicPr>
          <p:nvPr/>
        </p:nvPicPr>
        <p:blipFill>
          <a:blip r:embed="rId7" cstate="print"/>
          <a:srcRect/>
          <a:stretch>
            <a:fillRect/>
          </a:stretch>
        </p:blipFill>
        <p:spPr bwMode="auto">
          <a:xfrm rot="21225910">
            <a:off x="4375881" y="4624238"/>
            <a:ext cx="2193925" cy="2120900"/>
          </a:xfrm>
          <a:prstGeom prst="rect">
            <a:avLst/>
          </a:prstGeom>
          <a:ln>
            <a:noFill/>
          </a:ln>
          <a:effectLst>
            <a:softEdge rad="112500"/>
          </a:effectLst>
        </p:spPr>
      </p:pic>
      <p:pic>
        <p:nvPicPr>
          <p:cNvPr id="3081" name="Picture 9" descr="C:\Users\Ptr. Daniel White\Desktop\Bible pictures\Armor of God\romegiftshop_2046_86551981.gif"/>
          <p:cNvPicPr>
            <a:picLocks noChangeAspect="1" noChangeArrowheads="1"/>
          </p:cNvPicPr>
          <p:nvPr/>
        </p:nvPicPr>
        <p:blipFill>
          <a:blip r:embed="rId8" cstate="print"/>
          <a:srcRect r="770" b="8389"/>
          <a:stretch>
            <a:fillRect/>
          </a:stretch>
        </p:blipFill>
        <p:spPr bwMode="auto">
          <a:xfrm rot="244748">
            <a:off x="6705600" y="3200400"/>
            <a:ext cx="2249487" cy="2617787"/>
          </a:xfrm>
          <a:prstGeom prst="rect">
            <a:avLst/>
          </a:prstGeom>
          <a:ln>
            <a:noFill/>
          </a:ln>
          <a:effectLst>
            <a:softEdge rad="112500"/>
          </a:effectLst>
        </p:spPr>
      </p:pic>
    </p:spTree>
    <p:extLst>
      <p:ext uri="{BB962C8B-B14F-4D97-AF65-F5344CB8AC3E}">
        <p14:creationId xmlns:p14="http://schemas.microsoft.com/office/powerpoint/2010/main" val="227590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524000"/>
          </a:xfrm>
        </p:spPr>
        <p:txBody>
          <a:bodyPr>
            <a:normAutofit fontScale="90000"/>
          </a:bodyPr>
          <a:lstStyle/>
          <a:p>
            <a:r>
              <a:rPr lang="en-US" sz="4000" b="1" dirty="0" smtClean="0"/>
              <a:t>Victory over Satan </a:t>
            </a:r>
            <a:r>
              <a:rPr lang="en-US" dirty="0" smtClean="0"/>
              <a:t/>
            </a:r>
            <a:br>
              <a:rPr lang="en-US" dirty="0" smtClean="0"/>
            </a:br>
            <a:r>
              <a:rPr lang="en-US" sz="3600" i="1" dirty="0" smtClean="0">
                <a:solidFill>
                  <a:srgbClr val="FFFF00"/>
                </a:solidFill>
              </a:rPr>
              <a:t>“Resist the Devil, and he will flee from you.” (James 4:7)</a:t>
            </a:r>
            <a:r>
              <a:rPr lang="en-US" dirty="0" smtClean="0"/>
              <a:t/>
            </a:r>
            <a:br>
              <a:rPr lang="en-US" dirty="0" smtClean="0"/>
            </a:br>
            <a:r>
              <a:rPr lang="en-US" dirty="0" smtClean="0"/>
              <a:t/>
            </a:r>
            <a:br>
              <a:rPr lang="en-US" dirty="0" smtClean="0"/>
            </a:br>
            <a:endParaRPr lang="en-US" i="1" dirty="0">
              <a:solidFill>
                <a:srgbClr val="FFFF00"/>
              </a:solidFill>
            </a:endParaRPr>
          </a:p>
        </p:txBody>
      </p:sp>
      <p:sp>
        <p:nvSpPr>
          <p:cNvPr id="3" name="Content Placeholder 2"/>
          <p:cNvSpPr>
            <a:spLocks noGrp="1"/>
          </p:cNvSpPr>
          <p:nvPr>
            <p:ph idx="1"/>
          </p:nvPr>
        </p:nvSpPr>
        <p:spPr>
          <a:xfrm>
            <a:off x="0" y="1600200"/>
            <a:ext cx="9144000" cy="5257800"/>
          </a:xfrm>
        </p:spPr>
        <p:txBody>
          <a:bodyPr>
            <a:normAutofit lnSpcReduction="10000"/>
          </a:bodyPr>
          <a:lstStyle/>
          <a:p>
            <a:r>
              <a:rPr lang="en-US" dirty="0" smtClean="0"/>
              <a:t>He has armies, but we have mightier weapons -  </a:t>
            </a:r>
            <a:r>
              <a:rPr lang="en-US" i="1" dirty="0" smtClean="0"/>
              <a:t>Isaiah 24:21</a:t>
            </a:r>
          </a:p>
          <a:p>
            <a:r>
              <a:rPr lang="en-US" dirty="0" smtClean="0"/>
              <a:t>He has doctrines, but we have the Word of God –     </a:t>
            </a:r>
            <a:r>
              <a:rPr lang="en-US" i="1" dirty="0" smtClean="0"/>
              <a:t>I Timothy 4:1</a:t>
            </a:r>
          </a:p>
          <a:p>
            <a:r>
              <a:rPr lang="en-US" dirty="0" smtClean="0"/>
              <a:t>He has a kingdom, but he is not our king – </a:t>
            </a:r>
            <a:r>
              <a:rPr lang="en-US" i="1" dirty="0" smtClean="0"/>
              <a:t>Luke 4:6</a:t>
            </a:r>
          </a:p>
          <a:p>
            <a:r>
              <a:rPr lang="en-US" dirty="0" smtClean="0"/>
              <a:t>He is the god of this age, but he is not our god –       </a:t>
            </a:r>
            <a:r>
              <a:rPr lang="en-US" i="1" dirty="0" smtClean="0"/>
              <a:t>II Corinthians 4:4</a:t>
            </a:r>
          </a:p>
          <a:p>
            <a:r>
              <a:rPr lang="en-US" dirty="0" smtClean="0"/>
              <a:t>He is a liar, but we have the truth – </a:t>
            </a:r>
            <a:r>
              <a:rPr lang="en-US" i="1" dirty="0" smtClean="0"/>
              <a:t>John 4:44</a:t>
            </a:r>
          </a:p>
          <a:p>
            <a:r>
              <a:rPr lang="en-US" dirty="0" smtClean="0"/>
              <a:t>He is a tempter, but we can resist him –                       </a:t>
            </a:r>
            <a:r>
              <a:rPr lang="en-US" i="1" dirty="0" smtClean="0"/>
              <a:t>I Thessalonians 3:5</a:t>
            </a:r>
          </a:p>
          <a:p>
            <a:endParaRPr lang="en-US" dirty="0"/>
          </a:p>
        </p:txBody>
      </p:sp>
    </p:spTree>
    <p:extLst>
      <p:ext uri="{BB962C8B-B14F-4D97-AF65-F5344CB8AC3E}">
        <p14:creationId xmlns:p14="http://schemas.microsoft.com/office/powerpoint/2010/main" val="183602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8991600" cy="6705600"/>
          </a:xfrm>
        </p:spPr>
        <p:txBody>
          <a:bodyPr/>
          <a:lstStyle/>
          <a:p>
            <a:r>
              <a:rPr lang="en-US" dirty="0" smtClean="0"/>
              <a:t>He is a deceiver, but we will not be deceived – </a:t>
            </a:r>
            <a:r>
              <a:rPr lang="en-US" i="1" dirty="0" smtClean="0"/>
              <a:t>Revelation 20:10</a:t>
            </a:r>
          </a:p>
          <a:p>
            <a:r>
              <a:rPr lang="en-US" dirty="0" smtClean="0"/>
              <a:t>He is a destroyer, but he can not destroy us – </a:t>
            </a:r>
            <a:r>
              <a:rPr lang="en-US" i="1" dirty="0" smtClean="0"/>
              <a:t>Revelation 9:11</a:t>
            </a:r>
          </a:p>
          <a:p>
            <a:r>
              <a:rPr lang="en-US" dirty="0" smtClean="0"/>
              <a:t>He perverts the Word of God, but he can not pervert our Bibles </a:t>
            </a:r>
            <a:r>
              <a:rPr lang="en-US" i="1" dirty="0" smtClean="0"/>
              <a:t>(KJV) – Matthew 4:6</a:t>
            </a:r>
          </a:p>
          <a:p>
            <a:r>
              <a:rPr lang="en-US" dirty="0" smtClean="0"/>
              <a:t>He resists us in prayer, but we will pray any way – </a:t>
            </a:r>
            <a:r>
              <a:rPr lang="en-US" i="1" dirty="0" smtClean="0"/>
              <a:t>Daniel 10:12</a:t>
            </a:r>
          </a:p>
          <a:p>
            <a:r>
              <a:rPr lang="en-US" dirty="0" smtClean="0"/>
              <a:t>He blinds men from the truth, but we will not be blinded by him –</a:t>
            </a:r>
            <a:r>
              <a:rPr lang="en-US" i="1" dirty="0" smtClean="0"/>
              <a:t> II Corinthians 4:4</a:t>
            </a:r>
          </a:p>
          <a:p>
            <a:r>
              <a:rPr lang="en-US" dirty="0" smtClean="0"/>
              <a:t>He lays snares for men, but can discern them and avoid them – </a:t>
            </a:r>
            <a:r>
              <a:rPr lang="en-US" i="1" dirty="0" smtClean="0"/>
              <a:t>II Timothy 2:26</a:t>
            </a:r>
            <a:endParaRPr lang="en-US" i="1" dirty="0"/>
          </a:p>
        </p:txBody>
      </p:sp>
    </p:spTree>
    <p:extLst>
      <p:ext uri="{BB962C8B-B14F-4D97-AF65-F5344CB8AC3E}">
        <p14:creationId xmlns:p14="http://schemas.microsoft.com/office/powerpoint/2010/main" val="93569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91600" cy="7010400"/>
          </a:xfrm>
        </p:spPr>
        <p:txBody>
          <a:bodyPr>
            <a:normAutofit lnSpcReduction="10000"/>
          </a:bodyPr>
          <a:lstStyle/>
          <a:p>
            <a:r>
              <a:rPr lang="en-US" dirty="0" smtClean="0"/>
              <a:t>He steals the Word of God from human hearts, but he will not steal it from our hearts –             </a:t>
            </a:r>
            <a:r>
              <a:rPr lang="en-US" i="1" dirty="0" smtClean="0"/>
              <a:t>Matthew 13:19</a:t>
            </a:r>
          </a:p>
          <a:p>
            <a:r>
              <a:rPr lang="en-US" dirty="0" smtClean="0"/>
              <a:t>He hinders the work of God’s servants, but we will not quit serving our Lord – </a:t>
            </a:r>
            <a:r>
              <a:rPr lang="en-US" i="1" dirty="0" smtClean="0"/>
              <a:t>I Thessalonians 2:18</a:t>
            </a:r>
          </a:p>
          <a:p>
            <a:r>
              <a:rPr lang="en-US" dirty="0" smtClean="0"/>
              <a:t>He afflicts the servants of God, but we will only become stronger through affliction – </a:t>
            </a:r>
            <a:r>
              <a:rPr lang="en-US" i="1" dirty="0" smtClean="0"/>
              <a:t>Job 2:7</a:t>
            </a:r>
          </a:p>
          <a:p>
            <a:r>
              <a:rPr lang="en-US" dirty="0" smtClean="0"/>
              <a:t>He seeks to discourage us, but we will encourage  ourselves in the Lord – </a:t>
            </a:r>
            <a:r>
              <a:rPr lang="en-US" i="1" dirty="0" smtClean="0"/>
              <a:t>I Samuel 30:6</a:t>
            </a:r>
          </a:p>
          <a:p>
            <a:r>
              <a:rPr lang="en-US" dirty="0" smtClean="0"/>
              <a:t>He desires to gain strongholds in our lives, but we will not give place to him </a:t>
            </a:r>
            <a:r>
              <a:rPr lang="en-US" i="1" dirty="0" smtClean="0"/>
              <a:t>– Ephesians 4:27</a:t>
            </a:r>
          </a:p>
          <a:p>
            <a:r>
              <a:rPr lang="en-US" dirty="0" smtClean="0"/>
              <a:t>He seeks to divide us, but we will not be divided – </a:t>
            </a:r>
            <a:r>
              <a:rPr lang="en-US" i="1" dirty="0" smtClean="0"/>
              <a:t>Proverbs 6:14</a:t>
            </a:r>
          </a:p>
          <a:p>
            <a:pPr>
              <a:buNone/>
            </a:pPr>
            <a:r>
              <a:rPr lang="en-US" i="1" dirty="0" smtClean="0">
                <a:solidFill>
                  <a:srgbClr val="FFFF00"/>
                </a:solidFill>
              </a:rPr>
              <a:t>    </a:t>
            </a:r>
            <a:endParaRPr lang="en-US" i="1" dirty="0">
              <a:solidFill>
                <a:srgbClr val="FFFF00"/>
              </a:solidFill>
            </a:endParaRPr>
          </a:p>
        </p:txBody>
      </p:sp>
    </p:spTree>
    <p:extLst>
      <p:ext uri="{BB962C8B-B14F-4D97-AF65-F5344CB8AC3E}">
        <p14:creationId xmlns:p14="http://schemas.microsoft.com/office/powerpoint/2010/main" val="420835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86200"/>
            <a:ext cx="8458200" cy="2554545"/>
          </a:xfrm>
          <a:prstGeom prst="rect">
            <a:avLst/>
          </a:prstGeom>
        </p:spPr>
        <p:txBody>
          <a:bodyPr wrap="square">
            <a:spAutoFit/>
          </a:bodyPr>
          <a:lstStyle/>
          <a:p>
            <a:pPr algn="ctr"/>
            <a:r>
              <a:rPr lang="en-US" sz="4000" i="1" dirty="0" smtClean="0">
                <a:solidFill>
                  <a:schemeClr val="bg2">
                    <a:lumMod val="20000"/>
                    <a:lumOff val="80000"/>
                  </a:schemeClr>
                </a:solidFill>
              </a:rPr>
              <a:t> “Ye are of God, little children, and have overcome them: because greater is he that is in you, than he that is in the world.” (I John 4:4)</a:t>
            </a:r>
            <a:endParaRPr lang="en-US" sz="4000" dirty="0">
              <a:solidFill>
                <a:schemeClr val="bg2">
                  <a:lumMod val="20000"/>
                  <a:lumOff val="80000"/>
                </a:schemeClr>
              </a:solidFill>
            </a:endParaRPr>
          </a:p>
        </p:txBody>
      </p:sp>
      <p:pic>
        <p:nvPicPr>
          <p:cNvPr id="31746" name="Picture 2" descr="http://static.squarespace.com/static/51d1d5bae4b064a83dbfdb36/526002e1e4b07146f540a718/526002e5e4b0769016649be2/1382023971608/More%20than%20Conquerors.jpg"/>
          <p:cNvPicPr>
            <a:picLocks noChangeAspect="1" noChangeArrowheads="1"/>
          </p:cNvPicPr>
          <p:nvPr/>
        </p:nvPicPr>
        <p:blipFill>
          <a:blip r:embed="rId3" cstate="print"/>
          <a:srcRect b="31890"/>
          <a:stretch>
            <a:fillRect/>
          </a:stretch>
        </p:blipFill>
        <p:spPr bwMode="auto">
          <a:xfrm>
            <a:off x="0" y="-1"/>
            <a:ext cx="9144000" cy="3505201"/>
          </a:xfrm>
          <a:prstGeom prst="rect">
            <a:avLst/>
          </a:prstGeom>
          <a:ln>
            <a:noFill/>
          </a:ln>
          <a:effectLst>
            <a:softEdge rad="112500"/>
          </a:effectLst>
        </p:spPr>
      </p:pic>
    </p:spTree>
    <p:extLst>
      <p:ext uri="{BB962C8B-B14F-4D97-AF65-F5344CB8AC3E}">
        <p14:creationId xmlns:p14="http://schemas.microsoft.com/office/powerpoint/2010/main" val="177329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2762" y="3200400"/>
            <a:ext cx="3962400" cy="2971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8600" y="152400"/>
            <a:ext cx="8153400" cy="5715000"/>
          </a:xfrm>
        </p:spPr>
        <p:txBody>
          <a:bodyPr>
            <a:normAutofit fontScale="90000"/>
          </a:bodyPr>
          <a:lstStyle/>
          <a:p>
            <a:pPr algn="l"/>
            <a:r>
              <a:rPr lang="en-US" sz="5400" i="1" dirty="0" smtClean="0"/>
              <a:t>“And they overcame him by the blood of the Lamb, and by the word of their testimony; and        they loved not </a:t>
            </a:r>
            <a:br>
              <a:rPr lang="en-US" sz="5400" i="1" dirty="0" smtClean="0"/>
            </a:br>
            <a:r>
              <a:rPr lang="en-US" sz="5400" i="1" dirty="0" smtClean="0"/>
              <a:t>their lives unto</a:t>
            </a:r>
            <a:br>
              <a:rPr lang="en-US" sz="5400" i="1" dirty="0" smtClean="0"/>
            </a:br>
            <a:r>
              <a:rPr lang="en-US" sz="5400" i="1" dirty="0" smtClean="0"/>
              <a:t>the death.” </a:t>
            </a:r>
            <a:br>
              <a:rPr lang="en-US" sz="5400" i="1" dirty="0" smtClean="0"/>
            </a:br>
            <a:r>
              <a:rPr lang="en-US" sz="4800" i="1" dirty="0" smtClean="0"/>
              <a:t>(Revelation 12:11) </a:t>
            </a:r>
            <a:endParaRPr lang="en-US" sz="4800" i="1" dirty="0"/>
          </a:p>
        </p:txBody>
      </p:sp>
      <p:pic>
        <p:nvPicPr>
          <p:cNvPr id="614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415" r="11714"/>
          <a:stretch/>
        </p:blipFill>
        <p:spPr bwMode="auto">
          <a:xfrm>
            <a:off x="4495800" y="3200400"/>
            <a:ext cx="4599328"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902399"/>
            <a:ext cx="4679801" cy="3507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758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heaven\24 elders around throne 1365-NT-149.jpg"/>
          <p:cNvPicPr>
            <a:picLocks noChangeAspect="1" noChangeArrowheads="1"/>
          </p:cNvPicPr>
          <p:nvPr/>
        </p:nvPicPr>
        <p:blipFill>
          <a:blip r:embed="rId3" cstate="print">
            <a:duotone>
              <a:prstClr val="black"/>
              <a:srgbClr val="FFC000">
                <a:tint val="45000"/>
                <a:satMod val="400000"/>
              </a:srgbClr>
            </a:duotone>
            <a:lum bright="-10000"/>
          </a:blip>
          <a:srcRect/>
          <a:stretch>
            <a:fillRect/>
          </a:stretch>
        </p:blipFill>
        <p:spPr bwMode="auto">
          <a:xfrm>
            <a:off x="0" y="0"/>
            <a:ext cx="9144001" cy="6858000"/>
          </a:xfrm>
          <a:prstGeom prst="rect">
            <a:avLst/>
          </a:prstGeom>
          <a:noFill/>
        </p:spPr>
      </p:pic>
      <p:sp>
        <p:nvSpPr>
          <p:cNvPr id="3" name="Title 2"/>
          <p:cNvSpPr>
            <a:spLocks noGrp="1"/>
          </p:cNvSpPr>
          <p:nvPr>
            <p:ph type="title"/>
          </p:nvPr>
        </p:nvSpPr>
        <p:spPr>
          <a:xfrm>
            <a:off x="4419600" y="609600"/>
            <a:ext cx="4343400" cy="5334000"/>
          </a:xfrm>
        </p:spPr>
        <p:txBody>
          <a:bodyPr>
            <a:normAutofit fontScale="90000"/>
          </a:bodyPr>
          <a:lstStyle/>
          <a:p>
            <a:r>
              <a:rPr lang="en-US" sz="6600" i="1" dirty="0" smtClean="0">
                <a:effectLst>
                  <a:glow rad="101600">
                    <a:schemeClr val="bg1">
                      <a:alpha val="60000"/>
                    </a:schemeClr>
                  </a:glow>
                </a:effectLst>
              </a:rPr>
              <a:t>“Therefore rejoice, ye heavens, and ye that dwell in them…”</a:t>
            </a:r>
            <a:endParaRPr lang="en-US" sz="6600" i="1" dirty="0">
              <a:effectLst>
                <a:glow rad="101600">
                  <a:schemeClr val="bg1">
                    <a:alpha val="60000"/>
                  </a:schemeClr>
                </a:glow>
              </a:effectLst>
            </a:endParaRPr>
          </a:p>
        </p:txBody>
      </p:sp>
      <p:pic>
        <p:nvPicPr>
          <p:cNvPr id="5124" name="Picture 4" descr="C:\Users\Ptr. Daniel White\Desktop\Bible pictures\angels\michael02-.jpg"/>
          <p:cNvPicPr>
            <a:picLocks noChangeAspect="1" noChangeArrowheads="1"/>
          </p:cNvPicPr>
          <p:nvPr/>
        </p:nvPicPr>
        <p:blipFill>
          <a:blip r:embed="rId4" cstate="print"/>
          <a:srcRect/>
          <a:stretch>
            <a:fillRect/>
          </a:stretch>
        </p:blipFill>
        <p:spPr bwMode="auto">
          <a:xfrm>
            <a:off x="152400" y="762000"/>
            <a:ext cx="3800475" cy="5486400"/>
          </a:xfrm>
          <a:prstGeom prst="rect">
            <a:avLst/>
          </a:prstGeom>
          <a:ln>
            <a:noFill/>
          </a:ln>
          <a:effectLst>
            <a:softEdge rad="112500"/>
          </a:effectLst>
        </p:spPr>
      </p:pic>
    </p:spTree>
    <p:extLst>
      <p:ext uri="{BB962C8B-B14F-4D97-AF65-F5344CB8AC3E}">
        <p14:creationId xmlns:p14="http://schemas.microsoft.com/office/powerpoint/2010/main" val="359206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Dan White\Pictures\Bible pictures\Satan-Devil and demons\Dragon cst to Earth (2).jpg"/>
          <p:cNvPicPr>
            <a:picLocks noChangeAspect="1" noChangeArrowheads="1"/>
          </p:cNvPicPr>
          <p:nvPr/>
        </p:nvPicPr>
        <p:blipFill>
          <a:blip r:embed="rId2" cstate="print"/>
          <a:srcRect/>
          <a:stretch>
            <a:fillRect/>
          </a:stretch>
        </p:blipFill>
        <p:spPr bwMode="auto">
          <a:xfrm>
            <a:off x="0" y="0"/>
            <a:ext cx="5069302" cy="6858000"/>
          </a:xfrm>
          <a:prstGeom prst="rect">
            <a:avLst/>
          </a:prstGeom>
          <a:noFill/>
        </p:spPr>
      </p:pic>
      <p:sp>
        <p:nvSpPr>
          <p:cNvPr id="3" name="Rectangle 2"/>
          <p:cNvSpPr/>
          <p:nvPr/>
        </p:nvSpPr>
        <p:spPr>
          <a:xfrm>
            <a:off x="5105400" y="0"/>
            <a:ext cx="4038600" cy="6863417"/>
          </a:xfrm>
          <a:prstGeom prst="rect">
            <a:avLst/>
          </a:prstGeom>
        </p:spPr>
        <p:txBody>
          <a:bodyPr wrap="square">
            <a:spAutoFit/>
          </a:bodyPr>
          <a:lstStyle/>
          <a:p>
            <a:pPr algn="ctr"/>
            <a:r>
              <a:rPr lang="en-US" sz="4000" i="1" dirty="0" smtClean="0"/>
              <a:t> “Woe to the </a:t>
            </a:r>
            <a:r>
              <a:rPr lang="en-US" sz="4000" i="1" dirty="0" err="1" smtClean="0"/>
              <a:t>inhabiters</a:t>
            </a:r>
            <a:r>
              <a:rPr lang="en-US" sz="4000" i="1" dirty="0" smtClean="0"/>
              <a:t> of the earth and of the sea! for the devil is come down unto you, having great wrath,</a:t>
            </a:r>
            <a:r>
              <a:rPr lang="en-US" sz="4000" i="1" dirty="0" smtClean="0">
                <a:effectLst>
                  <a:glow rad="101600">
                    <a:schemeClr val="bg1">
                      <a:alpha val="60000"/>
                    </a:schemeClr>
                  </a:glow>
                </a:effectLst>
              </a:rPr>
              <a:t> because he knoweth that he hath but a</a:t>
            </a:r>
          </a:p>
          <a:p>
            <a:pPr algn="ctr"/>
            <a:r>
              <a:rPr lang="en-US" sz="4000" i="1" dirty="0" smtClean="0">
                <a:effectLst>
                  <a:glow rad="101600">
                    <a:schemeClr val="bg1">
                      <a:alpha val="60000"/>
                    </a:schemeClr>
                  </a:glow>
                </a:effectLst>
              </a:rPr>
              <a:t> short time.”</a:t>
            </a:r>
            <a:endParaRPr lang="en-US" sz="4000" i="1" dirty="0"/>
          </a:p>
        </p:txBody>
      </p:sp>
    </p:spTree>
    <p:extLst>
      <p:ext uri="{BB962C8B-B14F-4D97-AF65-F5344CB8AC3E}">
        <p14:creationId xmlns:p14="http://schemas.microsoft.com/office/powerpoint/2010/main" val="284011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3657600" cy="6278562"/>
          </a:xfrm>
        </p:spPr>
        <p:txBody>
          <a:bodyPr>
            <a:normAutofit/>
          </a:bodyPr>
          <a:lstStyle/>
          <a:p>
            <a:r>
              <a:rPr lang="en-US" i="1" dirty="0" smtClean="0"/>
              <a:t>“And when the dragon saw that he was cast unto the earth, he persecuted the woman which brought forth the man child.”</a:t>
            </a:r>
            <a:endParaRPr lang="en-US" i="1" dirty="0"/>
          </a:p>
        </p:txBody>
      </p:sp>
      <p:pic>
        <p:nvPicPr>
          <p:cNvPr id="5122" name="Picture 2" descr="C:\Users\Dan White\Pictures\Bible pictures\Prophecy pictures\prophecy pictures\revelation\woman Israel\Woman of Rev12.jpg"/>
          <p:cNvPicPr>
            <a:picLocks noChangeAspect="1" noChangeArrowheads="1"/>
          </p:cNvPicPr>
          <p:nvPr/>
        </p:nvPicPr>
        <p:blipFill>
          <a:blip r:embed="rId2" cstate="print">
            <a:lum bright="-10000" contrast="20000"/>
          </a:blip>
          <a:srcRect/>
          <a:stretch>
            <a:fillRect/>
          </a:stretch>
        </p:blipFill>
        <p:spPr bwMode="auto">
          <a:xfrm>
            <a:off x="3947091" y="457200"/>
            <a:ext cx="5196909" cy="6172200"/>
          </a:xfrm>
          <a:prstGeom prst="rect">
            <a:avLst/>
          </a:prstGeom>
          <a:ln>
            <a:noFill/>
          </a:ln>
          <a:effectLst>
            <a:softEdge rad="112500"/>
          </a:effectLst>
        </p:spPr>
      </p:pic>
      <p:pic>
        <p:nvPicPr>
          <p:cNvPr id="5" name="Picture 2" descr="http://www.rapturechrist.com/dragonj3.jpg"/>
          <p:cNvPicPr>
            <a:picLocks noChangeAspect="1" noChangeArrowheads="1"/>
          </p:cNvPicPr>
          <p:nvPr/>
        </p:nvPicPr>
        <p:blipFill>
          <a:blip r:embed="rId3" cstate="print"/>
          <a:srcRect l="16779"/>
          <a:stretch>
            <a:fillRect/>
          </a:stretch>
        </p:blipFill>
        <p:spPr bwMode="auto">
          <a:xfrm>
            <a:off x="5105400" y="2971800"/>
            <a:ext cx="3023511" cy="2467662"/>
          </a:xfrm>
          <a:prstGeom prst="ellipse">
            <a:avLst/>
          </a:prstGeom>
          <a:ln>
            <a:noFill/>
          </a:ln>
          <a:effectLst>
            <a:softEdge rad="112500"/>
          </a:effectLst>
        </p:spPr>
      </p:pic>
    </p:spTree>
    <p:extLst>
      <p:ext uri="{BB962C8B-B14F-4D97-AF65-F5344CB8AC3E}">
        <p14:creationId xmlns:p14="http://schemas.microsoft.com/office/powerpoint/2010/main" val="365319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Bible pictures\Prophecy pictures\prophecy pictures\revelation\image17.jpg"/>
          <p:cNvPicPr>
            <a:picLocks noChangeAspect="1" noChangeArrowheads="1"/>
          </p:cNvPicPr>
          <p:nvPr/>
        </p:nvPicPr>
        <p:blipFill>
          <a:blip r:embed="rId3" cstate="print"/>
          <a:srcRect r="1414" b="4748"/>
          <a:stretch>
            <a:fillRect/>
          </a:stretch>
        </p:blipFill>
        <p:spPr bwMode="auto">
          <a:xfrm>
            <a:off x="1981200" y="37163"/>
            <a:ext cx="5184686" cy="6820837"/>
          </a:xfrm>
          <a:prstGeom prst="rect">
            <a:avLst/>
          </a:prstGeom>
          <a:ln>
            <a:noFill/>
          </a:ln>
          <a:effectLst>
            <a:softEdge rad="112500"/>
          </a:effectLst>
        </p:spPr>
      </p:pic>
      <p:pic>
        <p:nvPicPr>
          <p:cNvPr id="8199" name="Picture 7" descr="C:\Users\Ptr. Daniel White\Desktop\Bible pictures\war\scan0108.jpg"/>
          <p:cNvPicPr>
            <a:picLocks noChangeAspect="1" noChangeArrowheads="1"/>
          </p:cNvPicPr>
          <p:nvPr/>
        </p:nvPicPr>
        <p:blipFill>
          <a:blip r:embed="rId4" cstate="print"/>
          <a:srcRect/>
          <a:stretch>
            <a:fillRect/>
          </a:stretch>
        </p:blipFill>
        <p:spPr bwMode="auto">
          <a:xfrm>
            <a:off x="381000" y="2476209"/>
            <a:ext cx="2852455" cy="4231142"/>
          </a:xfrm>
          <a:prstGeom prst="rect">
            <a:avLst/>
          </a:prstGeom>
          <a:ln>
            <a:noFill/>
          </a:ln>
          <a:effectLst>
            <a:softEdge rad="112500"/>
          </a:effectLst>
        </p:spPr>
      </p:pic>
      <p:pic>
        <p:nvPicPr>
          <p:cNvPr id="8195" name="Picture 3" descr="C:\Users\Ptr. Daniel White\Desktop\Bible pictures\war\israel.jpg"/>
          <p:cNvPicPr>
            <a:picLocks noChangeAspect="1" noChangeArrowheads="1"/>
          </p:cNvPicPr>
          <p:nvPr/>
        </p:nvPicPr>
        <p:blipFill>
          <a:blip r:embed="rId5" cstate="print"/>
          <a:srcRect/>
          <a:stretch>
            <a:fillRect/>
          </a:stretch>
        </p:blipFill>
        <p:spPr bwMode="auto">
          <a:xfrm>
            <a:off x="3067940" y="914400"/>
            <a:ext cx="2201133" cy="1460500"/>
          </a:xfrm>
          <a:prstGeom prst="rect">
            <a:avLst/>
          </a:prstGeom>
          <a:ln>
            <a:noFill/>
          </a:ln>
          <a:effectLst>
            <a:softEdge rad="112500"/>
          </a:effectLst>
        </p:spPr>
      </p:pic>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9999" y="3352800"/>
            <a:ext cx="4768681" cy="30294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875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0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199"/>
                                        </p:tgtEl>
                                        <p:attrNameLst>
                                          <p:attrName>style.visibility</p:attrName>
                                        </p:attrNameLst>
                                      </p:cBhvr>
                                      <p:to>
                                        <p:strVal val="visible"/>
                                      </p:to>
                                    </p:set>
                                    <p:anim to="" calcmode="lin" valueType="num">
                                      <p:cBhvr>
                                        <p:cTn id="12" dur="1" fill="hold"/>
                                        <p:tgtEl>
                                          <p:spTgt spid="819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1000"/>
                                        <p:tgtEl>
                                          <p:spTgt spid="7170"/>
                                        </p:tgtEl>
                                      </p:cBhvr>
                                    </p:animEffect>
                                    <p:anim calcmode="lin" valueType="num">
                                      <p:cBhvr>
                                        <p:cTn id="18" dur="1000" fill="hold"/>
                                        <p:tgtEl>
                                          <p:spTgt spid="7170"/>
                                        </p:tgtEl>
                                        <p:attrNameLst>
                                          <p:attrName>ppt_x</p:attrName>
                                        </p:attrNameLst>
                                      </p:cBhvr>
                                      <p:tavLst>
                                        <p:tav tm="0">
                                          <p:val>
                                            <p:strVal val="#ppt_x"/>
                                          </p:val>
                                        </p:tav>
                                        <p:tav tm="100000">
                                          <p:val>
                                            <p:strVal val="#ppt_x"/>
                                          </p:val>
                                        </p:tav>
                                      </p:tavLst>
                                    </p:anim>
                                    <p:anim calcmode="lin" valueType="num">
                                      <p:cBhvr>
                                        <p:cTn id="1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C:\Users\Ptr. Daniel White\Desktop\Bible pictures\backgrounds\Sky\clouds__.jpg"/>
          <p:cNvPicPr>
            <a:picLocks noChangeAspect="1" noChangeArrowheads="1"/>
          </p:cNvPicPr>
          <p:nvPr/>
        </p:nvPicPr>
        <p:blipFill>
          <a:blip r:embed="rId3" cstate="print">
            <a:lum/>
          </a:blip>
          <a:srcRect/>
          <a:stretch>
            <a:fillRect/>
          </a:stretch>
        </p:blipFill>
        <p:spPr bwMode="auto">
          <a:xfrm>
            <a:off x="-228600" y="-533400"/>
            <a:ext cx="9372599" cy="7632700"/>
          </a:xfrm>
          <a:prstGeom prst="rect">
            <a:avLst/>
          </a:prstGeom>
          <a:noFill/>
        </p:spPr>
      </p:pic>
      <p:pic>
        <p:nvPicPr>
          <p:cNvPr id="13315" name="Picture 3" descr="C:\Users\Ptr. Daniel White\Desktop\Bible pictures\Prophecy pictures\prophecy pictures\revelation\scan0141.jpg"/>
          <p:cNvPicPr>
            <a:picLocks noChangeAspect="1" noChangeArrowheads="1"/>
          </p:cNvPicPr>
          <p:nvPr/>
        </p:nvPicPr>
        <p:blipFill>
          <a:blip r:embed="rId4" cstate="print"/>
          <a:srcRect/>
          <a:stretch>
            <a:fillRect/>
          </a:stretch>
        </p:blipFill>
        <p:spPr bwMode="auto">
          <a:xfrm>
            <a:off x="0" y="0"/>
            <a:ext cx="3581400" cy="4965216"/>
          </a:xfrm>
          <a:prstGeom prst="ellipse">
            <a:avLst/>
          </a:prstGeom>
          <a:ln>
            <a:noFill/>
          </a:ln>
          <a:effectLst>
            <a:softEdge rad="112500"/>
          </a:effectLst>
        </p:spPr>
      </p:pic>
      <p:pic>
        <p:nvPicPr>
          <p:cNvPr id="13319" name="Picture 7" descr="c:\Users\Ptr. Daniel White\Desktop\Bible pictures\Prophecy pictures\prophecy pictures\revelation\John proclaims Babylon fallen.jpg"/>
          <p:cNvPicPr>
            <a:picLocks noChangeAspect="1" noChangeArrowheads="1"/>
          </p:cNvPicPr>
          <p:nvPr/>
        </p:nvPicPr>
        <p:blipFill>
          <a:blip r:embed="rId5" cstate="print"/>
          <a:srcRect b="57885"/>
          <a:stretch>
            <a:fillRect/>
          </a:stretch>
        </p:blipFill>
        <p:spPr bwMode="auto">
          <a:xfrm>
            <a:off x="3683000" y="3429000"/>
            <a:ext cx="5461000" cy="3111500"/>
          </a:xfrm>
          <a:prstGeom prst="rect">
            <a:avLst/>
          </a:prstGeom>
          <a:ln>
            <a:noFill/>
          </a:ln>
          <a:effectLst>
            <a:softEdge rad="112500"/>
          </a:effectLst>
        </p:spPr>
      </p:pic>
      <p:sp>
        <p:nvSpPr>
          <p:cNvPr id="6" name="Content Placeholder 5"/>
          <p:cNvSpPr>
            <a:spLocks noGrp="1"/>
          </p:cNvSpPr>
          <p:nvPr>
            <p:ph idx="1"/>
          </p:nvPr>
        </p:nvSpPr>
        <p:spPr>
          <a:xfrm>
            <a:off x="3581400" y="0"/>
            <a:ext cx="5410200" cy="3657600"/>
          </a:xfrm>
        </p:spPr>
        <p:txBody>
          <a:bodyPr>
            <a:normAutofit fontScale="92500" lnSpcReduction="20000"/>
          </a:bodyPr>
          <a:lstStyle/>
          <a:p>
            <a:r>
              <a:rPr lang="en-US" sz="3600" b="1" i="1" dirty="0" smtClean="0">
                <a:solidFill>
                  <a:schemeClr val="bg1"/>
                </a:solidFill>
              </a:rPr>
              <a:t>Great wonder (sign) in heaven</a:t>
            </a:r>
          </a:p>
          <a:p>
            <a:r>
              <a:rPr lang="en-US" sz="3600" b="1" i="1" dirty="0" smtClean="0">
                <a:solidFill>
                  <a:schemeClr val="bg1"/>
                </a:solidFill>
              </a:rPr>
              <a:t>A woman</a:t>
            </a:r>
          </a:p>
          <a:p>
            <a:r>
              <a:rPr lang="en-US" sz="3600" b="1" i="1" dirty="0" smtClean="0">
                <a:solidFill>
                  <a:schemeClr val="bg1"/>
                </a:solidFill>
              </a:rPr>
              <a:t>Clothed with the sun</a:t>
            </a:r>
          </a:p>
          <a:p>
            <a:r>
              <a:rPr lang="en-US" sz="3600" b="1" i="1" dirty="0" smtClean="0">
                <a:solidFill>
                  <a:schemeClr val="bg1"/>
                </a:solidFill>
              </a:rPr>
              <a:t>Moon under her feet</a:t>
            </a:r>
          </a:p>
          <a:p>
            <a:r>
              <a:rPr lang="en-US" sz="3600" b="1" i="1" dirty="0" smtClean="0">
                <a:solidFill>
                  <a:schemeClr val="bg1"/>
                </a:solidFill>
              </a:rPr>
              <a:t>Crown of 12 stars on her head</a:t>
            </a:r>
          </a:p>
        </p:txBody>
      </p:sp>
    </p:spTree>
    <p:extLst>
      <p:ext uri="{BB962C8B-B14F-4D97-AF65-F5344CB8AC3E}">
        <p14:creationId xmlns:p14="http://schemas.microsoft.com/office/powerpoint/2010/main" val="275510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2000"/>
                                        <p:tgtEl>
                                          <p:spTgt spid="133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4" dur="10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1" dur="10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 calcmode="lin" valueType="num">
                                      <p:cBhvr>
                                        <p:cTn id="26"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8" dur="10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 calcmode="lin" valueType="num">
                                      <p:cBhvr>
                                        <p:cTn id="33"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4" dur="10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35" dur="1000"/>
                                        <p:tgtEl>
                                          <p:spTgt spid="6">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 calcmode="lin" valueType="num">
                                      <p:cBhvr>
                                        <p:cTn id="40"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41" dur="10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42"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ages.rapgenius.com/6cddcb61210dbaf504b705607f77a8f2.864x609x1.jpg"/>
          <p:cNvPicPr>
            <a:picLocks noChangeAspect="1" noChangeArrowheads="1"/>
          </p:cNvPicPr>
          <p:nvPr/>
        </p:nvPicPr>
        <p:blipFill>
          <a:blip r:embed="rId3" cstate="print"/>
          <a:srcRect/>
          <a:stretch>
            <a:fillRect/>
          </a:stretch>
        </p:blipFill>
        <p:spPr bwMode="auto">
          <a:xfrm>
            <a:off x="-152400" y="0"/>
            <a:ext cx="9513363" cy="6858000"/>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a:off x="1981200" y="1905000"/>
            <a:ext cx="5410200" cy="2998615"/>
          </a:xfrm>
          <a:prstGeom prst="rect">
            <a:avLst/>
          </a:prstGeom>
          <a:ln>
            <a:noFill/>
          </a:ln>
          <a:effectLst>
            <a:softEdge rad="112500"/>
          </a:effectLst>
        </p:spPr>
      </p:pic>
    </p:spTree>
    <p:extLst>
      <p:ext uri="{BB962C8B-B14F-4D97-AF65-F5344CB8AC3E}">
        <p14:creationId xmlns:p14="http://schemas.microsoft.com/office/powerpoint/2010/main" val="415554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Desktop\Bible pictures\holy spirit\holy-spirit-cross-and-wing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 name="Picture 2" descr="C:\Users\Ptr. Daniel White\Desktop\Bible pictures\holy spirit\holy-spirit-cross-and-wings.jpg"/>
          <p:cNvPicPr>
            <a:picLocks noChangeAspect="1" noChangeArrowheads="1"/>
          </p:cNvPicPr>
          <p:nvPr/>
        </p:nvPicPr>
        <p:blipFill>
          <a:blip r:embed="rId3" cstate="print"/>
          <a:srcRect l="45763" t="5952" r="22034" b="67857"/>
          <a:stretch>
            <a:fillRect/>
          </a:stretch>
        </p:blipFill>
        <p:spPr bwMode="auto">
          <a:xfrm>
            <a:off x="3124200" y="2286000"/>
            <a:ext cx="2763982" cy="1600200"/>
          </a:xfrm>
          <a:prstGeom prst="rect">
            <a:avLst/>
          </a:prstGeom>
          <a:noFill/>
        </p:spPr>
      </p:pic>
      <p:pic>
        <p:nvPicPr>
          <p:cNvPr id="12291" name="Picture 3" descr="C:\Users\Ptr. Daniel White\Desktop\Bible pictures\Prophecy pictures\prophecy pictures\revelation\Rev%2012%20Woman%20on%20Moon.jpg"/>
          <p:cNvPicPr>
            <a:picLocks noChangeAspect="1" noChangeArrowheads="1"/>
          </p:cNvPicPr>
          <p:nvPr/>
        </p:nvPicPr>
        <p:blipFill>
          <a:blip r:embed="rId4" cstate="print">
            <a:duotone>
              <a:prstClr val="black"/>
              <a:schemeClr val="tx2">
                <a:tint val="45000"/>
                <a:satMod val="400000"/>
              </a:schemeClr>
            </a:duotone>
          </a:blip>
          <a:srcRect l="24194" t="3226" r="20161"/>
          <a:stretch>
            <a:fillRect/>
          </a:stretch>
        </p:blipFill>
        <p:spPr bwMode="auto">
          <a:xfrm>
            <a:off x="3352800" y="2971800"/>
            <a:ext cx="2819400" cy="3677478"/>
          </a:xfrm>
          <a:prstGeom prst="ellipse">
            <a:avLst/>
          </a:prstGeom>
          <a:ln>
            <a:noFill/>
          </a:ln>
          <a:effectLst>
            <a:softEdge rad="112500"/>
          </a:effectLst>
        </p:spPr>
      </p:pic>
      <p:sp>
        <p:nvSpPr>
          <p:cNvPr id="7" name="Title 6"/>
          <p:cNvSpPr>
            <a:spLocks noGrp="1"/>
          </p:cNvSpPr>
          <p:nvPr>
            <p:ph type="title"/>
          </p:nvPr>
        </p:nvSpPr>
        <p:spPr>
          <a:xfrm>
            <a:off x="0" y="0"/>
            <a:ext cx="9144000" cy="2667000"/>
          </a:xfrm>
        </p:spPr>
        <p:txBody>
          <a:bodyPr>
            <a:noAutofit/>
          </a:bodyPr>
          <a:lstStyle/>
          <a:p>
            <a:r>
              <a:rPr lang="en-US" sz="3200" i="1" dirty="0" smtClean="0"/>
              <a:t>“And the woman fled into the wilderness, where she hath a place prepared of God, that they should feed her there a thousand two hundred and threescore days (3 ½ years)…And to the woman were given two wings of a great eagle…”</a:t>
            </a:r>
            <a:endParaRPr lang="en-US" sz="3200" i="1" dirty="0"/>
          </a:p>
        </p:txBody>
      </p:sp>
    </p:spTree>
    <p:extLst>
      <p:ext uri="{BB962C8B-B14F-4D97-AF65-F5344CB8AC3E}">
        <p14:creationId xmlns:p14="http://schemas.microsoft.com/office/powerpoint/2010/main" val="124938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290"/>
                                        </p:tgtEl>
                                        <p:attrNameLst>
                                          <p:attrName>style.visibility</p:attrName>
                                        </p:attrNameLst>
                                      </p:cBhvr>
                                      <p:to>
                                        <p:strVal val="visible"/>
                                      </p:to>
                                    </p:set>
                                    <p:animEffect transition="in" filter="fade">
                                      <p:cBhvr>
                                        <p:cTn id="14"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a:stretch>
            <a:fillRect/>
          </a:stretch>
        </p:blipFill>
        <p:spPr bwMode="auto">
          <a:xfrm>
            <a:off x="1" y="0"/>
            <a:ext cx="9144000" cy="5943600"/>
          </a:xfrm>
          <a:prstGeom prst="rect">
            <a:avLst/>
          </a:prstGeom>
          <a:noFill/>
          <a:ln w="9525">
            <a:noFill/>
            <a:miter lim="800000"/>
            <a:headEnd/>
            <a:tailEnd/>
          </a:ln>
        </p:spPr>
      </p:pic>
      <p:pic>
        <p:nvPicPr>
          <p:cNvPr id="3" name="Picture 3" descr="C:\Users\Ptr. Daniel White\Desktop\Bible pictures\Prophecy pictures\prophecy pictures\revelation\Rev%2012%20Woman%20on%20Moon.jpg"/>
          <p:cNvPicPr>
            <a:picLocks noChangeAspect="1" noChangeArrowheads="1"/>
          </p:cNvPicPr>
          <p:nvPr/>
        </p:nvPicPr>
        <p:blipFill>
          <a:blip r:embed="rId4" cstate="print">
            <a:duotone>
              <a:prstClr val="black"/>
              <a:schemeClr val="tx2">
                <a:tint val="45000"/>
                <a:satMod val="400000"/>
              </a:schemeClr>
            </a:duotone>
          </a:blip>
          <a:srcRect l="24194" t="3226" r="20161"/>
          <a:stretch>
            <a:fillRect/>
          </a:stretch>
        </p:blipFill>
        <p:spPr bwMode="auto">
          <a:xfrm>
            <a:off x="2819400" y="1905000"/>
            <a:ext cx="3429000" cy="4472608"/>
          </a:xfrm>
          <a:prstGeom prst="ellipse">
            <a:avLst/>
          </a:prstGeom>
          <a:ln>
            <a:noFill/>
          </a:ln>
          <a:effectLst>
            <a:softEdge rad="112500"/>
          </a:effectLst>
        </p:spPr>
      </p:pic>
      <p:sp>
        <p:nvSpPr>
          <p:cNvPr id="4" name="Title 3"/>
          <p:cNvSpPr>
            <a:spLocks noGrp="1"/>
          </p:cNvSpPr>
          <p:nvPr>
            <p:ph type="title"/>
          </p:nvPr>
        </p:nvSpPr>
        <p:spPr>
          <a:xfrm>
            <a:off x="457200" y="274638"/>
            <a:ext cx="8229600" cy="1630362"/>
          </a:xfrm>
        </p:spPr>
        <p:txBody>
          <a:bodyPr>
            <a:normAutofit/>
          </a:bodyPr>
          <a:lstStyle/>
          <a:p>
            <a:r>
              <a:rPr lang="en-US" i="1" dirty="0" smtClean="0">
                <a:effectLst>
                  <a:glow rad="101600">
                    <a:schemeClr val="bg1">
                      <a:alpha val="60000"/>
                    </a:schemeClr>
                  </a:glow>
                </a:effectLst>
              </a:rPr>
              <a:t>“…that she might fly into the wilderness, into her place…”</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0032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0" fill="hold" nodeType="clickEffect">
                                  <p:stCondLst>
                                    <p:cond delay="0"/>
                                  </p:stCondLst>
                                  <p:childTnLst>
                                    <p:anim calcmode="lin" valueType="num">
                                      <p:cBhvr>
                                        <p:cTn id="11" dur="2000"/>
                                        <p:tgtEl>
                                          <p:spTgt spid="3"/>
                                        </p:tgtEl>
                                        <p:attrNameLst>
                                          <p:attrName>ppt_w</p:attrName>
                                        </p:attrNameLst>
                                      </p:cBhvr>
                                      <p:tavLst>
                                        <p:tav tm="0">
                                          <p:val>
                                            <p:strVal val="ppt_w"/>
                                          </p:val>
                                        </p:tav>
                                        <p:tav tm="100000">
                                          <p:val>
                                            <p:fltVal val="0"/>
                                          </p:val>
                                        </p:tav>
                                      </p:tavLst>
                                    </p:anim>
                                    <p:anim calcmode="lin" valueType="num">
                                      <p:cBhvr>
                                        <p:cTn id="12" dur="2000"/>
                                        <p:tgtEl>
                                          <p:spTgt spid="3"/>
                                        </p:tgtEl>
                                        <p:attrNameLst>
                                          <p:attrName>ppt_h</p:attrName>
                                        </p:attrNameLst>
                                      </p:cBhvr>
                                      <p:tavLst>
                                        <p:tav tm="0">
                                          <p:val>
                                            <p:strVal val="ppt_h"/>
                                          </p:val>
                                        </p:tav>
                                        <p:tav tm="100000">
                                          <p:val>
                                            <p:fltVal val="0"/>
                                          </p:val>
                                        </p:tav>
                                      </p:tavLst>
                                    </p:anim>
                                    <p:animEffect transition="out" filter="fade">
                                      <p:cBhvr>
                                        <p:cTn id="13" dur="2000"/>
                                        <p:tgtEl>
                                          <p:spTgt spid="3"/>
                                        </p:tgtEl>
                                      </p:cBhvr>
                                    </p:animEffect>
                                    <p:set>
                                      <p:cBhvr>
                                        <p:cTn id="14"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990600" y="304800"/>
            <a:ext cx="7239000" cy="6382047"/>
          </a:xfrm>
          <a:prstGeom prst="rect">
            <a:avLst/>
          </a:prstGeom>
          <a:noFill/>
          <a:ln w="9525">
            <a:noFill/>
            <a:miter lim="800000"/>
            <a:headEnd/>
            <a:tailEnd/>
          </a:ln>
        </p:spPr>
      </p:pic>
      <p:pic>
        <p:nvPicPr>
          <p:cNvPr id="1030" name="Picture 6"/>
          <p:cNvPicPr>
            <a:picLocks noChangeAspect="1" noChangeArrowheads="1"/>
          </p:cNvPicPr>
          <p:nvPr/>
        </p:nvPicPr>
        <p:blipFill>
          <a:blip r:embed="rId4" cstate="print"/>
          <a:srcRect/>
          <a:stretch>
            <a:fillRect/>
          </a:stretch>
        </p:blipFill>
        <p:spPr bwMode="auto">
          <a:xfrm>
            <a:off x="0" y="1771650"/>
            <a:ext cx="9144000" cy="3314700"/>
          </a:xfrm>
          <a:prstGeom prst="rect">
            <a:avLst/>
          </a:prstGeom>
          <a:noFill/>
          <a:ln w="9525">
            <a:noFill/>
            <a:miter lim="800000"/>
            <a:headEnd/>
            <a:tailEnd/>
          </a:ln>
        </p:spPr>
      </p:pic>
    </p:spTree>
    <p:extLst>
      <p:ext uri="{BB962C8B-B14F-4D97-AF65-F5344CB8AC3E}">
        <p14:creationId xmlns:p14="http://schemas.microsoft.com/office/powerpoint/2010/main" val="291461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1000"/>
                                        <p:tgtEl>
                                          <p:spTgt spid="1028"/>
                                        </p:tgtEl>
                                        <p:attrNameLst>
                                          <p:attrName>ppt_w</p:attrName>
                                        </p:attrNameLst>
                                      </p:cBhvr>
                                      <p:tavLst>
                                        <p:tav tm="0">
                                          <p:val>
                                            <p:strVal val="ppt_w"/>
                                          </p:val>
                                        </p:tav>
                                        <p:tav tm="100000">
                                          <p:val>
                                            <p:fltVal val="0"/>
                                          </p:val>
                                        </p:tav>
                                      </p:tavLst>
                                    </p:anim>
                                    <p:anim calcmode="lin" valueType="num">
                                      <p:cBhvr>
                                        <p:cTn id="7" dur="1000"/>
                                        <p:tgtEl>
                                          <p:spTgt spid="1028"/>
                                        </p:tgtEl>
                                        <p:attrNameLst>
                                          <p:attrName>ppt_h</p:attrName>
                                        </p:attrNameLst>
                                      </p:cBhvr>
                                      <p:tavLst>
                                        <p:tav tm="0">
                                          <p:val>
                                            <p:strVal val="ppt_h"/>
                                          </p:val>
                                        </p:tav>
                                        <p:tav tm="100000">
                                          <p:val>
                                            <p:fltVal val="0"/>
                                          </p:val>
                                        </p:tav>
                                      </p:tavLst>
                                    </p:anim>
                                    <p:animEffect transition="out" filter="fade">
                                      <p:cBhvr>
                                        <p:cTn id="8" dur="1000"/>
                                        <p:tgtEl>
                                          <p:spTgt spid="1028"/>
                                        </p:tgtEl>
                                      </p:cBhvr>
                                    </p:animEffect>
                                    <p:set>
                                      <p:cBhvr>
                                        <p:cTn id="9" dur="1" fill="hold">
                                          <p:stCondLst>
                                            <p:cond delay="999"/>
                                          </p:stCondLst>
                                        </p:cTn>
                                        <p:tgtEl>
                                          <p:spTgt spid="102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 calcmode="lin" valueType="num">
                                      <p:cBhvr>
                                        <p:cTn id="14" dur="1000" fill="hold"/>
                                        <p:tgtEl>
                                          <p:spTgt spid="1030"/>
                                        </p:tgtEl>
                                        <p:attrNameLst>
                                          <p:attrName>ppt_w</p:attrName>
                                        </p:attrNameLst>
                                      </p:cBhvr>
                                      <p:tavLst>
                                        <p:tav tm="0">
                                          <p:val>
                                            <p:fltVal val="0"/>
                                          </p:val>
                                        </p:tav>
                                        <p:tav tm="100000">
                                          <p:val>
                                            <p:strVal val="#ppt_w"/>
                                          </p:val>
                                        </p:tav>
                                      </p:tavLst>
                                    </p:anim>
                                    <p:anim calcmode="lin" valueType="num">
                                      <p:cBhvr>
                                        <p:cTn id="15" dur="1000" fill="hold"/>
                                        <p:tgtEl>
                                          <p:spTgt spid="1030"/>
                                        </p:tgtEl>
                                        <p:attrNameLst>
                                          <p:attrName>ppt_h</p:attrName>
                                        </p:attrNameLst>
                                      </p:cBhvr>
                                      <p:tavLst>
                                        <p:tav tm="0">
                                          <p:val>
                                            <p:fltVal val="0"/>
                                          </p:val>
                                        </p:tav>
                                        <p:tav tm="100000">
                                          <p:val>
                                            <p:strVal val="#ppt_h"/>
                                          </p:val>
                                        </p:tav>
                                      </p:tavLst>
                                    </p:anim>
                                    <p:animEffect transition="in" filter="fade">
                                      <p:cBhvr>
                                        <p:cTn id="16" dur="1000"/>
                                        <p:tgtEl>
                                          <p:spTgt spid="103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0" fill="hold" nodeType="clickEffect">
                                  <p:stCondLst>
                                    <p:cond delay="0"/>
                                  </p:stCondLst>
                                  <p:childTnLst>
                                    <p:anim calcmode="lin" valueType="num">
                                      <p:cBhvr>
                                        <p:cTn id="20" dur="1000"/>
                                        <p:tgtEl>
                                          <p:spTgt spid="1030"/>
                                        </p:tgtEl>
                                        <p:attrNameLst>
                                          <p:attrName>ppt_w</p:attrName>
                                        </p:attrNameLst>
                                      </p:cBhvr>
                                      <p:tavLst>
                                        <p:tav tm="0">
                                          <p:val>
                                            <p:strVal val="ppt_w"/>
                                          </p:val>
                                        </p:tav>
                                        <p:tav tm="100000">
                                          <p:val>
                                            <p:fltVal val="0"/>
                                          </p:val>
                                        </p:tav>
                                      </p:tavLst>
                                    </p:anim>
                                    <p:anim calcmode="lin" valueType="num">
                                      <p:cBhvr>
                                        <p:cTn id="21" dur="1000"/>
                                        <p:tgtEl>
                                          <p:spTgt spid="1030"/>
                                        </p:tgtEl>
                                        <p:attrNameLst>
                                          <p:attrName>ppt_h</p:attrName>
                                        </p:attrNameLst>
                                      </p:cBhvr>
                                      <p:tavLst>
                                        <p:tav tm="0">
                                          <p:val>
                                            <p:strVal val="ppt_h"/>
                                          </p:val>
                                        </p:tav>
                                        <p:tav tm="100000">
                                          <p:val>
                                            <p:fltVal val="0"/>
                                          </p:val>
                                        </p:tav>
                                      </p:tavLst>
                                    </p:anim>
                                    <p:animEffect transition="out" filter="fade">
                                      <p:cBhvr>
                                        <p:cTn id="22" dur="1000"/>
                                        <p:tgtEl>
                                          <p:spTgt spid="1030"/>
                                        </p:tgtEl>
                                      </p:cBhvr>
                                    </p:animEffect>
                                    <p:set>
                                      <p:cBhvr>
                                        <p:cTn id="23" dur="1" fill="hold">
                                          <p:stCondLst>
                                            <p:cond delay="999"/>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533400"/>
            <a:ext cx="4724400" cy="5715000"/>
          </a:xfrm>
        </p:spPr>
        <p:txBody>
          <a:bodyPr>
            <a:noAutofit/>
          </a:bodyPr>
          <a:lstStyle/>
          <a:p>
            <a:r>
              <a:rPr lang="en-US" sz="3600" i="1" dirty="0" smtClean="0"/>
              <a:t>“And the serpent cast out of his mouth water as a flood after the woman, that he might cause her to be carried away of the flood. And the earth helped the woman, and the earth opened her mouth, and swallowed up the flood which the dragon cast out of his mouth.”</a:t>
            </a:r>
            <a:endParaRPr lang="en-US" sz="3600" i="1" dirty="0"/>
          </a:p>
        </p:txBody>
      </p:sp>
      <p:pic>
        <p:nvPicPr>
          <p:cNvPr id="7170" name="Picture 2" descr="C:\Users\Dan White\Pictures\Bible pictures\Bible mis\Animals\Leviathan or dragon (2).JPG"/>
          <p:cNvPicPr>
            <a:picLocks noChangeAspect="1" noChangeArrowheads="1"/>
          </p:cNvPicPr>
          <p:nvPr/>
        </p:nvPicPr>
        <p:blipFill>
          <a:blip r:embed="rId2" cstate="print"/>
          <a:srcRect t="11111" r="-557"/>
          <a:stretch>
            <a:fillRect/>
          </a:stretch>
        </p:blipFill>
        <p:spPr bwMode="auto">
          <a:xfrm>
            <a:off x="0" y="0"/>
            <a:ext cx="4024313" cy="4953000"/>
          </a:xfrm>
          <a:prstGeom prst="rect">
            <a:avLst/>
          </a:prstGeom>
          <a:ln>
            <a:noFill/>
          </a:ln>
          <a:effectLst>
            <a:softEdge rad="112500"/>
          </a:effectLst>
        </p:spPr>
      </p:pic>
    </p:spTree>
    <p:extLst>
      <p:ext uri="{BB962C8B-B14F-4D97-AF65-F5344CB8AC3E}">
        <p14:creationId xmlns:p14="http://schemas.microsoft.com/office/powerpoint/2010/main" val="111187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Prophecy pictures\prophecy pictures\revelation\drgflood.jpg"/>
          <p:cNvPicPr>
            <a:picLocks noChangeAspect="1" noChangeArrowheads="1"/>
          </p:cNvPicPr>
          <p:nvPr/>
        </p:nvPicPr>
        <p:blipFill>
          <a:blip r:embed="rId3" cstate="print"/>
          <a:srcRect/>
          <a:stretch>
            <a:fillRect/>
          </a:stretch>
        </p:blipFill>
        <p:spPr bwMode="auto">
          <a:xfrm>
            <a:off x="-163286" y="0"/>
            <a:ext cx="9307286" cy="6858000"/>
          </a:xfrm>
          <a:prstGeom prst="rect">
            <a:avLst/>
          </a:prstGeom>
          <a:noFill/>
        </p:spPr>
      </p:pic>
      <p:pic>
        <p:nvPicPr>
          <p:cNvPr id="7172" name="Picture 4" descr="C:\Users\Ptr. Daniel White\Desktop\Bible pictures\war\israeliarmy.jpg"/>
          <p:cNvPicPr>
            <a:picLocks noChangeAspect="1" noChangeArrowheads="1"/>
          </p:cNvPicPr>
          <p:nvPr/>
        </p:nvPicPr>
        <p:blipFill>
          <a:blip r:embed="rId4" cstate="print"/>
          <a:srcRect/>
          <a:stretch>
            <a:fillRect/>
          </a:stretch>
        </p:blipFill>
        <p:spPr bwMode="auto">
          <a:xfrm>
            <a:off x="990600" y="2286000"/>
            <a:ext cx="2590800" cy="1943100"/>
          </a:xfrm>
          <a:prstGeom prst="rect">
            <a:avLst/>
          </a:prstGeom>
          <a:ln>
            <a:noFill/>
          </a:ln>
          <a:effectLst>
            <a:softEdge rad="112500"/>
          </a:effectLst>
        </p:spPr>
      </p:pic>
      <p:pic>
        <p:nvPicPr>
          <p:cNvPr id="7171" name="Picture 3" descr="C:\Users\Ptr. Daniel White\Desktop\Bible pictures\hell\image32.jpg"/>
          <p:cNvPicPr>
            <a:picLocks noChangeAspect="1" noChangeArrowheads="1"/>
          </p:cNvPicPr>
          <p:nvPr/>
        </p:nvPicPr>
        <p:blipFill>
          <a:blip r:embed="rId5" cstate="print"/>
          <a:srcRect r="-384" b="5895"/>
          <a:stretch>
            <a:fillRect/>
          </a:stretch>
        </p:blipFill>
        <p:spPr bwMode="auto">
          <a:xfrm>
            <a:off x="228600" y="4230305"/>
            <a:ext cx="4114800" cy="2627695"/>
          </a:xfrm>
          <a:prstGeom prst="ellipse">
            <a:avLst/>
          </a:prstGeom>
          <a:ln>
            <a:noFill/>
          </a:ln>
          <a:effectLst>
            <a:softEdge rad="112500"/>
          </a:effectLst>
        </p:spPr>
      </p:pic>
    </p:spTree>
    <p:extLst>
      <p:ext uri="{BB962C8B-B14F-4D97-AF65-F5344CB8AC3E}">
        <p14:creationId xmlns:p14="http://schemas.microsoft.com/office/powerpoint/2010/main" val="168277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10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20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33333  E" pathEditMode="relative" ptsTypes="">
                                      <p:cBhvr>
                                        <p:cTn id="16" dur="2000" fill="hold"/>
                                        <p:tgtEl>
                                          <p:spTgt spid="717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Bible pictures\Satan-Devil and demons\dragon_2.jpg"/>
          <p:cNvPicPr>
            <a:picLocks noChangeAspect="1" noChangeArrowheads="1"/>
          </p:cNvPicPr>
          <p:nvPr/>
        </p:nvPicPr>
        <p:blipFill>
          <a:blip r:embed="rId3" cstate="print"/>
          <a:srcRect/>
          <a:stretch>
            <a:fillRect/>
          </a:stretch>
        </p:blipFill>
        <p:spPr bwMode="auto">
          <a:xfrm>
            <a:off x="2667000" y="228600"/>
            <a:ext cx="2988407" cy="2895600"/>
          </a:xfrm>
          <a:prstGeom prst="rect">
            <a:avLst/>
          </a:prstGeom>
          <a:ln>
            <a:noFill/>
          </a:ln>
          <a:effectLst>
            <a:softEdge rad="112500"/>
          </a:effectLst>
        </p:spPr>
      </p:pic>
      <p:sp>
        <p:nvSpPr>
          <p:cNvPr id="2" name="Rectangle 1"/>
          <p:cNvSpPr/>
          <p:nvPr/>
        </p:nvSpPr>
        <p:spPr>
          <a:xfrm>
            <a:off x="3124200" y="2895600"/>
            <a:ext cx="6019800" cy="3970318"/>
          </a:xfrm>
          <a:prstGeom prst="rect">
            <a:avLst/>
          </a:prstGeom>
        </p:spPr>
        <p:txBody>
          <a:bodyPr wrap="square">
            <a:spAutoFit/>
          </a:bodyPr>
          <a:lstStyle/>
          <a:p>
            <a:pPr algn="ctr"/>
            <a:r>
              <a:rPr lang="en-US" sz="3600" i="1" dirty="0" smtClean="0"/>
              <a:t>“And the dragon was wroth with the woman, and went to make war with the remnant of her seed, which keep the commandments of God, and have the testimony of          Jesus Christ.”</a:t>
            </a:r>
            <a:endParaRPr lang="en-US" sz="3600" i="1" dirty="0"/>
          </a:p>
        </p:txBody>
      </p:sp>
      <p:pic>
        <p:nvPicPr>
          <p:cNvPr id="5" name="Picture 3" descr="C:\Users\Ptr. Daniel White\Desktop\Bible pictures\Prophecy pictures\prophecy pictures\revelation\Rev%2012%20Woman%20on%20Moon.jpg"/>
          <p:cNvPicPr>
            <a:picLocks noChangeAspect="1" noChangeArrowheads="1"/>
          </p:cNvPicPr>
          <p:nvPr/>
        </p:nvPicPr>
        <p:blipFill>
          <a:blip r:embed="rId4" cstate="print"/>
          <a:srcRect l="24194" t="3226" r="20161"/>
          <a:stretch>
            <a:fillRect/>
          </a:stretch>
        </p:blipFill>
        <p:spPr bwMode="auto">
          <a:xfrm>
            <a:off x="457200" y="3124200"/>
            <a:ext cx="2590800" cy="3379304"/>
          </a:xfrm>
          <a:prstGeom prst="rect">
            <a:avLst/>
          </a:prstGeom>
          <a:ln>
            <a:noFill/>
          </a:ln>
          <a:effectLst>
            <a:softEdge rad="112500"/>
          </a:effectLst>
        </p:spPr>
      </p:pic>
      <p:pic>
        <p:nvPicPr>
          <p:cNvPr id="13316" name="Picture 4" descr="C:\Users\Ptr. Daniel White\Desktop\Bible pictures\war\israeliarmy2.jpg"/>
          <p:cNvPicPr>
            <a:picLocks noChangeAspect="1" noChangeArrowheads="1"/>
          </p:cNvPicPr>
          <p:nvPr/>
        </p:nvPicPr>
        <p:blipFill>
          <a:blip r:embed="rId5" cstate="print"/>
          <a:srcRect/>
          <a:stretch>
            <a:fillRect/>
          </a:stretch>
        </p:blipFill>
        <p:spPr bwMode="auto">
          <a:xfrm>
            <a:off x="5943600" y="381000"/>
            <a:ext cx="2730500" cy="2049343"/>
          </a:xfrm>
          <a:prstGeom prst="rect">
            <a:avLst/>
          </a:prstGeom>
          <a:ln>
            <a:noFill/>
          </a:ln>
          <a:effectLst>
            <a:softEdge rad="112500"/>
          </a:effectLst>
        </p:spPr>
      </p:pic>
      <p:pic>
        <p:nvPicPr>
          <p:cNvPr id="13317" name="Picture 5" descr="C:\Users\Ptr. Daniel White\Desktop\Bible pictures\bibles and book of life\scan0032.jpg"/>
          <p:cNvPicPr>
            <a:picLocks noChangeAspect="1" noChangeArrowheads="1"/>
          </p:cNvPicPr>
          <p:nvPr/>
        </p:nvPicPr>
        <p:blipFill>
          <a:blip r:embed="rId6" cstate="print"/>
          <a:srcRect/>
          <a:stretch>
            <a:fillRect/>
          </a:stretch>
        </p:blipFill>
        <p:spPr bwMode="auto">
          <a:xfrm>
            <a:off x="228600" y="228600"/>
            <a:ext cx="1981200" cy="2499238"/>
          </a:xfrm>
          <a:prstGeom prst="rect">
            <a:avLst/>
          </a:prstGeom>
          <a:ln>
            <a:noFill/>
          </a:ln>
          <a:effectLst>
            <a:softEdge rad="112500"/>
          </a:effectLst>
        </p:spPr>
      </p:pic>
    </p:spTree>
    <p:extLst>
      <p:ext uri="{BB962C8B-B14F-4D97-AF65-F5344CB8AC3E}">
        <p14:creationId xmlns:p14="http://schemas.microsoft.com/office/powerpoint/2010/main" val="278830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3316"/>
                                        </p:tgtEl>
                                        <p:attrNameLst>
                                          <p:attrName>style.visibility</p:attrName>
                                        </p:attrNameLst>
                                      </p:cBhvr>
                                      <p:to>
                                        <p:strVal val="visible"/>
                                      </p:to>
                                    </p:set>
                                    <p:anim to="" calcmode="lin" valueType="num">
                                      <p:cBhvr>
                                        <p:cTn id="17" dur="1" fill="hold"/>
                                        <p:tgtEl>
                                          <p:spTgt spid="1331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3317"/>
                                        </p:tgtEl>
                                        <p:attrNameLst>
                                          <p:attrName>style.visibility</p:attrName>
                                        </p:attrNameLst>
                                      </p:cBhvr>
                                      <p:to>
                                        <p:strVal val="visible"/>
                                      </p:to>
                                    </p:set>
                                    <p:anim to="" calcmode="lin" valueType="num">
                                      <p:cBhvr>
                                        <p:cTn id="22" dur="1" fill="hold"/>
                                        <p:tgtEl>
                                          <p:spTgt spid="1331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Desktop\Bible pictures\bibles and book of life\holy-bible-ii_1490_1024x768.jpg"/>
          <p:cNvPicPr>
            <a:picLocks noChangeAspect="1" noChangeArrowheads="1"/>
          </p:cNvPicPr>
          <p:nvPr/>
        </p:nvPicPr>
        <p:blipFill>
          <a:blip r:embed="rId3" cstate="print"/>
          <a:srcRect/>
          <a:stretch>
            <a:fillRect/>
          </a:stretch>
        </p:blipFill>
        <p:spPr bwMode="auto">
          <a:xfrm>
            <a:off x="0" y="-114300"/>
            <a:ext cx="9296400" cy="6972300"/>
          </a:xfrm>
          <a:prstGeom prst="rect">
            <a:avLst/>
          </a:prstGeom>
          <a:noFill/>
        </p:spPr>
      </p:pic>
      <p:sp>
        <p:nvSpPr>
          <p:cNvPr id="2" name="Rectangle 1"/>
          <p:cNvSpPr/>
          <p:nvPr/>
        </p:nvSpPr>
        <p:spPr>
          <a:xfrm>
            <a:off x="228600" y="228600"/>
            <a:ext cx="8915400" cy="1200329"/>
          </a:xfrm>
          <a:prstGeom prst="rect">
            <a:avLst/>
          </a:prstGeom>
        </p:spPr>
        <p:txBody>
          <a:bodyPr wrap="square">
            <a:spAutoFit/>
          </a:bodyPr>
          <a:lstStyle/>
          <a:p>
            <a:r>
              <a:rPr lang="en-US" sz="3600" i="1" dirty="0" smtClean="0"/>
              <a:t>“And who is he that will harm you, if ye be followers of that which is good?” I Peter 3:13 </a:t>
            </a:r>
            <a:endParaRPr lang="en-US" sz="3600" i="1" dirty="0"/>
          </a:p>
        </p:txBody>
      </p:sp>
      <p:sp>
        <p:nvSpPr>
          <p:cNvPr id="4" name="Rectangle 3"/>
          <p:cNvSpPr/>
          <p:nvPr/>
        </p:nvSpPr>
        <p:spPr>
          <a:xfrm>
            <a:off x="152400" y="1752600"/>
            <a:ext cx="9525000" cy="1754326"/>
          </a:xfrm>
          <a:prstGeom prst="rect">
            <a:avLst/>
          </a:prstGeom>
        </p:spPr>
        <p:txBody>
          <a:bodyPr wrap="square">
            <a:spAutoFit/>
          </a:bodyPr>
          <a:lstStyle/>
          <a:p>
            <a:r>
              <a:rPr lang="en-US" sz="3600" i="1" dirty="0" smtClean="0"/>
              <a:t>“The angel of the LORD </a:t>
            </a:r>
            <a:r>
              <a:rPr lang="en-US" sz="3600" i="1" dirty="0" err="1" smtClean="0"/>
              <a:t>encampeth</a:t>
            </a:r>
            <a:r>
              <a:rPr lang="en-US" sz="3600" i="1" dirty="0" smtClean="0"/>
              <a:t> round about them that fear him, and </a:t>
            </a:r>
            <a:r>
              <a:rPr lang="en-US" sz="3600" i="1" dirty="0" err="1" smtClean="0"/>
              <a:t>delivereth</a:t>
            </a:r>
            <a:r>
              <a:rPr lang="en-US" sz="3600" i="1" dirty="0" smtClean="0"/>
              <a:t> them.”     Psalm 34:7 </a:t>
            </a:r>
            <a:endParaRPr lang="en-US" sz="3600" i="1" dirty="0"/>
          </a:p>
        </p:txBody>
      </p:sp>
      <p:pic>
        <p:nvPicPr>
          <p:cNvPr id="15363" name="Picture 3" descr="C:\Users\Ptr. Daniel White\Desktop\Bible pictures\angels\archangel-michael.jpg"/>
          <p:cNvPicPr>
            <a:picLocks noChangeAspect="1" noChangeArrowheads="1"/>
          </p:cNvPicPr>
          <p:nvPr/>
        </p:nvPicPr>
        <p:blipFill>
          <a:blip r:embed="rId4" cstate="print">
            <a:lum bright="-20000"/>
          </a:blip>
          <a:srcRect/>
          <a:stretch>
            <a:fillRect/>
          </a:stretch>
        </p:blipFill>
        <p:spPr bwMode="auto">
          <a:xfrm>
            <a:off x="685800" y="3506926"/>
            <a:ext cx="2645636" cy="330245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33553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5363"/>
                                        </p:tgtEl>
                                        <p:attrNameLst>
                                          <p:attrName>style.visibility</p:attrName>
                                        </p:attrNameLst>
                                      </p:cBhvr>
                                      <p:to>
                                        <p:strVal val="visible"/>
                                      </p:to>
                                    </p:set>
                                    <p:anim to="" calcmode="lin" valueType="num">
                                      <p:cBhvr>
                                        <p:cTn id="17" dur="1" fill="hold"/>
                                        <p:tgtEl>
                                          <p:spTgt spid="1536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417"/>
            <a:ext cx="8991600" cy="6863417"/>
          </a:xfrm>
          <a:prstGeom prst="rect">
            <a:avLst/>
          </a:prstGeom>
        </p:spPr>
        <p:txBody>
          <a:bodyPr wrap="square">
            <a:spAutoFit/>
          </a:bodyPr>
          <a:lstStyle/>
          <a:p>
            <a:pPr algn="ctr"/>
            <a:r>
              <a:rPr lang="en-US" sz="4000" i="1" dirty="0" smtClean="0"/>
              <a:t>“Who shall lay any thing to the charge of God's elect? It is God that </a:t>
            </a:r>
            <a:r>
              <a:rPr lang="en-US" sz="4000" i="1" dirty="0" err="1" smtClean="0"/>
              <a:t>justifieth</a:t>
            </a:r>
            <a:r>
              <a:rPr lang="en-US" sz="4000" i="1" dirty="0" smtClean="0"/>
              <a:t>. Who is he that </a:t>
            </a:r>
            <a:r>
              <a:rPr lang="en-US" sz="4000" i="1" dirty="0" err="1" smtClean="0"/>
              <a:t>condemneth</a:t>
            </a:r>
            <a:r>
              <a:rPr lang="en-US" sz="4000" i="1" dirty="0" smtClean="0"/>
              <a:t>? It is Christ that died, yea rather, that is risen again, who is even at the right hand of God, who also </a:t>
            </a:r>
            <a:r>
              <a:rPr lang="en-US" sz="4000" i="1" dirty="0" err="1" smtClean="0"/>
              <a:t>maketh</a:t>
            </a:r>
            <a:r>
              <a:rPr lang="en-US" sz="4000" i="1" dirty="0" smtClean="0"/>
              <a:t> intercession for us. Who shall separate us from the love of Christ? shall tribulation, or distress, or persecution, or famine, or nakedness, or peril, or sword? As it is written, For thy sake we </a:t>
            </a:r>
          </a:p>
          <a:p>
            <a:pPr algn="ctr"/>
            <a:r>
              <a:rPr lang="en-US" sz="4000" i="1" dirty="0" smtClean="0"/>
              <a:t>are killed all the day long; </a:t>
            </a:r>
            <a:endParaRPr lang="en-US" sz="4000" i="1" dirty="0"/>
          </a:p>
        </p:txBody>
      </p:sp>
    </p:spTree>
    <p:extLst>
      <p:ext uri="{BB962C8B-B14F-4D97-AF65-F5344CB8AC3E}">
        <p14:creationId xmlns:p14="http://schemas.microsoft.com/office/powerpoint/2010/main" val="362803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63417"/>
          </a:xfrm>
          <a:prstGeom prst="rect">
            <a:avLst/>
          </a:prstGeom>
        </p:spPr>
        <p:txBody>
          <a:bodyPr wrap="square">
            <a:spAutoFit/>
          </a:bodyPr>
          <a:lstStyle/>
          <a:p>
            <a:pPr algn="ctr"/>
            <a:r>
              <a:rPr lang="en-US" sz="4000" i="1" dirty="0" smtClean="0"/>
              <a:t>we are accounted as sheep for the slaughter. Nay, in all these things we are more than conquerors through him that loved us. For I am persuaded, that neither death, nor life, nor angels, nor principalities, nor powers, nor things present, nor things to come, Nor height, nor depth, nor any other creature, shall be able to separate us from the love of God, which is in Christ Jesus our Lord.” </a:t>
            </a:r>
          </a:p>
          <a:p>
            <a:pPr algn="ctr"/>
            <a:r>
              <a:rPr lang="en-US" sz="4000" i="1" dirty="0" smtClean="0"/>
              <a:t>(Romans 8:33-39)</a:t>
            </a:r>
            <a:endParaRPr lang="en-US" sz="4000" i="1" dirty="0"/>
          </a:p>
        </p:txBody>
      </p:sp>
    </p:spTree>
    <p:extLst>
      <p:ext uri="{BB962C8B-B14F-4D97-AF65-F5344CB8AC3E}">
        <p14:creationId xmlns:p14="http://schemas.microsoft.com/office/powerpoint/2010/main" val="212956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Prophecy pictures\prophecy pictures\revelation\scan0141.jpg"/>
          <p:cNvPicPr>
            <a:picLocks noChangeAspect="1" noChangeArrowheads="1"/>
          </p:cNvPicPr>
          <p:nvPr/>
        </p:nvPicPr>
        <p:blipFill>
          <a:blip r:embed="rId3" cstate="print"/>
          <a:srcRect/>
          <a:stretch>
            <a:fillRect/>
          </a:stretch>
        </p:blipFill>
        <p:spPr bwMode="auto">
          <a:xfrm>
            <a:off x="0" y="0"/>
            <a:ext cx="3581400" cy="4965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ontent Placeholder 3"/>
          <p:cNvSpPr>
            <a:spLocks noGrp="1"/>
          </p:cNvSpPr>
          <p:nvPr>
            <p:ph idx="1"/>
          </p:nvPr>
        </p:nvSpPr>
        <p:spPr>
          <a:xfrm>
            <a:off x="3733800" y="152400"/>
            <a:ext cx="5410200" cy="6705600"/>
          </a:xfrm>
        </p:spPr>
        <p:txBody>
          <a:bodyPr>
            <a:normAutofit fontScale="92500" lnSpcReduction="10000"/>
          </a:bodyPr>
          <a:lstStyle/>
          <a:p>
            <a:pPr algn="ctr">
              <a:buNone/>
            </a:pPr>
            <a:r>
              <a:rPr lang="en-US" dirty="0" smtClean="0"/>
              <a:t>Who is this Woman?</a:t>
            </a:r>
          </a:p>
          <a:p>
            <a:pPr>
              <a:buFont typeface="Arial" charset="0"/>
              <a:buChar char="•"/>
            </a:pPr>
            <a:r>
              <a:rPr lang="en-US" dirty="0" smtClean="0"/>
              <a:t>Roman Catholic Church says that it is the </a:t>
            </a:r>
            <a:r>
              <a:rPr lang="en-US" i="1" dirty="0" smtClean="0"/>
              <a:t>“Virgin  Mary” (Queen of Heaven)</a:t>
            </a:r>
          </a:p>
          <a:p>
            <a:pPr>
              <a:buFont typeface="Arial" charset="0"/>
              <a:buChar char="•"/>
            </a:pPr>
            <a:r>
              <a:rPr lang="en-US" dirty="0" smtClean="0"/>
              <a:t>Some Protestants say it is the </a:t>
            </a:r>
            <a:r>
              <a:rPr lang="en-US" i="1" dirty="0" smtClean="0"/>
              <a:t>“Church”</a:t>
            </a:r>
          </a:p>
          <a:p>
            <a:pPr>
              <a:buNone/>
            </a:pPr>
            <a:r>
              <a:rPr lang="en-US" dirty="0" smtClean="0"/>
              <a:t>    </a:t>
            </a:r>
            <a:r>
              <a:rPr lang="en-US" dirty="0" smtClean="0">
                <a:solidFill>
                  <a:srgbClr val="FFFF00"/>
                </a:solidFill>
              </a:rPr>
              <a:t>Note: The Church is seen as a woman </a:t>
            </a:r>
            <a:r>
              <a:rPr lang="en-US" i="1" dirty="0" smtClean="0">
                <a:solidFill>
                  <a:srgbClr val="FFFF00"/>
                </a:solidFill>
              </a:rPr>
              <a:t>“Bride of Christ”            (II Corinthians 11:2; Ephesians 5:23-24). </a:t>
            </a:r>
            <a:r>
              <a:rPr lang="en-US" dirty="0" smtClean="0">
                <a:solidFill>
                  <a:srgbClr val="FFFF00"/>
                </a:solidFill>
              </a:rPr>
              <a:t>The woman here gives birth to a child, the Lord Jesus Christ. The Church did not give birth to Christ. Christ gave birth to the Church – </a:t>
            </a:r>
            <a:r>
              <a:rPr lang="en-US" i="1" dirty="0" smtClean="0">
                <a:solidFill>
                  <a:srgbClr val="FFFF00"/>
                </a:solidFill>
              </a:rPr>
              <a:t>Matthew 16:18</a:t>
            </a:r>
          </a:p>
          <a:p>
            <a:pPr>
              <a:buFont typeface="Arial" charset="0"/>
              <a:buChar char="•"/>
            </a:pPr>
            <a:endParaRPr lang="en-US" dirty="0"/>
          </a:p>
        </p:txBody>
      </p:sp>
    </p:spTree>
    <p:extLst>
      <p:ext uri="{BB962C8B-B14F-4D97-AF65-F5344CB8AC3E}">
        <p14:creationId xmlns:p14="http://schemas.microsoft.com/office/powerpoint/2010/main" val="254605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152400"/>
            <a:ext cx="4953000" cy="6705600"/>
          </a:xfrm>
        </p:spPr>
        <p:txBody>
          <a:bodyPr/>
          <a:lstStyle/>
          <a:p>
            <a:r>
              <a:rPr lang="en-US" i="1" dirty="0" smtClean="0"/>
              <a:t>(Isaiah 43:1) “Fear not: for I have redeemed thee, I have called thee by thy name; thou art mine.”</a:t>
            </a:r>
          </a:p>
          <a:p>
            <a:r>
              <a:rPr lang="en-US" i="1" dirty="0" smtClean="0"/>
              <a:t>(Psalms 50:15) “And call upon me in the day of trouble: I will deliver thee.”</a:t>
            </a:r>
          </a:p>
          <a:p>
            <a:r>
              <a:rPr lang="en-US" i="1" dirty="0" smtClean="0"/>
              <a:t>(Jeremiah 29:12) “Then shall ye call upon me, and ye shall go and pray unto me, and I will hearken unto you.”</a:t>
            </a:r>
            <a:endParaRPr lang="en-US" i="1" dirty="0"/>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l="5230" t="46002" r="5782" b="3375"/>
          <a:stretch/>
        </p:blipFill>
        <p:spPr bwMode="auto">
          <a:xfrm rot="982122">
            <a:off x="4910000" y="1671311"/>
            <a:ext cx="4205408" cy="31711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7718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08" t="471" r="12164" b="-471"/>
          <a:stretch/>
        </p:blipFill>
        <p:spPr bwMode="auto">
          <a:xfrm>
            <a:off x="-9693" y="0"/>
            <a:ext cx="9306093" cy="6908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9453" y="1524000"/>
            <a:ext cx="9067800" cy="4401205"/>
          </a:xfrm>
          <a:prstGeom prst="rect">
            <a:avLst/>
          </a:prstGeom>
        </p:spPr>
        <p:txBody>
          <a:bodyPr wrap="square">
            <a:spAutoFit/>
          </a:bodyPr>
          <a:lstStyle/>
          <a:p>
            <a:pPr algn="ctr"/>
            <a:r>
              <a:rPr lang="en-US" sz="4000" i="1" dirty="0" smtClean="0">
                <a:effectLst>
                  <a:glow rad="101600">
                    <a:schemeClr val="bg1">
                      <a:alpha val="60000"/>
                    </a:schemeClr>
                  </a:glow>
                </a:effectLst>
              </a:rPr>
              <a:t>“And </a:t>
            </a:r>
            <a:r>
              <a:rPr lang="en-US" sz="4000" i="1" dirty="0">
                <a:effectLst>
                  <a:glow rad="101600">
                    <a:schemeClr val="bg1">
                      <a:alpha val="60000"/>
                    </a:schemeClr>
                  </a:glow>
                </a:effectLst>
              </a:rPr>
              <a:t>I give unto them eternal life; and they shall never perish, neither shall any man pluck them out of my hand.</a:t>
            </a:r>
          </a:p>
          <a:p>
            <a:pPr algn="ctr"/>
            <a:r>
              <a:rPr lang="en-US" sz="4000" i="1" dirty="0">
                <a:effectLst>
                  <a:glow rad="101600">
                    <a:schemeClr val="bg1">
                      <a:alpha val="60000"/>
                    </a:schemeClr>
                  </a:glow>
                </a:effectLst>
              </a:rPr>
              <a:t> </a:t>
            </a:r>
            <a:r>
              <a:rPr lang="en-US" sz="4000" i="1" dirty="0" smtClean="0">
                <a:effectLst>
                  <a:glow rad="101600">
                    <a:schemeClr val="bg1">
                      <a:alpha val="60000"/>
                    </a:schemeClr>
                  </a:glow>
                </a:effectLst>
              </a:rPr>
              <a:t>My </a:t>
            </a:r>
            <a:r>
              <a:rPr lang="en-US" sz="4000" i="1" dirty="0">
                <a:effectLst>
                  <a:glow rad="101600">
                    <a:schemeClr val="bg1">
                      <a:alpha val="60000"/>
                    </a:schemeClr>
                  </a:glow>
                </a:effectLst>
              </a:rPr>
              <a:t>Father, which gave them me, is greater than all; and no man is able to pluck them out of my Father's </a:t>
            </a:r>
            <a:r>
              <a:rPr lang="en-US" sz="4000" i="1">
                <a:effectLst>
                  <a:glow rad="101600">
                    <a:schemeClr val="bg1">
                      <a:alpha val="60000"/>
                    </a:schemeClr>
                  </a:glow>
                </a:effectLst>
              </a:rPr>
              <a:t>hand</a:t>
            </a:r>
            <a:r>
              <a:rPr lang="en-US" sz="4000" i="1" smtClean="0">
                <a:effectLst>
                  <a:glow rad="101600">
                    <a:schemeClr val="bg1">
                      <a:alpha val="60000"/>
                    </a:schemeClr>
                  </a:glow>
                </a:effectLst>
              </a:rPr>
              <a:t>.”</a:t>
            </a:r>
            <a:endParaRPr lang="en-US" sz="4000" i="1" dirty="0" smtClean="0">
              <a:effectLst>
                <a:glow rad="101600">
                  <a:schemeClr val="bg1">
                    <a:alpha val="60000"/>
                  </a:schemeClr>
                </a:glow>
              </a:effectLst>
            </a:endParaRPr>
          </a:p>
          <a:p>
            <a:pPr algn="ctr"/>
            <a:r>
              <a:rPr lang="en-US" sz="4000" i="1" dirty="0">
                <a:effectLst>
                  <a:glow rad="101600">
                    <a:schemeClr val="bg1">
                      <a:alpha val="60000"/>
                    </a:schemeClr>
                  </a:glow>
                </a:effectLst>
              </a:rPr>
              <a:t>(</a:t>
            </a:r>
            <a:r>
              <a:rPr lang="en-US" sz="4000" i="1" dirty="0" smtClean="0">
                <a:effectLst>
                  <a:glow rad="101600">
                    <a:schemeClr val="bg1">
                      <a:alpha val="60000"/>
                    </a:schemeClr>
                  </a:glow>
                </a:effectLst>
              </a:rPr>
              <a:t>John 10:28-29)</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303755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Four Women of the Revelation</a:t>
            </a:r>
            <a:endParaRPr lang="en-US" dirty="0"/>
          </a:p>
        </p:txBody>
      </p:sp>
      <p:sp>
        <p:nvSpPr>
          <p:cNvPr id="3" name="Content Placeholder 2"/>
          <p:cNvSpPr>
            <a:spLocks noGrp="1"/>
          </p:cNvSpPr>
          <p:nvPr>
            <p:ph idx="1"/>
          </p:nvPr>
        </p:nvSpPr>
        <p:spPr>
          <a:xfrm>
            <a:off x="0" y="1600200"/>
            <a:ext cx="4724400" cy="5257800"/>
          </a:xfrm>
        </p:spPr>
        <p:txBody>
          <a:bodyPr>
            <a:normAutofit/>
          </a:bodyPr>
          <a:lstStyle/>
          <a:p>
            <a:r>
              <a:rPr lang="en-US" dirty="0" smtClean="0"/>
              <a:t>Jezebel represents paganism and worldliness  - </a:t>
            </a:r>
            <a:r>
              <a:rPr lang="en-US" i="1" dirty="0" smtClean="0"/>
              <a:t>2:20</a:t>
            </a:r>
          </a:p>
          <a:p>
            <a:r>
              <a:rPr lang="en-US" dirty="0" smtClean="0"/>
              <a:t>Scarlet woman (whore) represents the apostate church – </a:t>
            </a:r>
            <a:r>
              <a:rPr lang="en-US" i="1" dirty="0" smtClean="0"/>
              <a:t>17:1</a:t>
            </a:r>
          </a:p>
          <a:p>
            <a:r>
              <a:rPr lang="en-US" dirty="0" smtClean="0"/>
              <a:t>Lamb’s wife represents the true Church –</a:t>
            </a:r>
            <a:r>
              <a:rPr lang="en-US" i="1" dirty="0" smtClean="0"/>
              <a:t> 19:7</a:t>
            </a:r>
          </a:p>
          <a:p>
            <a:r>
              <a:rPr lang="en-US" dirty="0" smtClean="0"/>
              <a:t>Israel – </a:t>
            </a:r>
            <a:r>
              <a:rPr lang="en-US" i="1" dirty="0" smtClean="0"/>
              <a:t>12:6</a:t>
            </a:r>
          </a:p>
        </p:txBody>
      </p:sp>
      <p:pic>
        <p:nvPicPr>
          <p:cNvPr id="15362" name="Picture 2" descr="c:\Users\Ptr. Daniel White\Desktop\Bible pictures\faces\jezebel 2.jpg"/>
          <p:cNvPicPr>
            <a:picLocks noChangeAspect="1" noChangeArrowheads="1"/>
          </p:cNvPicPr>
          <p:nvPr/>
        </p:nvPicPr>
        <p:blipFill>
          <a:blip r:embed="rId3" cstate="print"/>
          <a:srcRect/>
          <a:stretch>
            <a:fillRect/>
          </a:stretch>
        </p:blipFill>
        <p:spPr bwMode="auto">
          <a:xfrm>
            <a:off x="5943600" y="1447800"/>
            <a:ext cx="2238375" cy="2667000"/>
          </a:xfrm>
          <a:prstGeom prst="rect">
            <a:avLst/>
          </a:prstGeom>
          <a:ln>
            <a:noFill/>
          </a:ln>
          <a:effectLst>
            <a:outerShdw blurRad="292100" dist="139700" dir="2700000" algn="tl" rotWithShape="0">
              <a:srgbClr val="333333">
                <a:alpha val="65000"/>
              </a:srgbClr>
            </a:outerShdw>
          </a:effectLst>
        </p:spPr>
      </p:pic>
      <p:pic>
        <p:nvPicPr>
          <p:cNvPr id="15363" name="Picture 3" descr="C:\Users\Ptr. Daniel White\Desktop\Bible pictures\Prophecy pictures\prophecy pictures\antichrist\Kings of the world in bed with the whore 2.jpg"/>
          <p:cNvPicPr>
            <a:picLocks noChangeAspect="1" noChangeArrowheads="1"/>
          </p:cNvPicPr>
          <p:nvPr/>
        </p:nvPicPr>
        <p:blipFill>
          <a:blip r:embed="rId4" cstate="print"/>
          <a:srcRect/>
          <a:stretch>
            <a:fillRect/>
          </a:stretch>
        </p:blipFill>
        <p:spPr bwMode="auto">
          <a:xfrm>
            <a:off x="5867400" y="2286000"/>
            <a:ext cx="2362200" cy="2755900"/>
          </a:xfrm>
          <a:prstGeom prst="rect">
            <a:avLst/>
          </a:prstGeom>
          <a:ln>
            <a:noFill/>
          </a:ln>
          <a:effectLst>
            <a:outerShdw blurRad="292100" dist="139700" dir="2700000" algn="tl" rotWithShape="0">
              <a:srgbClr val="333333">
                <a:alpha val="65000"/>
              </a:srgbClr>
            </a:outerShdw>
          </a:effectLst>
        </p:spPr>
      </p:pic>
      <p:pic>
        <p:nvPicPr>
          <p:cNvPr id="15364" name="Picture 4" descr="C:\Users\Ptr. Daniel White\Desktop\Bible pictures\Prophecy pictures\prophecy pictures\rapture and second coming\scan0037.jpg"/>
          <p:cNvPicPr>
            <a:picLocks noChangeAspect="1" noChangeArrowheads="1"/>
          </p:cNvPicPr>
          <p:nvPr/>
        </p:nvPicPr>
        <p:blipFill>
          <a:blip r:embed="rId5" cstate="print"/>
          <a:srcRect l="9539" r="22537" b="3384"/>
          <a:stretch>
            <a:fillRect/>
          </a:stretch>
        </p:blipFill>
        <p:spPr bwMode="auto">
          <a:xfrm>
            <a:off x="5791200" y="3200400"/>
            <a:ext cx="2438400" cy="2352675"/>
          </a:xfrm>
          <a:prstGeom prst="rect">
            <a:avLst/>
          </a:prstGeom>
          <a:ln>
            <a:noFill/>
          </a:ln>
          <a:effectLst>
            <a:outerShdw blurRad="292100" dist="139700" dir="2700000" algn="tl" rotWithShape="0">
              <a:srgbClr val="333333">
                <a:alpha val="65000"/>
              </a:srgbClr>
            </a:outerShdw>
          </a:effectLst>
        </p:spPr>
      </p:pic>
      <p:pic>
        <p:nvPicPr>
          <p:cNvPr id="7" name="Picture 3" descr="C:\Users\Ptr. Daniel White\Desktop\Bible pictures\Prophecy pictures\prophecy pictures\revelation\scan0141.jpg"/>
          <p:cNvPicPr>
            <a:picLocks noChangeAspect="1" noChangeArrowheads="1"/>
          </p:cNvPicPr>
          <p:nvPr/>
        </p:nvPicPr>
        <p:blipFill>
          <a:blip r:embed="rId6" cstate="print"/>
          <a:srcRect/>
          <a:stretch>
            <a:fillRect/>
          </a:stretch>
        </p:blipFill>
        <p:spPr bwMode="auto">
          <a:xfrm>
            <a:off x="5715000" y="4114800"/>
            <a:ext cx="2514600"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478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 to="" calcmode="lin" valueType="num">
                                      <p:cBhvr>
                                        <p:cTn id="12" dur="1" fill="hold"/>
                                        <p:tgtEl>
                                          <p:spTgt spid="1536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5363"/>
                                        </p:tgtEl>
                                        <p:attrNameLst>
                                          <p:attrName>style.visibility</p:attrName>
                                        </p:attrNameLst>
                                      </p:cBhvr>
                                      <p:to>
                                        <p:strVal val="visible"/>
                                      </p:to>
                                    </p:set>
                                    <p:anim to="" calcmode="lin" valueType="num">
                                      <p:cBhvr>
                                        <p:cTn id="22" dur="1" fill="hold"/>
                                        <p:tgtEl>
                                          <p:spTgt spid="1536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5364"/>
                                        </p:tgtEl>
                                        <p:attrNameLst>
                                          <p:attrName>style.visibility</p:attrName>
                                        </p:attrNameLst>
                                      </p:cBhvr>
                                      <p:to>
                                        <p:strVal val="visible"/>
                                      </p:to>
                                    </p:set>
                                    <p:anim to="" calcmode="lin" valueType="num">
                                      <p:cBhvr>
                                        <p:cTn id="32" dur="1" fill="hold"/>
                                        <p:tgtEl>
                                          <p:spTgt spid="1536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to="" calcmode="lin" valueType="num">
                                      <p:cBhvr>
                                        <p:cTn id="37" dur="1" fill="hold"/>
                                        <p:tgtEl>
                                          <p:spTgt spid="3">
                                            <p:txEl>
                                              <p:pRg st="3" end="3"/>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tr. Daniel White\Desktop\Bible pictures\Bible pictures Old Testament\Joseph\Joseph before sold\Josephs dream 1169-63.jpg"/>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457200" y="304800"/>
            <a:ext cx="8229600" cy="5821363"/>
          </a:xfrm>
        </p:spPr>
        <p:txBody>
          <a:bodyPr>
            <a:noAutofit/>
          </a:bodyPr>
          <a:lstStyle/>
          <a:p>
            <a:pPr algn="ctr">
              <a:buNone/>
            </a:pPr>
            <a:r>
              <a:rPr lang="en-US" sz="4000" dirty="0" smtClean="0">
                <a:effectLst>
                  <a:glow rad="101600">
                    <a:schemeClr val="bg1">
                      <a:alpha val="60000"/>
                    </a:schemeClr>
                  </a:glow>
                </a:effectLst>
              </a:rPr>
              <a:t>Joseph’s Dream</a:t>
            </a:r>
          </a:p>
          <a:p>
            <a:pPr algn="ctr">
              <a:buNone/>
            </a:pPr>
            <a:r>
              <a:rPr lang="en-US" sz="3600" i="1" dirty="0" smtClean="0">
                <a:effectLst>
                  <a:glow rad="101600">
                    <a:schemeClr val="bg1">
                      <a:alpha val="60000"/>
                    </a:schemeClr>
                  </a:glow>
                </a:effectLst>
              </a:rPr>
              <a:t>(Genesis 37:9-11)</a:t>
            </a:r>
          </a:p>
          <a:p>
            <a:pPr algn="ctr">
              <a:buNone/>
            </a:pPr>
            <a:endParaRPr lang="en-US" sz="4000" i="1" dirty="0" smtClean="0">
              <a:effectLst>
                <a:glow rad="101600">
                  <a:schemeClr val="bg1">
                    <a:alpha val="60000"/>
                  </a:schemeClr>
                </a:glow>
              </a:effectLst>
            </a:endParaRPr>
          </a:p>
          <a:p>
            <a:pPr>
              <a:buFont typeface="Arial" charset="0"/>
              <a:buChar char="•"/>
            </a:pPr>
            <a:r>
              <a:rPr lang="en-US" sz="4000" i="1" dirty="0" smtClean="0">
                <a:effectLst>
                  <a:glow rad="101600">
                    <a:schemeClr val="bg1">
                      <a:alpha val="60000"/>
                    </a:schemeClr>
                  </a:glow>
                </a:effectLst>
              </a:rPr>
              <a:t>Sun =</a:t>
            </a:r>
            <a:r>
              <a:rPr lang="en-US" sz="4000" i="1" dirty="0" smtClean="0">
                <a:solidFill>
                  <a:srgbClr val="FFFF00"/>
                </a:solidFill>
                <a:effectLst>
                  <a:glow rad="101600">
                    <a:schemeClr val="bg1">
                      <a:alpha val="60000"/>
                    </a:schemeClr>
                  </a:glow>
                </a:effectLst>
              </a:rPr>
              <a:t> Father</a:t>
            </a:r>
          </a:p>
          <a:p>
            <a:pPr>
              <a:buFont typeface="Arial" charset="0"/>
              <a:buChar char="•"/>
            </a:pPr>
            <a:r>
              <a:rPr lang="en-US" sz="4000" i="1" dirty="0" smtClean="0">
                <a:effectLst>
                  <a:glow rad="101600">
                    <a:schemeClr val="bg1">
                      <a:alpha val="60000"/>
                    </a:schemeClr>
                  </a:glow>
                </a:effectLst>
              </a:rPr>
              <a:t>Moon = </a:t>
            </a:r>
            <a:r>
              <a:rPr lang="en-US" sz="4000" i="1" dirty="0" smtClean="0">
                <a:solidFill>
                  <a:srgbClr val="FFFF00"/>
                </a:solidFill>
                <a:effectLst>
                  <a:glow rad="101600">
                    <a:schemeClr val="bg1">
                      <a:alpha val="60000"/>
                    </a:schemeClr>
                  </a:glow>
                </a:effectLst>
              </a:rPr>
              <a:t>Mother</a:t>
            </a:r>
          </a:p>
          <a:p>
            <a:pPr>
              <a:buFont typeface="Arial" charset="0"/>
              <a:buChar char="•"/>
            </a:pPr>
            <a:r>
              <a:rPr lang="en-US" sz="4000" i="1" dirty="0" smtClean="0">
                <a:effectLst>
                  <a:glow rad="101600">
                    <a:schemeClr val="bg1">
                      <a:alpha val="60000"/>
                    </a:schemeClr>
                  </a:glow>
                </a:effectLst>
              </a:rPr>
              <a:t>Stars = </a:t>
            </a:r>
            <a:r>
              <a:rPr lang="en-US" sz="4000" i="1" dirty="0" smtClean="0">
                <a:solidFill>
                  <a:srgbClr val="FFFF00"/>
                </a:solidFill>
                <a:effectLst>
                  <a:glow rad="101600">
                    <a:schemeClr val="bg1">
                      <a:alpha val="60000"/>
                    </a:schemeClr>
                  </a:glow>
                </a:effectLst>
              </a:rPr>
              <a:t>Brothers</a:t>
            </a:r>
          </a:p>
          <a:p>
            <a:pPr>
              <a:buFont typeface="Arial" charset="0"/>
              <a:buChar char="•"/>
            </a:pPr>
            <a:r>
              <a:rPr lang="en-US" sz="4000" i="1" dirty="0" smtClean="0">
                <a:solidFill>
                  <a:srgbClr val="FFFF00"/>
                </a:solidFill>
                <a:effectLst>
                  <a:glow rad="101600">
                    <a:schemeClr val="bg1">
                      <a:alpha val="60000"/>
                    </a:schemeClr>
                  </a:glow>
                </a:effectLst>
              </a:rPr>
              <a:t>The nation of Israel </a:t>
            </a:r>
          </a:p>
          <a:p>
            <a:pPr>
              <a:buFont typeface="Arial" charset="0"/>
              <a:buChar char="•"/>
            </a:pPr>
            <a:r>
              <a:rPr lang="en-US" sz="4000" i="1" dirty="0" smtClean="0">
                <a:solidFill>
                  <a:srgbClr val="FFFF00"/>
                </a:solidFill>
                <a:effectLst>
                  <a:glow rad="101600">
                    <a:schemeClr val="bg1">
                      <a:alpha val="60000"/>
                    </a:schemeClr>
                  </a:glow>
                </a:effectLst>
              </a:rPr>
              <a:t>Romans 9:5 “Of whom as concerning the flesh Christ came.”</a:t>
            </a:r>
          </a:p>
          <a:p>
            <a:pPr>
              <a:buFont typeface="Arial" charset="0"/>
              <a:buChar char="•"/>
            </a:pPr>
            <a:endParaRPr lang="en-US" sz="4000" i="1" dirty="0" smtClean="0">
              <a:solidFill>
                <a:srgbClr val="FFFF00"/>
              </a:solidFill>
              <a:effectLst>
                <a:glow rad="101600">
                  <a:schemeClr val="bg1">
                    <a:alpha val="60000"/>
                  </a:schemeClr>
                </a:glow>
              </a:effectLst>
            </a:endParaRPr>
          </a:p>
          <a:p>
            <a:pPr>
              <a:buFont typeface="Arial" charset="0"/>
              <a:buChar char="•"/>
            </a:pPr>
            <a:endParaRPr lang="en-US" sz="4000" i="1" dirty="0" smtClean="0">
              <a:effectLst>
                <a:glow rad="101600">
                  <a:schemeClr val="bg1">
                    <a:alpha val="60000"/>
                  </a:schemeClr>
                </a:glow>
              </a:effectLst>
            </a:endParaRPr>
          </a:p>
          <a:p>
            <a:pPr>
              <a:buFont typeface="Arial" charset="0"/>
              <a:buChar char="•"/>
            </a:pPr>
            <a:endParaRPr lang="en-US" sz="4000" i="1" dirty="0" smtClean="0">
              <a:effectLst>
                <a:glow rad="101600">
                  <a:schemeClr val="bg1">
                    <a:alpha val="60000"/>
                  </a:schemeClr>
                </a:glow>
              </a:effectLst>
            </a:endParaRPr>
          </a:p>
          <a:p>
            <a:pPr>
              <a:buNone/>
            </a:pPr>
            <a:r>
              <a:rPr lang="en-US" sz="4000" i="1" dirty="0" smtClean="0">
                <a:effectLst>
                  <a:glow rad="101600">
                    <a:schemeClr val="bg1">
                      <a:alpha val="60000"/>
                    </a:schemeClr>
                  </a:glow>
                </a:effectLst>
              </a:rPr>
              <a:t> </a:t>
            </a:r>
          </a:p>
        </p:txBody>
      </p:sp>
    </p:spTree>
    <p:extLst>
      <p:ext uri="{BB962C8B-B14F-4D97-AF65-F5344CB8AC3E}">
        <p14:creationId xmlns:p14="http://schemas.microsoft.com/office/powerpoint/2010/main" val="63096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to="" calcmode="lin" valueType="num">
                                      <p:cBhvr>
                                        <p:cTn id="7" dur="1" fill="hold"/>
                                        <p:tgtEl>
                                          <p:spTgt spid="3">
                                            <p:txEl>
                                              <p:pRg st="3" end="3"/>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 to="" calcmode="lin" valueType="num">
                                      <p:cBhvr>
                                        <p:cTn id="12" dur="1" fill="hold"/>
                                        <p:tgtEl>
                                          <p:spTgt spid="3">
                                            <p:txEl>
                                              <p:pRg st="4" end="4"/>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to="" calcmode="lin" valueType="num">
                                      <p:cBhvr>
                                        <p:cTn id="17" dur="1" fill="hold"/>
                                        <p:tgtEl>
                                          <p:spTgt spid="3">
                                            <p:txEl>
                                              <p:pRg st="5" end="5"/>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 to="" calcmode="lin" valueType="num">
                                      <p:cBhvr>
                                        <p:cTn id="22" dur="1" fill="hold"/>
                                        <p:tgtEl>
                                          <p:spTgt spid="3">
                                            <p:txEl>
                                              <p:pRg st="6" end="6"/>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to="" calcmode="lin" valueType="num">
                                      <p:cBhvr>
                                        <p:cTn id="27"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 Daniel White\Desktop\Bible pictures\Prophecy pictures\prophecy pictures\revelation\scan0143.jpg"/>
          <p:cNvPicPr>
            <a:picLocks noChangeAspect="1" noChangeArrowheads="1"/>
          </p:cNvPicPr>
          <p:nvPr/>
        </p:nvPicPr>
        <p:blipFill>
          <a:blip r:embed="rId3" cstate="print">
            <a:lum bright="-10000"/>
          </a:blip>
          <a:srcRect/>
          <a:stretch>
            <a:fillRect/>
          </a:stretch>
        </p:blipFill>
        <p:spPr bwMode="auto">
          <a:xfrm>
            <a:off x="1905000" y="0"/>
            <a:ext cx="5521249" cy="4114800"/>
          </a:xfrm>
          <a:prstGeom prst="rect">
            <a:avLst/>
          </a:prstGeom>
          <a:noFill/>
          <a:effectLst>
            <a:reflection blurRad="6350" stA="50000" endA="295" endPos="92000" dist="101600" dir="5400000" sy="-100000" algn="bl" rotWithShape="0"/>
          </a:effectLst>
        </p:spPr>
      </p:pic>
      <p:sp>
        <p:nvSpPr>
          <p:cNvPr id="3" name="Rectangle 2"/>
          <p:cNvSpPr/>
          <p:nvPr/>
        </p:nvSpPr>
        <p:spPr>
          <a:xfrm>
            <a:off x="0" y="4267200"/>
            <a:ext cx="9144000" cy="2554545"/>
          </a:xfrm>
          <a:prstGeom prst="rect">
            <a:avLst/>
          </a:prstGeom>
        </p:spPr>
        <p:txBody>
          <a:bodyPr wrap="square">
            <a:spAutoFit/>
          </a:bodyPr>
          <a:lstStyle/>
          <a:p>
            <a:pPr algn="ctr"/>
            <a:r>
              <a:rPr lang="en-US" sz="3200" i="1" dirty="0" smtClean="0">
                <a:effectLst>
                  <a:glow rad="101600">
                    <a:schemeClr val="bg1">
                      <a:alpha val="60000"/>
                    </a:schemeClr>
                  </a:glow>
                </a:effectLst>
              </a:rPr>
              <a:t>“And she being with child cried, travailing in birth, and pained to be delivered. And there appeared another wonder in heaven; and behold a great red dragon, having seven heads and ten horns, and seven </a:t>
            </a:r>
          </a:p>
          <a:p>
            <a:pPr algn="ctr"/>
            <a:r>
              <a:rPr lang="en-US" sz="3200" i="1" dirty="0" smtClean="0">
                <a:effectLst>
                  <a:glow rad="101600">
                    <a:schemeClr val="bg1">
                      <a:alpha val="60000"/>
                    </a:schemeClr>
                  </a:glow>
                </a:effectLst>
              </a:rPr>
              <a:t>crowns upon his heads.”</a:t>
            </a:r>
            <a:endParaRPr lang="en-US" sz="3200" i="1" dirty="0">
              <a:effectLst>
                <a:glow rad="101600">
                  <a:schemeClr val="bg1">
                    <a:alpha val="60000"/>
                  </a:schemeClr>
                </a:glow>
              </a:effectLst>
            </a:endParaRPr>
          </a:p>
        </p:txBody>
      </p:sp>
    </p:spTree>
    <p:extLst>
      <p:ext uri="{BB962C8B-B14F-4D97-AF65-F5344CB8AC3E}">
        <p14:creationId xmlns:p14="http://schemas.microsoft.com/office/powerpoint/2010/main" val="411801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79438"/>
          </a:xfrm>
        </p:spPr>
        <p:txBody>
          <a:bodyPr>
            <a:normAutofit fontScale="90000"/>
          </a:bodyPr>
          <a:lstStyle/>
          <a:p>
            <a:r>
              <a:rPr lang="en-US" b="1" dirty="0" smtClean="0">
                <a:solidFill>
                  <a:srgbClr val="FF0000"/>
                </a:solidFill>
              </a:rPr>
              <a:t>The Great Red Dragon</a:t>
            </a:r>
            <a:r>
              <a:rPr lang="en-US" dirty="0" smtClean="0"/>
              <a:t/>
            </a:r>
            <a:br>
              <a:rPr lang="en-US" dirty="0" smtClean="0"/>
            </a:br>
            <a:r>
              <a:rPr lang="en-US" sz="3600" i="1" dirty="0" smtClean="0">
                <a:solidFill>
                  <a:srgbClr val="FFFF00"/>
                </a:solidFill>
              </a:rPr>
              <a:t>“That old serpent called the Devil, and Satan, which deceiveth the whole world.”</a:t>
            </a:r>
            <a:br>
              <a:rPr lang="en-US" sz="3600" i="1" dirty="0" smtClean="0">
                <a:solidFill>
                  <a:srgbClr val="FFFF00"/>
                </a:solidFill>
              </a:rPr>
            </a:br>
            <a:r>
              <a:rPr lang="en-US" sz="3600" i="1" dirty="0" smtClean="0">
                <a:solidFill>
                  <a:srgbClr val="FFFF00"/>
                </a:solidFill>
              </a:rPr>
              <a:t> (Revelation 12:9)</a:t>
            </a:r>
            <a:endParaRPr lang="en-US" sz="3600" i="1" dirty="0">
              <a:solidFill>
                <a:srgbClr val="FFFF00"/>
              </a:solidFill>
            </a:endParaRPr>
          </a:p>
        </p:txBody>
      </p:sp>
      <p:sp>
        <p:nvSpPr>
          <p:cNvPr id="6" name="Content Placeholder 5"/>
          <p:cNvSpPr>
            <a:spLocks noGrp="1"/>
          </p:cNvSpPr>
          <p:nvPr>
            <p:ph idx="1"/>
          </p:nvPr>
        </p:nvSpPr>
        <p:spPr>
          <a:xfrm>
            <a:off x="0" y="2362200"/>
            <a:ext cx="4724400" cy="4495800"/>
          </a:xfrm>
        </p:spPr>
        <p:txBody>
          <a:bodyPr>
            <a:normAutofit lnSpcReduction="10000"/>
          </a:bodyPr>
          <a:lstStyle/>
          <a:p>
            <a:r>
              <a:rPr lang="en-US" dirty="0" smtClean="0"/>
              <a:t>Red = Murderous character </a:t>
            </a:r>
            <a:r>
              <a:rPr lang="en-US" i="1" dirty="0" smtClean="0"/>
              <a:t>(John 8:44)</a:t>
            </a:r>
          </a:p>
          <a:p>
            <a:r>
              <a:rPr lang="en-US" dirty="0" smtClean="0"/>
              <a:t>Seven heads = Complete in intelligence </a:t>
            </a:r>
            <a:r>
              <a:rPr lang="en-US" i="1" dirty="0" smtClean="0"/>
              <a:t>(Ezekiel 28:12) </a:t>
            </a:r>
            <a:r>
              <a:rPr lang="en-US" i="1" dirty="0" smtClean="0">
                <a:solidFill>
                  <a:srgbClr val="FFFF00"/>
                </a:solidFill>
              </a:rPr>
              <a:t>“full of wisdom”</a:t>
            </a:r>
          </a:p>
          <a:p>
            <a:r>
              <a:rPr lang="en-US" dirty="0" smtClean="0"/>
              <a:t>Ten horns = Great power </a:t>
            </a:r>
            <a:r>
              <a:rPr lang="en-US" i="1" dirty="0" smtClean="0"/>
              <a:t>(II Corinthians 4:4)</a:t>
            </a:r>
          </a:p>
          <a:p>
            <a:r>
              <a:rPr lang="en-US" dirty="0" smtClean="0"/>
              <a:t>Seven crowns = Rule and authority </a:t>
            </a:r>
            <a:r>
              <a:rPr lang="en-US" i="1" dirty="0" smtClean="0"/>
              <a:t>(Ephesians 2:2)</a:t>
            </a:r>
          </a:p>
        </p:txBody>
      </p:sp>
      <p:pic>
        <p:nvPicPr>
          <p:cNvPr id="17411" name="Picture 3" descr="C:\Users\Ptr. Daniel White\Desktop\Bible pictures\Satan-Devil and demons\image28.jpg"/>
          <p:cNvPicPr>
            <a:picLocks noChangeAspect="1" noChangeArrowheads="1"/>
          </p:cNvPicPr>
          <p:nvPr/>
        </p:nvPicPr>
        <p:blipFill>
          <a:blip r:embed="rId3" cstate="print"/>
          <a:srcRect r="22618" b="5107"/>
          <a:stretch>
            <a:fillRect/>
          </a:stretch>
        </p:blipFill>
        <p:spPr bwMode="auto">
          <a:xfrm flipH="1">
            <a:off x="4495800" y="2590800"/>
            <a:ext cx="4483768" cy="4022937"/>
          </a:xfrm>
          <a:prstGeom prst="rect">
            <a:avLst/>
          </a:prstGeom>
          <a:noFill/>
          <a:scene3d>
            <a:camera prst="perspectiveLeft"/>
            <a:lightRig rig="threePt" dir="t"/>
          </a:scene3d>
          <a:sp3d>
            <a:bevelT prst="angle"/>
          </a:sp3d>
        </p:spPr>
      </p:pic>
    </p:spTree>
    <p:extLst>
      <p:ext uri="{BB962C8B-B14F-4D97-AF65-F5344CB8AC3E}">
        <p14:creationId xmlns:p14="http://schemas.microsoft.com/office/powerpoint/2010/main" val="355490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to="" calcmode="lin" valueType="num">
                                      <p:cBhvr>
                                        <p:cTn id="12" dur="1" fill="hold"/>
                                        <p:tgtEl>
                                          <p:spTgt spid="6">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to="" calcmode="lin" valueType="num">
                                      <p:cBhvr>
                                        <p:cTn id="17" dur="1" fill="hold"/>
                                        <p:tgtEl>
                                          <p:spTgt spid="6">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 to="" calcmode="lin" valueType="num">
                                      <p:cBhvr>
                                        <p:cTn id="22" dur="1" fill="hold"/>
                                        <p:tgtEl>
                                          <p:spTgt spid="6">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 to="" calcmode="lin" valueType="num">
                                      <p:cBhvr>
                                        <p:cTn id="27" dur="1" fill="hold"/>
                                        <p:tgtEl>
                                          <p:spTgt spid="6">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1112</TotalTime>
  <Words>2212</Words>
  <Application>Microsoft Office PowerPoint</Application>
  <PresentationFormat>On-screen Show (4:3)</PresentationFormat>
  <Paragraphs>173</Paragraphs>
  <Slides>51</Slides>
  <Notes>40</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The Revelation  of Jesus Christ</vt:lpstr>
      <vt:lpstr>PowerPoint Presentation</vt:lpstr>
      <vt:lpstr>“And there appeared a great wonder in heaven; a woman clothed with the sun, and the moon under her feet, and upon her head a crown of twelve stars.”</vt:lpstr>
      <vt:lpstr>PowerPoint Presentation</vt:lpstr>
      <vt:lpstr>PowerPoint Presentation</vt:lpstr>
      <vt:lpstr>The Four Women of the Revelation</vt:lpstr>
      <vt:lpstr>PowerPoint Presentation</vt:lpstr>
      <vt:lpstr>PowerPoint Presentation</vt:lpstr>
      <vt:lpstr>The Great Red Dragon “That old serpent called the Devil, and Satan, which deceiveth the whole world.”  (Revelation 12:9)</vt:lpstr>
      <vt:lpstr>Satan a Fallen Star (angel)  Five foolish and fatal “I will’s” of the devil (Isaiah 14:12-14)  </vt:lpstr>
      <vt:lpstr>PowerPoint Presentation</vt:lpstr>
      <vt:lpstr>Satan our Great Adversary (I Peter 5:8)</vt:lpstr>
      <vt:lpstr>“Tail drew a third part of the stars of heaven, and did cast them to the earth…”</vt:lpstr>
      <vt:lpstr>PowerPoint Presentation</vt:lpstr>
      <vt:lpstr>“And did cast them to the earth…”</vt:lpstr>
      <vt:lpstr>PowerPoint Presentation</vt:lpstr>
      <vt:lpstr>PowerPoint Presentation</vt:lpstr>
      <vt:lpstr>“And when he saw that he was mocked of the wise men, was exceeding wroth, and sent forth, and slew all the children that were in Bethlehem, and in all the coasts there of, from two years old and under.”</vt:lpstr>
      <vt:lpstr>“The angel of the Lord appeareth to Joseph in a dream, saying, Arise, and take the young child and his mother and flee into Egypt.”</vt:lpstr>
      <vt:lpstr>“And she brought forth a man child, who was to rule all nations with  a rod of iron.”</vt:lpstr>
      <vt:lpstr>“And her child was caught up unto God, and to his throne.”</vt:lpstr>
      <vt:lpstr>“And there was war in heaven: Michael and his angels fought against the dragon; and the dragon fought and his angels,   And prevailed not; neither was their place found any more in heaven. And the great dragon was cast out, that old serpent, called the Devil, and Satan, which deceiveth the whole world: he was cast out into the earth, and his angels were cast out with him.”</vt:lpstr>
      <vt:lpstr>“The accuser of the brethren.”</vt:lpstr>
      <vt:lpstr>“And I heard a loud voice saying in heaven, Now is come salvation, and strength, and the kingdom of our God, and the power of his Christ: for the accuser of our brethren is cast down, which accused them before our God day and night.” </vt:lpstr>
      <vt:lpstr>“And I will put enmity between thee and the woman, and between thy seed and her seed; it shall bruise (crush) thy head, and thou shalt bruise his heel.”</vt:lpstr>
      <vt:lpstr>PowerPoint Presentation</vt:lpstr>
      <vt:lpstr>PowerPoint Presentation</vt:lpstr>
      <vt:lpstr>PowerPoint Presentation</vt:lpstr>
      <vt:lpstr>“For though we walk in the flesh, we do not war after the flesh: For the weapons of our warfare are not carnal, but mighty through God to the pulling down of strongholds.”  (II Corinthians 10:3-4) </vt:lpstr>
      <vt:lpstr>PowerPoint Presentation</vt:lpstr>
      <vt:lpstr>Victory over Satan  “Resist the Devil, and he will flee from you.” (James 4:7)  </vt:lpstr>
      <vt:lpstr>PowerPoint Presentation</vt:lpstr>
      <vt:lpstr>PowerPoint Presentation</vt:lpstr>
      <vt:lpstr>PowerPoint Presentation</vt:lpstr>
      <vt:lpstr>“And they overcame him by the blood of the Lamb, and by the word of their testimony; and        they loved not  their lives unto the death.”  (Revelation 12:11) </vt:lpstr>
      <vt:lpstr>“Therefore rejoice, ye heavens, and ye that dwell in them…”</vt:lpstr>
      <vt:lpstr>PowerPoint Presentation</vt:lpstr>
      <vt:lpstr>“And when the dragon saw that he was cast unto the earth, he persecuted the woman which brought forth the man child.”</vt:lpstr>
      <vt:lpstr>PowerPoint Presentation</vt:lpstr>
      <vt:lpstr>PowerPoint Presentation</vt:lpstr>
      <vt:lpstr>“And the woman fled into the wilderness, where she hath a place prepared of God, that they should feed her there a thousand two hundred and threescore days (3 ½ years)…And to the woman were given two wings of a great eagle…”</vt:lpstr>
      <vt:lpstr>“…that she might fly into the wilderness, into her place…”</vt:lpstr>
      <vt:lpstr>PowerPoint Presentation</vt:lpstr>
      <vt:lpstr>“And the serpent cast out of his mouth water as a flood after the woman, that he might cause her to be carried away of the flood. And the earth helped the woman, and the earth opened her mouth, and swallowed up the flood which the dragon cast out of his mouth.”</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14</cp:revision>
  <dcterms:created xsi:type="dcterms:W3CDTF">2015-02-16T14:50:52Z</dcterms:created>
  <dcterms:modified xsi:type="dcterms:W3CDTF">2016-01-06T14:26:01Z</dcterms:modified>
</cp:coreProperties>
</file>