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7" r:id="rId2"/>
    <p:sldId id="301" r:id="rId3"/>
    <p:sldId id="297" r:id="rId4"/>
    <p:sldId id="302" r:id="rId5"/>
    <p:sldId id="304" r:id="rId6"/>
    <p:sldId id="299" r:id="rId7"/>
    <p:sldId id="300" r:id="rId8"/>
    <p:sldId id="309" r:id="rId9"/>
    <p:sldId id="305" r:id="rId10"/>
    <p:sldId id="310" r:id="rId11"/>
    <p:sldId id="311" r:id="rId12"/>
    <p:sldId id="307" r:id="rId13"/>
    <p:sldId id="258" r:id="rId14"/>
    <p:sldId id="262" r:id="rId15"/>
    <p:sldId id="259" r:id="rId16"/>
    <p:sldId id="260" r:id="rId17"/>
    <p:sldId id="261"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312" r:id="rId43"/>
    <p:sldId id="287" r:id="rId44"/>
    <p:sldId id="288" r:id="rId45"/>
    <p:sldId id="289" r:id="rId46"/>
    <p:sldId id="290" r:id="rId47"/>
    <p:sldId id="291" r:id="rId48"/>
    <p:sldId id="292" r:id="rId49"/>
    <p:sldId id="293" r:id="rId50"/>
    <p:sldId id="294" r:id="rId51"/>
    <p:sldId id="295"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109" d="100"/>
          <a:sy n="109" d="100"/>
        </p:scale>
        <p:origin x="129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6AB732-CA46-44B7-BD44-FEEE0A41C0B9}" type="datetimeFigureOut">
              <a:rPr lang="en-US" smtClean="0"/>
              <a:t>2/17/2016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91AD0E-5538-4E51-8402-3B2C661B8098}" type="slidenum">
              <a:rPr lang="en-US" smtClean="0"/>
              <a:t>‹#›</a:t>
            </a:fld>
            <a:endParaRPr lang="en-US"/>
          </a:p>
        </p:txBody>
      </p:sp>
    </p:spTree>
    <p:extLst>
      <p:ext uri="{BB962C8B-B14F-4D97-AF65-F5344CB8AC3E}">
        <p14:creationId xmlns:p14="http://schemas.microsoft.com/office/powerpoint/2010/main" val="1883281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13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14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16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17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19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20</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21</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22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23</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24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25</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26</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28</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29</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30</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31</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32</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33</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36</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37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38</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40</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41</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43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44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45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46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47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a:t>
            </a:r>
            <a:endParaRPr lang="en-US" dirty="0"/>
          </a:p>
        </p:txBody>
      </p:sp>
      <p:sp>
        <p:nvSpPr>
          <p:cNvPr id="4" name="Slide Number Placeholder 3"/>
          <p:cNvSpPr>
            <a:spLocks noGrp="1"/>
          </p:cNvSpPr>
          <p:nvPr>
            <p:ph type="sldNum" sz="quarter" idx="10"/>
          </p:nvPr>
        </p:nvSpPr>
        <p:spPr/>
        <p:txBody>
          <a:bodyPr/>
          <a:lstStyle/>
          <a:p>
            <a:fld id="{3BC1D789-5CE2-49E3-8D1F-D176A9BA8FDE}" type="slidenum">
              <a:rPr lang="en-US" smtClean="0"/>
              <a:pPr/>
              <a:t>48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49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5</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50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C1D789-5CE2-49E3-8D1F-D176A9BA8FDE}" type="slidenum">
              <a:rPr lang="en-US" smtClean="0"/>
              <a:pPr/>
              <a:t>51</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C552E2-0834-4F2F-BDBE-F8A97C96FD9A}"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12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C64105-2F1F-4FAA-B71D-32940F2EA783}" type="datetimeFigureOut">
              <a:rPr lang="en-US" smtClean="0"/>
              <a:t>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F7D26-CE89-4F10-9631-8637F8592ACA}" type="slidenum">
              <a:rPr lang="en-US" smtClean="0"/>
              <a:t>‹#›</a:t>
            </a:fld>
            <a:endParaRPr lang="en-US"/>
          </a:p>
        </p:txBody>
      </p:sp>
    </p:spTree>
    <p:extLst>
      <p:ext uri="{BB962C8B-B14F-4D97-AF65-F5344CB8AC3E}">
        <p14:creationId xmlns:p14="http://schemas.microsoft.com/office/powerpoint/2010/main" val="757875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C64105-2F1F-4FAA-B71D-32940F2EA783}" type="datetimeFigureOut">
              <a:rPr lang="en-US" smtClean="0"/>
              <a:t>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F7D26-CE89-4F10-9631-8637F8592ACA}" type="slidenum">
              <a:rPr lang="en-US" smtClean="0"/>
              <a:t>‹#›</a:t>
            </a:fld>
            <a:endParaRPr lang="en-US"/>
          </a:p>
        </p:txBody>
      </p:sp>
    </p:spTree>
    <p:extLst>
      <p:ext uri="{BB962C8B-B14F-4D97-AF65-F5344CB8AC3E}">
        <p14:creationId xmlns:p14="http://schemas.microsoft.com/office/powerpoint/2010/main" val="712965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C64105-2F1F-4FAA-B71D-32940F2EA783}" type="datetimeFigureOut">
              <a:rPr lang="en-US" smtClean="0"/>
              <a:t>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F7D26-CE89-4F10-9631-8637F8592ACA}" type="slidenum">
              <a:rPr lang="en-US" smtClean="0"/>
              <a:t>‹#›</a:t>
            </a:fld>
            <a:endParaRPr lang="en-US"/>
          </a:p>
        </p:txBody>
      </p:sp>
    </p:spTree>
    <p:extLst>
      <p:ext uri="{BB962C8B-B14F-4D97-AF65-F5344CB8AC3E}">
        <p14:creationId xmlns:p14="http://schemas.microsoft.com/office/powerpoint/2010/main" val="760019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C64105-2F1F-4FAA-B71D-32940F2EA783}" type="datetimeFigureOut">
              <a:rPr lang="en-US" smtClean="0"/>
              <a:t>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F7D26-CE89-4F10-9631-8637F8592ACA}" type="slidenum">
              <a:rPr lang="en-US" smtClean="0"/>
              <a:t>‹#›</a:t>
            </a:fld>
            <a:endParaRPr lang="en-US"/>
          </a:p>
        </p:txBody>
      </p:sp>
    </p:spTree>
    <p:extLst>
      <p:ext uri="{BB962C8B-B14F-4D97-AF65-F5344CB8AC3E}">
        <p14:creationId xmlns:p14="http://schemas.microsoft.com/office/powerpoint/2010/main" val="3500287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C64105-2F1F-4FAA-B71D-32940F2EA783}" type="datetimeFigureOut">
              <a:rPr lang="en-US" smtClean="0"/>
              <a:t>2/17/2016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F7D26-CE89-4F10-9631-8637F8592ACA}" type="slidenum">
              <a:rPr lang="en-US" smtClean="0"/>
              <a:t>‹#›</a:t>
            </a:fld>
            <a:endParaRPr lang="en-US"/>
          </a:p>
        </p:txBody>
      </p:sp>
    </p:spTree>
    <p:extLst>
      <p:ext uri="{BB962C8B-B14F-4D97-AF65-F5344CB8AC3E}">
        <p14:creationId xmlns:p14="http://schemas.microsoft.com/office/powerpoint/2010/main" val="1426560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C64105-2F1F-4FAA-B71D-32940F2EA783}" type="datetimeFigureOut">
              <a:rPr lang="en-US" smtClean="0"/>
              <a:t>2/17/2016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FF7D26-CE89-4F10-9631-8637F8592ACA}" type="slidenum">
              <a:rPr lang="en-US" smtClean="0"/>
              <a:t>‹#›</a:t>
            </a:fld>
            <a:endParaRPr lang="en-US"/>
          </a:p>
        </p:txBody>
      </p:sp>
    </p:spTree>
    <p:extLst>
      <p:ext uri="{BB962C8B-B14F-4D97-AF65-F5344CB8AC3E}">
        <p14:creationId xmlns:p14="http://schemas.microsoft.com/office/powerpoint/2010/main" val="3098094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C64105-2F1F-4FAA-B71D-32940F2EA783}" type="datetimeFigureOut">
              <a:rPr lang="en-US" smtClean="0"/>
              <a:t>2/17/2016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FF7D26-CE89-4F10-9631-8637F8592ACA}" type="slidenum">
              <a:rPr lang="en-US" smtClean="0"/>
              <a:t>‹#›</a:t>
            </a:fld>
            <a:endParaRPr lang="en-US"/>
          </a:p>
        </p:txBody>
      </p:sp>
    </p:spTree>
    <p:extLst>
      <p:ext uri="{BB962C8B-B14F-4D97-AF65-F5344CB8AC3E}">
        <p14:creationId xmlns:p14="http://schemas.microsoft.com/office/powerpoint/2010/main" val="3443195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C64105-2F1F-4FAA-B71D-32940F2EA783}" type="datetimeFigureOut">
              <a:rPr lang="en-US" smtClean="0"/>
              <a:t>2/17/2016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FF7D26-CE89-4F10-9631-8637F8592ACA}" type="slidenum">
              <a:rPr lang="en-US" smtClean="0"/>
              <a:t>‹#›</a:t>
            </a:fld>
            <a:endParaRPr lang="en-US"/>
          </a:p>
        </p:txBody>
      </p:sp>
    </p:spTree>
    <p:extLst>
      <p:ext uri="{BB962C8B-B14F-4D97-AF65-F5344CB8AC3E}">
        <p14:creationId xmlns:p14="http://schemas.microsoft.com/office/powerpoint/2010/main" val="2607735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C64105-2F1F-4FAA-B71D-32940F2EA783}" type="datetimeFigureOut">
              <a:rPr lang="en-US" smtClean="0"/>
              <a:t>2/17/2016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FF7D26-CE89-4F10-9631-8637F8592ACA}" type="slidenum">
              <a:rPr lang="en-US" smtClean="0"/>
              <a:t>‹#›</a:t>
            </a:fld>
            <a:endParaRPr lang="en-US"/>
          </a:p>
        </p:txBody>
      </p:sp>
    </p:spTree>
    <p:extLst>
      <p:ext uri="{BB962C8B-B14F-4D97-AF65-F5344CB8AC3E}">
        <p14:creationId xmlns:p14="http://schemas.microsoft.com/office/powerpoint/2010/main" val="4235697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C64105-2F1F-4FAA-B71D-32940F2EA783}" type="datetimeFigureOut">
              <a:rPr lang="en-US" smtClean="0"/>
              <a:t>2/17/2016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FF7D26-CE89-4F10-9631-8637F8592ACA}" type="slidenum">
              <a:rPr lang="en-US" smtClean="0"/>
              <a:t>‹#›</a:t>
            </a:fld>
            <a:endParaRPr lang="en-US"/>
          </a:p>
        </p:txBody>
      </p:sp>
    </p:spTree>
    <p:extLst>
      <p:ext uri="{BB962C8B-B14F-4D97-AF65-F5344CB8AC3E}">
        <p14:creationId xmlns:p14="http://schemas.microsoft.com/office/powerpoint/2010/main" val="2810833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C64105-2F1F-4FAA-B71D-32940F2EA783}" type="datetimeFigureOut">
              <a:rPr lang="en-US" smtClean="0"/>
              <a:t>2/17/2016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FF7D26-CE89-4F10-9631-8637F8592ACA}" type="slidenum">
              <a:rPr lang="en-US" smtClean="0"/>
              <a:t>‹#›</a:t>
            </a:fld>
            <a:endParaRPr lang="en-US"/>
          </a:p>
        </p:txBody>
      </p:sp>
    </p:spTree>
    <p:extLst>
      <p:ext uri="{BB962C8B-B14F-4D97-AF65-F5344CB8AC3E}">
        <p14:creationId xmlns:p14="http://schemas.microsoft.com/office/powerpoint/2010/main" val="311611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C64105-2F1F-4FAA-B71D-32940F2EA783}" type="datetimeFigureOut">
              <a:rPr lang="en-US" smtClean="0"/>
              <a:t>2/17/2016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FF7D26-CE89-4F10-9631-8637F8592ACA}" type="slidenum">
              <a:rPr lang="en-US" smtClean="0"/>
              <a:t>‹#›</a:t>
            </a:fld>
            <a:endParaRPr lang="en-US"/>
          </a:p>
        </p:txBody>
      </p:sp>
    </p:spTree>
    <p:extLst>
      <p:ext uri="{BB962C8B-B14F-4D97-AF65-F5344CB8AC3E}">
        <p14:creationId xmlns:p14="http://schemas.microsoft.com/office/powerpoint/2010/main" val="294826175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png"/><Relationship Id="rId10" Type="http://schemas.openxmlformats.org/officeDocument/2006/relationships/image" Target="../media/image60.jpeg"/><Relationship Id="rId4" Type="http://schemas.openxmlformats.org/officeDocument/2006/relationships/image" Target="../media/image54.png"/><Relationship Id="rId9" Type="http://schemas.openxmlformats.org/officeDocument/2006/relationships/image" Target="../media/image59.jpeg"/></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71.jpeg"/><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gif"/><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The Revelation </a:t>
            </a:r>
            <a:b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of Jesus Christ</a:t>
            </a:r>
            <a:endParaRPr lang="en-US" sz="48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A study of the book </a:t>
            </a:r>
          </a:p>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of Revelation</a:t>
            </a:r>
            <a:endParaRPr lang="en-US" sz="40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415393865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Ptr. Daniel White\Desktop\Bible pictures\backgrounds\earth and space\Military-Explosion-20799.jpg"/>
          <p:cNvPicPr>
            <a:picLocks noChangeAspect="1" noChangeArrowheads="1"/>
          </p:cNvPicPr>
          <p:nvPr/>
        </p:nvPicPr>
        <p:blipFill>
          <a:blip r:embed="rId2" cstate="print"/>
          <a:srcRect/>
          <a:stretch>
            <a:fillRect/>
          </a:stretch>
        </p:blipFill>
        <p:spPr bwMode="auto">
          <a:xfrm>
            <a:off x="-28967" y="0"/>
            <a:ext cx="9172967" cy="7015621"/>
          </a:xfrm>
          <a:prstGeom prst="rect">
            <a:avLst/>
          </a:prstGeom>
          <a:noFill/>
        </p:spPr>
      </p:pic>
      <p:sp>
        <p:nvSpPr>
          <p:cNvPr id="2" name="Title 1"/>
          <p:cNvSpPr>
            <a:spLocks noGrp="1"/>
          </p:cNvSpPr>
          <p:nvPr>
            <p:ph type="title"/>
          </p:nvPr>
        </p:nvSpPr>
        <p:spPr>
          <a:xfrm>
            <a:off x="304800" y="0"/>
            <a:ext cx="8686800" cy="6858000"/>
          </a:xfrm>
        </p:spPr>
        <p:txBody>
          <a:bodyPr>
            <a:noAutofit/>
          </a:bodyPr>
          <a:lstStyle/>
          <a:p>
            <a:r>
              <a:rPr lang="en-US" sz="4000" i="1" dirty="0" smtClean="0">
                <a:effectLst>
                  <a:glow rad="101600">
                    <a:schemeClr val="bg1">
                      <a:alpha val="60000"/>
                    </a:schemeClr>
                  </a:glow>
                </a:effectLst>
              </a:rPr>
              <a:t>“And I beheld when he had opened the sixth seal, and, lo, there was a great earthquake; and the sun became black as sackcloth of hair, and the moon became as blood; And the stars of heaven fell unto the earth, even as a fig tree </a:t>
            </a:r>
            <a:r>
              <a:rPr lang="en-US" sz="4000" i="1" dirty="0" err="1" smtClean="0">
                <a:effectLst>
                  <a:glow rad="101600">
                    <a:schemeClr val="bg1">
                      <a:alpha val="60000"/>
                    </a:schemeClr>
                  </a:glow>
                </a:effectLst>
              </a:rPr>
              <a:t>casteth</a:t>
            </a:r>
            <a:r>
              <a:rPr lang="en-US" sz="4000" i="1" dirty="0" smtClean="0">
                <a:effectLst>
                  <a:glow rad="101600">
                    <a:schemeClr val="bg1">
                      <a:alpha val="60000"/>
                    </a:schemeClr>
                  </a:glow>
                </a:effectLst>
              </a:rPr>
              <a:t> her untimely figs, when she is shaken of a mighty wind. And the heaven departed as a scroll when it is rolled together; and every mountain and island were moved out of their places.”</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157768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5/50/John_Martin_-_The_Great_Day_of_His_Wrath_-_Google_Art_Project.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31376" y="-4482"/>
            <a:ext cx="9144000" cy="68624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52400"/>
            <a:ext cx="9067800" cy="6705600"/>
          </a:xfrm>
        </p:spPr>
        <p:txBody>
          <a:bodyPr>
            <a:noAutofit/>
          </a:bodyPr>
          <a:lstStyle/>
          <a:p>
            <a:r>
              <a:rPr lang="en-US" i="1" dirty="0" smtClean="0">
                <a:effectLst>
                  <a:glow rad="101600">
                    <a:schemeClr val="bg1">
                      <a:alpha val="60000"/>
                    </a:schemeClr>
                  </a:glow>
                </a:effectLst>
              </a:rPr>
              <a:t>“And the kings of the earth, and the great men, and the rich men, and the chief captains, and the mighty men, and every bondman, and every free man, hid themselves in the dens and in the rocks of the mountains; And said to the mountains and rocks, Fall on us…”</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153165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Bible pictures\Prophecy pictures\prophecy pictures\revelation\Cried for the rock to fall.jpg"/>
          <p:cNvPicPr>
            <a:picLocks noChangeAspect="1" noChangeArrowheads="1"/>
          </p:cNvPicPr>
          <p:nvPr/>
        </p:nvPicPr>
        <p:blipFill>
          <a:blip r:embed="rId3" cstate="print">
            <a:lum bright="-10000" contrast="40000"/>
          </a:blip>
          <a:srcRect/>
          <a:stretch>
            <a:fillRect/>
          </a:stretch>
        </p:blipFill>
        <p:spPr bwMode="auto">
          <a:xfrm>
            <a:off x="4156085" y="0"/>
            <a:ext cx="4987915" cy="6858000"/>
          </a:xfrm>
          <a:prstGeom prst="rect">
            <a:avLst/>
          </a:prstGeom>
          <a:ln>
            <a:noFill/>
          </a:ln>
          <a:effectLst>
            <a:softEdge rad="112500"/>
          </a:effectLst>
        </p:spPr>
      </p:pic>
      <p:pic>
        <p:nvPicPr>
          <p:cNvPr id="1026" name="Picture 2" descr="C:\Users\Ptr. Daniel White\Desktop\Bible pictures\Prophecy pictures\prophecy pictures\rapture and second coming\Judgement was given.jpg"/>
          <p:cNvPicPr>
            <a:picLocks noChangeAspect="1" noChangeArrowheads="1"/>
          </p:cNvPicPr>
          <p:nvPr/>
        </p:nvPicPr>
        <p:blipFill>
          <a:blip r:embed="rId4" cstate="print"/>
          <a:srcRect/>
          <a:stretch>
            <a:fillRect/>
          </a:stretch>
        </p:blipFill>
        <p:spPr bwMode="auto">
          <a:xfrm>
            <a:off x="228600" y="0"/>
            <a:ext cx="3657600" cy="3206478"/>
          </a:xfrm>
          <a:prstGeom prst="rect">
            <a:avLst/>
          </a:prstGeom>
          <a:ln>
            <a:noFill/>
          </a:ln>
          <a:effectLst>
            <a:softEdge rad="112500"/>
          </a:effectLst>
        </p:spPr>
      </p:pic>
      <p:sp>
        <p:nvSpPr>
          <p:cNvPr id="5" name="Title 4"/>
          <p:cNvSpPr>
            <a:spLocks noGrp="1"/>
          </p:cNvSpPr>
          <p:nvPr>
            <p:ph type="title"/>
          </p:nvPr>
        </p:nvSpPr>
        <p:spPr>
          <a:xfrm>
            <a:off x="0" y="2971800"/>
            <a:ext cx="4191000" cy="3886200"/>
          </a:xfrm>
        </p:spPr>
        <p:txBody>
          <a:bodyPr>
            <a:noAutofit/>
          </a:bodyPr>
          <a:lstStyle/>
          <a:p>
            <a:r>
              <a:rPr lang="en-US" sz="3200" i="1" dirty="0" smtClean="0"/>
              <a:t>“Hide us from the face of Him that sitteth on the throne, and from the wrath of the Lamb. For the great day of His wrath is come; and who shall be able to stand.”</a:t>
            </a:r>
            <a:endParaRPr lang="en-US" sz="3200" i="1" dirty="0"/>
          </a:p>
        </p:txBody>
      </p:sp>
    </p:spTree>
    <p:extLst>
      <p:ext uri="{BB962C8B-B14F-4D97-AF65-F5344CB8AC3E}">
        <p14:creationId xmlns:p14="http://schemas.microsoft.com/office/powerpoint/2010/main" val="38702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371600" y="304800"/>
            <a:ext cx="6248400" cy="5638800"/>
          </a:xfrm>
          <a:prstGeom prst="rect">
            <a:avLst/>
          </a:prstGeom>
          <a:noFill/>
        </p:spPr>
      </p:pic>
      <p:sp>
        <p:nvSpPr>
          <p:cNvPr id="3" name="Rectangle 2"/>
          <p:cNvSpPr/>
          <p:nvPr/>
        </p:nvSpPr>
        <p:spPr>
          <a:xfrm>
            <a:off x="1295400" y="1981200"/>
            <a:ext cx="6705600" cy="1261884"/>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8:1-11:19</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Seven Trumpets”</a:t>
            </a:r>
          </a:p>
        </p:txBody>
      </p:sp>
    </p:spTree>
    <p:extLst>
      <p:ext uri="{BB962C8B-B14F-4D97-AF65-F5344CB8AC3E}">
        <p14:creationId xmlns:p14="http://schemas.microsoft.com/office/powerpoint/2010/main" val="2634798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2438400" y="533400"/>
            <a:ext cx="4269957" cy="5562600"/>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5486400" y="0"/>
            <a:ext cx="1828800" cy="1995054"/>
          </a:xfrm>
          <a:prstGeom prst="ellipse">
            <a:avLst/>
          </a:prstGeom>
          <a:ln>
            <a:noFill/>
          </a:ln>
          <a:effectLst>
            <a:softEdge rad="112500"/>
          </a:effectLst>
        </p:spPr>
      </p:pic>
      <p:sp>
        <p:nvSpPr>
          <p:cNvPr id="4" name="Title 3"/>
          <p:cNvSpPr>
            <a:spLocks noGrp="1"/>
          </p:cNvSpPr>
          <p:nvPr>
            <p:ph type="title"/>
          </p:nvPr>
        </p:nvSpPr>
        <p:spPr>
          <a:xfrm>
            <a:off x="2362200" y="3657600"/>
            <a:ext cx="4343400" cy="2362200"/>
          </a:xfrm>
        </p:spPr>
        <p:txBody>
          <a:bodyPr>
            <a:normAutofit/>
          </a:bodyPr>
          <a:lstStyle/>
          <a:p>
            <a:r>
              <a:rPr lang="en-US" b="1" i="1" dirty="0" smtClean="0">
                <a:solidFill>
                  <a:schemeClr val="bg1"/>
                </a:solidFill>
                <a:effectLst>
                  <a:glow rad="101600">
                    <a:schemeClr val="tx1">
                      <a:alpha val="60000"/>
                    </a:schemeClr>
                  </a:glow>
                </a:effectLst>
              </a:rPr>
              <a:t>Seven Seal Judgments</a:t>
            </a:r>
            <a:br>
              <a:rPr lang="en-US" b="1" i="1" dirty="0" smtClean="0">
                <a:solidFill>
                  <a:schemeClr val="bg1"/>
                </a:solidFill>
                <a:effectLst>
                  <a:glow rad="101600">
                    <a:schemeClr val="tx1">
                      <a:alpha val="60000"/>
                    </a:schemeClr>
                  </a:glow>
                </a:effectLst>
              </a:rPr>
            </a:br>
            <a:r>
              <a:rPr lang="en-US" b="1" i="1" dirty="0" smtClean="0">
                <a:solidFill>
                  <a:schemeClr val="bg1"/>
                </a:solidFill>
                <a:effectLst>
                  <a:glow rad="101600">
                    <a:schemeClr val="tx1">
                      <a:alpha val="60000"/>
                    </a:schemeClr>
                  </a:glow>
                </a:effectLst>
              </a:rPr>
              <a:t>(Revelation 8:1-5)</a:t>
            </a:r>
            <a:endParaRPr lang="en-US" b="1" i="1" dirty="0">
              <a:solidFill>
                <a:schemeClr val="bg1"/>
              </a:solidFill>
            </a:endParaRPr>
          </a:p>
        </p:txBody>
      </p:sp>
    </p:spTree>
    <p:extLst>
      <p:ext uri="{BB962C8B-B14F-4D97-AF65-F5344CB8AC3E}">
        <p14:creationId xmlns:p14="http://schemas.microsoft.com/office/powerpoint/2010/main" val="278288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4800" i="1" dirty="0" smtClean="0"/>
              <a:t>“And when he had opened the seventh seal, there was silence in heaven about the space of half an hour. And I saw the seven angels which stood before God; and to them were given seven trumpets.”</a:t>
            </a:r>
            <a:endParaRPr lang="en-US" sz="4800" i="1" dirty="0"/>
          </a:p>
        </p:txBody>
      </p:sp>
    </p:spTree>
    <p:extLst>
      <p:ext uri="{BB962C8B-B14F-4D97-AF65-F5344CB8AC3E}">
        <p14:creationId xmlns:p14="http://schemas.microsoft.com/office/powerpoint/2010/main" val="600010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tr. Daniel White\Desktop\Bible pictures\Prophecy pictures\prophecy pictures\rapture and second coming\901051412_dfddaf3860.jpg"/>
          <p:cNvPicPr>
            <a:picLocks noChangeAspect="1" noChangeArrowheads="1"/>
          </p:cNvPicPr>
          <p:nvPr/>
        </p:nvPicPr>
        <p:blipFill>
          <a:blip r:embed="rId3" cstate="print">
            <a:duotone>
              <a:prstClr val="black"/>
              <a:schemeClr val="tx2">
                <a:tint val="45000"/>
                <a:satMod val="400000"/>
              </a:schemeClr>
            </a:duotone>
            <a:lum bright="-10000"/>
          </a:blip>
          <a:srcRect/>
          <a:stretch>
            <a:fillRect/>
          </a:stretch>
        </p:blipFill>
        <p:spPr bwMode="auto">
          <a:xfrm>
            <a:off x="2057400" y="1752600"/>
            <a:ext cx="5175251" cy="3881438"/>
          </a:xfrm>
          <a:prstGeom prst="ellipse">
            <a:avLst/>
          </a:prstGeom>
          <a:ln>
            <a:noFill/>
          </a:ln>
          <a:effectLst>
            <a:reflection blurRad="6350" stA="50000" endA="295" endPos="92000" dist="101600" dir="5400000" sy="-100000" algn="bl" rotWithShape="0"/>
            <a:softEdge rad="112500"/>
          </a:effectLst>
        </p:spPr>
      </p:pic>
      <p:pic>
        <p:nvPicPr>
          <p:cNvPr id="3" name="Picture 2" descr="C:\Users\Ptr. Daniel White\Desktop\Bible pictures\angels\AngelTrumpet.jpg"/>
          <p:cNvPicPr>
            <a:picLocks noChangeAspect="1" noChangeArrowheads="1"/>
          </p:cNvPicPr>
          <p:nvPr/>
        </p:nvPicPr>
        <p:blipFill>
          <a:blip r:embed="rId4" cstate="print"/>
          <a:srcRect/>
          <a:stretch>
            <a:fillRect/>
          </a:stretch>
        </p:blipFill>
        <p:spPr bwMode="auto">
          <a:xfrm flipH="1">
            <a:off x="838200" y="4953000"/>
            <a:ext cx="1592262" cy="1691847"/>
          </a:xfrm>
          <a:prstGeom prst="ellipse">
            <a:avLst/>
          </a:prstGeom>
          <a:ln>
            <a:noFill/>
          </a:ln>
          <a:effectLst>
            <a:softEdge rad="112500"/>
          </a:effectLst>
        </p:spPr>
      </p:pic>
      <p:pic>
        <p:nvPicPr>
          <p:cNvPr id="4" name="Picture 2" descr="C:\Users\Ptr. Daniel White\Desktop\Bible pictures\angels\AngelTrumpet.jpg"/>
          <p:cNvPicPr>
            <a:picLocks noChangeAspect="1" noChangeArrowheads="1"/>
          </p:cNvPicPr>
          <p:nvPr/>
        </p:nvPicPr>
        <p:blipFill>
          <a:blip r:embed="rId4" cstate="print"/>
          <a:srcRect/>
          <a:stretch>
            <a:fillRect/>
          </a:stretch>
        </p:blipFill>
        <p:spPr bwMode="auto">
          <a:xfrm flipH="1">
            <a:off x="304800" y="2667000"/>
            <a:ext cx="1676400" cy="1691847"/>
          </a:xfrm>
          <a:prstGeom prst="ellipse">
            <a:avLst/>
          </a:prstGeom>
          <a:ln>
            <a:noFill/>
          </a:ln>
          <a:effectLst>
            <a:softEdge rad="112500"/>
          </a:effectLst>
        </p:spPr>
      </p:pic>
      <p:pic>
        <p:nvPicPr>
          <p:cNvPr id="5" name="Picture 2" descr="C:\Users\Ptr. Daniel White\Desktop\Bible pictures\angels\AngelTrumpet.jpg"/>
          <p:cNvPicPr>
            <a:picLocks noChangeAspect="1" noChangeArrowheads="1"/>
          </p:cNvPicPr>
          <p:nvPr/>
        </p:nvPicPr>
        <p:blipFill>
          <a:blip r:embed="rId4" cstate="print"/>
          <a:srcRect/>
          <a:stretch>
            <a:fillRect/>
          </a:stretch>
        </p:blipFill>
        <p:spPr bwMode="auto">
          <a:xfrm flipH="1">
            <a:off x="685800" y="381000"/>
            <a:ext cx="1676400" cy="1691847"/>
          </a:xfrm>
          <a:prstGeom prst="ellipse">
            <a:avLst/>
          </a:prstGeom>
          <a:ln>
            <a:noFill/>
          </a:ln>
          <a:effectLst>
            <a:softEdge rad="112500"/>
          </a:effectLst>
        </p:spPr>
      </p:pic>
      <p:pic>
        <p:nvPicPr>
          <p:cNvPr id="6" name="Picture 2" descr="C:\Users\Ptr. Daniel White\Desktop\Bible pictures\angels\AngelTrumpet.jpg"/>
          <p:cNvPicPr>
            <a:picLocks noChangeAspect="1" noChangeArrowheads="1"/>
          </p:cNvPicPr>
          <p:nvPr/>
        </p:nvPicPr>
        <p:blipFill>
          <a:blip r:embed="rId4" cstate="print"/>
          <a:srcRect/>
          <a:stretch>
            <a:fillRect/>
          </a:stretch>
        </p:blipFill>
        <p:spPr bwMode="auto">
          <a:xfrm>
            <a:off x="3733800" y="0"/>
            <a:ext cx="1608138" cy="1691847"/>
          </a:xfrm>
          <a:prstGeom prst="ellipse">
            <a:avLst/>
          </a:prstGeom>
          <a:ln>
            <a:noFill/>
          </a:ln>
          <a:effectLst>
            <a:softEdge rad="112500"/>
          </a:effectLst>
        </p:spPr>
      </p:pic>
      <p:pic>
        <p:nvPicPr>
          <p:cNvPr id="7" name="Picture 2" descr="C:\Users\Ptr. Daniel White\Desktop\Bible pictures\angels\AngelTrumpet.jpg"/>
          <p:cNvPicPr>
            <a:picLocks noChangeAspect="1" noChangeArrowheads="1"/>
          </p:cNvPicPr>
          <p:nvPr/>
        </p:nvPicPr>
        <p:blipFill>
          <a:blip r:embed="rId4" cstate="print"/>
          <a:srcRect/>
          <a:stretch>
            <a:fillRect/>
          </a:stretch>
        </p:blipFill>
        <p:spPr bwMode="auto">
          <a:xfrm>
            <a:off x="6553200" y="381000"/>
            <a:ext cx="1608138" cy="1691847"/>
          </a:xfrm>
          <a:prstGeom prst="ellipse">
            <a:avLst/>
          </a:prstGeom>
          <a:ln>
            <a:noFill/>
          </a:ln>
          <a:effectLst>
            <a:softEdge rad="112500"/>
          </a:effectLst>
        </p:spPr>
      </p:pic>
      <p:pic>
        <p:nvPicPr>
          <p:cNvPr id="8" name="Picture 2" descr="C:\Users\Ptr. Daniel White\Desktop\Bible pictures\angels\AngelTrumpet.jpg"/>
          <p:cNvPicPr>
            <a:picLocks noChangeAspect="1" noChangeArrowheads="1"/>
          </p:cNvPicPr>
          <p:nvPr/>
        </p:nvPicPr>
        <p:blipFill>
          <a:blip r:embed="rId4" cstate="print"/>
          <a:srcRect/>
          <a:stretch>
            <a:fillRect/>
          </a:stretch>
        </p:blipFill>
        <p:spPr bwMode="auto">
          <a:xfrm>
            <a:off x="7315200" y="2743200"/>
            <a:ext cx="1608138" cy="1691847"/>
          </a:xfrm>
          <a:prstGeom prst="ellipse">
            <a:avLst/>
          </a:prstGeom>
          <a:ln>
            <a:noFill/>
          </a:ln>
          <a:effectLst>
            <a:softEdge rad="112500"/>
          </a:effectLst>
        </p:spPr>
      </p:pic>
      <p:pic>
        <p:nvPicPr>
          <p:cNvPr id="9" name="Picture 2" descr="C:\Users\Ptr. Daniel White\Desktop\Bible pictures\angels\AngelTrumpet.jpg"/>
          <p:cNvPicPr>
            <a:picLocks noChangeAspect="1" noChangeArrowheads="1"/>
          </p:cNvPicPr>
          <p:nvPr/>
        </p:nvPicPr>
        <p:blipFill>
          <a:blip r:embed="rId4" cstate="print"/>
          <a:srcRect/>
          <a:stretch>
            <a:fillRect/>
          </a:stretch>
        </p:blipFill>
        <p:spPr bwMode="auto">
          <a:xfrm>
            <a:off x="6858000" y="4876800"/>
            <a:ext cx="1608138" cy="1691847"/>
          </a:xfrm>
          <a:prstGeom prst="ellipse">
            <a:avLst/>
          </a:prstGeom>
          <a:ln>
            <a:noFill/>
          </a:ln>
          <a:effectLst>
            <a:softEdge rad="112500"/>
          </a:effectLst>
        </p:spPr>
      </p:pic>
    </p:spTree>
    <p:extLst>
      <p:ext uri="{BB962C8B-B14F-4D97-AF65-F5344CB8AC3E}">
        <p14:creationId xmlns:p14="http://schemas.microsoft.com/office/powerpoint/2010/main" val="1976313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Bible pictures\angels\Seven Trumphet Judgements.jpg"/>
          <p:cNvPicPr>
            <a:picLocks noChangeAspect="1" noChangeArrowheads="1"/>
          </p:cNvPicPr>
          <p:nvPr/>
        </p:nvPicPr>
        <p:blipFill>
          <a:blip r:embed="rId3" cstate="print"/>
          <a:srcRect/>
          <a:stretch>
            <a:fillRect/>
          </a:stretch>
        </p:blipFill>
        <p:spPr bwMode="auto">
          <a:xfrm>
            <a:off x="0" y="0"/>
            <a:ext cx="9143559" cy="6858000"/>
          </a:xfrm>
          <a:prstGeom prst="rect">
            <a:avLst/>
          </a:prstGeom>
          <a:noFill/>
        </p:spPr>
      </p:pic>
    </p:spTree>
    <p:extLst>
      <p:ext uri="{BB962C8B-B14F-4D97-AF65-F5344CB8AC3E}">
        <p14:creationId xmlns:p14="http://schemas.microsoft.com/office/powerpoint/2010/main" val="253529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6705600"/>
          </a:xfrm>
        </p:spPr>
        <p:txBody>
          <a:bodyPr>
            <a:normAutofit fontScale="90000"/>
          </a:bodyPr>
          <a:lstStyle/>
          <a:p>
            <a:r>
              <a:rPr lang="en-US" sz="4800" i="1" dirty="0" smtClean="0"/>
              <a:t>“And another angel came and stood at the altar, having a golden censer; and there was given unto him much incense, that he should offer it with the prayers of all saints upon the golden altar which was before the throne. And the smoke of the incense, which came with the prayers of the saints, ascended up before God out of the angel's hand.”</a:t>
            </a:r>
            <a:endParaRPr lang="en-US" sz="4800" i="1" dirty="0"/>
          </a:p>
        </p:txBody>
      </p:sp>
    </p:spTree>
    <p:extLst>
      <p:ext uri="{BB962C8B-B14F-4D97-AF65-F5344CB8AC3E}">
        <p14:creationId xmlns:p14="http://schemas.microsoft.com/office/powerpoint/2010/main" val="4272597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Jesus\scan0019.jpg"/>
          <p:cNvPicPr>
            <a:picLocks noChangeAspect="1" noChangeArrowheads="1"/>
          </p:cNvPicPr>
          <p:nvPr/>
        </p:nvPicPr>
        <p:blipFill>
          <a:blip r:embed="rId3" cstate="print">
            <a:lum bright="-10000"/>
          </a:blip>
          <a:srcRect r="-3437" b="22222"/>
          <a:stretch>
            <a:fillRect/>
          </a:stretch>
        </p:blipFill>
        <p:spPr bwMode="auto">
          <a:xfrm>
            <a:off x="1828800" y="171449"/>
            <a:ext cx="5943600" cy="6500813"/>
          </a:xfrm>
          <a:prstGeom prst="rect">
            <a:avLst/>
          </a:prstGeom>
          <a:ln>
            <a:noFill/>
          </a:ln>
          <a:effectLst>
            <a:softEdge rad="112500"/>
          </a:effectLst>
        </p:spPr>
      </p:pic>
      <p:pic>
        <p:nvPicPr>
          <p:cNvPr id="6" name="Picture 2" descr="C:\Users\Ptr. Daniel White\Desktop\Bible pictures\Praying\Nathan1.5.jpg"/>
          <p:cNvPicPr>
            <a:picLocks noChangeAspect="1" noChangeArrowheads="1"/>
          </p:cNvPicPr>
          <p:nvPr/>
        </p:nvPicPr>
        <p:blipFill>
          <a:blip r:embed="rId4" cstate="print">
            <a:duotone>
              <a:prstClr val="black"/>
              <a:schemeClr val="tx1">
                <a:lumMod val="95000"/>
                <a:tint val="45000"/>
                <a:satMod val="400000"/>
              </a:schemeClr>
            </a:duotone>
          </a:blip>
          <a:srcRect t="23111" r="2937"/>
          <a:stretch>
            <a:fillRect/>
          </a:stretch>
        </p:blipFill>
        <p:spPr bwMode="auto">
          <a:xfrm>
            <a:off x="3810000" y="2133600"/>
            <a:ext cx="2133600" cy="2253545"/>
          </a:xfrm>
          <a:prstGeom prst="ellipse">
            <a:avLst/>
          </a:prstGeom>
          <a:ln>
            <a:noFill/>
          </a:ln>
          <a:effectLst>
            <a:softEdge rad="112500"/>
          </a:effectLst>
        </p:spPr>
      </p:pic>
      <p:pic>
        <p:nvPicPr>
          <p:cNvPr id="4" name="Picture 3" descr="C:\Users\Ptr. Daniel White\Desktop\Bible pictures\angels\Fire on the earth.jpg"/>
          <p:cNvPicPr>
            <a:picLocks noChangeAspect="1" noChangeArrowheads="1"/>
          </p:cNvPicPr>
          <p:nvPr/>
        </p:nvPicPr>
        <p:blipFill>
          <a:blip r:embed="rId5" cstate="print">
            <a:lum bright="-20000"/>
          </a:blip>
          <a:srcRect l="6013" t="5556" r="790" b="37778"/>
          <a:stretch>
            <a:fillRect/>
          </a:stretch>
        </p:blipFill>
        <p:spPr bwMode="auto">
          <a:xfrm rot="2429094">
            <a:off x="5067502" y="3920107"/>
            <a:ext cx="3045993" cy="2884392"/>
          </a:xfrm>
          <a:prstGeom prst="ellipse">
            <a:avLst/>
          </a:prstGeom>
          <a:ln>
            <a:noFill/>
          </a:ln>
          <a:effectLst>
            <a:softEdge rad="112500"/>
          </a:effectLst>
        </p:spPr>
      </p:pic>
      <p:pic>
        <p:nvPicPr>
          <p:cNvPr id="5" name="Picture 2" descr="C:\Users\Ptr. Daniel White\Desktop\Bible pictures\Jesus\scan0019.jpg"/>
          <p:cNvPicPr>
            <a:picLocks noChangeAspect="1" noChangeArrowheads="1"/>
          </p:cNvPicPr>
          <p:nvPr/>
        </p:nvPicPr>
        <p:blipFill>
          <a:blip r:embed="rId3" cstate="print">
            <a:lum bright="-20000"/>
          </a:blip>
          <a:srcRect l="40796" t="26666" r="36933" b="52223"/>
          <a:stretch>
            <a:fillRect/>
          </a:stretch>
        </p:blipFill>
        <p:spPr bwMode="auto">
          <a:xfrm>
            <a:off x="4724400" y="5029200"/>
            <a:ext cx="806570" cy="1295400"/>
          </a:xfrm>
          <a:prstGeom prst="ellipse">
            <a:avLst/>
          </a:prstGeom>
          <a:ln>
            <a:noFill/>
          </a:ln>
          <a:effectLst>
            <a:softEdge rad="112500"/>
          </a:effectLst>
        </p:spPr>
      </p:pic>
    </p:spTree>
    <p:extLst>
      <p:ext uri="{BB962C8B-B14F-4D97-AF65-F5344CB8AC3E}">
        <p14:creationId xmlns:p14="http://schemas.microsoft.com/office/powerpoint/2010/main" val="421730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371600" y="304800"/>
            <a:ext cx="6248400" cy="5638800"/>
          </a:xfrm>
          <a:prstGeom prst="rect">
            <a:avLst/>
          </a:prstGeom>
          <a:noFill/>
        </p:spPr>
      </p:pic>
      <p:sp>
        <p:nvSpPr>
          <p:cNvPr id="3" name="Rectangle 2"/>
          <p:cNvSpPr/>
          <p:nvPr/>
        </p:nvSpPr>
        <p:spPr>
          <a:xfrm>
            <a:off x="1295400" y="1981200"/>
            <a:ext cx="6705600" cy="1261884"/>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8:1-11:19</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Seven Trumpets”</a:t>
            </a:r>
          </a:p>
        </p:txBody>
      </p:sp>
    </p:spTree>
    <p:extLst>
      <p:ext uri="{BB962C8B-B14F-4D97-AF65-F5344CB8AC3E}">
        <p14:creationId xmlns:p14="http://schemas.microsoft.com/office/powerpoint/2010/main" val="4229446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Fire on the earth.jpg"/>
          <p:cNvPicPr>
            <a:picLocks noChangeAspect="1" noChangeArrowheads="1"/>
          </p:cNvPicPr>
          <p:nvPr/>
        </p:nvPicPr>
        <p:blipFill>
          <a:blip r:embed="rId3" cstate="print">
            <a:lum bright="-10000"/>
          </a:blip>
          <a:srcRect/>
          <a:stretch>
            <a:fillRect/>
          </a:stretch>
        </p:blipFill>
        <p:spPr bwMode="auto">
          <a:xfrm>
            <a:off x="4495800" y="0"/>
            <a:ext cx="4648200" cy="6858000"/>
          </a:xfrm>
          <a:prstGeom prst="rect">
            <a:avLst/>
          </a:prstGeom>
          <a:ln>
            <a:noFill/>
          </a:ln>
          <a:effectLst>
            <a:softEdge rad="112500"/>
          </a:effectLst>
        </p:spPr>
      </p:pic>
      <p:sp>
        <p:nvSpPr>
          <p:cNvPr id="4" name="Content Placeholder 3"/>
          <p:cNvSpPr>
            <a:spLocks noGrp="1"/>
          </p:cNvSpPr>
          <p:nvPr>
            <p:ph idx="1"/>
          </p:nvPr>
        </p:nvSpPr>
        <p:spPr>
          <a:xfrm>
            <a:off x="0" y="685800"/>
            <a:ext cx="4648200" cy="6019800"/>
          </a:xfrm>
        </p:spPr>
        <p:txBody>
          <a:bodyPr>
            <a:noAutofit/>
          </a:bodyPr>
          <a:lstStyle/>
          <a:p>
            <a:r>
              <a:rPr lang="en-US" sz="4000" b="1" i="1" dirty="0" smtClean="0"/>
              <a:t>Censer will be filled with fire - (judgment) </a:t>
            </a:r>
          </a:p>
          <a:p>
            <a:r>
              <a:rPr lang="en-US" sz="4000" b="1" i="1" dirty="0" smtClean="0"/>
              <a:t>Cast into the earth</a:t>
            </a:r>
          </a:p>
          <a:p>
            <a:r>
              <a:rPr lang="en-US" sz="4000" b="1" i="1" dirty="0" smtClean="0"/>
              <a:t>Voices (noises)</a:t>
            </a:r>
          </a:p>
          <a:p>
            <a:r>
              <a:rPr lang="en-US" sz="4000" b="1" i="1" dirty="0" smtClean="0"/>
              <a:t>Thunder</a:t>
            </a:r>
          </a:p>
          <a:p>
            <a:r>
              <a:rPr lang="en-US" sz="4000" b="1" i="1" dirty="0" smtClean="0"/>
              <a:t>Lighting</a:t>
            </a:r>
          </a:p>
          <a:p>
            <a:r>
              <a:rPr lang="en-US" sz="4000" b="1" i="1" dirty="0" smtClean="0"/>
              <a:t>Earthquake</a:t>
            </a:r>
            <a:r>
              <a:rPr lang="en-US" sz="4000" b="1" dirty="0" smtClean="0"/>
              <a:t/>
            </a:r>
            <a:br>
              <a:rPr lang="en-US" sz="4000" b="1" dirty="0" smtClean="0"/>
            </a:br>
            <a:endParaRPr lang="en-US" sz="4000" b="1" dirty="0"/>
          </a:p>
        </p:txBody>
      </p:sp>
      <p:pic>
        <p:nvPicPr>
          <p:cNvPr id="5" name="Picture 2" descr="C:\Users\Ptr. Daniel White\Desktop\Bible pictures\Jesus\scan0019.jpg"/>
          <p:cNvPicPr>
            <a:picLocks noChangeAspect="1" noChangeArrowheads="1"/>
          </p:cNvPicPr>
          <p:nvPr/>
        </p:nvPicPr>
        <p:blipFill>
          <a:blip r:embed="rId4" cstate="print">
            <a:lum bright="-20000"/>
          </a:blip>
          <a:srcRect l="40796" t="26666" r="36933" b="52223"/>
          <a:stretch>
            <a:fillRect/>
          </a:stretch>
        </p:blipFill>
        <p:spPr bwMode="auto">
          <a:xfrm rot="13014333">
            <a:off x="4983022" y="3443832"/>
            <a:ext cx="1103634" cy="1772503"/>
          </a:xfrm>
          <a:prstGeom prst="ellipse">
            <a:avLst/>
          </a:prstGeom>
          <a:ln>
            <a:noFill/>
          </a:ln>
          <a:effectLst>
            <a:softEdge rad="112500"/>
          </a:effectLst>
        </p:spPr>
      </p:pic>
      <p:sp>
        <p:nvSpPr>
          <p:cNvPr id="6" name="Rectangle 5"/>
          <p:cNvSpPr/>
          <p:nvPr/>
        </p:nvSpPr>
        <p:spPr>
          <a:xfrm>
            <a:off x="4724400" y="0"/>
            <a:ext cx="4191000" cy="2062103"/>
          </a:xfrm>
          <a:prstGeom prst="rect">
            <a:avLst/>
          </a:prstGeom>
        </p:spPr>
        <p:txBody>
          <a:bodyPr wrap="square">
            <a:spAutoFit/>
          </a:bodyPr>
          <a:lstStyle/>
          <a:p>
            <a:pPr algn="ctr"/>
            <a:r>
              <a:rPr lang="en-US" sz="3200" i="1" dirty="0" smtClean="0">
                <a:effectLst>
                  <a:glow rad="101600">
                    <a:schemeClr val="bg1">
                      <a:alpha val="60000"/>
                    </a:schemeClr>
                  </a:glow>
                </a:effectLst>
              </a:rPr>
              <a:t>“And the angel took the censer, and filled it with fire of the altar, and cast it into the earth”</a:t>
            </a:r>
            <a:endParaRPr lang="en-US" sz="3200" i="1" dirty="0">
              <a:effectLst>
                <a:glow rad="101600">
                  <a:schemeClr val="bg1">
                    <a:alpha val="60000"/>
                  </a:schemeClr>
                </a:glow>
              </a:effectLst>
            </a:endParaRPr>
          </a:p>
        </p:txBody>
      </p:sp>
    </p:spTree>
    <p:extLst>
      <p:ext uri="{BB962C8B-B14F-4D97-AF65-F5344CB8AC3E}">
        <p14:creationId xmlns:p14="http://schemas.microsoft.com/office/powerpoint/2010/main" val="374101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33333  E" pathEditMode="relative" ptsTypes="">
                                      <p:cBhvr>
                                        <p:cTn id="6" dur="2000" fill="hold"/>
                                        <p:tgtEl>
                                          <p:spTgt spid="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to="" calcmode="lin" valueType="num">
                                      <p:cBhvr>
                                        <p:cTn id="11" dur="1" fill="hold"/>
                                        <p:tgtEl>
                                          <p:spTgt spid="4">
                                            <p:txEl>
                                              <p:pRg st="0" end="0"/>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to="" calcmode="lin" valueType="num">
                                      <p:cBhvr>
                                        <p:cTn id="16" dur="1" fill="hold"/>
                                        <p:tgtEl>
                                          <p:spTgt spid="4">
                                            <p:txEl>
                                              <p:pRg st="1" end="1"/>
                                            </p:txEl>
                                          </p:spTgt>
                                        </p:tgtEl>
                                        <p:attrNameLst>
                                          <p:attrName/>
                                        </p:attrNameLst>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to="" calcmode="lin" valueType="num">
                                      <p:cBhvr>
                                        <p:cTn id="21" dur="1" fill="hold"/>
                                        <p:tgtEl>
                                          <p:spTgt spid="4">
                                            <p:txEl>
                                              <p:pRg st="2" end="2"/>
                                            </p:txEl>
                                          </p:spTgt>
                                        </p:tgtEl>
                                        <p:attrNameLst>
                                          <p:attrName/>
                                        </p:attrNameLst>
                                      </p:cBhvr>
                                    </p:anim>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to="" calcmode="lin" valueType="num">
                                      <p:cBhvr>
                                        <p:cTn id="26" dur="1" fill="hold"/>
                                        <p:tgtEl>
                                          <p:spTgt spid="4">
                                            <p:txEl>
                                              <p:pRg st="3" end="3"/>
                                            </p:txEl>
                                          </p:spTgt>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to="" calcmode="lin" valueType="num">
                                      <p:cBhvr>
                                        <p:cTn id="31" dur="1" fill="hold"/>
                                        <p:tgtEl>
                                          <p:spTgt spid="4">
                                            <p:txEl>
                                              <p:pRg st="4" end="4"/>
                                            </p:txEl>
                                          </p:spTgt>
                                        </p:tgtEl>
                                        <p:attrNameLst>
                                          <p:attrName/>
                                        </p:attrNameLst>
                                      </p:cBhvr>
                                    </p:anim>
                                  </p:childTnLst>
                                </p:cTn>
                              </p:par>
                            </p:childTnLst>
                          </p:cTn>
                        </p:par>
                      </p:childTnLst>
                    </p:cTn>
                  </p:par>
                  <p:par>
                    <p:cTn id="32" fill="hold">
                      <p:stCondLst>
                        <p:cond delay="indefinite"/>
                      </p:stCondLst>
                      <p:childTnLst>
                        <p:par>
                          <p:cTn id="33" fill="hold">
                            <p:stCondLst>
                              <p:cond delay="0"/>
                            </p:stCondLst>
                            <p:childTnLst>
                              <p:par>
                                <p:cTn id="34" presetID="24" presetClass="entr" presetSubtype="0" fill="hold" grpId="0"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 to="" calcmode="lin" valueType="num">
                                      <p:cBhvr>
                                        <p:cTn id="36" dur="1" fill="hold"/>
                                        <p:tgtEl>
                                          <p:spTgt spid="4">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2.bp.blogspot.com/-se3FatCiy68/UDDHehteiBI/AAAAAAAAA4w/9X6DchC5vu8/s1600/fire8x6.jpg"/>
          <p:cNvPicPr>
            <a:picLocks noChangeAspect="1" noChangeArrowheads="1"/>
          </p:cNvPicPr>
          <p:nvPr/>
        </p:nvPicPr>
        <p:blipFill>
          <a:blip r:embed="rId3" cstate="print"/>
          <a:srcRect/>
          <a:stretch>
            <a:fillRect/>
          </a:stretch>
        </p:blipFill>
        <p:spPr bwMode="auto">
          <a:xfrm>
            <a:off x="-381000" y="-76200"/>
            <a:ext cx="9924779" cy="6934200"/>
          </a:xfrm>
          <a:prstGeom prst="rect">
            <a:avLst/>
          </a:prstGeom>
          <a:noFill/>
        </p:spPr>
      </p:pic>
      <p:sp>
        <p:nvSpPr>
          <p:cNvPr id="2" name="Title 1"/>
          <p:cNvSpPr>
            <a:spLocks noGrp="1"/>
          </p:cNvSpPr>
          <p:nvPr>
            <p:ph type="title"/>
          </p:nvPr>
        </p:nvSpPr>
        <p:spPr>
          <a:xfrm>
            <a:off x="533400" y="914400"/>
            <a:ext cx="8001000" cy="4953000"/>
          </a:xfrm>
        </p:spPr>
        <p:txBody>
          <a:bodyPr>
            <a:noAutofit/>
          </a:bodyPr>
          <a:lstStyle/>
          <a:p>
            <a:r>
              <a:rPr lang="en-US" sz="5400" i="1" dirty="0" smtClean="0">
                <a:effectLst>
                  <a:glow rad="101600">
                    <a:schemeClr val="bg1">
                      <a:alpha val="60000"/>
                    </a:schemeClr>
                  </a:glow>
                </a:effectLst>
              </a:rPr>
              <a:t>“For the Wrath of God is revealed from heaven against all ungodliness and unrighteousness of men, who hold the truth in unrighteousness.”</a:t>
            </a:r>
            <a:br>
              <a:rPr lang="en-US" sz="5400" i="1" dirty="0" smtClean="0">
                <a:effectLst>
                  <a:glow rad="101600">
                    <a:schemeClr val="bg1">
                      <a:alpha val="60000"/>
                    </a:schemeClr>
                  </a:glow>
                </a:effectLst>
              </a:rPr>
            </a:br>
            <a:r>
              <a:rPr lang="en-US" sz="5400" i="1" dirty="0" smtClean="0">
                <a:effectLst>
                  <a:glow rad="101600">
                    <a:schemeClr val="bg1">
                      <a:alpha val="60000"/>
                    </a:schemeClr>
                  </a:glow>
                </a:effectLst>
              </a:rPr>
              <a:t> (Romans 1:18)</a:t>
            </a:r>
            <a:endParaRPr lang="en-US" sz="5400" i="1" dirty="0">
              <a:effectLst>
                <a:glow rad="101600">
                  <a:schemeClr val="bg1">
                    <a:alpha val="60000"/>
                  </a:schemeClr>
                </a:glow>
              </a:effectLst>
            </a:endParaRPr>
          </a:p>
        </p:txBody>
      </p:sp>
    </p:spTree>
    <p:extLst>
      <p:ext uri="{BB962C8B-B14F-4D97-AF65-F5344CB8AC3E}">
        <p14:creationId xmlns:p14="http://schemas.microsoft.com/office/powerpoint/2010/main" val="282787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angels\Seven Trumphet Judgements.jpg"/>
          <p:cNvPicPr>
            <a:picLocks noChangeAspect="1" noChangeArrowheads="1"/>
          </p:cNvPicPr>
          <p:nvPr/>
        </p:nvPicPr>
        <p:blipFill>
          <a:blip r:embed="rId3" cstate="print"/>
          <a:srcRect/>
          <a:stretch>
            <a:fillRect/>
          </a:stretch>
        </p:blipFill>
        <p:spPr bwMode="auto">
          <a:xfrm>
            <a:off x="-33036" y="0"/>
            <a:ext cx="9177036" cy="6858000"/>
          </a:xfrm>
          <a:prstGeom prst="rect">
            <a:avLst/>
          </a:prstGeom>
          <a:noFill/>
        </p:spPr>
      </p:pic>
      <p:sp>
        <p:nvSpPr>
          <p:cNvPr id="3" name="Rectangle 2"/>
          <p:cNvSpPr/>
          <p:nvPr/>
        </p:nvSpPr>
        <p:spPr>
          <a:xfrm>
            <a:off x="304800" y="4953000"/>
            <a:ext cx="8458200" cy="1200329"/>
          </a:xfrm>
          <a:prstGeom prst="rect">
            <a:avLst/>
          </a:prstGeom>
        </p:spPr>
        <p:txBody>
          <a:bodyPr wrap="square">
            <a:spAutoFit/>
          </a:bodyPr>
          <a:lstStyle/>
          <a:p>
            <a:pPr algn="ctr"/>
            <a:r>
              <a:rPr lang="en-US" sz="3600" b="1" i="1" dirty="0" smtClean="0">
                <a:solidFill>
                  <a:schemeClr val="bg1"/>
                </a:solidFill>
                <a:effectLst>
                  <a:glow rad="101600">
                    <a:schemeClr val="tx1">
                      <a:alpha val="60000"/>
                    </a:schemeClr>
                  </a:glow>
                </a:effectLst>
              </a:rPr>
              <a:t>“And the seven angels which had the seven trumpets prepared themselves to sound.”</a:t>
            </a:r>
            <a:endParaRPr lang="en-US" sz="3600"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570393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Ptr. Daniel White\Desktop\Bible pictures\Bible pictures Old Testament\Joshua\Fall of Jericho\ML_Walls of Jericho.JPG"/>
          <p:cNvPicPr>
            <a:picLocks noChangeAspect="1" noChangeArrowheads="1"/>
          </p:cNvPicPr>
          <p:nvPr/>
        </p:nvPicPr>
        <p:blipFill>
          <a:blip r:embed="rId3" cstate="print"/>
          <a:srcRect l="8333" r="9722" b="2726"/>
          <a:stretch>
            <a:fillRect/>
          </a:stretch>
        </p:blipFill>
        <p:spPr bwMode="auto">
          <a:xfrm>
            <a:off x="1905000" y="304800"/>
            <a:ext cx="5867400" cy="6066295"/>
          </a:xfrm>
          <a:prstGeom prst="rect">
            <a:avLst/>
          </a:prstGeom>
          <a:noFill/>
          <a:scene3d>
            <a:camera prst="orthographicFront"/>
            <a:lightRig rig="threePt" dir="t"/>
          </a:scene3d>
          <a:sp3d>
            <a:bevelT prst="angle"/>
          </a:sp3d>
        </p:spPr>
      </p:pic>
      <p:pic>
        <p:nvPicPr>
          <p:cNvPr id="3076" name="Picture 4" descr="C:\Users\Ptr. Daniel White\Desktop\Bible pictures\Bible pictures Old Testament\Joshua\Fall of Jericho\Josh at Jer 1005-43.jpg"/>
          <p:cNvPicPr>
            <a:picLocks noChangeAspect="1" noChangeArrowheads="1"/>
          </p:cNvPicPr>
          <p:nvPr/>
        </p:nvPicPr>
        <p:blipFill>
          <a:blip r:embed="rId4" cstate="print"/>
          <a:srcRect/>
          <a:stretch>
            <a:fillRect/>
          </a:stretch>
        </p:blipFill>
        <p:spPr bwMode="auto">
          <a:xfrm>
            <a:off x="1676400" y="0"/>
            <a:ext cx="6172200" cy="6858000"/>
          </a:xfrm>
          <a:prstGeom prst="rect">
            <a:avLst/>
          </a:prstGeom>
          <a:ln>
            <a:noFill/>
          </a:ln>
          <a:effectLst>
            <a:softEdge rad="112500"/>
          </a:effectLst>
        </p:spPr>
      </p:pic>
    </p:spTree>
    <p:extLst>
      <p:ext uri="{BB962C8B-B14F-4D97-AF65-F5344CB8AC3E}">
        <p14:creationId xmlns:p14="http://schemas.microsoft.com/office/powerpoint/2010/main" val="343306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1000" fill="hold"/>
                                        <p:tgtEl>
                                          <p:spTgt spid="3076"/>
                                        </p:tgtEl>
                                        <p:attrNameLst>
                                          <p:attrName>ppt_w</p:attrName>
                                        </p:attrNameLst>
                                      </p:cBhvr>
                                      <p:tavLst>
                                        <p:tav tm="0">
                                          <p:val>
                                            <p:fltVal val="0"/>
                                          </p:val>
                                        </p:tav>
                                        <p:tav tm="100000">
                                          <p:val>
                                            <p:strVal val="#ppt_w"/>
                                          </p:val>
                                        </p:tav>
                                      </p:tavLst>
                                    </p:anim>
                                    <p:anim calcmode="lin" valueType="num">
                                      <p:cBhvr>
                                        <p:cTn id="8" dur="1000" fill="hold"/>
                                        <p:tgtEl>
                                          <p:spTgt spid="3076"/>
                                        </p:tgtEl>
                                        <p:attrNameLst>
                                          <p:attrName>ppt_h</p:attrName>
                                        </p:attrNameLst>
                                      </p:cBhvr>
                                      <p:tavLst>
                                        <p:tav tm="0">
                                          <p:val>
                                            <p:fltVal val="0"/>
                                          </p:val>
                                        </p:tav>
                                        <p:tav tm="100000">
                                          <p:val>
                                            <p:strVal val="#ppt_h"/>
                                          </p:val>
                                        </p:tav>
                                      </p:tavLst>
                                    </p:anim>
                                    <p:animEffect transition="in" filter="fade">
                                      <p:cBhvr>
                                        <p:cTn id="9"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AngelTrumpet.jpg"/>
          <p:cNvPicPr>
            <a:picLocks noChangeAspect="1" noChangeArrowheads="1"/>
          </p:cNvPicPr>
          <p:nvPr/>
        </p:nvPicPr>
        <p:blipFill>
          <a:blip r:embed="rId3" cstate="print"/>
          <a:srcRect/>
          <a:stretch>
            <a:fillRect/>
          </a:stretch>
        </p:blipFill>
        <p:spPr bwMode="auto">
          <a:xfrm flipH="1">
            <a:off x="152400" y="228600"/>
            <a:ext cx="2793658" cy="2819400"/>
          </a:xfrm>
          <a:prstGeom prst="ellipse">
            <a:avLst/>
          </a:prstGeom>
          <a:ln>
            <a:noFill/>
          </a:ln>
          <a:effectLst>
            <a:softEdge rad="112500"/>
          </a:effectLst>
        </p:spPr>
      </p:pic>
      <p:pic>
        <p:nvPicPr>
          <p:cNvPr id="3" name="Picture 5" descr="C:\Users\Ptr. Daniel White\Desktop\Rev. Pix 2\meteor-shower180_medium.jpg"/>
          <p:cNvPicPr>
            <a:picLocks noChangeAspect="1" noChangeArrowheads="1"/>
          </p:cNvPicPr>
          <p:nvPr/>
        </p:nvPicPr>
        <p:blipFill>
          <a:blip r:embed="rId4" cstate="print"/>
          <a:srcRect/>
          <a:stretch>
            <a:fillRect/>
          </a:stretch>
        </p:blipFill>
        <p:spPr bwMode="auto">
          <a:xfrm>
            <a:off x="3276600" y="-18048"/>
            <a:ext cx="5867400" cy="4776331"/>
          </a:xfrm>
          <a:prstGeom prst="rect">
            <a:avLst/>
          </a:prstGeom>
          <a:ln>
            <a:noFill/>
          </a:ln>
          <a:effectLst>
            <a:softEdge rad="112500"/>
          </a:effectLst>
        </p:spPr>
      </p:pic>
      <p:pic>
        <p:nvPicPr>
          <p:cNvPr id="2052" name="Picture 4" descr="C:\Users\Ptr. Daniel White\Desktop\Rev. Pix 2\meteorite.jpg"/>
          <p:cNvPicPr>
            <a:picLocks noChangeAspect="1" noChangeArrowheads="1"/>
          </p:cNvPicPr>
          <p:nvPr/>
        </p:nvPicPr>
        <p:blipFill>
          <a:blip r:embed="rId5" cstate="print">
            <a:lum bright="-10000"/>
          </a:blip>
          <a:srcRect/>
          <a:stretch>
            <a:fillRect/>
          </a:stretch>
        </p:blipFill>
        <p:spPr bwMode="auto">
          <a:xfrm rot="18539194">
            <a:off x="155336" y="3291907"/>
            <a:ext cx="3475246" cy="3604972"/>
          </a:xfrm>
          <a:prstGeom prst="ellipse">
            <a:avLst/>
          </a:prstGeom>
          <a:ln>
            <a:noFill/>
          </a:ln>
          <a:effectLst>
            <a:softEdge rad="112500"/>
          </a:effectLst>
        </p:spPr>
      </p:pic>
      <p:sp>
        <p:nvSpPr>
          <p:cNvPr id="5" name="Rectangle 4"/>
          <p:cNvSpPr/>
          <p:nvPr/>
        </p:nvSpPr>
        <p:spPr>
          <a:xfrm>
            <a:off x="3733800" y="2667000"/>
            <a:ext cx="5410200" cy="3970318"/>
          </a:xfrm>
          <a:prstGeom prst="rect">
            <a:avLst/>
          </a:prstGeom>
        </p:spPr>
        <p:txBody>
          <a:bodyPr wrap="square">
            <a:spAutoFit/>
          </a:bodyPr>
          <a:lstStyle/>
          <a:p>
            <a:pPr algn="ctr"/>
            <a:r>
              <a:rPr lang="en-US" sz="3600" i="1" dirty="0" smtClean="0">
                <a:effectLst>
                  <a:glow rad="101600">
                    <a:schemeClr val="bg1">
                      <a:alpha val="60000"/>
                    </a:schemeClr>
                  </a:glow>
                </a:effectLst>
              </a:rPr>
              <a:t> “The first angel sounded, and there followed hail and fire mingled with blood, and they were cast upon the earth: and the third part of trees was burnt up, and all green grass was burnt up.”</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193653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Users\Ptr. Daniel White\Desktop\Rev. Pix 2\chd1.jpg"/>
          <p:cNvPicPr>
            <a:picLocks noChangeAspect="1" noChangeArrowheads="1"/>
          </p:cNvPicPr>
          <p:nvPr/>
        </p:nvPicPr>
        <p:blipFill>
          <a:blip r:embed="rId3" cstate="print"/>
          <a:srcRect/>
          <a:stretch>
            <a:fillRect/>
          </a:stretch>
        </p:blipFill>
        <p:spPr bwMode="auto">
          <a:xfrm>
            <a:off x="0" y="3581400"/>
            <a:ext cx="4906139" cy="3276600"/>
          </a:xfrm>
          <a:prstGeom prst="rect">
            <a:avLst/>
          </a:prstGeom>
          <a:ln>
            <a:noFill/>
          </a:ln>
          <a:effectLst>
            <a:softEdge rad="112500"/>
          </a:effectLst>
        </p:spPr>
      </p:pic>
      <p:pic>
        <p:nvPicPr>
          <p:cNvPr id="1028" name="Picture 4" descr="C:\Users\Ptr. Daniel White\Desktop\49446720.Fire.jpg"/>
          <p:cNvPicPr>
            <a:picLocks noChangeAspect="1" noChangeArrowheads="1"/>
          </p:cNvPicPr>
          <p:nvPr/>
        </p:nvPicPr>
        <p:blipFill>
          <a:blip r:embed="rId4" cstate="print"/>
          <a:srcRect/>
          <a:stretch>
            <a:fillRect/>
          </a:stretch>
        </p:blipFill>
        <p:spPr bwMode="auto">
          <a:xfrm>
            <a:off x="4648199" y="3505200"/>
            <a:ext cx="4495801" cy="3352801"/>
          </a:xfrm>
          <a:prstGeom prst="rect">
            <a:avLst/>
          </a:prstGeom>
          <a:ln>
            <a:noFill/>
          </a:ln>
          <a:effectLst>
            <a:softEdge rad="112500"/>
          </a:effectLst>
        </p:spPr>
      </p:pic>
      <p:pic>
        <p:nvPicPr>
          <p:cNvPr id="1026" name="Picture 2" descr="C:\Users\Ptr. Daniel White\Desktop\Bible pictures\Prophecy pictures\prophecy pictures\revelation\New Rev. Pix\forest-fire_1076.jpg"/>
          <p:cNvPicPr>
            <a:picLocks noChangeAspect="1" noChangeArrowheads="1"/>
          </p:cNvPicPr>
          <p:nvPr/>
        </p:nvPicPr>
        <p:blipFill>
          <a:blip r:embed="rId5" cstate="print"/>
          <a:srcRect/>
          <a:stretch>
            <a:fillRect/>
          </a:stretch>
        </p:blipFill>
        <p:spPr bwMode="auto">
          <a:xfrm>
            <a:off x="0" y="0"/>
            <a:ext cx="5029201" cy="3962400"/>
          </a:xfrm>
          <a:prstGeom prst="rect">
            <a:avLst/>
          </a:prstGeom>
          <a:ln>
            <a:noFill/>
          </a:ln>
          <a:effectLst>
            <a:softEdge rad="112500"/>
          </a:effectLst>
        </p:spPr>
      </p:pic>
      <p:pic>
        <p:nvPicPr>
          <p:cNvPr id="1027" name="Picture 3" descr="C:\Users\Ptr. Daniel White\Desktop\Bible pictures\Prophecy pictures\prophecy pictures\revelation\New Rev. Pix\Grass burning.JPG"/>
          <p:cNvPicPr>
            <a:picLocks noChangeAspect="1" noChangeArrowheads="1"/>
          </p:cNvPicPr>
          <p:nvPr/>
        </p:nvPicPr>
        <p:blipFill>
          <a:blip r:embed="rId6" cstate="print"/>
          <a:srcRect/>
          <a:stretch>
            <a:fillRect/>
          </a:stretch>
        </p:blipFill>
        <p:spPr bwMode="auto">
          <a:xfrm>
            <a:off x="4724400" y="0"/>
            <a:ext cx="4419600" cy="3733800"/>
          </a:xfrm>
          <a:prstGeom prst="rect">
            <a:avLst/>
          </a:prstGeom>
          <a:ln>
            <a:noFill/>
          </a:ln>
          <a:effectLst>
            <a:softEdge rad="112500"/>
          </a:effectLst>
        </p:spPr>
      </p:pic>
      <p:pic>
        <p:nvPicPr>
          <p:cNvPr id="1030" name="Picture 6" descr="C:\Users\Ptr. Daniel White\Desktop\Rev. Pix 2\burnt+forestBig.jpg"/>
          <p:cNvPicPr>
            <a:picLocks noChangeAspect="1" noChangeArrowheads="1"/>
          </p:cNvPicPr>
          <p:nvPr/>
        </p:nvPicPr>
        <p:blipFill>
          <a:blip r:embed="rId7" cstate="print"/>
          <a:srcRect l="2968" t="4167" r="2051" b="4167"/>
          <a:stretch>
            <a:fillRect/>
          </a:stretch>
        </p:blipFill>
        <p:spPr bwMode="auto">
          <a:xfrm>
            <a:off x="1524000" y="1371600"/>
            <a:ext cx="6231836"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4522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fltVal val="0"/>
                                          </p:val>
                                        </p:tav>
                                        <p:tav tm="100000">
                                          <p:val>
                                            <p:strVal val="#ppt_w"/>
                                          </p:val>
                                        </p:tav>
                                      </p:tavLst>
                                    </p:anim>
                                    <p:anim calcmode="lin" valueType="num">
                                      <p:cBhvr>
                                        <p:cTn id="8" dur="1000" fill="hold"/>
                                        <p:tgtEl>
                                          <p:spTgt spid="1030"/>
                                        </p:tgtEl>
                                        <p:attrNameLst>
                                          <p:attrName>ppt_h</p:attrName>
                                        </p:attrNameLst>
                                      </p:cBhvr>
                                      <p:tavLst>
                                        <p:tav tm="0">
                                          <p:val>
                                            <p:fltVal val="0"/>
                                          </p:val>
                                        </p:tav>
                                        <p:tav tm="100000">
                                          <p:val>
                                            <p:strVal val="#ppt_h"/>
                                          </p:val>
                                        </p:tav>
                                      </p:tavLst>
                                    </p:anim>
                                    <p:animEffect transition="in" filter="fade">
                                      <p:cBhvr>
                                        <p:cTn id="9"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Ptr. Daniel White\Desktop\Rev. Pix 2\20080410-fire-mountain.jpg"/>
          <p:cNvPicPr>
            <a:picLocks noChangeAspect="1" noChangeArrowheads="1"/>
          </p:cNvPicPr>
          <p:nvPr/>
        </p:nvPicPr>
        <p:blipFill>
          <a:blip r:embed="rId3" cstate="print"/>
          <a:srcRect l="21633" t="12650"/>
          <a:stretch>
            <a:fillRect/>
          </a:stretch>
        </p:blipFill>
        <p:spPr bwMode="auto">
          <a:xfrm>
            <a:off x="4114800" y="457200"/>
            <a:ext cx="4876800" cy="3683000"/>
          </a:xfrm>
          <a:prstGeom prst="ellipse">
            <a:avLst/>
          </a:prstGeom>
          <a:ln>
            <a:noFill/>
          </a:ln>
          <a:effectLst>
            <a:softEdge rad="112500"/>
          </a:effectLst>
        </p:spPr>
      </p:pic>
      <p:pic>
        <p:nvPicPr>
          <p:cNvPr id="2" name="Picture 2" descr="C:\Users\Ptr. Daniel White\Desktop\Bible pictures\angels\AngelTrumpet.jpg"/>
          <p:cNvPicPr>
            <a:picLocks noChangeAspect="1" noChangeArrowheads="1"/>
          </p:cNvPicPr>
          <p:nvPr/>
        </p:nvPicPr>
        <p:blipFill>
          <a:blip r:embed="rId4" cstate="print"/>
          <a:srcRect/>
          <a:stretch>
            <a:fillRect/>
          </a:stretch>
        </p:blipFill>
        <p:spPr bwMode="auto">
          <a:xfrm flipH="1">
            <a:off x="152400" y="228600"/>
            <a:ext cx="2793658" cy="2819400"/>
          </a:xfrm>
          <a:prstGeom prst="ellipse">
            <a:avLst/>
          </a:prstGeom>
          <a:ln>
            <a:noFill/>
          </a:ln>
          <a:effectLst>
            <a:softEdge rad="112500"/>
          </a:effectLst>
        </p:spPr>
      </p:pic>
      <p:pic>
        <p:nvPicPr>
          <p:cNvPr id="3074" name="Picture 2" descr="C:\Users\Ptr. Daniel White\Desktop\Rev. Pix 2\wolverton07.jpg"/>
          <p:cNvPicPr>
            <a:picLocks noChangeAspect="1" noChangeArrowheads="1"/>
          </p:cNvPicPr>
          <p:nvPr/>
        </p:nvPicPr>
        <p:blipFill>
          <a:blip r:embed="rId5" cstate="print"/>
          <a:srcRect/>
          <a:stretch>
            <a:fillRect/>
          </a:stretch>
        </p:blipFill>
        <p:spPr bwMode="auto">
          <a:xfrm>
            <a:off x="2999671" y="0"/>
            <a:ext cx="6144329" cy="4222173"/>
          </a:xfrm>
          <a:prstGeom prst="rect">
            <a:avLst/>
          </a:prstGeom>
          <a:ln>
            <a:noFill/>
          </a:ln>
          <a:effectLst>
            <a:reflection blurRad="6350" stA="50000" endA="295" endPos="92000" dist="101600" dir="5400000" sy="-100000" algn="bl" rotWithShape="0"/>
            <a:softEdge rad="112500"/>
          </a:effectLst>
        </p:spPr>
      </p:pic>
      <p:sp>
        <p:nvSpPr>
          <p:cNvPr id="5" name="Rectangle 4"/>
          <p:cNvSpPr/>
          <p:nvPr/>
        </p:nvSpPr>
        <p:spPr>
          <a:xfrm>
            <a:off x="228600" y="4572000"/>
            <a:ext cx="8534400" cy="1754326"/>
          </a:xfrm>
          <a:prstGeom prst="rect">
            <a:avLst/>
          </a:prstGeom>
        </p:spPr>
        <p:txBody>
          <a:bodyPr wrap="square">
            <a:spAutoFit/>
          </a:bodyPr>
          <a:lstStyle/>
          <a:p>
            <a:pPr algn="ctr"/>
            <a:r>
              <a:rPr lang="en-US" sz="3600" i="1" dirty="0" smtClean="0">
                <a:effectLst>
                  <a:glow rad="101600">
                    <a:schemeClr val="bg1">
                      <a:alpha val="60000"/>
                    </a:schemeClr>
                  </a:glow>
                </a:effectLst>
              </a:rPr>
              <a:t>“And the second angel sounded, and as it were a great mountain burning with fire was cast into the sea.”</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346929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1000" fill="hold"/>
                                        <p:tgtEl>
                                          <p:spTgt spid="3074"/>
                                        </p:tgtEl>
                                        <p:attrNameLst>
                                          <p:attrName>ppt_w</p:attrName>
                                        </p:attrNameLst>
                                      </p:cBhvr>
                                      <p:tavLst>
                                        <p:tav tm="0">
                                          <p:val>
                                            <p:strVal val="#ppt_w*0.70"/>
                                          </p:val>
                                        </p:tav>
                                        <p:tav tm="100000">
                                          <p:val>
                                            <p:strVal val="#ppt_w"/>
                                          </p:val>
                                        </p:tav>
                                      </p:tavLst>
                                    </p:anim>
                                    <p:anim calcmode="lin" valueType="num">
                                      <p:cBhvr>
                                        <p:cTn id="13" dur="1000" fill="hold"/>
                                        <p:tgtEl>
                                          <p:spTgt spid="3074"/>
                                        </p:tgtEl>
                                        <p:attrNameLst>
                                          <p:attrName>ppt_h</p:attrName>
                                        </p:attrNameLst>
                                      </p:cBhvr>
                                      <p:tavLst>
                                        <p:tav tm="0">
                                          <p:val>
                                            <p:strVal val="#ppt_h"/>
                                          </p:val>
                                        </p:tav>
                                        <p:tav tm="100000">
                                          <p:val>
                                            <p:strVal val="#ppt_h"/>
                                          </p:val>
                                        </p:tav>
                                      </p:tavLst>
                                    </p:anim>
                                    <p:animEffect transition="in" filter="fade">
                                      <p:cBhvr>
                                        <p:cTn id="14"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ndtimewatchers.com/wp-content/uploads/2013/03/o-LAKE-TURNS-BLOOD-RED-PHOTO-570.jpg"/>
          <p:cNvPicPr>
            <a:picLocks noChangeAspect="1" noChangeArrowheads="1"/>
          </p:cNvPicPr>
          <p:nvPr/>
        </p:nvPicPr>
        <p:blipFill>
          <a:blip r:embed="rId2" cstate="print"/>
          <a:srcRect/>
          <a:stretch>
            <a:fillRect/>
          </a:stretch>
        </p:blipFill>
        <p:spPr bwMode="auto">
          <a:xfrm>
            <a:off x="-685801" y="0"/>
            <a:ext cx="10772546" cy="7162800"/>
          </a:xfrm>
          <a:prstGeom prst="rect">
            <a:avLst/>
          </a:prstGeom>
          <a:noFill/>
        </p:spPr>
      </p:pic>
      <p:sp>
        <p:nvSpPr>
          <p:cNvPr id="3" name="Rectangle 2"/>
          <p:cNvSpPr/>
          <p:nvPr/>
        </p:nvSpPr>
        <p:spPr>
          <a:xfrm>
            <a:off x="-762000" y="5562600"/>
            <a:ext cx="10744200" cy="661720"/>
          </a:xfrm>
          <a:prstGeom prst="rect">
            <a:avLst/>
          </a:prstGeom>
        </p:spPr>
        <p:txBody>
          <a:bodyPr wrap="square">
            <a:spAutoFit/>
          </a:bodyPr>
          <a:lstStyle/>
          <a:p>
            <a:pPr algn="ctr"/>
            <a:r>
              <a:rPr lang="en-US" sz="3700" i="1" dirty="0" smtClean="0">
                <a:effectLst>
                  <a:glow rad="101600">
                    <a:schemeClr val="bg1">
                      <a:alpha val="60000"/>
                    </a:schemeClr>
                  </a:glow>
                </a:effectLst>
              </a:rPr>
              <a:t>“And the third part of the sea became blood…”</a:t>
            </a:r>
            <a:endParaRPr lang="en-US" sz="3700" i="1" dirty="0">
              <a:effectLst>
                <a:glow rad="101600">
                  <a:schemeClr val="bg1">
                    <a:alpha val="60000"/>
                  </a:schemeClr>
                </a:glow>
              </a:effectLst>
            </a:endParaRPr>
          </a:p>
        </p:txBody>
      </p:sp>
      <p:pic>
        <p:nvPicPr>
          <p:cNvPr id="4" name="Picture 2" descr="C:\Users\Dan White\Pictures\Bible pictures\Prophecy pictures\article-0-14E29AD2000005DC-298_964x505.jpg"/>
          <p:cNvPicPr>
            <a:picLocks noChangeAspect="1" noChangeArrowheads="1"/>
          </p:cNvPicPr>
          <p:nvPr/>
        </p:nvPicPr>
        <p:blipFill>
          <a:blip r:embed="rId3" cstate="print"/>
          <a:srcRect b="3366"/>
          <a:stretch>
            <a:fillRect/>
          </a:stretch>
        </p:blipFill>
        <p:spPr bwMode="auto">
          <a:xfrm>
            <a:off x="-457200" y="0"/>
            <a:ext cx="10506231" cy="5318507"/>
          </a:xfrm>
          <a:prstGeom prst="rect">
            <a:avLst/>
          </a:prstGeom>
          <a:ln>
            <a:noFill/>
          </a:ln>
          <a:effectLst>
            <a:softEdge rad="112500"/>
          </a:effectLst>
        </p:spPr>
      </p:pic>
    </p:spTree>
    <p:extLst>
      <p:ext uri="{BB962C8B-B14F-4D97-AF65-F5344CB8AC3E}">
        <p14:creationId xmlns:p14="http://schemas.microsoft.com/office/powerpoint/2010/main" val="379270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28601"/>
            <a:ext cx="9144000" cy="1200329"/>
          </a:xfrm>
          <a:prstGeom prst="rect">
            <a:avLst/>
          </a:prstGeom>
        </p:spPr>
        <p:txBody>
          <a:bodyPr wrap="square">
            <a:spAutoFit/>
          </a:bodyPr>
          <a:lstStyle/>
          <a:p>
            <a:pPr algn="ctr"/>
            <a:r>
              <a:rPr lang="en-US" sz="3600" i="1" dirty="0" smtClean="0"/>
              <a:t>“And the third part of the creatures which were in the sea, and had life, died…”</a:t>
            </a:r>
            <a:endParaRPr lang="en-US" sz="3600" i="1" dirty="0"/>
          </a:p>
        </p:txBody>
      </p:sp>
      <p:pic>
        <p:nvPicPr>
          <p:cNvPr id="107522" name="Picture 2" descr="http://i.dailymail.co.uk/i/pix/2012/06/07/article-2156007-137FC8EE000005DC-638_634x716.jpg"/>
          <p:cNvPicPr>
            <a:picLocks noChangeAspect="1" noChangeArrowheads="1"/>
          </p:cNvPicPr>
          <p:nvPr/>
        </p:nvPicPr>
        <p:blipFill>
          <a:blip r:embed="rId3" cstate="print"/>
          <a:srcRect t="30446"/>
          <a:stretch>
            <a:fillRect/>
          </a:stretch>
        </p:blipFill>
        <p:spPr bwMode="auto">
          <a:xfrm>
            <a:off x="4267200" y="3200400"/>
            <a:ext cx="4876800" cy="3657600"/>
          </a:xfrm>
          <a:prstGeom prst="rect">
            <a:avLst/>
          </a:prstGeom>
          <a:ln>
            <a:noFill/>
          </a:ln>
          <a:effectLst>
            <a:softEdge rad="112500"/>
          </a:effectLst>
        </p:spPr>
      </p:pic>
      <p:pic>
        <p:nvPicPr>
          <p:cNvPr id="4098" name="Picture 2" descr="C:\Users\Ptr. Daniel White\Desktop\Bible pictures\Prophecy pictures\prophecy pictures\revelation\New Rev. Pix\07deadfish.jpg"/>
          <p:cNvPicPr>
            <a:picLocks noChangeAspect="1" noChangeArrowheads="1"/>
          </p:cNvPicPr>
          <p:nvPr/>
        </p:nvPicPr>
        <p:blipFill>
          <a:blip r:embed="rId4" cstate="print"/>
          <a:srcRect l="17204" t="42049" r="29032"/>
          <a:stretch>
            <a:fillRect/>
          </a:stretch>
        </p:blipFill>
        <p:spPr bwMode="auto">
          <a:xfrm>
            <a:off x="0" y="0"/>
            <a:ext cx="4762500" cy="3429000"/>
          </a:xfrm>
          <a:prstGeom prst="rect">
            <a:avLst/>
          </a:prstGeom>
          <a:ln>
            <a:noFill/>
          </a:ln>
          <a:effectLst>
            <a:softEdge rad="112500"/>
          </a:effectLst>
        </p:spPr>
      </p:pic>
      <p:pic>
        <p:nvPicPr>
          <p:cNvPr id="4100" name="Picture 4" descr="C:\Users\Ptr. Daniel White\Desktop\Bible pictures\Prophecy pictures\prophecy pictures\revelation\New Rev. Pix\fish.jpg"/>
          <p:cNvPicPr>
            <a:picLocks noChangeAspect="1" noChangeArrowheads="1"/>
          </p:cNvPicPr>
          <p:nvPr/>
        </p:nvPicPr>
        <p:blipFill>
          <a:blip r:embed="rId5" cstate="print"/>
          <a:srcRect/>
          <a:stretch>
            <a:fillRect/>
          </a:stretch>
        </p:blipFill>
        <p:spPr bwMode="auto">
          <a:xfrm>
            <a:off x="4419600" y="0"/>
            <a:ext cx="4724400" cy="3581400"/>
          </a:xfrm>
          <a:prstGeom prst="rect">
            <a:avLst/>
          </a:prstGeom>
          <a:ln>
            <a:noFill/>
          </a:ln>
          <a:effectLst>
            <a:softEdge rad="112500"/>
          </a:effectLst>
        </p:spPr>
      </p:pic>
      <p:pic>
        <p:nvPicPr>
          <p:cNvPr id="107524" name="Picture 4" descr="http://wac.450f.edgecastcdn.net/80450F/kfyo.com/files/2012/08/56468547.jpg"/>
          <p:cNvPicPr>
            <a:picLocks noChangeAspect="1" noChangeArrowheads="1"/>
          </p:cNvPicPr>
          <p:nvPr/>
        </p:nvPicPr>
        <p:blipFill>
          <a:blip r:embed="rId6" cstate="print"/>
          <a:srcRect t="6835" r="20539"/>
          <a:stretch>
            <a:fillRect/>
          </a:stretch>
        </p:blipFill>
        <p:spPr bwMode="auto">
          <a:xfrm>
            <a:off x="0" y="3200400"/>
            <a:ext cx="4691270" cy="3657600"/>
          </a:xfrm>
          <a:prstGeom prst="rect">
            <a:avLst/>
          </a:prstGeom>
          <a:ln>
            <a:noFill/>
          </a:ln>
          <a:effectLst>
            <a:softEdge rad="112500"/>
          </a:effectLst>
        </p:spPr>
      </p:pic>
    </p:spTree>
    <p:extLst>
      <p:ext uri="{BB962C8B-B14F-4D97-AF65-F5344CB8AC3E}">
        <p14:creationId xmlns:p14="http://schemas.microsoft.com/office/powerpoint/2010/main" val="334392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Ptr. Daniel White\Desktop\Rev. Pix 2\Dark-Shipwreck-1-1024x768.jpg"/>
          <p:cNvPicPr>
            <a:picLocks noChangeAspect="1" noChangeArrowheads="1"/>
          </p:cNvPicPr>
          <p:nvPr/>
        </p:nvPicPr>
        <p:blipFill>
          <a:blip r:embed="rId3" cstate="print"/>
          <a:srcRect/>
          <a:stretch>
            <a:fillRect/>
          </a:stretch>
        </p:blipFill>
        <p:spPr bwMode="auto">
          <a:xfrm>
            <a:off x="0" y="-457200"/>
            <a:ext cx="9144000" cy="7315200"/>
          </a:xfrm>
          <a:prstGeom prst="rect">
            <a:avLst/>
          </a:prstGeom>
          <a:noFill/>
        </p:spPr>
      </p:pic>
      <p:pic>
        <p:nvPicPr>
          <p:cNvPr id="5122" name="Picture 2" descr="C:\Users\Ptr. Daniel White\Desktop\Rev. Pix 2\1948973-2-saltwick-shipwreck.jpg"/>
          <p:cNvPicPr>
            <a:picLocks noChangeAspect="1" noChangeArrowheads="1"/>
          </p:cNvPicPr>
          <p:nvPr/>
        </p:nvPicPr>
        <p:blipFill>
          <a:blip r:embed="rId4" cstate="print"/>
          <a:srcRect/>
          <a:stretch>
            <a:fillRect/>
          </a:stretch>
        </p:blipFill>
        <p:spPr bwMode="auto">
          <a:xfrm>
            <a:off x="381000" y="3651250"/>
            <a:ext cx="4572000" cy="3206750"/>
          </a:xfrm>
          <a:prstGeom prst="ellipse">
            <a:avLst/>
          </a:prstGeom>
          <a:ln>
            <a:noFill/>
          </a:ln>
          <a:effectLst>
            <a:softEdge rad="112500"/>
          </a:effectLst>
        </p:spPr>
      </p:pic>
      <p:pic>
        <p:nvPicPr>
          <p:cNvPr id="5123" name="Picture 3" descr="C:\Users\Ptr. Daniel White\Desktop\Rev. Pix 2\going_down.jpg"/>
          <p:cNvPicPr>
            <a:picLocks noChangeAspect="1" noChangeArrowheads="1"/>
          </p:cNvPicPr>
          <p:nvPr/>
        </p:nvPicPr>
        <p:blipFill>
          <a:blip r:embed="rId5" cstate="print"/>
          <a:srcRect/>
          <a:stretch>
            <a:fillRect/>
          </a:stretch>
        </p:blipFill>
        <p:spPr bwMode="auto">
          <a:xfrm>
            <a:off x="4870174" y="-228599"/>
            <a:ext cx="4273826" cy="3276600"/>
          </a:xfrm>
          <a:prstGeom prst="ellipse">
            <a:avLst/>
          </a:prstGeom>
          <a:ln>
            <a:noFill/>
          </a:ln>
          <a:effectLst>
            <a:softEdge rad="112500"/>
          </a:effectLst>
        </p:spPr>
      </p:pic>
      <p:pic>
        <p:nvPicPr>
          <p:cNvPr id="5124" name="Picture 4" descr="C:\Users\Ptr. Daniel White\Desktop\Rev. Pix 2\shipwreck-small.jpg"/>
          <p:cNvPicPr>
            <a:picLocks noChangeAspect="1" noChangeArrowheads="1"/>
          </p:cNvPicPr>
          <p:nvPr/>
        </p:nvPicPr>
        <p:blipFill>
          <a:blip r:embed="rId6" cstate="print"/>
          <a:srcRect/>
          <a:stretch>
            <a:fillRect/>
          </a:stretch>
        </p:blipFill>
        <p:spPr bwMode="auto">
          <a:xfrm>
            <a:off x="5486400" y="3124200"/>
            <a:ext cx="3353870" cy="3733800"/>
          </a:xfrm>
          <a:prstGeom prst="ellipse">
            <a:avLst/>
          </a:prstGeom>
          <a:ln>
            <a:noFill/>
          </a:ln>
          <a:effectLst>
            <a:softEdge rad="112500"/>
          </a:effectLst>
        </p:spPr>
      </p:pic>
      <p:pic>
        <p:nvPicPr>
          <p:cNvPr id="5125" name="Picture 5" descr="C:\Users\Ptr. Daniel White\Desktop\Rev. Pix 2\shipwreck.jpg"/>
          <p:cNvPicPr>
            <a:picLocks noChangeAspect="1" noChangeArrowheads="1"/>
          </p:cNvPicPr>
          <p:nvPr/>
        </p:nvPicPr>
        <p:blipFill>
          <a:blip r:embed="rId7" cstate="print"/>
          <a:srcRect/>
          <a:stretch>
            <a:fillRect/>
          </a:stretch>
        </p:blipFill>
        <p:spPr bwMode="auto">
          <a:xfrm>
            <a:off x="152400" y="-228600"/>
            <a:ext cx="4419600" cy="3695566"/>
          </a:xfrm>
          <a:prstGeom prst="ellipse">
            <a:avLst/>
          </a:prstGeom>
          <a:ln>
            <a:noFill/>
          </a:ln>
          <a:effectLst>
            <a:softEdge rad="112500"/>
          </a:effectLst>
        </p:spPr>
      </p:pic>
      <p:sp>
        <p:nvSpPr>
          <p:cNvPr id="7" name="Rectangle 6"/>
          <p:cNvSpPr/>
          <p:nvPr/>
        </p:nvSpPr>
        <p:spPr>
          <a:xfrm>
            <a:off x="0" y="3048000"/>
            <a:ext cx="9144000" cy="646331"/>
          </a:xfrm>
          <a:prstGeom prst="rect">
            <a:avLst/>
          </a:prstGeom>
        </p:spPr>
        <p:txBody>
          <a:bodyPr wrap="square">
            <a:spAutoFit/>
          </a:bodyPr>
          <a:lstStyle/>
          <a:p>
            <a:pPr algn="ctr"/>
            <a:r>
              <a:rPr lang="en-US" sz="3600" i="1" dirty="0" smtClean="0">
                <a:effectLst>
                  <a:glow rad="101600">
                    <a:schemeClr val="bg1">
                      <a:alpha val="60000"/>
                    </a:schemeClr>
                  </a:glow>
                </a:effectLst>
              </a:rPr>
              <a:t>“And the third part of the ships were destroyed.”</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31888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 to="" calcmode="lin" valueType="num">
                                      <p:cBhvr>
                                        <p:cTn id="7" dur="1" fill="hold"/>
                                        <p:tgtEl>
                                          <p:spTgt spid="512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 to="" calcmode="lin" valueType="num">
                                      <p:cBhvr>
                                        <p:cTn id="12" dur="1" fill="hold"/>
                                        <p:tgtEl>
                                          <p:spTgt spid="512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 to="" calcmode="lin" valueType="num">
                                      <p:cBhvr>
                                        <p:cTn id="17" dur="1" fill="hold"/>
                                        <p:tgtEl>
                                          <p:spTgt spid="512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 to="" calcmode="lin" valueType="num">
                                      <p:cBhvr>
                                        <p:cTn id="22" dur="1" fill="hold"/>
                                        <p:tgtEl>
                                          <p:spTgt spid="512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981200"/>
            <a:ext cx="6705600" cy="1261884"/>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6:1-17</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Seven Seal Judgments”</a:t>
            </a:r>
          </a:p>
        </p:txBody>
      </p:sp>
    </p:spTree>
    <p:extLst>
      <p:ext uri="{BB962C8B-B14F-4D97-AF65-F5344CB8AC3E}">
        <p14:creationId xmlns:p14="http://schemas.microsoft.com/office/powerpoint/2010/main" val="3109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33600"/>
            <a:ext cx="4876800" cy="4401205"/>
          </a:xfrm>
          <a:prstGeom prst="rect">
            <a:avLst/>
          </a:prstGeom>
        </p:spPr>
        <p:txBody>
          <a:bodyPr wrap="square">
            <a:spAutoFit/>
          </a:bodyPr>
          <a:lstStyle/>
          <a:p>
            <a:pPr algn="ctr"/>
            <a:r>
              <a:rPr lang="en-US" sz="4000" i="1" dirty="0" smtClean="0"/>
              <a:t>“The same shall drink of the wine of the wrath of God, which is poured out without mixture into the cup of His indignation.” (Revelation 14:10)</a:t>
            </a:r>
            <a:endParaRPr lang="en-US" sz="4000" i="1" dirty="0"/>
          </a:p>
        </p:txBody>
      </p:sp>
      <p:pic>
        <p:nvPicPr>
          <p:cNvPr id="2050" name="Picture 2" descr="C:\Users\Ptr. Daniel White\Desktop\Bible pictures\Prophecy pictures\prophecy pictures\revelation\Blood_and_Water_by_curi0us_bLasphemy.jpg"/>
          <p:cNvPicPr>
            <a:picLocks noChangeAspect="1" noChangeArrowheads="1"/>
          </p:cNvPicPr>
          <p:nvPr/>
        </p:nvPicPr>
        <p:blipFill>
          <a:blip r:embed="rId3" cstate="print"/>
          <a:srcRect t="12121" b="6060"/>
          <a:stretch>
            <a:fillRect/>
          </a:stretch>
        </p:blipFill>
        <p:spPr bwMode="auto">
          <a:xfrm>
            <a:off x="5029200" y="1828800"/>
            <a:ext cx="3810000" cy="4114800"/>
          </a:xfrm>
          <a:prstGeom prst="rect">
            <a:avLst/>
          </a:prstGeom>
          <a:noFill/>
          <a:effectLst>
            <a:reflection blurRad="6350" stA="50000" endA="295" endPos="92000" dist="101600" dir="5400000" sy="-100000" algn="bl" rotWithShape="0"/>
          </a:effectLst>
        </p:spPr>
      </p:pic>
      <p:pic>
        <p:nvPicPr>
          <p:cNvPr id="39938" name="Picture 2" descr="http://wrathofgodbook.files.wordpress.com/2013/01/wrathtopper01.jpg"/>
          <p:cNvPicPr>
            <a:picLocks noChangeAspect="1" noChangeArrowheads="1"/>
          </p:cNvPicPr>
          <p:nvPr/>
        </p:nvPicPr>
        <p:blipFill>
          <a:blip r:embed="rId4" cstate="print"/>
          <a:srcRect r="-779" b="20000"/>
          <a:stretch>
            <a:fillRect/>
          </a:stretch>
        </p:blipFill>
        <p:spPr bwMode="auto">
          <a:xfrm>
            <a:off x="1219200" y="152400"/>
            <a:ext cx="7391400" cy="1524000"/>
          </a:xfrm>
          <a:prstGeom prst="rect">
            <a:avLst/>
          </a:prstGeom>
          <a:noFill/>
        </p:spPr>
      </p:pic>
    </p:spTree>
    <p:extLst>
      <p:ext uri="{BB962C8B-B14F-4D97-AF65-F5344CB8AC3E}">
        <p14:creationId xmlns:p14="http://schemas.microsoft.com/office/powerpoint/2010/main" val="2743634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AngelTrumpet.jpg"/>
          <p:cNvPicPr>
            <a:picLocks noChangeAspect="1" noChangeArrowheads="1"/>
          </p:cNvPicPr>
          <p:nvPr/>
        </p:nvPicPr>
        <p:blipFill>
          <a:blip r:embed="rId3" cstate="print"/>
          <a:srcRect/>
          <a:stretch>
            <a:fillRect/>
          </a:stretch>
        </p:blipFill>
        <p:spPr bwMode="auto">
          <a:xfrm flipH="1">
            <a:off x="152400" y="228600"/>
            <a:ext cx="2793658" cy="2819400"/>
          </a:xfrm>
          <a:prstGeom prst="ellipse">
            <a:avLst/>
          </a:prstGeom>
          <a:ln>
            <a:noFill/>
          </a:ln>
          <a:effectLst>
            <a:softEdge rad="112500"/>
          </a:effectLst>
        </p:spPr>
      </p:pic>
      <p:pic>
        <p:nvPicPr>
          <p:cNvPr id="6147" name="Picture 3" descr="C:\Users\Ptr. Daniel White\Desktop\Rev. Pix 2\meteorREX2603_468x551.jpg"/>
          <p:cNvPicPr>
            <a:picLocks noChangeAspect="1" noChangeArrowheads="1"/>
          </p:cNvPicPr>
          <p:nvPr/>
        </p:nvPicPr>
        <p:blipFill>
          <a:blip r:embed="rId4" cstate="print"/>
          <a:srcRect b="2178"/>
          <a:stretch>
            <a:fillRect/>
          </a:stretch>
        </p:blipFill>
        <p:spPr bwMode="auto">
          <a:xfrm>
            <a:off x="3200400" y="-139700"/>
            <a:ext cx="5943600" cy="6845300"/>
          </a:xfrm>
          <a:prstGeom prst="rect">
            <a:avLst/>
          </a:prstGeom>
          <a:ln>
            <a:noFill/>
          </a:ln>
          <a:effectLst>
            <a:softEdge rad="112500"/>
          </a:effectLst>
        </p:spPr>
      </p:pic>
      <p:sp>
        <p:nvSpPr>
          <p:cNvPr id="4" name="Rectangle 3"/>
          <p:cNvSpPr/>
          <p:nvPr/>
        </p:nvSpPr>
        <p:spPr>
          <a:xfrm>
            <a:off x="228600" y="4419600"/>
            <a:ext cx="8686800" cy="2308324"/>
          </a:xfrm>
          <a:prstGeom prst="rect">
            <a:avLst/>
          </a:prstGeom>
        </p:spPr>
        <p:txBody>
          <a:bodyPr wrap="square">
            <a:spAutoFit/>
          </a:bodyPr>
          <a:lstStyle/>
          <a:p>
            <a:r>
              <a:rPr lang="en-US" sz="3600" i="1" dirty="0" smtClean="0">
                <a:effectLst>
                  <a:glow rad="101600">
                    <a:schemeClr val="bg1">
                      <a:alpha val="60000"/>
                    </a:schemeClr>
                  </a:glow>
                </a:effectLst>
              </a:rPr>
              <a:t>“And the third angel sounded, and there fell a great star from heaven, burning as it were a lamp, and it fell upon the third part of the rivers, and upon the fountains of waters.”</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198800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strips(downLeft)">
                                      <p:cBhvr>
                                        <p:cTn id="7" dur="1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tr. Daniel White\Desktop\Bible pictures\backgrounds\Ocean, lakes, rivers\Dark River.jpg"/>
          <p:cNvPicPr>
            <a:picLocks noChangeAspect="1" noChangeArrowheads="1"/>
          </p:cNvPicPr>
          <p:nvPr/>
        </p:nvPicPr>
        <p:blipFill>
          <a:blip r:embed="rId3" cstate="print"/>
          <a:srcRect r="781" b="4167"/>
          <a:stretch>
            <a:fillRect/>
          </a:stretch>
        </p:blipFill>
        <p:spPr bwMode="auto">
          <a:xfrm>
            <a:off x="0" y="-457200"/>
            <a:ext cx="9256643" cy="7620000"/>
          </a:xfrm>
          <a:prstGeom prst="rect">
            <a:avLst/>
          </a:prstGeom>
          <a:noFill/>
        </p:spPr>
      </p:pic>
      <p:pic>
        <p:nvPicPr>
          <p:cNvPr id="2050" name="Picture 2" descr="C:\Users\Ptr. Daniel White\Desktop\Bible pictures\backgrounds\earth and space\meteorite-impacts.jpg"/>
          <p:cNvPicPr>
            <a:picLocks noChangeAspect="1" noChangeArrowheads="1"/>
          </p:cNvPicPr>
          <p:nvPr/>
        </p:nvPicPr>
        <p:blipFill>
          <a:blip r:embed="rId4" cstate="print"/>
          <a:srcRect/>
          <a:stretch>
            <a:fillRect/>
          </a:stretch>
        </p:blipFill>
        <p:spPr bwMode="auto">
          <a:xfrm>
            <a:off x="4394200" y="0"/>
            <a:ext cx="4749800" cy="5973763"/>
          </a:xfrm>
          <a:prstGeom prst="ellipse">
            <a:avLst/>
          </a:prstGeom>
          <a:ln>
            <a:noFill/>
          </a:ln>
          <a:effectLst>
            <a:softEdge rad="112500"/>
          </a:effectLst>
        </p:spPr>
      </p:pic>
      <p:sp>
        <p:nvSpPr>
          <p:cNvPr id="3" name="Title 2"/>
          <p:cNvSpPr>
            <a:spLocks noGrp="1"/>
          </p:cNvSpPr>
          <p:nvPr>
            <p:ph type="title"/>
          </p:nvPr>
        </p:nvSpPr>
        <p:spPr>
          <a:xfrm>
            <a:off x="457200" y="274638"/>
            <a:ext cx="5257800" cy="2163762"/>
          </a:xfrm>
        </p:spPr>
        <p:txBody>
          <a:bodyPr>
            <a:normAutofit/>
          </a:bodyPr>
          <a:lstStyle/>
          <a:p>
            <a:r>
              <a:rPr lang="en-US" sz="6600" b="1" i="1" dirty="0" smtClean="0">
                <a:effectLst>
                  <a:glow rad="101600">
                    <a:schemeClr val="bg1">
                      <a:alpha val="60000"/>
                    </a:schemeClr>
                  </a:glow>
                </a:effectLst>
              </a:rPr>
              <a:t>Wormwood</a:t>
            </a:r>
            <a:endParaRPr lang="en-US" sz="6600" b="1" i="1" dirty="0">
              <a:effectLst>
                <a:glow rad="101600">
                  <a:schemeClr val="bg1">
                    <a:alpha val="60000"/>
                  </a:schemeClr>
                </a:glow>
              </a:effectLst>
            </a:endParaRPr>
          </a:p>
        </p:txBody>
      </p:sp>
      <p:pic>
        <p:nvPicPr>
          <p:cNvPr id="1026" name="Picture 2" descr="http://www.precisionnutrition.com/wordpress/wp-content/uploads/2009/11/Boy-spitting-water-MG-635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0" y="3581400"/>
            <a:ext cx="3683000" cy="27955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56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strips(downLeft)">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Desktop\Rev. Pix 2\Poison Water.JPG"/>
          <p:cNvPicPr>
            <a:picLocks noChangeAspect="1" noChangeArrowheads="1"/>
          </p:cNvPicPr>
          <p:nvPr/>
        </p:nvPicPr>
        <p:blipFill>
          <a:blip r:embed="rId3" cstate="print"/>
          <a:srcRect/>
          <a:stretch>
            <a:fillRect/>
          </a:stretch>
        </p:blipFill>
        <p:spPr bwMode="auto">
          <a:xfrm>
            <a:off x="0" y="0"/>
            <a:ext cx="5715000" cy="4724400"/>
          </a:xfrm>
          <a:prstGeom prst="rect">
            <a:avLst/>
          </a:prstGeom>
          <a:noFill/>
          <a:effectLst>
            <a:reflection blurRad="6350" stA="50000" endA="295" endPos="92000" dist="101600" dir="5400000" sy="-100000" algn="bl" rotWithShape="0"/>
          </a:effectLst>
        </p:spPr>
      </p:pic>
      <p:sp>
        <p:nvSpPr>
          <p:cNvPr id="3" name="Title 2"/>
          <p:cNvSpPr>
            <a:spLocks noGrp="1"/>
          </p:cNvSpPr>
          <p:nvPr>
            <p:ph type="title"/>
          </p:nvPr>
        </p:nvSpPr>
        <p:spPr>
          <a:xfrm>
            <a:off x="5715000" y="0"/>
            <a:ext cx="3429000" cy="6858000"/>
          </a:xfrm>
        </p:spPr>
        <p:txBody>
          <a:bodyPr>
            <a:noAutofit/>
          </a:bodyPr>
          <a:lstStyle/>
          <a:p>
            <a:r>
              <a:rPr lang="en-US" sz="4800" i="1" dirty="0" smtClean="0"/>
              <a:t>“And the name of the star is called Wormwood: and the third part of the waters became wormwood.”</a:t>
            </a:r>
            <a:endParaRPr lang="en-US" sz="4800" i="1" dirty="0"/>
          </a:p>
        </p:txBody>
      </p:sp>
      <p:pic>
        <p:nvPicPr>
          <p:cNvPr id="5" name="Picture 2" descr="C:\Users\Ptr. Daniel White\Desktop\Bible pictures\Prophecy pictures\prophecy pictures\revelation\New Rev. Pix\poison-water.jp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Lst>
          </a:blip>
          <a:srcRect/>
          <a:stretch>
            <a:fillRect/>
          </a:stretch>
        </p:blipFill>
        <p:spPr bwMode="auto">
          <a:xfrm>
            <a:off x="3048000" y="2971800"/>
            <a:ext cx="2250201" cy="3352800"/>
          </a:xfrm>
          <a:prstGeom prst="rect">
            <a:avLst/>
          </a:prstGeom>
          <a:ln>
            <a:noFill/>
          </a:ln>
          <a:effectLst>
            <a:softEdge rad="112500"/>
          </a:effectLst>
        </p:spPr>
      </p:pic>
    </p:spTree>
    <p:extLst>
      <p:ext uri="{BB962C8B-B14F-4D97-AF65-F5344CB8AC3E}">
        <p14:creationId xmlns:p14="http://schemas.microsoft.com/office/powerpoint/2010/main" val="177054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http://www.ronhaviv.com/data/photos/1031_1highres_00074141.jpg"/>
          <p:cNvPicPr>
            <a:picLocks noChangeAspect="1" noChangeArrowheads="1"/>
          </p:cNvPicPr>
          <p:nvPr/>
        </p:nvPicPr>
        <p:blipFill>
          <a:blip r:embed="rId2" cstate="print"/>
          <a:srcRect t="49290" r="-1159"/>
          <a:stretch>
            <a:fillRect/>
          </a:stretch>
        </p:blipFill>
        <p:spPr bwMode="auto">
          <a:xfrm>
            <a:off x="0" y="3505201"/>
            <a:ext cx="9144000" cy="3352800"/>
          </a:xfrm>
          <a:prstGeom prst="rect">
            <a:avLst/>
          </a:prstGeom>
          <a:ln>
            <a:noFill/>
          </a:ln>
          <a:effectLst>
            <a:softEdge rad="112500"/>
          </a:effectLst>
        </p:spPr>
      </p:pic>
      <p:sp>
        <p:nvSpPr>
          <p:cNvPr id="3" name="Rectangle 2"/>
          <p:cNvSpPr/>
          <p:nvPr/>
        </p:nvSpPr>
        <p:spPr>
          <a:xfrm>
            <a:off x="0" y="304800"/>
            <a:ext cx="8991600" cy="2862322"/>
          </a:xfrm>
          <a:prstGeom prst="rect">
            <a:avLst/>
          </a:prstGeom>
        </p:spPr>
        <p:txBody>
          <a:bodyPr wrap="square">
            <a:spAutoFit/>
          </a:bodyPr>
          <a:lstStyle/>
          <a:p>
            <a:pPr algn="ctr"/>
            <a:r>
              <a:rPr lang="en-US" sz="6000" i="1" dirty="0" smtClean="0"/>
              <a:t>“And many men died of the waters, because they were made bitter.”</a:t>
            </a:r>
            <a:endParaRPr lang="en-US" sz="6000" i="1" dirty="0"/>
          </a:p>
        </p:txBody>
      </p:sp>
    </p:spTree>
    <p:extLst>
      <p:ext uri="{BB962C8B-B14F-4D97-AF65-F5344CB8AC3E}">
        <p14:creationId xmlns:p14="http://schemas.microsoft.com/office/powerpoint/2010/main" val="2503681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a:bodyPr>
          <a:lstStyle/>
          <a:p>
            <a:r>
              <a:rPr lang="en-US" i="1" dirty="0" smtClean="0"/>
              <a:t>“And the fourth angel sounded, and the third part of the sun was smitten, and the third part of the moon, and the third part of the stars; so as the third part of them was darkened, and the day shone not for a third part of it, and the night likewise.”</a:t>
            </a:r>
            <a:endParaRPr lang="en-US" i="1" dirty="0"/>
          </a:p>
        </p:txBody>
      </p:sp>
    </p:spTree>
    <p:extLst>
      <p:ext uri="{BB962C8B-B14F-4D97-AF65-F5344CB8AC3E}">
        <p14:creationId xmlns:p14="http://schemas.microsoft.com/office/powerpoint/2010/main" val="3695111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C:\Users\Ptr. Daniel White\Desktop\Bible pictures\backgrounds\earth and space\1024-Landscapes-B00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1269" name="Picture 5" descr="C:\Users\Ptr. Daniel White\Desktop\Bible pictures\backgrounds\earth and space\007_blue_dwarf.jpg"/>
          <p:cNvPicPr>
            <a:picLocks noChangeAspect="1" noChangeArrowheads="1"/>
          </p:cNvPicPr>
          <p:nvPr/>
        </p:nvPicPr>
        <p:blipFill>
          <a:blip r:embed="rId4" cstate="print">
            <a:lum bright="-10000"/>
          </a:blip>
          <a:srcRect/>
          <a:stretch>
            <a:fillRect/>
          </a:stretch>
        </p:blipFill>
        <p:spPr bwMode="auto">
          <a:xfrm>
            <a:off x="0" y="0"/>
            <a:ext cx="9144000" cy="6858000"/>
          </a:xfrm>
          <a:prstGeom prst="rect">
            <a:avLst/>
          </a:prstGeom>
          <a:noFill/>
        </p:spPr>
      </p:pic>
      <p:pic>
        <p:nvPicPr>
          <p:cNvPr id="2" name="Picture 2" descr="C:\Users\Ptr. Daniel White\Desktop\Bible pictures\angels\AngelTrumpet.jpg"/>
          <p:cNvPicPr>
            <a:picLocks noChangeAspect="1" noChangeArrowheads="1"/>
          </p:cNvPicPr>
          <p:nvPr/>
        </p:nvPicPr>
        <p:blipFill>
          <a:blip r:embed="rId5" cstate="print"/>
          <a:srcRect/>
          <a:stretch>
            <a:fillRect/>
          </a:stretch>
        </p:blipFill>
        <p:spPr bwMode="auto">
          <a:xfrm flipH="1">
            <a:off x="0" y="0"/>
            <a:ext cx="2793658" cy="2819400"/>
          </a:xfrm>
          <a:prstGeom prst="ellipse">
            <a:avLst/>
          </a:prstGeom>
          <a:ln>
            <a:noFill/>
          </a:ln>
          <a:effectLst>
            <a:softEdge rad="112500"/>
          </a:effectLst>
        </p:spPr>
      </p:pic>
      <p:pic>
        <p:nvPicPr>
          <p:cNvPr id="10" name="Picture 8" descr="C:\Users\Ptr. Daniel White\Desktop\Bible pictures\backgrounds\earth and space\1024-Landscapes-B008.jpg"/>
          <p:cNvPicPr>
            <a:picLocks noChangeAspect="1" noChangeArrowheads="1"/>
          </p:cNvPicPr>
          <p:nvPr/>
        </p:nvPicPr>
        <p:blipFill>
          <a:blip r:embed="rId3" cstate="print">
            <a:lum bright="-40000" contrast="40000"/>
          </a:blip>
          <a:srcRect l="44167" t="1111" r="10833" b="9999"/>
          <a:stretch>
            <a:fillRect/>
          </a:stretch>
        </p:blipFill>
        <p:spPr bwMode="auto">
          <a:xfrm>
            <a:off x="3962400" y="304800"/>
            <a:ext cx="4114800" cy="6096000"/>
          </a:xfrm>
          <a:prstGeom prst="ellipse">
            <a:avLst/>
          </a:prstGeom>
          <a:ln>
            <a:noFill/>
          </a:ln>
          <a:effectLst>
            <a:softEdge rad="112500"/>
          </a:effectLst>
        </p:spPr>
      </p:pic>
      <p:sp>
        <p:nvSpPr>
          <p:cNvPr id="6" name="Title 5"/>
          <p:cNvSpPr>
            <a:spLocks noGrp="1"/>
          </p:cNvSpPr>
          <p:nvPr>
            <p:ph type="title"/>
          </p:nvPr>
        </p:nvSpPr>
        <p:spPr>
          <a:xfrm>
            <a:off x="0" y="2590800"/>
            <a:ext cx="3962400" cy="4267200"/>
          </a:xfrm>
        </p:spPr>
        <p:txBody>
          <a:bodyPr>
            <a:normAutofit/>
          </a:bodyPr>
          <a:lstStyle/>
          <a:p>
            <a:r>
              <a:rPr lang="en-US" i="1" smtClean="0">
                <a:effectLst>
                  <a:glow rad="101600">
                    <a:schemeClr val="bg1">
                      <a:alpha val="60000"/>
                    </a:schemeClr>
                  </a:glow>
                </a:effectLst>
              </a:rPr>
              <a:t>The </a:t>
            </a:r>
            <a:r>
              <a:rPr lang="en-US" i="1" dirty="0" smtClean="0">
                <a:effectLst>
                  <a:glow rad="101600">
                    <a:schemeClr val="bg1">
                      <a:alpha val="60000"/>
                    </a:schemeClr>
                  </a:glow>
                </a:effectLst>
              </a:rPr>
              <a:t>light coming from the sun, moon, and stars is reduced by a third.</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307848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p:cTn id="7" dur="1000" fill="hold"/>
                                        <p:tgtEl>
                                          <p:spTgt spid="11269"/>
                                        </p:tgtEl>
                                        <p:attrNameLst>
                                          <p:attrName>ppt_w</p:attrName>
                                        </p:attrNameLst>
                                      </p:cBhvr>
                                      <p:tavLst>
                                        <p:tav tm="0">
                                          <p:val>
                                            <p:strVal val="#ppt_w*0.70"/>
                                          </p:val>
                                        </p:tav>
                                        <p:tav tm="100000">
                                          <p:val>
                                            <p:strVal val="#ppt_w"/>
                                          </p:val>
                                        </p:tav>
                                      </p:tavLst>
                                    </p:anim>
                                    <p:anim calcmode="lin" valueType="num">
                                      <p:cBhvr>
                                        <p:cTn id="8" dur="1000" fill="hold"/>
                                        <p:tgtEl>
                                          <p:spTgt spid="11269"/>
                                        </p:tgtEl>
                                        <p:attrNameLst>
                                          <p:attrName>ppt_h</p:attrName>
                                        </p:attrNameLst>
                                      </p:cBhvr>
                                      <p:tavLst>
                                        <p:tav tm="0">
                                          <p:val>
                                            <p:strVal val="#ppt_h"/>
                                          </p:val>
                                        </p:tav>
                                        <p:tav tm="100000">
                                          <p:val>
                                            <p:strVal val="#ppt_h"/>
                                          </p:val>
                                        </p:tav>
                                      </p:tavLst>
                                    </p:anim>
                                    <p:animEffect transition="in" filter="fade">
                                      <p:cBhvr>
                                        <p:cTn id="9" dur="1000"/>
                                        <p:tgtEl>
                                          <p:spTgt spid="1126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1000"/>
                                        <p:tgtEl>
                                          <p:spTgt spid="11269"/>
                                        </p:tgtEl>
                                        <p:attrNameLst>
                                          <p:attrName>ppt_w</p:attrName>
                                        </p:attrNameLst>
                                      </p:cBhvr>
                                      <p:tavLst>
                                        <p:tav tm="0">
                                          <p:val>
                                            <p:strVal val="ppt_w"/>
                                          </p:val>
                                        </p:tav>
                                        <p:tav tm="100000">
                                          <p:val>
                                            <p:fltVal val="0"/>
                                          </p:val>
                                        </p:tav>
                                      </p:tavLst>
                                    </p:anim>
                                    <p:anim calcmode="lin" valueType="num">
                                      <p:cBhvr>
                                        <p:cTn id="14" dur="1000"/>
                                        <p:tgtEl>
                                          <p:spTgt spid="11269"/>
                                        </p:tgtEl>
                                        <p:attrNameLst>
                                          <p:attrName>ppt_h</p:attrName>
                                        </p:attrNameLst>
                                      </p:cBhvr>
                                      <p:tavLst>
                                        <p:tav tm="0">
                                          <p:val>
                                            <p:strVal val="ppt_h"/>
                                          </p:val>
                                        </p:tav>
                                        <p:tav tm="100000">
                                          <p:val>
                                            <p:fltVal val="0"/>
                                          </p:val>
                                        </p:tav>
                                      </p:tavLst>
                                    </p:anim>
                                    <p:animEffect transition="out" filter="fade">
                                      <p:cBhvr>
                                        <p:cTn id="15" dur="1000"/>
                                        <p:tgtEl>
                                          <p:spTgt spid="11269"/>
                                        </p:tgtEl>
                                      </p:cBhvr>
                                    </p:animEffect>
                                    <p:set>
                                      <p:cBhvr>
                                        <p:cTn id="16" dur="1" fill="hold">
                                          <p:stCondLst>
                                            <p:cond delay="999"/>
                                          </p:stCondLst>
                                        </p:cTn>
                                        <p:tgtEl>
                                          <p:spTgt spid="1126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077200" cy="6629400"/>
          </a:xfrm>
        </p:spPr>
        <p:txBody>
          <a:bodyPr>
            <a:noAutofit/>
          </a:bodyPr>
          <a:lstStyle/>
          <a:p>
            <a:r>
              <a:rPr lang="en-US" i="1" dirty="0" smtClean="0"/>
              <a:t>“And there shall be signs in the sun, and in the moon, and in the stars; and upon the earth distress of nations, with perplexity; the sea and the waves roaring. Men’s hearts failing them for fear, and for looking after those things which are coming on the earth: for the powers of heaven shall be.” (Luke 21:25-27)</a:t>
            </a:r>
            <a:endParaRPr lang="en-US" i="1" dirty="0"/>
          </a:p>
        </p:txBody>
      </p:sp>
      <p:pic>
        <p:nvPicPr>
          <p:cNvPr id="5122" name="Picture 2" descr="C:\Users\Ptr. Daniel White\Desktop\Bible pictures\Jesus\preachin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8779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nodeType="clickEffect">
                                  <p:stCondLst>
                                    <p:cond delay="0"/>
                                  </p:stCondLst>
                                  <p:childTnLst>
                                    <p:animEffect transition="out" filter="diamond(in)">
                                      <p:cBhvr>
                                        <p:cTn id="6" dur="2000"/>
                                        <p:tgtEl>
                                          <p:spTgt spid="5122"/>
                                        </p:tgtEl>
                                      </p:cBhvr>
                                    </p:animEffect>
                                    <p:set>
                                      <p:cBhvr>
                                        <p:cTn id="7" dur="1" fill="hold">
                                          <p:stCondLst>
                                            <p:cond delay="1999"/>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1.bp.blogspot.com/-Ys41xERGaJM/Tqwf8mjCzFI/AAAAAAAAEAk/Xb3yeXYAtSY/s1600/judgment_day_terror.jpg"/>
          <p:cNvPicPr>
            <a:picLocks noChangeAspect="1" noChangeArrowheads="1"/>
          </p:cNvPicPr>
          <p:nvPr/>
        </p:nvPicPr>
        <p:blipFill>
          <a:blip r:embed="rId3" cstate="print"/>
          <a:srcRect/>
          <a:stretch>
            <a:fillRect/>
          </a:stretch>
        </p:blipFill>
        <p:spPr bwMode="auto">
          <a:xfrm>
            <a:off x="2438400" y="1604962"/>
            <a:ext cx="5025570" cy="3957638"/>
          </a:xfrm>
          <a:prstGeom prst="rect">
            <a:avLst/>
          </a:prstGeom>
          <a:noFill/>
        </p:spPr>
      </p:pic>
      <p:pic>
        <p:nvPicPr>
          <p:cNvPr id="4" name="Picture 6"/>
          <p:cNvPicPr>
            <a:picLocks noChangeAspect="1" noChangeArrowheads="1"/>
          </p:cNvPicPr>
          <p:nvPr/>
        </p:nvPicPr>
        <p:blipFill>
          <a:blip r:embed="rId4" cstate="print"/>
          <a:srcRect/>
          <a:stretch>
            <a:fillRect/>
          </a:stretch>
        </p:blipFill>
        <p:spPr bwMode="auto">
          <a:xfrm>
            <a:off x="0" y="4190999"/>
            <a:ext cx="3352800" cy="2667001"/>
          </a:xfrm>
          <a:prstGeom prst="ellipse">
            <a:avLst/>
          </a:prstGeom>
          <a:ln>
            <a:noFill/>
          </a:ln>
          <a:effectLst>
            <a:softEdge rad="112500"/>
          </a:effectLst>
        </p:spPr>
      </p:pic>
      <p:pic>
        <p:nvPicPr>
          <p:cNvPr id="3076" name="Picture 4" descr="C:\Users\Ptr. Daniel White\Desktop\Bible pictures\backgrounds\Ocean, lakes, rivers\1 Dad's Pix (26).bmp"/>
          <p:cNvPicPr>
            <a:picLocks noChangeAspect="1" noChangeArrowheads="1"/>
          </p:cNvPicPr>
          <p:nvPr/>
        </p:nvPicPr>
        <p:blipFill>
          <a:blip r:embed="rId5" cstate="print"/>
          <a:srcRect r="1345" b="4232"/>
          <a:stretch>
            <a:fillRect/>
          </a:stretch>
        </p:blipFill>
        <p:spPr bwMode="auto">
          <a:xfrm>
            <a:off x="5631910" y="3962400"/>
            <a:ext cx="3512090" cy="2895600"/>
          </a:xfrm>
          <a:prstGeom prst="ellipse">
            <a:avLst/>
          </a:prstGeom>
          <a:ln>
            <a:noFill/>
          </a:ln>
          <a:effectLst>
            <a:softEdge rad="112500"/>
          </a:effectLst>
        </p:spPr>
      </p:pic>
      <p:pic>
        <p:nvPicPr>
          <p:cNvPr id="3078" name="Picture 6" descr="C:\Users\Ptr. Daniel White\Desktop\Bible pictures\backgrounds\Ocean, lakes, rivers\Artistic-Drawing-20200.jpg"/>
          <p:cNvPicPr>
            <a:picLocks noChangeAspect="1" noChangeArrowheads="1"/>
          </p:cNvPicPr>
          <p:nvPr/>
        </p:nvPicPr>
        <p:blipFill>
          <a:blip r:embed="rId6" cstate="print"/>
          <a:srcRect/>
          <a:stretch>
            <a:fillRect/>
          </a:stretch>
        </p:blipFill>
        <p:spPr bwMode="auto">
          <a:xfrm>
            <a:off x="5562600" y="3886200"/>
            <a:ext cx="3581400" cy="2971800"/>
          </a:xfrm>
          <a:prstGeom prst="ellipse">
            <a:avLst/>
          </a:prstGeom>
          <a:ln>
            <a:noFill/>
          </a:ln>
          <a:effectLst>
            <a:softEdge rad="112500"/>
          </a:effectLst>
        </p:spPr>
      </p:pic>
      <p:pic>
        <p:nvPicPr>
          <p:cNvPr id="3079" name="Picture 7" descr="C:\Users\Ptr. Daniel White\Desktop\meteorite_bombardment.jpg"/>
          <p:cNvPicPr>
            <a:picLocks noChangeAspect="1" noChangeArrowheads="1"/>
          </p:cNvPicPr>
          <p:nvPr/>
        </p:nvPicPr>
        <p:blipFill>
          <a:blip r:embed="rId7" cstate="print">
            <a:lum bright="-10000"/>
          </a:blip>
          <a:srcRect/>
          <a:stretch>
            <a:fillRect/>
          </a:stretch>
        </p:blipFill>
        <p:spPr bwMode="auto">
          <a:xfrm>
            <a:off x="0" y="4141127"/>
            <a:ext cx="3352801" cy="2716873"/>
          </a:xfrm>
          <a:prstGeom prst="ellipse">
            <a:avLst/>
          </a:prstGeom>
          <a:ln>
            <a:noFill/>
          </a:ln>
          <a:effectLst>
            <a:softEdge rad="112500"/>
          </a:effectLst>
        </p:spPr>
      </p:pic>
      <p:pic>
        <p:nvPicPr>
          <p:cNvPr id="2" name="Picture 2" descr="C:\Users\Ptr. Daniel White\Desktop\sun-rays-coming-out-of-the-clouds-in-a-blue-sky.jpg"/>
          <p:cNvPicPr>
            <a:picLocks noChangeAspect="1" noChangeArrowheads="1"/>
          </p:cNvPicPr>
          <p:nvPr/>
        </p:nvPicPr>
        <p:blipFill>
          <a:blip r:embed="rId8" cstate="print"/>
          <a:srcRect/>
          <a:stretch>
            <a:fillRect/>
          </a:stretch>
        </p:blipFill>
        <p:spPr bwMode="auto">
          <a:xfrm>
            <a:off x="228600" y="228600"/>
            <a:ext cx="3376084" cy="2532063"/>
          </a:xfrm>
          <a:prstGeom prst="ellipse">
            <a:avLst/>
          </a:prstGeom>
          <a:ln>
            <a:noFill/>
          </a:ln>
          <a:effectLst>
            <a:softEdge rad="112500"/>
          </a:effectLst>
        </p:spPr>
      </p:pic>
      <p:pic>
        <p:nvPicPr>
          <p:cNvPr id="11" name="Picture 2" descr="C:\Users\Ptr. Daniel White\Desktop\sun-rays-coming-out-of-the-clouds-in-a-blue-sky.jpg"/>
          <p:cNvPicPr>
            <a:picLocks noChangeAspect="1" noChangeArrowheads="1"/>
          </p:cNvPicPr>
          <p:nvPr/>
        </p:nvPicPr>
        <p:blipFill>
          <a:blip r:embed="rId8" cstate="print">
            <a:duotone>
              <a:prstClr val="black"/>
              <a:schemeClr val="bg1">
                <a:tint val="45000"/>
                <a:satMod val="400000"/>
              </a:schemeClr>
            </a:duotone>
            <a:lum bright="-40000" contrast="40000"/>
          </a:blip>
          <a:srcRect/>
          <a:stretch>
            <a:fillRect/>
          </a:stretch>
        </p:blipFill>
        <p:spPr bwMode="auto">
          <a:xfrm>
            <a:off x="0" y="0"/>
            <a:ext cx="3733799" cy="3003274"/>
          </a:xfrm>
          <a:prstGeom prst="ellipse">
            <a:avLst/>
          </a:prstGeom>
          <a:ln>
            <a:noFill/>
          </a:ln>
          <a:effectLst>
            <a:softEdge rad="112500"/>
          </a:effectLst>
        </p:spPr>
      </p:pic>
      <p:pic>
        <p:nvPicPr>
          <p:cNvPr id="3" name="Picture 3" descr="C:\Users\Ptr. Daniel White\Desktop\Bible pictures\backgrounds\earth and space\Earth-Moon-6340.jpg"/>
          <p:cNvPicPr>
            <a:picLocks noChangeAspect="1" noChangeArrowheads="1"/>
          </p:cNvPicPr>
          <p:nvPr/>
        </p:nvPicPr>
        <p:blipFill>
          <a:blip r:embed="rId9" cstate="print"/>
          <a:srcRect l="41908" t="10900" r="43521" b="68145"/>
          <a:stretch>
            <a:fillRect/>
          </a:stretch>
        </p:blipFill>
        <p:spPr bwMode="auto">
          <a:xfrm>
            <a:off x="6019800" y="228600"/>
            <a:ext cx="2895600" cy="2514600"/>
          </a:xfrm>
          <a:prstGeom prst="ellipse">
            <a:avLst/>
          </a:prstGeom>
          <a:ln>
            <a:noFill/>
          </a:ln>
          <a:effectLst>
            <a:softEdge rad="112500"/>
          </a:effectLst>
        </p:spPr>
      </p:pic>
      <p:pic>
        <p:nvPicPr>
          <p:cNvPr id="3074" name="Picture 2" descr="C:\Users\Ptr. Daniel White\Desktop\Bible pictures\backgrounds\earth and space\ch19-blood_moon_1.jpg"/>
          <p:cNvPicPr>
            <a:picLocks noChangeAspect="1" noChangeArrowheads="1"/>
          </p:cNvPicPr>
          <p:nvPr/>
        </p:nvPicPr>
        <p:blipFill>
          <a:blip r:embed="rId10" cstate="print"/>
          <a:srcRect l="3874" r="14768" b="-318"/>
          <a:stretch>
            <a:fillRect/>
          </a:stretch>
        </p:blipFill>
        <p:spPr bwMode="auto">
          <a:xfrm>
            <a:off x="5943600" y="0"/>
            <a:ext cx="3200400" cy="2819400"/>
          </a:xfrm>
          <a:prstGeom prst="ellipse">
            <a:avLst/>
          </a:prstGeom>
          <a:ln>
            <a:noFill/>
          </a:ln>
          <a:effectLst>
            <a:softEdge rad="112500"/>
          </a:effectLst>
        </p:spPr>
      </p:pic>
    </p:spTree>
    <p:extLst>
      <p:ext uri="{BB962C8B-B14F-4D97-AF65-F5344CB8AC3E}">
        <p14:creationId xmlns:p14="http://schemas.microsoft.com/office/powerpoint/2010/main" val="150507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9"/>
                                        </p:tgtEl>
                                        <p:attrNameLst>
                                          <p:attrName>style.visibility</p:attrName>
                                        </p:attrNameLst>
                                      </p:cBhvr>
                                      <p:to>
                                        <p:strVal val="visible"/>
                                      </p:to>
                                    </p:set>
                                    <p:animEffect transition="in" filter="fade">
                                      <p:cBhvr>
                                        <p:cTn id="17" dur="1000"/>
                                        <p:tgtEl>
                                          <p:spTgt spid="30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1000"/>
                                        <p:tgtEl>
                                          <p:spTgt spid="307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602"/>
                                        </p:tgtEl>
                                        <p:attrNameLst>
                                          <p:attrName>style.visibility</p:attrName>
                                        </p:attrNameLst>
                                      </p:cBhvr>
                                      <p:to>
                                        <p:strVal val="visible"/>
                                      </p:to>
                                    </p:set>
                                    <p:animEffect transition="in" filter="fade">
                                      <p:cBhvr>
                                        <p:cTn id="27" dur="2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scan0111.jpg"/>
          <p:cNvPicPr>
            <a:picLocks noChangeAspect="1" noChangeArrowheads="1"/>
          </p:cNvPicPr>
          <p:nvPr/>
        </p:nvPicPr>
        <p:blipFill>
          <a:blip r:embed="rId2" cstate="print">
            <a:lum bright="-10000"/>
          </a:blip>
          <a:srcRect/>
          <a:stretch>
            <a:fillRect/>
          </a:stretch>
        </p:blipFill>
        <p:spPr bwMode="auto">
          <a:xfrm>
            <a:off x="1676400" y="-77987"/>
            <a:ext cx="6324600" cy="6935988"/>
          </a:xfrm>
          <a:prstGeom prst="rect">
            <a:avLst/>
          </a:prstGeom>
          <a:ln>
            <a:noFill/>
          </a:ln>
          <a:effectLst>
            <a:softEdge rad="112500"/>
          </a:effectLst>
        </p:spPr>
      </p:pic>
      <p:sp>
        <p:nvSpPr>
          <p:cNvPr id="3" name="Title 2"/>
          <p:cNvSpPr txBox="1">
            <a:spLocks/>
          </p:cNvSpPr>
          <p:nvPr/>
        </p:nvSpPr>
        <p:spPr>
          <a:xfrm>
            <a:off x="3276600" y="3581400"/>
            <a:ext cx="4495800" cy="3048000"/>
          </a:xfrm>
          <a:prstGeom prst="rect">
            <a:avLst/>
          </a:prstGeom>
        </p:spPr>
        <p:txBody>
          <a:bodyPr>
            <a:noAutofit/>
          </a:bodyPr>
          <a:lstStyle/>
          <a:p>
            <a:pPr lvl="0" algn="ctr">
              <a:spcBef>
                <a:spcPct val="0"/>
              </a:spcBef>
            </a:pPr>
            <a:r>
              <a:rPr lang="en-US" sz="3600" b="1" i="1" dirty="0" smtClean="0">
                <a:solidFill>
                  <a:schemeClr val="bg1"/>
                </a:solidFill>
                <a:latin typeface="+mj-lt"/>
                <a:ea typeface="+mj-ea"/>
                <a:cs typeface="+mj-cs"/>
              </a:rPr>
              <a:t>“And I beheld, and heard an angel flying through the midst of heaven, saying with a loud voice.”</a:t>
            </a:r>
            <a:endParaRPr kumimoji="0" lang="en-US" sz="3600" b="1" i="1"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41683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virtuouswoman.org/wp-content/uploads/2012/02/seven-seals.jpg"/>
          <p:cNvPicPr>
            <a:picLocks noChangeAspect="1" noChangeArrowheads="1"/>
          </p:cNvPicPr>
          <p:nvPr/>
        </p:nvPicPr>
        <p:blipFill rotWithShape="1">
          <a:blip r:embed="rId2">
            <a:extLst>
              <a:ext uri="{28A0092B-C50C-407E-A947-70E740481C1C}">
                <a14:useLocalDpi xmlns:a14="http://schemas.microsoft.com/office/drawing/2010/main" val="0"/>
              </a:ext>
            </a:extLst>
          </a:blip>
          <a:srcRect b="9294"/>
          <a:stretch/>
        </p:blipFill>
        <p:spPr bwMode="auto">
          <a:xfrm>
            <a:off x="-76199" y="457200"/>
            <a:ext cx="9220200" cy="55755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his2ndcoming.org/images/scrol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685800"/>
            <a:ext cx="2668943" cy="292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04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Desktop\Bible pictures\angels\scan0111.jpg"/>
          <p:cNvPicPr>
            <a:picLocks noChangeAspect="1" noChangeArrowheads="1"/>
          </p:cNvPicPr>
          <p:nvPr/>
        </p:nvPicPr>
        <p:blipFill>
          <a:blip r:embed="rId3" cstate="print">
            <a:lum bright="-10000"/>
          </a:blip>
          <a:srcRect/>
          <a:stretch>
            <a:fillRect/>
          </a:stretch>
        </p:blipFill>
        <p:spPr bwMode="auto">
          <a:xfrm>
            <a:off x="1676400" y="-77987"/>
            <a:ext cx="6324600" cy="6935988"/>
          </a:xfrm>
          <a:prstGeom prst="rect">
            <a:avLst/>
          </a:prstGeom>
          <a:ln>
            <a:noFill/>
          </a:ln>
          <a:effectLst>
            <a:softEdge rad="112500"/>
          </a:effectLst>
        </p:spPr>
      </p:pic>
      <p:sp>
        <p:nvSpPr>
          <p:cNvPr id="3" name="Title 2"/>
          <p:cNvSpPr>
            <a:spLocks noGrp="1"/>
          </p:cNvSpPr>
          <p:nvPr>
            <p:ph type="title"/>
          </p:nvPr>
        </p:nvSpPr>
        <p:spPr>
          <a:xfrm>
            <a:off x="3276600" y="3048000"/>
            <a:ext cx="4495800" cy="3581400"/>
          </a:xfrm>
        </p:spPr>
        <p:txBody>
          <a:bodyPr>
            <a:noAutofit/>
          </a:bodyPr>
          <a:lstStyle/>
          <a:p>
            <a:r>
              <a:rPr lang="en-US" sz="3600" b="1" i="1" dirty="0" smtClean="0">
                <a:solidFill>
                  <a:schemeClr val="bg1"/>
                </a:solidFill>
              </a:rPr>
              <a:t>“Woe, woe, woe, to the inhabiters of the earth by reason of the other voices of the trumpet of the three angels, which are yet to sound!”</a:t>
            </a:r>
            <a:endParaRPr lang="en-US" sz="3600" b="1" i="1" dirty="0">
              <a:solidFill>
                <a:schemeClr val="bg1"/>
              </a:solidFill>
            </a:endParaRPr>
          </a:p>
        </p:txBody>
      </p:sp>
    </p:spTree>
    <p:extLst>
      <p:ext uri="{BB962C8B-B14F-4D97-AF65-F5344CB8AC3E}">
        <p14:creationId xmlns:p14="http://schemas.microsoft.com/office/powerpoint/2010/main" val="2275179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backgrounds\earth and space\41b.jpg"/>
          <p:cNvPicPr>
            <a:picLocks noChangeAspect="1" noChangeArrowheads="1"/>
          </p:cNvPicPr>
          <p:nvPr/>
        </p:nvPicPr>
        <p:blipFill>
          <a:blip r:embed="rId3" cstate="print"/>
          <a:srcRect/>
          <a:stretch>
            <a:fillRect/>
          </a:stretch>
        </p:blipFill>
        <p:spPr bwMode="auto">
          <a:xfrm>
            <a:off x="1" y="-2327"/>
            <a:ext cx="9144000" cy="6860327"/>
          </a:xfrm>
          <a:prstGeom prst="rect">
            <a:avLst/>
          </a:prstGeom>
          <a:noFill/>
        </p:spPr>
      </p:pic>
      <p:pic>
        <p:nvPicPr>
          <p:cNvPr id="2" name="Picture 2" descr="C:\Users\Ptr. Daniel White\Desktop\Bible pictures\angels\AngelTrumpet.jpg"/>
          <p:cNvPicPr>
            <a:picLocks noChangeAspect="1" noChangeArrowheads="1"/>
          </p:cNvPicPr>
          <p:nvPr/>
        </p:nvPicPr>
        <p:blipFill>
          <a:blip r:embed="rId4" cstate="print"/>
          <a:srcRect/>
          <a:stretch>
            <a:fillRect/>
          </a:stretch>
        </p:blipFill>
        <p:spPr bwMode="auto">
          <a:xfrm flipH="1">
            <a:off x="0" y="0"/>
            <a:ext cx="2793658" cy="2819400"/>
          </a:xfrm>
          <a:prstGeom prst="ellipse">
            <a:avLst/>
          </a:prstGeom>
          <a:ln>
            <a:noFill/>
          </a:ln>
          <a:effectLst>
            <a:softEdge rad="112500"/>
          </a:effectLst>
        </p:spPr>
      </p:pic>
      <p:pic>
        <p:nvPicPr>
          <p:cNvPr id="3" name="Picture 2" descr="C:\Users\Ptr. Daniel White\Desktop\Bible pictures\angels\AngelTrumpet.jpg"/>
          <p:cNvPicPr>
            <a:picLocks noChangeAspect="1" noChangeArrowheads="1"/>
          </p:cNvPicPr>
          <p:nvPr/>
        </p:nvPicPr>
        <p:blipFill>
          <a:blip r:embed="rId4" cstate="print"/>
          <a:srcRect/>
          <a:stretch>
            <a:fillRect/>
          </a:stretch>
        </p:blipFill>
        <p:spPr bwMode="auto">
          <a:xfrm flipH="1">
            <a:off x="3124200" y="0"/>
            <a:ext cx="2793658" cy="2819400"/>
          </a:xfrm>
          <a:prstGeom prst="ellipse">
            <a:avLst/>
          </a:prstGeom>
          <a:ln>
            <a:noFill/>
          </a:ln>
          <a:effectLst>
            <a:softEdge rad="112500"/>
          </a:effectLst>
        </p:spPr>
      </p:pic>
      <p:pic>
        <p:nvPicPr>
          <p:cNvPr id="4" name="Picture 3" descr="C:\Users\Ptr. Daniel White\Desktop\Bible pictures\angels\AngelTrumpet.jpg"/>
          <p:cNvPicPr>
            <a:picLocks noChangeAspect="1" noChangeArrowheads="1"/>
          </p:cNvPicPr>
          <p:nvPr/>
        </p:nvPicPr>
        <p:blipFill>
          <a:blip r:embed="rId4" cstate="print"/>
          <a:srcRect/>
          <a:stretch>
            <a:fillRect/>
          </a:stretch>
        </p:blipFill>
        <p:spPr bwMode="auto">
          <a:xfrm flipH="1">
            <a:off x="6096000" y="0"/>
            <a:ext cx="2793658" cy="2819400"/>
          </a:xfrm>
          <a:prstGeom prst="ellipse">
            <a:avLst/>
          </a:prstGeom>
          <a:ln>
            <a:noFill/>
          </a:ln>
          <a:effectLst>
            <a:softEdge rad="112500"/>
          </a:effectLst>
        </p:spPr>
      </p:pic>
      <p:sp>
        <p:nvSpPr>
          <p:cNvPr id="5" name="Title 4"/>
          <p:cNvSpPr>
            <a:spLocks noGrp="1"/>
          </p:cNvSpPr>
          <p:nvPr>
            <p:ph type="title"/>
          </p:nvPr>
        </p:nvSpPr>
        <p:spPr>
          <a:xfrm>
            <a:off x="228600" y="2590800"/>
            <a:ext cx="8458200" cy="2362200"/>
          </a:xfrm>
        </p:spPr>
        <p:txBody>
          <a:bodyPr>
            <a:normAutofit/>
          </a:bodyPr>
          <a:lstStyle/>
          <a:p>
            <a:r>
              <a:rPr lang="en-US" sz="5400" b="1" i="1" dirty="0" smtClean="0">
                <a:effectLst>
                  <a:glow rad="101600">
                    <a:schemeClr val="bg1">
                      <a:alpha val="60000"/>
                    </a:schemeClr>
                  </a:glow>
                </a:effectLst>
              </a:rPr>
              <a:t>Revelation 9:1-11:19</a:t>
            </a:r>
            <a:endParaRPr lang="en-US" sz="5400" b="1" i="1" dirty="0">
              <a:effectLst>
                <a:glow rad="101600">
                  <a:schemeClr val="bg1">
                    <a:alpha val="60000"/>
                  </a:schemeClr>
                </a:glow>
              </a:effectLst>
            </a:endParaRPr>
          </a:p>
        </p:txBody>
      </p:sp>
    </p:spTree>
    <p:extLst>
      <p:ext uri="{BB962C8B-B14F-4D97-AF65-F5344CB8AC3E}">
        <p14:creationId xmlns:p14="http://schemas.microsoft.com/office/powerpoint/2010/main" val="304782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michaeljeshurun.files.wordpress.com/2014/05/it-is-a-fearful-th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5"/>
            <a:ext cx="9144000" cy="48939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200" y="5410200"/>
            <a:ext cx="3048000" cy="228600"/>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6837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6200" y="1371600"/>
            <a:ext cx="5029200" cy="4307384"/>
          </a:xfrm>
          <a:prstGeom prst="rect">
            <a:avLst/>
          </a:prstGeom>
        </p:spPr>
        <p:txBody>
          <a:bodyPr wrap="square">
            <a:spAutoFit/>
          </a:bodyPr>
          <a:lstStyle/>
          <a:p>
            <a:pPr algn="ctr"/>
            <a:r>
              <a:rPr lang="en-US" sz="4400" i="1" dirty="0" smtClean="0"/>
              <a:t>“For God hath not appointed us to wrath, but to obtain salvation by our Lord Jesus Christ.”</a:t>
            </a:r>
          </a:p>
          <a:p>
            <a:pPr algn="ctr"/>
            <a:r>
              <a:rPr lang="en-US" sz="4400" i="1" dirty="0" smtClean="0"/>
              <a:t>(I Thessalonians 5:9) </a:t>
            </a:r>
            <a:endParaRPr lang="en-US" sz="4400" i="1" dirty="0"/>
          </a:p>
        </p:txBody>
      </p:sp>
      <p:pic>
        <p:nvPicPr>
          <p:cNvPr id="13314" name="Picture 2" descr="C:\Users\Ptr. Daniel White\Desktop\Bible pictures\faces\scan0002.jpg"/>
          <p:cNvPicPr>
            <a:picLocks noChangeAspect="1" noChangeArrowheads="1"/>
          </p:cNvPicPr>
          <p:nvPr/>
        </p:nvPicPr>
        <p:blipFill>
          <a:blip r:embed="rId3" cstate="print">
            <a:lum bright="-10000"/>
          </a:blip>
          <a:srcRect/>
          <a:stretch>
            <a:fillRect/>
          </a:stretch>
        </p:blipFill>
        <p:spPr bwMode="auto">
          <a:xfrm>
            <a:off x="228600" y="304800"/>
            <a:ext cx="3104284" cy="30146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315" name="Picture 3" descr="C:\Users\Ptr. Daniel White\Desktop\Bible pictures\Jesus\12 Crucifixion\Fire Of Calvary.jpg"/>
          <p:cNvPicPr>
            <a:picLocks noChangeAspect="1" noChangeArrowheads="1"/>
          </p:cNvPicPr>
          <p:nvPr/>
        </p:nvPicPr>
        <p:blipFill>
          <a:blip r:embed="rId4" cstate="print"/>
          <a:srcRect/>
          <a:stretch>
            <a:fillRect/>
          </a:stretch>
        </p:blipFill>
        <p:spPr bwMode="auto">
          <a:xfrm>
            <a:off x="228600" y="3733800"/>
            <a:ext cx="3759200" cy="2819400"/>
          </a:xfrm>
          <a:prstGeom prst="rect">
            <a:avLst/>
          </a:prstGeom>
          <a:noFill/>
          <a:scene3d>
            <a:camera prst="perspectiveRight"/>
            <a:lightRig rig="threePt" dir="t"/>
          </a:scene3d>
          <a:sp3d>
            <a:bevelT/>
          </a:sp3d>
        </p:spPr>
      </p:pic>
    </p:spTree>
    <p:extLst>
      <p:ext uri="{BB962C8B-B14F-4D97-AF65-F5344CB8AC3E}">
        <p14:creationId xmlns:p14="http://schemas.microsoft.com/office/powerpoint/2010/main" val="30009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dissolve">
                                      <p:cBhvr>
                                        <p:cTn id="12"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71600"/>
            <a:ext cx="4572000" cy="3477875"/>
          </a:xfrm>
          <a:prstGeom prst="rect">
            <a:avLst/>
          </a:prstGeom>
        </p:spPr>
        <p:txBody>
          <a:bodyPr wrap="square">
            <a:spAutoFit/>
          </a:bodyPr>
          <a:lstStyle/>
          <a:p>
            <a:pPr algn="ctr"/>
            <a:r>
              <a:rPr lang="en-US" sz="4400" i="1" dirty="0" smtClean="0"/>
              <a:t>“Behold, now is the accepted time; behold, now is the day of salvation.” </a:t>
            </a:r>
          </a:p>
          <a:p>
            <a:pPr algn="ctr"/>
            <a:r>
              <a:rPr lang="en-US" sz="4400" i="1" dirty="0" smtClean="0"/>
              <a:t>(I Corinthians 6:2) </a:t>
            </a:r>
            <a:endParaRPr lang="en-US" sz="4400" i="1" dirty="0"/>
          </a:p>
        </p:txBody>
      </p:sp>
      <p:pic>
        <p:nvPicPr>
          <p:cNvPr id="14338" name="Picture 2" descr="C:\Users\Ptr. Daniel White\Desktop\Bible pictures\Jesus\12 Crucifixion\greater.jpg"/>
          <p:cNvPicPr>
            <a:picLocks noChangeAspect="1" noChangeArrowheads="1"/>
          </p:cNvPicPr>
          <p:nvPr/>
        </p:nvPicPr>
        <p:blipFill>
          <a:blip r:embed="rId3" cstate="print">
            <a:lum bright="-10000"/>
          </a:blip>
          <a:srcRect l="5481" t="5947" r="6424" b="15069"/>
          <a:stretch>
            <a:fillRect/>
          </a:stretch>
        </p:blipFill>
        <p:spPr bwMode="auto">
          <a:xfrm>
            <a:off x="4419600" y="304800"/>
            <a:ext cx="4550610" cy="3505200"/>
          </a:xfrm>
          <a:prstGeom prst="rect">
            <a:avLst/>
          </a:prstGeom>
          <a:noFill/>
          <a:effectLst>
            <a:reflection blurRad="6350" stA="50000" endA="295" endPos="92000" dist="101600" dir="5400000" sy="-100000" algn="bl" rotWithShape="0"/>
          </a:effectLst>
          <a:scene3d>
            <a:camera prst="perspectiveLeft"/>
            <a:lightRig rig="threePt" dir="t"/>
          </a:scene3d>
          <a:sp3d>
            <a:bevelT prst="relaxedInset"/>
          </a:sp3d>
        </p:spPr>
      </p:pic>
    </p:spTree>
    <p:extLst>
      <p:ext uri="{BB962C8B-B14F-4D97-AF65-F5344CB8AC3E}">
        <p14:creationId xmlns:p14="http://schemas.microsoft.com/office/powerpoint/2010/main" val="174114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tr. Daniel White\Desktop\Bible pictures\war\destruction.jpg"/>
          <p:cNvPicPr>
            <a:picLocks noChangeAspect="1" noChangeArrowheads="1"/>
          </p:cNvPicPr>
          <p:nvPr/>
        </p:nvPicPr>
        <p:blipFill>
          <a:blip r:embed="rId3" cstate="print"/>
          <a:srcRect/>
          <a:stretch>
            <a:fillRect/>
          </a:stretch>
        </p:blipFill>
        <p:spPr bwMode="auto">
          <a:xfrm>
            <a:off x="5562600" y="228600"/>
            <a:ext cx="3276600" cy="24574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0" name="Picture 2" descr="C:\Users\Ptr. Daniel White\Desktop\Bible pictures\Jesus\00 Faces of Jesus\1474002.jpg"/>
          <p:cNvPicPr>
            <a:picLocks noChangeAspect="1" noChangeArrowheads="1"/>
          </p:cNvPicPr>
          <p:nvPr/>
        </p:nvPicPr>
        <p:blipFill>
          <a:blip r:embed="rId4" cstate="print">
            <a:duotone>
              <a:schemeClr val="accent6">
                <a:shade val="45000"/>
                <a:satMod val="135000"/>
              </a:schemeClr>
              <a:prstClr val="white"/>
            </a:duotone>
          </a:blip>
          <a:srcRect/>
          <a:stretch>
            <a:fillRect/>
          </a:stretch>
        </p:blipFill>
        <p:spPr bwMode="auto">
          <a:xfrm>
            <a:off x="0" y="0"/>
            <a:ext cx="1905000" cy="2601310"/>
          </a:xfrm>
          <a:prstGeom prst="rect">
            <a:avLst/>
          </a:prstGeom>
          <a:ln>
            <a:noFill/>
          </a:ln>
          <a:effectLst>
            <a:softEdge rad="112500"/>
          </a:effectLst>
        </p:spPr>
      </p:pic>
      <p:sp>
        <p:nvSpPr>
          <p:cNvPr id="3" name="Title 2"/>
          <p:cNvSpPr>
            <a:spLocks noGrp="1"/>
          </p:cNvSpPr>
          <p:nvPr>
            <p:ph type="title"/>
          </p:nvPr>
        </p:nvSpPr>
        <p:spPr>
          <a:xfrm>
            <a:off x="152400" y="2743200"/>
            <a:ext cx="5791200" cy="3962400"/>
          </a:xfrm>
        </p:spPr>
        <p:txBody>
          <a:bodyPr>
            <a:noAutofit/>
          </a:bodyPr>
          <a:lstStyle/>
          <a:p>
            <a:r>
              <a:rPr lang="en-US" sz="3400" i="1" dirty="0" smtClean="0">
                <a:effectLst>
                  <a:glow rad="101600">
                    <a:schemeClr val="bg1">
                      <a:alpha val="60000"/>
                    </a:schemeClr>
                  </a:glow>
                </a:effectLst>
              </a:rPr>
              <a:t>“All these things must come to pass, but the end is not yet. For nation shall rise against nation, and kingdom against kingdom: and there shall be famines, and pestilences, and earthquakes, in divers places. All these are the beginning of sorrows.”</a:t>
            </a:r>
            <a:endParaRPr lang="en-US" sz="3400" i="1" dirty="0">
              <a:effectLst>
                <a:glow rad="101600">
                  <a:schemeClr val="bg1">
                    <a:alpha val="60000"/>
                  </a:schemeClr>
                </a:glow>
              </a:effectLst>
            </a:endParaRPr>
          </a:p>
        </p:txBody>
      </p:sp>
      <p:pic>
        <p:nvPicPr>
          <p:cNvPr id="2053" name="Picture 5" descr="C:\Users\Ptr. Daniel White\Desktop\Bible pictures\war\Military-Aircraft-2819.jpg"/>
          <p:cNvPicPr>
            <a:picLocks noChangeAspect="1" noChangeArrowheads="1"/>
          </p:cNvPicPr>
          <p:nvPr/>
        </p:nvPicPr>
        <p:blipFill>
          <a:blip r:embed="rId5" cstate="print"/>
          <a:srcRect/>
          <a:stretch>
            <a:fillRect/>
          </a:stretch>
        </p:blipFill>
        <p:spPr bwMode="auto">
          <a:xfrm>
            <a:off x="6019799" y="4461997"/>
            <a:ext cx="2838393" cy="21674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2" descr="C:\Users\Ptr. Daniel White\Desktop\famine_1.jpg"/>
          <p:cNvPicPr>
            <a:picLocks noChangeAspect="1" noChangeArrowheads="1"/>
          </p:cNvPicPr>
          <p:nvPr/>
        </p:nvPicPr>
        <p:blipFill>
          <a:blip r:embed="rId6" cstate="print"/>
          <a:srcRect l="18374" t="1266" r="1062" b="54430"/>
          <a:stretch>
            <a:fillRect/>
          </a:stretch>
        </p:blipFill>
        <p:spPr bwMode="auto">
          <a:xfrm>
            <a:off x="1981200" y="152400"/>
            <a:ext cx="3657600" cy="22458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2" descr="C:\Users\Ptr. Daniel White\Desktop\Bible pictures\war\scan0106.jpg"/>
          <p:cNvPicPr>
            <a:picLocks noChangeAspect="1" noChangeArrowheads="1"/>
          </p:cNvPicPr>
          <p:nvPr/>
        </p:nvPicPr>
        <p:blipFill>
          <a:blip r:embed="rId7" cstate="print">
            <a:lum bright="-10000"/>
          </a:blip>
          <a:srcRect r="50813" b="60570"/>
          <a:stretch>
            <a:fillRect/>
          </a:stretch>
        </p:blipFill>
        <p:spPr bwMode="auto">
          <a:xfrm>
            <a:off x="6380018" y="2209800"/>
            <a:ext cx="2306782" cy="2819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099" name="Picture 3" descr="C:\Users\Ptr. Daniel White\Desktop\eathquake_sf.jpg"/>
          <p:cNvPicPr>
            <a:picLocks noChangeAspect="1" noChangeArrowheads="1"/>
          </p:cNvPicPr>
          <p:nvPr/>
        </p:nvPicPr>
        <p:blipFill>
          <a:blip r:embed="rId8" cstate="print"/>
          <a:srcRect/>
          <a:stretch>
            <a:fillRect/>
          </a:stretch>
        </p:blipFill>
        <p:spPr bwMode="auto">
          <a:xfrm>
            <a:off x="3048000" y="2286000"/>
            <a:ext cx="3348038" cy="22337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100" name="Picture 4"/>
          <p:cNvPicPr>
            <a:picLocks noChangeAspect="1" noChangeArrowheads="1"/>
          </p:cNvPicPr>
          <p:nvPr/>
        </p:nvPicPr>
        <p:blipFill>
          <a:blip r:embed="rId9" cstate="print"/>
          <a:srcRect l="26531" r="1154" b="2474"/>
          <a:stretch>
            <a:fillRect/>
          </a:stretch>
        </p:blipFill>
        <p:spPr bwMode="auto">
          <a:xfrm>
            <a:off x="304800" y="1981200"/>
            <a:ext cx="5715000" cy="4876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47382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 to="" calcmode="lin" valueType="num">
                                      <p:cBhvr>
                                        <p:cTn id="12" dur="1" fill="hold"/>
                                        <p:tgtEl>
                                          <p:spTgt spid="2051"/>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anim to="" calcmode="lin" valueType="num">
                                      <p:cBhvr>
                                        <p:cTn id="17" dur="1" fill="hold"/>
                                        <p:tgtEl>
                                          <p:spTgt spid="205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4099"/>
                                        </p:tgtEl>
                                        <p:attrNameLst>
                                          <p:attrName>style.visibility</p:attrName>
                                        </p:attrNameLst>
                                      </p:cBhvr>
                                      <p:to>
                                        <p:strVal val="visible"/>
                                      </p:to>
                                    </p:set>
                                    <p:anim to="" calcmode="lin" valueType="num">
                                      <p:cBhvr>
                                        <p:cTn id="32" dur="1" fill="hold"/>
                                        <p:tgtEl>
                                          <p:spTgt spid="409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00"/>
                                        </p:tgtEl>
                                        <p:attrNameLst>
                                          <p:attrName>style.visibility</p:attrName>
                                        </p:attrNameLst>
                                      </p:cBhvr>
                                      <p:to>
                                        <p:strVal val="visible"/>
                                      </p:to>
                                    </p:set>
                                    <p:animEffect transition="in" filter="fade">
                                      <p:cBhvr>
                                        <p:cTn id="37"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86400" y="304800"/>
            <a:ext cx="3429000" cy="6338709"/>
          </a:xfrm>
          <a:prstGeom prst="rect">
            <a:avLst/>
          </a:prstGeom>
        </p:spPr>
        <p:txBody>
          <a:bodyPr wrap="square">
            <a:spAutoFit/>
          </a:bodyPr>
          <a:lstStyle/>
          <a:p>
            <a:pPr algn="ctr"/>
            <a:r>
              <a:rPr lang="en-US" sz="4400" i="1" dirty="0" smtClean="0"/>
              <a:t>“Men's hearts failing them for fear, and for looking after those things which are coming on the earth.” (Luke 21:26) </a:t>
            </a:r>
            <a:endParaRPr lang="en-US" sz="4400" i="1" dirty="0"/>
          </a:p>
        </p:txBody>
      </p:sp>
      <p:pic>
        <p:nvPicPr>
          <p:cNvPr id="4098" name="Picture 2" descr="C:\Users\Ptr. Daniel White\Desktop\Bible pictures\Prophecy pictures\prophecy pictures\rapture and second coming\wolverton12.jpg"/>
          <p:cNvPicPr>
            <a:picLocks noChangeAspect="1" noChangeArrowheads="1"/>
          </p:cNvPicPr>
          <p:nvPr/>
        </p:nvPicPr>
        <p:blipFill>
          <a:blip r:embed="rId3" cstate="print"/>
          <a:srcRect/>
          <a:stretch>
            <a:fillRect/>
          </a:stretch>
        </p:blipFill>
        <p:spPr bwMode="auto">
          <a:xfrm>
            <a:off x="228600" y="304800"/>
            <a:ext cx="4901339" cy="3594100"/>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6737228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Jesus\00 Faces of Jesus\1474002.jpg"/>
          <p:cNvPicPr>
            <a:picLocks noChangeAspect="1" noChangeArrowheads="1"/>
          </p:cNvPicPr>
          <p:nvPr/>
        </p:nvPicPr>
        <p:blipFill>
          <a:blip r:embed="rId3" cstate="print">
            <a:duotone>
              <a:schemeClr val="accent4">
                <a:shade val="45000"/>
                <a:satMod val="135000"/>
              </a:schemeClr>
              <a:prstClr val="white"/>
            </a:duotone>
          </a:blip>
          <a:srcRect/>
          <a:stretch>
            <a:fillRect/>
          </a:stretch>
        </p:blipFill>
        <p:spPr bwMode="auto">
          <a:xfrm>
            <a:off x="0" y="0"/>
            <a:ext cx="2514600" cy="3665483"/>
          </a:xfrm>
          <a:prstGeom prst="rect">
            <a:avLst/>
          </a:prstGeom>
          <a:ln>
            <a:noFill/>
          </a:ln>
          <a:effectLst>
            <a:softEdge rad="112500"/>
          </a:effectLst>
        </p:spPr>
      </p:pic>
      <p:sp>
        <p:nvSpPr>
          <p:cNvPr id="3" name="Title 2"/>
          <p:cNvSpPr>
            <a:spLocks noGrp="1"/>
          </p:cNvSpPr>
          <p:nvPr>
            <p:ph type="title"/>
          </p:nvPr>
        </p:nvSpPr>
        <p:spPr>
          <a:xfrm>
            <a:off x="2514600" y="0"/>
            <a:ext cx="6629400" cy="3276600"/>
          </a:xfrm>
        </p:spPr>
        <p:txBody>
          <a:bodyPr>
            <a:normAutofit fontScale="90000"/>
          </a:bodyPr>
          <a:lstStyle/>
          <a:p>
            <a:r>
              <a:rPr lang="en-US" i="1" dirty="0" smtClean="0"/>
              <a:t>“And they shall deliver you up to be afflicted, and shall kill you: and ye shall be hated of all nations for my name’s sake.”</a:t>
            </a:r>
            <a:endParaRPr lang="en-US" i="1" dirty="0"/>
          </a:p>
        </p:txBody>
      </p:sp>
      <p:pic>
        <p:nvPicPr>
          <p:cNvPr id="7170" name="Picture 2" descr="C:\Users\Ptr. Daniel White\Desktop\Bible pictures\Persecution and suffering, poverity\1 Dad's Pix (16).bmp"/>
          <p:cNvPicPr>
            <a:picLocks noChangeAspect="1" noChangeArrowheads="1"/>
          </p:cNvPicPr>
          <p:nvPr/>
        </p:nvPicPr>
        <p:blipFill>
          <a:blip r:embed="rId4" cstate="print"/>
          <a:srcRect/>
          <a:stretch>
            <a:fillRect/>
          </a:stretch>
        </p:blipFill>
        <p:spPr bwMode="auto">
          <a:xfrm>
            <a:off x="4495800" y="3352800"/>
            <a:ext cx="4419600" cy="33147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2" descr="C:\Users\Ptr. Daniel White\Desktop\Bible pictures\war\scan0106.jpg"/>
          <p:cNvPicPr>
            <a:picLocks noChangeAspect="1" noChangeArrowheads="1"/>
          </p:cNvPicPr>
          <p:nvPr/>
        </p:nvPicPr>
        <p:blipFill>
          <a:blip r:embed="rId5" cstate="print">
            <a:lum bright="-20000"/>
          </a:blip>
          <a:srcRect l="45544" t="26286" r="3448" b="19946"/>
          <a:stretch>
            <a:fillRect/>
          </a:stretch>
        </p:blipFill>
        <p:spPr bwMode="auto">
          <a:xfrm>
            <a:off x="1676400" y="3124200"/>
            <a:ext cx="2286000" cy="3429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8271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to="" calcmode="lin" valueType="num">
                                      <p:cBhvr>
                                        <p:cTn id="14" dur="1" fill="hold"/>
                                        <p:tgtEl>
                                          <p:spTgt spid="5"/>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anim to="" calcmode="lin" valueType="num">
                                      <p:cBhvr>
                                        <p:cTn id="19" dur="1" fill="hold"/>
                                        <p:tgtEl>
                                          <p:spTgt spid="717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C:\Users\Ptr. Daniel White\Desktop\Bible pictures\Prophecy pictures\prophecy pictures\revelation\New Rev. Pix\3d_dark_moon.jpg"/>
          <p:cNvPicPr>
            <a:picLocks noChangeAspect="1" noChangeArrowheads="1"/>
          </p:cNvPicPr>
          <p:nvPr/>
        </p:nvPicPr>
        <p:blipFill>
          <a:blip r:embed="rId3" cstate="print"/>
          <a:srcRect/>
          <a:stretch>
            <a:fillRect/>
          </a:stretch>
        </p:blipFill>
        <p:spPr bwMode="auto">
          <a:xfrm>
            <a:off x="0" y="228600"/>
            <a:ext cx="9144000" cy="5867400"/>
          </a:xfrm>
          <a:prstGeom prst="rect">
            <a:avLst/>
          </a:prstGeom>
          <a:ln>
            <a:noFill/>
          </a:ln>
          <a:effectLst>
            <a:softEdge rad="112500"/>
          </a:effectLst>
        </p:spPr>
      </p:pic>
      <p:pic>
        <p:nvPicPr>
          <p:cNvPr id="2" name="Picture 2" descr="C:\Users\Ptr. Daniel White\Desktop\Bible pictures\Jesus\00 Faces of Jesus\1474002.jpg"/>
          <p:cNvPicPr>
            <a:picLocks noChangeAspect="1" noChangeArrowheads="1"/>
          </p:cNvPicPr>
          <p:nvPr/>
        </p:nvPicPr>
        <p:blipFill>
          <a:blip r:embed="rId4" cstate="print">
            <a:duotone>
              <a:prstClr val="black"/>
              <a:schemeClr val="accent4">
                <a:tint val="45000"/>
                <a:satMod val="400000"/>
              </a:schemeClr>
            </a:duotone>
          </a:blip>
          <a:srcRect/>
          <a:stretch>
            <a:fillRect/>
          </a:stretch>
        </p:blipFill>
        <p:spPr bwMode="auto">
          <a:xfrm flipH="1">
            <a:off x="6553200" y="3486213"/>
            <a:ext cx="2590800" cy="3371787"/>
          </a:xfrm>
          <a:prstGeom prst="rect">
            <a:avLst/>
          </a:prstGeom>
          <a:ln>
            <a:noFill/>
          </a:ln>
          <a:effectLst>
            <a:softEdge rad="112500"/>
          </a:effectLst>
        </p:spPr>
      </p:pic>
      <p:sp>
        <p:nvSpPr>
          <p:cNvPr id="3" name="Title 2"/>
          <p:cNvSpPr>
            <a:spLocks noGrp="1"/>
          </p:cNvSpPr>
          <p:nvPr>
            <p:ph type="title"/>
          </p:nvPr>
        </p:nvSpPr>
        <p:spPr>
          <a:xfrm>
            <a:off x="0" y="1981200"/>
            <a:ext cx="4953000" cy="4876800"/>
          </a:xfrm>
        </p:spPr>
        <p:txBody>
          <a:bodyPr>
            <a:normAutofit fontScale="90000"/>
          </a:bodyPr>
          <a:lstStyle/>
          <a:p>
            <a:r>
              <a:rPr lang="en-US" i="1" dirty="0" smtClean="0">
                <a:effectLst>
                  <a:glow rad="101600">
                    <a:schemeClr val="bg1">
                      <a:alpha val="60000"/>
                    </a:schemeClr>
                  </a:glow>
                </a:effectLst>
              </a:rPr>
              <a:t>“The sun be darkened, and the moon shall not give her light, and the stars shall fall from heaven, and the powers of the heavens shall be shaken.”</a:t>
            </a:r>
            <a:endParaRPr lang="en-US" i="1" dirty="0">
              <a:effectLst>
                <a:glow rad="101600">
                  <a:schemeClr val="bg1">
                    <a:alpha val="60000"/>
                  </a:schemeClr>
                </a:glow>
              </a:effectLst>
            </a:endParaRPr>
          </a:p>
        </p:txBody>
      </p:sp>
      <p:pic>
        <p:nvPicPr>
          <p:cNvPr id="6150" name="Picture 6" descr="C:\Users\Ptr. Daniel White\Desktop\Bible pictures\war\Blood Moon.bmp"/>
          <p:cNvPicPr>
            <a:picLocks noChangeAspect="1" noChangeArrowheads="1"/>
          </p:cNvPicPr>
          <p:nvPr/>
        </p:nvPicPr>
        <p:blipFill>
          <a:blip r:embed="rId5" cstate="print"/>
          <a:srcRect/>
          <a:stretch>
            <a:fillRect/>
          </a:stretch>
        </p:blipFill>
        <p:spPr bwMode="auto">
          <a:xfrm>
            <a:off x="17591" y="0"/>
            <a:ext cx="3339539" cy="1981200"/>
          </a:xfrm>
          <a:prstGeom prst="rect">
            <a:avLst/>
          </a:prstGeom>
          <a:ln>
            <a:noFill/>
          </a:ln>
          <a:effectLst>
            <a:softEdge rad="112500"/>
          </a:effectLst>
        </p:spPr>
      </p:pic>
    </p:spTree>
    <p:extLst>
      <p:ext uri="{BB962C8B-B14F-4D97-AF65-F5344CB8AC3E}">
        <p14:creationId xmlns:p14="http://schemas.microsoft.com/office/powerpoint/2010/main" val="5024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Prophecy pictures\prophecy pictures\rapture and second coming\14~.JPG"/>
          <p:cNvPicPr>
            <a:picLocks noChangeAspect="1" noChangeArrowheads="1"/>
          </p:cNvPicPr>
          <p:nvPr/>
        </p:nvPicPr>
        <p:blipFill>
          <a:blip r:embed="rId3" cstate="print"/>
          <a:srcRect/>
          <a:stretch>
            <a:fillRect/>
          </a:stretch>
        </p:blipFill>
        <p:spPr bwMode="auto">
          <a:xfrm>
            <a:off x="0" y="5379"/>
            <a:ext cx="5029200" cy="6852621"/>
          </a:xfrm>
          <a:prstGeom prst="rect">
            <a:avLst/>
          </a:prstGeom>
          <a:ln>
            <a:noFill/>
          </a:ln>
          <a:effectLst>
            <a:softEdge rad="112500"/>
          </a:effectLst>
        </p:spPr>
      </p:pic>
      <p:sp>
        <p:nvSpPr>
          <p:cNvPr id="3" name="Title 2"/>
          <p:cNvSpPr>
            <a:spLocks noGrp="1"/>
          </p:cNvSpPr>
          <p:nvPr>
            <p:ph type="title"/>
          </p:nvPr>
        </p:nvSpPr>
        <p:spPr>
          <a:xfrm>
            <a:off x="5029200" y="0"/>
            <a:ext cx="4114800" cy="6858000"/>
          </a:xfrm>
        </p:spPr>
        <p:txBody>
          <a:bodyPr>
            <a:normAutofit fontScale="90000"/>
          </a:bodyPr>
          <a:lstStyle/>
          <a:p>
            <a:r>
              <a:rPr lang="en-US" i="1" dirty="0" smtClean="0"/>
              <a:t>“Then shall appear the sign of the son of man in heaven…and they shall see the Son of man coming in the clouds of heaven  with power and great glory.”</a:t>
            </a:r>
            <a:endParaRPr lang="en-US" i="1" dirty="0"/>
          </a:p>
        </p:txBody>
      </p:sp>
      <p:pic>
        <p:nvPicPr>
          <p:cNvPr id="4" name="Picture 2" descr="C:\Users\Ptr. Daniel White\Desktop\Bible pictures\Jesus\00 Faces of Jesus\1474002.jpg"/>
          <p:cNvPicPr>
            <a:picLocks noChangeAspect="1" noChangeArrowheads="1"/>
          </p:cNvPicPr>
          <p:nvPr/>
        </p:nvPicPr>
        <p:blipFill>
          <a:blip r:embed="rId4" cstate="print">
            <a:duotone>
              <a:prstClr val="black"/>
              <a:srgbClr val="FFC000">
                <a:tint val="45000"/>
                <a:satMod val="400000"/>
              </a:srgbClr>
            </a:duotone>
          </a:blip>
          <a:srcRect/>
          <a:stretch>
            <a:fillRect/>
          </a:stretch>
        </p:blipFill>
        <p:spPr bwMode="auto">
          <a:xfrm>
            <a:off x="0" y="3452649"/>
            <a:ext cx="2438400" cy="3405351"/>
          </a:xfrm>
          <a:prstGeom prst="rect">
            <a:avLst/>
          </a:prstGeom>
          <a:ln>
            <a:noFill/>
          </a:ln>
          <a:effectLst>
            <a:softEdge rad="112500"/>
          </a:effectLst>
        </p:spPr>
      </p:pic>
    </p:spTree>
    <p:extLst>
      <p:ext uri="{BB962C8B-B14F-4D97-AF65-F5344CB8AC3E}">
        <p14:creationId xmlns:p14="http://schemas.microsoft.com/office/powerpoint/2010/main" val="192536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2438400" y="609600"/>
            <a:ext cx="4269957" cy="5562600"/>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4038600" y="1905000"/>
            <a:ext cx="1828800" cy="1995054"/>
          </a:xfrm>
          <a:prstGeom prst="ellipse">
            <a:avLst/>
          </a:prstGeom>
          <a:ln>
            <a:noFill/>
          </a:ln>
          <a:effectLst>
            <a:softEdge rad="112500"/>
          </a:effectLst>
        </p:spPr>
      </p:pic>
      <p:sp>
        <p:nvSpPr>
          <p:cNvPr id="4" name="Title 3"/>
          <p:cNvSpPr>
            <a:spLocks noGrp="1"/>
          </p:cNvSpPr>
          <p:nvPr>
            <p:ph type="title"/>
          </p:nvPr>
        </p:nvSpPr>
        <p:spPr>
          <a:xfrm>
            <a:off x="4267200" y="4343400"/>
            <a:ext cx="2362200" cy="1676400"/>
          </a:xfrm>
        </p:spPr>
        <p:txBody>
          <a:bodyPr/>
          <a:lstStyle/>
          <a:p>
            <a:r>
              <a:rPr lang="en-US" b="1" i="1" dirty="0" smtClean="0">
                <a:solidFill>
                  <a:schemeClr val="bg1"/>
                </a:solidFill>
              </a:rPr>
              <a:t>6:1-8</a:t>
            </a:r>
            <a:endParaRPr lang="en-US" b="1" i="1" dirty="0">
              <a:solidFill>
                <a:schemeClr val="bg1"/>
              </a:solidFill>
            </a:endParaRPr>
          </a:p>
        </p:txBody>
      </p:sp>
    </p:spTree>
    <p:extLst>
      <p:ext uri="{BB962C8B-B14F-4D97-AF65-F5344CB8AC3E}">
        <p14:creationId xmlns:p14="http://schemas.microsoft.com/office/powerpoint/2010/main" val="119499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4800600" cy="4524315"/>
          </a:xfrm>
          <a:prstGeom prst="rect">
            <a:avLst/>
          </a:prstGeom>
        </p:spPr>
        <p:txBody>
          <a:bodyPr wrap="square">
            <a:spAutoFit/>
          </a:bodyPr>
          <a:lstStyle/>
          <a:p>
            <a:pPr algn="ctr"/>
            <a:r>
              <a:rPr lang="en-US" sz="3600" i="1" dirty="0" smtClean="0"/>
              <a:t>“Behold, He cometh with clouds; and every eye shall see Him, and they also which pierced Him: and all </a:t>
            </a:r>
            <a:r>
              <a:rPr lang="en-US" sz="3600" i="1" dirty="0" err="1" smtClean="0"/>
              <a:t>kindreds</a:t>
            </a:r>
            <a:r>
              <a:rPr lang="en-US" sz="3600" i="1" dirty="0" smtClean="0"/>
              <a:t> of the earth shall wail because of Him. Even so, Amen.”  (Revelation 1:7) </a:t>
            </a:r>
            <a:endParaRPr lang="en-US" sz="3600" i="1" dirty="0"/>
          </a:p>
        </p:txBody>
      </p:sp>
      <p:pic>
        <p:nvPicPr>
          <p:cNvPr id="5122" name="Picture 2" descr="C:\Users\Ptr. Daniel White\Desktop\Bible pictures\Prophecy pictures\prophecy pictures\revelation\Artistic-Eye-48577.jpg"/>
          <p:cNvPicPr>
            <a:picLocks noChangeAspect="1" noChangeArrowheads="1"/>
          </p:cNvPicPr>
          <p:nvPr/>
        </p:nvPicPr>
        <p:blipFill>
          <a:blip r:embed="rId3" cstate="print"/>
          <a:srcRect/>
          <a:stretch>
            <a:fillRect/>
          </a:stretch>
        </p:blipFill>
        <p:spPr bwMode="auto">
          <a:xfrm>
            <a:off x="533400" y="4429125"/>
            <a:ext cx="3886200" cy="2428875"/>
          </a:xfrm>
          <a:prstGeom prst="rect">
            <a:avLst/>
          </a:prstGeom>
          <a:ln>
            <a:noFill/>
          </a:ln>
          <a:effectLst>
            <a:softEdge rad="112500"/>
          </a:effectLst>
        </p:spPr>
      </p:pic>
      <p:pic>
        <p:nvPicPr>
          <p:cNvPr id="5124" name="Picture 4" descr="C:\Users\Ptr. Daniel White\Desktop\Bible pictures\Prophecy pictures\prophecy pictures\rapture and second coming\Christ.bmp"/>
          <p:cNvPicPr>
            <a:picLocks noChangeAspect="1" noChangeArrowheads="1"/>
          </p:cNvPicPr>
          <p:nvPr/>
        </p:nvPicPr>
        <p:blipFill>
          <a:blip r:embed="rId4" cstate="print"/>
          <a:srcRect l="5023" t="3355" r="5114" b="20538"/>
          <a:stretch>
            <a:fillRect/>
          </a:stretch>
        </p:blipFill>
        <p:spPr bwMode="auto">
          <a:xfrm>
            <a:off x="5334000" y="0"/>
            <a:ext cx="3810000" cy="3995854"/>
          </a:xfrm>
          <a:prstGeom prst="rect">
            <a:avLst/>
          </a:prstGeom>
          <a:ln>
            <a:noFill/>
          </a:ln>
          <a:effectLst>
            <a:softEdge rad="112500"/>
          </a:effectLst>
        </p:spPr>
      </p:pic>
      <p:pic>
        <p:nvPicPr>
          <p:cNvPr id="4" name="Picture 4" descr="C:\Users\Ptr. Daniel White\Desktop\Bible pictures\Jesus\12 Crucifixion\0256 Está Consumado.jpg"/>
          <p:cNvPicPr>
            <a:picLocks noChangeAspect="1" noChangeArrowheads="1"/>
          </p:cNvPicPr>
          <p:nvPr/>
        </p:nvPicPr>
        <p:blipFill>
          <a:blip r:embed="rId5" cstate="print">
            <a:lum bright="-10000"/>
          </a:blip>
          <a:srcRect t="-441" r="6225"/>
          <a:stretch>
            <a:fillRect/>
          </a:stretch>
        </p:blipFill>
        <p:spPr bwMode="auto">
          <a:xfrm>
            <a:off x="5257800" y="3962400"/>
            <a:ext cx="3886200" cy="2895600"/>
          </a:xfrm>
          <a:prstGeom prst="rect">
            <a:avLst/>
          </a:prstGeom>
          <a:ln>
            <a:noFill/>
          </a:ln>
          <a:effectLst>
            <a:softEdge rad="112500"/>
          </a:effectLst>
        </p:spPr>
      </p:pic>
      <p:pic>
        <p:nvPicPr>
          <p:cNvPr id="4100" name="Picture 4" descr="http://fc02.deviantart.net/fs70/i/2013/004/d/b/beast_of_the_apocalypse_5__har_magedon_by_tommyboywood-d5qgbws.jpg"/>
          <p:cNvPicPr>
            <a:picLocks noChangeAspect="1" noChangeArrowheads="1"/>
          </p:cNvPicPr>
          <p:nvPr/>
        </p:nvPicPr>
        <p:blipFill>
          <a:blip r:embed="rId6" cstate="print"/>
          <a:srcRect l="20312" t="24852" b="13459"/>
          <a:stretch>
            <a:fillRect/>
          </a:stretch>
        </p:blipFill>
        <p:spPr bwMode="auto">
          <a:xfrm>
            <a:off x="5257799" y="0"/>
            <a:ext cx="3886201" cy="4267200"/>
          </a:xfrm>
          <a:prstGeom prst="rect">
            <a:avLst/>
          </a:prstGeom>
          <a:ln>
            <a:noFill/>
          </a:ln>
          <a:effectLst>
            <a:softEdge rad="112500"/>
          </a:effectLst>
        </p:spPr>
      </p:pic>
      <p:pic>
        <p:nvPicPr>
          <p:cNvPr id="4098" name="Picture 2" descr="http://www.wolvertoon.com/bwapocalypse/faces.gif"/>
          <p:cNvPicPr>
            <a:picLocks noChangeAspect="1" noChangeArrowheads="1"/>
          </p:cNvPicPr>
          <p:nvPr/>
        </p:nvPicPr>
        <p:blipFill>
          <a:blip r:embed="rId7" cstate="print"/>
          <a:srcRect t="-2941"/>
          <a:stretch>
            <a:fillRect/>
          </a:stretch>
        </p:blipFill>
        <p:spPr bwMode="auto">
          <a:xfrm>
            <a:off x="5155533" y="4038600"/>
            <a:ext cx="3988467" cy="2819400"/>
          </a:xfrm>
          <a:prstGeom prst="rect">
            <a:avLst/>
          </a:prstGeom>
          <a:ln>
            <a:noFill/>
          </a:ln>
          <a:effectLst>
            <a:softEdge rad="112500"/>
          </a:effectLst>
        </p:spPr>
      </p:pic>
    </p:spTree>
    <p:extLst>
      <p:ext uri="{BB962C8B-B14F-4D97-AF65-F5344CB8AC3E}">
        <p14:creationId xmlns:p14="http://schemas.microsoft.com/office/powerpoint/2010/main" val="391678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to="" calcmode="lin" valueType="num">
                                      <p:cBhvr>
                                        <p:cTn id="7" dur="1" fill="hold"/>
                                        <p:tgtEl>
                                          <p:spTgt spid="512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to="" calcmode="lin" valueType="num">
                                      <p:cBhvr>
                                        <p:cTn id="12" dur="1" fill="hold"/>
                                        <p:tgtEl>
                                          <p:spTgt spid="512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fade">
                                      <p:cBhvr>
                                        <p:cTn id="22" dur="2000"/>
                                        <p:tgtEl>
                                          <p:spTgt spid="410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fade">
                                      <p:cBhvr>
                                        <p:cTn id="2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lindsaysnyder.files.wordpress.com/2013/01/man-praying-dark.jpg"/>
          <p:cNvPicPr>
            <a:picLocks noChangeAspect="1" noChangeArrowheads="1"/>
          </p:cNvPicPr>
          <p:nvPr/>
        </p:nvPicPr>
        <p:blipFill>
          <a:blip r:embed="rId3" cstate="print"/>
          <a:srcRect/>
          <a:stretch>
            <a:fillRect/>
          </a:stretch>
        </p:blipFill>
        <p:spPr bwMode="auto">
          <a:xfrm>
            <a:off x="0" y="3962400"/>
            <a:ext cx="4353741" cy="2895600"/>
          </a:xfrm>
          <a:prstGeom prst="rect">
            <a:avLst/>
          </a:prstGeom>
          <a:noFill/>
        </p:spPr>
      </p:pic>
      <p:sp>
        <p:nvSpPr>
          <p:cNvPr id="4" name="Title 3"/>
          <p:cNvSpPr>
            <a:spLocks noGrp="1"/>
          </p:cNvSpPr>
          <p:nvPr>
            <p:ph type="ctrTitle"/>
          </p:nvPr>
        </p:nvSpPr>
        <p:spPr>
          <a:xfrm>
            <a:off x="228600" y="457201"/>
            <a:ext cx="3352800" cy="2285999"/>
          </a:xfrm>
        </p:spPr>
        <p:txBody>
          <a:bodyPr>
            <a:normAutofit fontScale="90000"/>
          </a:bodyPr>
          <a:lstStyle/>
          <a:p>
            <a:r>
              <a:rPr lang="en-US" i="1" dirty="0" smtClean="0"/>
              <a:t>“All these things must come to pass.”</a:t>
            </a:r>
            <a:endParaRPr lang="en-US" i="1" dirty="0"/>
          </a:p>
        </p:txBody>
      </p:sp>
      <p:sp>
        <p:nvSpPr>
          <p:cNvPr id="5" name="Subtitle 4"/>
          <p:cNvSpPr>
            <a:spLocks noGrp="1"/>
          </p:cNvSpPr>
          <p:nvPr>
            <p:ph type="subTitle" idx="1"/>
          </p:nvPr>
        </p:nvSpPr>
        <p:spPr>
          <a:xfrm>
            <a:off x="3657600" y="4114800"/>
            <a:ext cx="5486400" cy="2743200"/>
          </a:xfrm>
        </p:spPr>
        <p:txBody>
          <a:bodyPr>
            <a:normAutofit/>
          </a:bodyPr>
          <a:lstStyle/>
          <a:p>
            <a:r>
              <a:rPr lang="en-US" sz="4000" i="1" dirty="0" smtClean="0"/>
              <a:t>“What manner of persons ought ye to be in all holy conversation and godliness?”</a:t>
            </a:r>
            <a:endParaRPr lang="en-US" sz="4000" i="1" dirty="0"/>
          </a:p>
        </p:txBody>
      </p:sp>
      <p:pic>
        <p:nvPicPr>
          <p:cNvPr id="2050" name="Picture 2" descr="http://www.nowtheendbegins.com/images/theRapture/jesus-returns-with-the-church-saints-at-end-of-the-tribulation.jpg"/>
          <p:cNvPicPr>
            <a:picLocks noChangeAspect="1" noChangeArrowheads="1"/>
          </p:cNvPicPr>
          <p:nvPr/>
        </p:nvPicPr>
        <p:blipFill>
          <a:blip r:embed="rId4" cstate="print"/>
          <a:srcRect/>
          <a:stretch>
            <a:fillRect/>
          </a:stretch>
        </p:blipFill>
        <p:spPr bwMode="auto">
          <a:xfrm>
            <a:off x="3762116" y="0"/>
            <a:ext cx="5381884" cy="3581400"/>
          </a:xfrm>
          <a:prstGeom prst="rect">
            <a:avLst/>
          </a:prstGeom>
          <a:noFill/>
        </p:spPr>
      </p:pic>
    </p:spTree>
    <p:extLst>
      <p:ext uri="{BB962C8B-B14F-4D97-AF65-F5344CB8AC3E}">
        <p14:creationId xmlns:p14="http://schemas.microsoft.com/office/powerpoint/2010/main" val="357675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Prophecy pictures\prophecy pictures\revelation\Religious-Christian-2641.jpg"/>
          <p:cNvPicPr>
            <a:picLocks noChangeAspect="1" noChangeArrowheads="1"/>
          </p:cNvPicPr>
          <p:nvPr/>
        </p:nvPicPr>
        <p:blipFill>
          <a:blip r:embed="rId3" cstate="print"/>
          <a:srcRect/>
          <a:stretch>
            <a:fillRect/>
          </a:stretch>
        </p:blipFill>
        <p:spPr bwMode="auto">
          <a:xfrm>
            <a:off x="1" y="0"/>
            <a:ext cx="9144000" cy="6858000"/>
          </a:xfrm>
          <a:prstGeom prst="rect">
            <a:avLst/>
          </a:prstGeom>
          <a:noFill/>
        </p:spPr>
      </p:pic>
    </p:spTree>
    <p:extLst>
      <p:ext uri="{BB962C8B-B14F-4D97-AF65-F5344CB8AC3E}">
        <p14:creationId xmlns:p14="http://schemas.microsoft.com/office/powerpoint/2010/main" val="222187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New Rev. Pix\mass_grave1.jpg"/>
          <p:cNvPicPr>
            <a:picLocks noChangeAspect="1" noChangeArrowheads="1"/>
          </p:cNvPicPr>
          <p:nvPr/>
        </p:nvPicPr>
        <p:blipFill>
          <a:blip r:embed="rId3" cstate="print"/>
          <a:srcRect/>
          <a:stretch>
            <a:fillRect/>
          </a:stretch>
        </p:blipFill>
        <p:spPr bwMode="auto">
          <a:xfrm>
            <a:off x="2335306" y="152400"/>
            <a:ext cx="4116998" cy="3857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a:xfrm>
            <a:off x="0" y="4038600"/>
            <a:ext cx="9144000" cy="2819400"/>
          </a:xfrm>
        </p:spPr>
        <p:txBody>
          <a:bodyPr>
            <a:noAutofit/>
          </a:bodyPr>
          <a:lstStyle/>
          <a:p>
            <a:r>
              <a:rPr lang="en-US" sz="4000" dirty="0" smtClean="0">
                <a:effectLst>
                  <a:glow rad="101600">
                    <a:schemeClr val="bg1">
                      <a:alpha val="60000"/>
                    </a:schemeClr>
                  </a:glow>
                </a:effectLst>
              </a:rPr>
              <a:t>World’s present population 7 billion</a:t>
            </a:r>
            <a:br>
              <a:rPr lang="en-US" sz="4000" dirty="0" smtClean="0">
                <a:effectLst>
                  <a:glow rad="101600">
                    <a:schemeClr val="bg1">
                      <a:alpha val="60000"/>
                    </a:schemeClr>
                  </a:glow>
                </a:effectLst>
              </a:rPr>
            </a:br>
            <a:r>
              <a:rPr lang="en-US" sz="4000" dirty="0" smtClean="0">
                <a:effectLst>
                  <a:glow rad="101600">
                    <a:schemeClr val="bg1">
                      <a:alpha val="60000"/>
                    </a:schemeClr>
                  </a:glow>
                </a:effectLst>
              </a:rPr>
              <a:t>  </a:t>
            </a:r>
            <a:br>
              <a:rPr lang="en-US" sz="4000" dirty="0" smtClean="0">
                <a:effectLst>
                  <a:glow rad="101600">
                    <a:schemeClr val="bg1">
                      <a:alpha val="60000"/>
                    </a:schemeClr>
                  </a:glow>
                </a:effectLst>
              </a:rPr>
            </a:br>
            <a:r>
              <a:rPr lang="en-US" sz="4000" dirty="0" smtClean="0">
                <a:effectLst>
                  <a:glow rad="101600">
                    <a:schemeClr val="bg1">
                      <a:alpha val="60000"/>
                    </a:schemeClr>
                  </a:glow>
                </a:effectLst>
              </a:rPr>
              <a:t>¼ of the world’s population = 1.75 billion</a:t>
            </a:r>
            <a:br>
              <a:rPr lang="en-US" sz="4000" dirty="0" smtClean="0">
                <a:effectLst>
                  <a:glow rad="101600">
                    <a:schemeClr val="bg1">
                      <a:alpha val="60000"/>
                    </a:schemeClr>
                  </a:glow>
                </a:effectLst>
              </a:rPr>
            </a:br>
            <a:endParaRPr lang="en-US" sz="4000" dirty="0">
              <a:effectLst>
                <a:glow rad="101600">
                  <a:schemeClr val="bg1">
                    <a:alpha val="60000"/>
                  </a:schemeClr>
                </a:glow>
              </a:effectLst>
            </a:endParaRPr>
          </a:p>
        </p:txBody>
      </p:sp>
    </p:spTree>
    <p:extLst>
      <p:ext uri="{BB962C8B-B14F-4D97-AF65-F5344CB8AC3E}">
        <p14:creationId xmlns:p14="http://schemas.microsoft.com/office/powerpoint/2010/main" val="2183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2438400" y="609600"/>
            <a:ext cx="4269957" cy="5562600"/>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4446494" y="1295400"/>
            <a:ext cx="1828800" cy="1995054"/>
          </a:xfrm>
          <a:prstGeom prst="ellipse">
            <a:avLst/>
          </a:prstGeom>
          <a:ln>
            <a:noFill/>
          </a:ln>
          <a:effectLst>
            <a:softEdge rad="112500"/>
          </a:effectLst>
        </p:spPr>
      </p:pic>
      <p:sp>
        <p:nvSpPr>
          <p:cNvPr id="4" name="Title 3"/>
          <p:cNvSpPr>
            <a:spLocks noGrp="1"/>
          </p:cNvSpPr>
          <p:nvPr>
            <p:ph type="title"/>
          </p:nvPr>
        </p:nvSpPr>
        <p:spPr>
          <a:xfrm>
            <a:off x="4114800" y="4648200"/>
            <a:ext cx="2438400" cy="1371600"/>
          </a:xfrm>
        </p:spPr>
        <p:txBody>
          <a:bodyPr/>
          <a:lstStyle/>
          <a:p>
            <a:r>
              <a:rPr lang="en-US" b="1" i="1" dirty="0" smtClean="0">
                <a:solidFill>
                  <a:schemeClr val="bg1"/>
                </a:solidFill>
              </a:rPr>
              <a:t>6:9-11</a:t>
            </a:r>
            <a:endParaRPr lang="en-US" b="1" i="1" dirty="0">
              <a:solidFill>
                <a:schemeClr val="bg1"/>
              </a:solidFill>
            </a:endParaRPr>
          </a:p>
        </p:txBody>
      </p:sp>
    </p:spTree>
    <p:extLst>
      <p:ext uri="{BB962C8B-B14F-4D97-AF65-F5344CB8AC3E}">
        <p14:creationId xmlns:p14="http://schemas.microsoft.com/office/powerpoint/2010/main" val="192400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2438400" y="609600"/>
            <a:ext cx="4269957" cy="5562600"/>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4879557" y="762000"/>
            <a:ext cx="1828800" cy="1995054"/>
          </a:xfrm>
          <a:prstGeom prst="ellipse">
            <a:avLst/>
          </a:prstGeom>
          <a:ln>
            <a:noFill/>
          </a:ln>
          <a:effectLst>
            <a:softEdge rad="112500"/>
          </a:effectLst>
        </p:spPr>
      </p:pic>
      <p:sp>
        <p:nvSpPr>
          <p:cNvPr id="4" name="Title 3"/>
          <p:cNvSpPr>
            <a:spLocks noGrp="1"/>
          </p:cNvSpPr>
          <p:nvPr>
            <p:ph type="title"/>
          </p:nvPr>
        </p:nvSpPr>
        <p:spPr>
          <a:xfrm>
            <a:off x="4114800" y="4648200"/>
            <a:ext cx="2438400" cy="1371600"/>
          </a:xfrm>
        </p:spPr>
        <p:txBody>
          <a:bodyPr/>
          <a:lstStyle/>
          <a:p>
            <a:r>
              <a:rPr lang="en-US" b="1" i="1" dirty="0" smtClean="0">
                <a:solidFill>
                  <a:schemeClr val="bg1"/>
                </a:solidFill>
              </a:rPr>
              <a:t>6:12-17</a:t>
            </a:r>
            <a:endParaRPr lang="en-US" b="1" i="1" dirty="0">
              <a:solidFill>
                <a:schemeClr val="bg1"/>
              </a:solidFill>
            </a:endParaRPr>
          </a:p>
        </p:txBody>
      </p:sp>
    </p:spTree>
    <p:extLst>
      <p:ext uri="{BB962C8B-B14F-4D97-AF65-F5344CB8AC3E}">
        <p14:creationId xmlns:p14="http://schemas.microsoft.com/office/powerpoint/2010/main" val="291535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TotalTime>
  <Words>1186</Words>
  <Application>Microsoft Office PowerPoint</Application>
  <PresentationFormat>On-screen Show (4:3)</PresentationFormat>
  <Paragraphs>98</Paragraphs>
  <Slides>51</Slides>
  <Notes>41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Times New Roman</vt:lpstr>
      <vt:lpstr>Office Theme</vt:lpstr>
      <vt:lpstr>The Revelation  of Jesus Christ</vt:lpstr>
      <vt:lpstr>PowerPoint Presentation</vt:lpstr>
      <vt:lpstr>PowerPoint Presentation</vt:lpstr>
      <vt:lpstr>PowerPoint Presentation</vt:lpstr>
      <vt:lpstr>6:1-8</vt:lpstr>
      <vt:lpstr>PowerPoint Presentation</vt:lpstr>
      <vt:lpstr>World’s present population 7 billion    ¼ of the world’s population = 1.75 billion </vt:lpstr>
      <vt:lpstr>6:9-11</vt:lpstr>
      <vt:lpstr>6:12-17</vt:lpstr>
      <vt:lpstr>“And I beheld when he had opened the sixth seal, and, lo, there was a great earthquake; and the sun became black as sackcloth of hair, and the moon became as blood; And the stars of heaven fell unto the earth, even as a fig tree casteth her untimely figs, when she is shaken of a mighty wind. And the heaven departed as a scroll when it is rolled together; and every mountain and island were moved out of their places.”</vt:lpstr>
      <vt:lpstr>“And the kings of the earth, and the great men, and the rich men, and the chief captains, and the mighty men, and every bondman, and every free man, hid themselves in the dens and in the rocks of the mountains; And said to the mountains and rocks, Fall on us…”</vt:lpstr>
      <vt:lpstr>“Hide us from the face of Him that sitteth on the throne, and from the wrath of the Lamb. For the great day of His wrath is come; and who shall be able to stand.”</vt:lpstr>
      <vt:lpstr>PowerPoint Presentation</vt:lpstr>
      <vt:lpstr>Seven Seal Judgments (Revelation 8:1-5)</vt:lpstr>
      <vt:lpstr>“And when he had opened the seventh seal, there was silence in heaven about the space of half an hour. And I saw the seven angels which stood before God; and to them were given seven trumpets.”</vt:lpstr>
      <vt:lpstr>PowerPoint Presentation</vt:lpstr>
      <vt:lpstr>PowerPoint Presentation</vt:lpstr>
      <vt:lpstr>“And another angel came and stood at the altar, having a golden censer; and there was given unto him much incense, that he should offer it with the prayers of all saints upon the golden altar which was before the throne. And the smoke of the incense, which came with the prayers of the saints, ascended up before God out of the angel's hand.”</vt:lpstr>
      <vt:lpstr>PowerPoint Presentation</vt:lpstr>
      <vt:lpstr>PowerPoint Presentation</vt:lpstr>
      <vt:lpstr>“For the Wrath of God is revealed from heaven against all ungodliness and unrighteousness of men, who hold the truth in unrighteousness.”  (Romans 1:18)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Wormwood</vt:lpstr>
      <vt:lpstr>“And the name of the star is called Wormwood: and the third part of the waters became wormwood.”</vt:lpstr>
      <vt:lpstr>PowerPoint Presentation</vt:lpstr>
      <vt:lpstr>“And the fourth angel sounded, and the third part of the sun was smitten, and the third part of the moon, and the third part of the stars; so as the third part of them was darkened, and the day shone not for a third part of it, and the night likewise.”</vt:lpstr>
      <vt:lpstr>The light coming from the sun, moon, and stars is reduced by a third.</vt:lpstr>
      <vt:lpstr>“And there shall be signs in the sun, and in the moon, and in the stars; and upon the earth distress of nations, with perplexity; the sea and the waves roaring. Men’s hearts failing them for fear, and for looking after those things which are coming on the earth: for the powers of heaven shall be.” (Luke 21:25-27)</vt:lpstr>
      <vt:lpstr>PowerPoint Presentation</vt:lpstr>
      <vt:lpstr>PowerPoint Presentation</vt:lpstr>
      <vt:lpstr>“Woe, woe, woe, to the inhabiters of the earth by reason of the other voices of the trumpet of the three angels, which are yet to sound!”</vt:lpstr>
      <vt:lpstr>Revelation 9:1-11:19</vt:lpstr>
      <vt:lpstr>PowerPoint Presentation</vt:lpstr>
      <vt:lpstr>PowerPoint Presentation</vt:lpstr>
      <vt:lpstr>PowerPoint Presentation</vt:lpstr>
      <vt:lpstr>“All these things must come to pass, but the end is not yet. For nation shall rise against nation, and kingdom against kingdom: and there shall be famines, and pestilences, and earthquakes, in divers places. All these are the beginning of sorrows.”</vt:lpstr>
      <vt:lpstr>PowerPoint Presentation</vt:lpstr>
      <vt:lpstr>“And they shall deliver you up to be afflicted, and shall kill you: and ye shall be hated of all nations for my name’s sake.”</vt:lpstr>
      <vt:lpstr>“The sun be darkened, and the moon shall not give her light, and the stars shall fall from heaven, and the powers of the heavens shall be shaken.”</vt:lpstr>
      <vt:lpstr>“Then shall appear the sign of the son of man in heaven…and they shall see the Son of man coming in the clouds of heaven  with power and great glory.”</vt:lpstr>
      <vt:lpstr>PowerPoint Presentation</vt:lpstr>
      <vt:lpstr>“All these things must come to pass.”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9</cp:revision>
  <dcterms:created xsi:type="dcterms:W3CDTF">2015-02-16T14:20:27Z</dcterms:created>
  <dcterms:modified xsi:type="dcterms:W3CDTF">2016-02-17T16:17:38Z</dcterms:modified>
</cp:coreProperties>
</file>