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7" r:id="rId2"/>
    <p:sldId id="258" r:id="rId3"/>
    <p:sldId id="259" r:id="rId4"/>
    <p:sldId id="260" r:id="rId5"/>
    <p:sldId id="261" r:id="rId6"/>
    <p:sldId id="324" r:id="rId7"/>
    <p:sldId id="263" r:id="rId8"/>
    <p:sldId id="325" r:id="rId9"/>
    <p:sldId id="264" r:id="rId10"/>
    <p:sldId id="265" r:id="rId11"/>
    <p:sldId id="266" r:id="rId12"/>
    <p:sldId id="316" r:id="rId13"/>
    <p:sldId id="267" r:id="rId14"/>
    <p:sldId id="268" r:id="rId15"/>
    <p:sldId id="323" r:id="rId16"/>
    <p:sldId id="322" r:id="rId17"/>
    <p:sldId id="269" r:id="rId18"/>
    <p:sldId id="270" r:id="rId19"/>
    <p:sldId id="271" r:id="rId20"/>
    <p:sldId id="272" r:id="rId21"/>
    <p:sldId id="273" r:id="rId22"/>
    <p:sldId id="274" r:id="rId23"/>
    <p:sldId id="308" r:id="rId24"/>
    <p:sldId id="275" r:id="rId25"/>
    <p:sldId id="276" r:id="rId26"/>
    <p:sldId id="277" r:id="rId27"/>
    <p:sldId id="278" r:id="rId28"/>
    <p:sldId id="279" r:id="rId29"/>
    <p:sldId id="311" r:id="rId30"/>
    <p:sldId id="309" r:id="rId31"/>
    <p:sldId id="310" r:id="rId32"/>
    <p:sldId id="312" r:id="rId33"/>
    <p:sldId id="313" r:id="rId34"/>
    <p:sldId id="280" r:id="rId35"/>
    <p:sldId id="281" r:id="rId36"/>
    <p:sldId id="326" r:id="rId37"/>
    <p:sldId id="282" r:id="rId38"/>
    <p:sldId id="327" r:id="rId39"/>
    <p:sldId id="284" r:id="rId40"/>
    <p:sldId id="285" r:id="rId41"/>
    <p:sldId id="286" r:id="rId42"/>
    <p:sldId id="314" r:id="rId43"/>
    <p:sldId id="287" r:id="rId44"/>
    <p:sldId id="288" r:id="rId45"/>
    <p:sldId id="315"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19" r:id="rId61"/>
    <p:sldId id="303" r:id="rId62"/>
    <p:sldId id="304" r:id="rId63"/>
    <p:sldId id="305" r:id="rId64"/>
    <p:sldId id="320" r:id="rId65"/>
    <p:sldId id="318" r:id="rId66"/>
    <p:sldId id="317" r:id="rId67"/>
    <p:sldId id="32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63" autoAdjust="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5C2C97-54DD-415F-B99E-FB2218BB4AC2}" type="datetimeFigureOut">
              <a:rPr lang="en-US" smtClean="0"/>
              <a:t>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6524B-49A4-4C90-8AC1-C769C05FA663}" type="slidenum">
              <a:rPr lang="en-US" smtClean="0"/>
              <a:t>‹#›</a:t>
            </a:fld>
            <a:endParaRPr lang="en-US"/>
          </a:p>
        </p:txBody>
      </p:sp>
    </p:spTree>
    <p:extLst>
      <p:ext uri="{BB962C8B-B14F-4D97-AF65-F5344CB8AC3E}">
        <p14:creationId xmlns:p14="http://schemas.microsoft.com/office/powerpoint/2010/main" val="401018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C0322A-1FF5-420D-B580-E82F87C1CA9B}"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26</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27</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28</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34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35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39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46</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47</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48</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58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59</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61</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62</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63</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64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C0322A-1FF5-420D-B580-E82F87C1CA9B}"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FED8ED-ECFC-4829-854E-CED653D0B0C4}"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1194824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ED8ED-ECFC-4829-854E-CED653D0B0C4}"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3843108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ED8ED-ECFC-4829-854E-CED653D0B0C4}"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332985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FED8ED-ECFC-4829-854E-CED653D0B0C4}"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191335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FED8ED-ECFC-4829-854E-CED653D0B0C4}" type="datetimeFigureOut">
              <a:rPr lang="en-US" smtClean="0"/>
              <a:t>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137546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FED8ED-ECFC-4829-854E-CED653D0B0C4}"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317787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FED8ED-ECFC-4829-854E-CED653D0B0C4}" type="datetimeFigureOut">
              <a:rPr lang="en-US" smtClean="0"/>
              <a:t>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187167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FED8ED-ECFC-4829-854E-CED653D0B0C4}" type="datetimeFigureOut">
              <a:rPr lang="en-US" smtClean="0"/>
              <a:t>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359931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ED8ED-ECFC-4829-854E-CED653D0B0C4}" type="datetimeFigureOut">
              <a:rPr lang="en-US" smtClean="0"/>
              <a:t>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121374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ED8ED-ECFC-4829-854E-CED653D0B0C4}"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8753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FED8ED-ECFC-4829-854E-CED653D0B0C4}" type="datetimeFigureOut">
              <a:rPr lang="en-US" smtClean="0"/>
              <a:t>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C95B-D4BE-4ACB-B7EC-443DD677AAA4}" type="slidenum">
              <a:rPr lang="en-US" smtClean="0"/>
              <a:t>‹#›</a:t>
            </a:fld>
            <a:endParaRPr lang="en-US"/>
          </a:p>
        </p:txBody>
      </p:sp>
    </p:spTree>
    <p:extLst>
      <p:ext uri="{BB962C8B-B14F-4D97-AF65-F5344CB8AC3E}">
        <p14:creationId xmlns:p14="http://schemas.microsoft.com/office/powerpoint/2010/main" val="43359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ED8ED-ECFC-4829-854E-CED653D0B0C4}" type="datetimeFigureOut">
              <a:rPr lang="en-US" smtClean="0"/>
              <a:t>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EC95B-D4BE-4ACB-B7EC-443DD677AAA4}" type="slidenum">
              <a:rPr lang="en-US" smtClean="0"/>
              <a:t>‹#›</a:t>
            </a:fld>
            <a:endParaRPr lang="en-US"/>
          </a:p>
        </p:txBody>
      </p:sp>
    </p:spTree>
    <p:extLst>
      <p:ext uri="{BB962C8B-B14F-4D97-AF65-F5344CB8AC3E}">
        <p14:creationId xmlns:p14="http://schemas.microsoft.com/office/powerpoint/2010/main" val="210603989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7" Type="http://schemas.microsoft.com/office/2007/relationships/hdphoto" Target="../media/hdphoto7.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6210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676400" y="1828800"/>
            <a:ext cx="6096000" cy="1200329"/>
          </a:xfrm>
          <a:prstGeom prst="rect">
            <a:avLst/>
          </a:prstGeom>
        </p:spPr>
        <p:txBody>
          <a:bodyPr wrap="square">
            <a:spAutoFit/>
          </a:bodyPr>
          <a:lstStyle/>
          <a:p>
            <a:pPr algn="ctr"/>
            <a:r>
              <a:rPr lang="en-US" sz="36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2:10-11</a:t>
            </a:r>
          </a:p>
          <a:p>
            <a:pPr algn="ctr"/>
            <a:r>
              <a:rPr lang="en-US" sz="36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3600" dirty="0"/>
          </a:p>
        </p:txBody>
      </p:sp>
    </p:spTree>
    <p:extLst>
      <p:ext uri="{BB962C8B-B14F-4D97-AF65-F5344CB8AC3E}">
        <p14:creationId xmlns:p14="http://schemas.microsoft.com/office/powerpoint/2010/main" val="1809707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Desktop\Prophecy pictures\prophecy pictures\backgrounds\jesus-against-sunset.jpg"/>
          <p:cNvPicPr>
            <a:picLocks noChangeAspect="1" noChangeArrowheads="1"/>
          </p:cNvPicPr>
          <p:nvPr/>
        </p:nvPicPr>
        <p:blipFill>
          <a:blip r:embed="rId3" cstate="print"/>
          <a:srcRect/>
          <a:stretch>
            <a:fillRect/>
          </a:stretch>
        </p:blipFill>
        <p:spPr bwMode="auto">
          <a:xfrm>
            <a:off x="0" y="0"/>
            <a:ext cx="9133670" cy="6858000"/>
          </a:xfrm>
          <a:prstGeom prst="rect">
            <a:avLst/>
          </a:prstGeom>
          <a:noFill/>
        </p:spPr>
      </p:pic>
      <p:sp>
        <p:nvSpPr>
          <p:cNvPr id="3" name="Rectangle 2"/>
          <p:cNvSpPr/>
          <p:nvPr/>
        </p:nvSpPr>
        <p:spPr>
          <a:xfrm>
            <a:off x="304800" y="1143000"/>
            <a:ext cx="7848600" cy="3416320"/>
          </a:xfrm>
          <a:prstGeom prst="rect">
            <a:avLst/>
          </a:prstGeom>
        </p:spPr>
        <p:txBody>
          <a:bodyPr wrap="square">
            <a:spAutoFit/>
          </a:bodyPr>
          <a:lstStyle/>
          <a:p>
            <a:pPr>
              <a:buFont typeface="Arial" charset="0"/>
              <a:buChar char="•"/>
            </a:pPr>
            <a:r>
              <a:rPr lang="en-US" sz="3600" i="1" dirty="0" smtClean="0">
                <a:effectLst>
                  <a:glow rad="101600">
                    <a:schemeClr val="bg1">
                      <a:alpha val="60000"/>
                    </a:schemeClr>
                  </a:glow>
                </a:effectLst>
              </a:rPr>
              <a:t> “Do not fear” – Matthew 10:1-31   </a:t>
            </a:r>
          </a:p>
          <a:p>
            <a:pPr>
              <a:buFont typeface="Arial" charset="0"/>
              <a:buChar char="•"/>
            </a:pPr>
            <a:r>
              <a:rPr lang="en-US" sz="3600" i="1" dirty="0" smtClean="0">
                <a:effectLst>
                  <a:glow rad="101600">
                    <a:schemeClr val="bg1">
                      <a:alpha val="60000"/>
                    </a:schemeClr>
                  </a:glow>
                </a:effectLst>
              </a:rPr>
              <a:t> “Be faithful” – James 1:12</a:t>
            </a:r>
          </a:p>
          <a:p>
            <a:pPr>
              <a:buFont typeface="Arial" charset="0"/>
              <a:buChar char="•"/>
            </a:pPr>
            <a:r>
              <a:rPr lang="en-US" sz="3600" i="1" dirty="0" smtClean="0">
                <a:effectLst>
                  <a:glow rad="101600">
                    <a:schemeClr val="bg1">
                      <a:alpha val="60000"/>
                    </a:schemeClr>
                  </a:glow>
                </a:effectLst>
              </a:rPr>
              <a:t> “I will give thee a crown of life –</a:t>
            </a:r>
          </a:p>
          <a:p>
            <a:pPr>
              <a:buFont typeface="Arial" charset="0"/>
              <a:buChar char="•"/>
            </a:pPr>
            <a:r>
              <a:rPr lang="en-US" sz="3600" i="1" dirty="0" smtClean="0">
                <a:effectLst>
                  <a:glow rad="101600">
                    <a:schemeClr val="bg1">
                      <a:alpha val="60000"/>
                    </a:schemeClr>
                  </a:glow>
                </a:effectLst>
              </a:rPr>
              <a:t> “You will not be hurt of the                            </a:t>
            </a:r>
          </a:p>
          <a:p>
            <a:r>
              <a:rPr lang="en-US" sz="3600" i="1" dirty="0">
                <a:effectLst>
                  <a:glow rad="101600">
                    <a:schemeClr val="bg1">
                      <a:alpha val="60000"/>
                    </a:schemeClr>
                  </a:glow>
                </a:effectLst>
              </a:rPr>
              <a:t> </a:t>
            </a:r>
            <a:r>
              <a:rPr lang="en-US" sz="3600" i="1" dirty="0" smtClean="0">
                <a:effectLst>
                  <a:glow rad="101600">
                    <a:schemeClr val="bg1">
                      <a:alpha val="60000"/>
                    </a:schemeClr>
                  </a:glow>
                </a:effectLst>
              </a:rPr>
              <a:t>  second death.”</a:t>
            </a:r>
          </a:p>
          <a:p>
            <a:pPr>
              <a:buFont typeface="Arial" charset="0"/>
              <a:buChar char="•"/>
            </a:pPr>
            <a:endParaRPr lang="en-US" sz="3600" i="1" dirty="0">
              <a:effectLst>
                <a:glow rad="101600">
                  <a:schemeClr val="bg1">
                    <a:alpha val="60000"/>
                  </a:schemeClr>
                </a:glow>
              </a:effectLst>
            </a:endParaRPr>
          </a:p>
        </p:txBody>
      </p:sp>
      <p:pic>
        <p:nvPicPr>
          <p:cNvPr id="4" name="Picture 3" descr="C:\Users\Ptr. Daniel White\Desktop\Prophecy pictures\prophecy pictures\hell\lakefire.jpg"/>
          <p:cNvPicPr>
            <a:picLocks noChangeAspect="1" noChangeArrowheads="1"/>
          </p:cNvPicPr>
          <p:nvPr/>
        </p:nvPicPr>
        <p:blipFill>
          <a:blip r:embed="rId4" cstate="print"/>
          <a:srcRect t="19022" r="1996"/>
          <a:stretch>
            <a:fillRect/>
          </a:stretch>
        </p:blipFill>
        <p:spPr bwMode="auto">
          <a:xfrm>
            <a:off x="3733800" y="4038600"/>
            <a:ext cx="2514600" cy="2590800"/>
          </a:xfrm>
          <a:prstGeom prst="rect">
            <a:avLst/>
          </a:prstGeom>
          <a:noFill/>
          <a:effectLst>
            <a:reflection blurRad="6350" stA="50000" endA="295" endPos="92000" dist="101600" dir="5400000" sy="-100000" algn="bl" rotWithShape="0"/>
          </a:effectLst>
        </p:spPr>
      </p:pic>
      <p:pic>
        <p:nvPicPr>
          <p:cNvPr id="5" name="Picture 2" descr="C:\Users\Ptr. Daniel White\Desktop\Prophecy pictures\prophecy pictures\revelation\Crowns 3.jpg"/>
          <p:cNvPicPr>
            <a:picLocks noChangeAspect="1" noChangeArrowheads="1"/>
          </p:cNvPicPr>
          <p:nvPr/>
        </p:nvPicPr>
        <p:blipFill>
          <a:blip r:embed="rId5" cstate="print"/>
          <a:srcRect/>
          <a:stretch>
            <a:fillRect/>
          </a:stretch>
        </p:blipFill>
        <p:spPr bwMode="auto">
          <a:xfrm>
            <a:off x="6705600" y="1981200"/>
            <a:ext cx="2209800" cy="1905000"/>
          </a:xfrm>
          <a:prstGeom prst="rect">
            <a:avLst/>
          </a:prstGeom>
          <a:noFill/>
          <a:effectLst>
            <a:reflection blurRad="6350" stA="50000" endA="295" endPos="92000" dist="101600" dir="5400000" sy="-100000" algn="bl" rotWithShape="0"/>
          </a:effectLst>
        </p:spPr>
      </p:pic>
      <p:sp>
        <p:nvSpPr>
          <p:cNvPr id="6" name="Rectangle 5"/>
          <p:cNvSpPr/>
          <p:nvPr/>
        </p:nvSpPr>
        <p:spPr>
          <a:xfrm>
            <a:off x="0" y="228600"/>
            <a:ext cx="9144000" cy="707886"/>
          </a:xfrm>
          <a:prstGeom prst="rect">
            <a:avLst/>
          </a:prstGeom>
        </p:spPr>
        <p:txBody>
          <a:bodyPr wrap="square">
            <a:spAutoFit/>
          </a:bodyPr>
          <a:lstStyle/>
          <a:p>
            <a:pPr algn="ctr"/>
            <a:r>
              <a:rPr lang="en-US" sz="4000" dirty="0" smtClean="0">
                <a:effectLst>
                  <a:glow rad="101600">
                    <a:schemeClr val="bg1">
                      <a:alpha val="60000"/>
                    </a:schemeClr>
                  </a:glow>
                </a:effectLst>
              </a:rPr>
              <a:t>The Words of Jesus Christ</a:t>
            </a:r>
            <a:endParaRPr lang="en-US" sz="4000" dirty="0"/>
          </a:p>
        </p:txBody>
      </p:sp>
    </p:spTree>
    <p:extLst>
      <p:ext uri="{BB962C8B-B14F-4D97-AF65-F5344CB8AC3E}">
        <p14:creationId xmlns:p14="http://schemas.microsoft.com/office/powerpoint/2010/main" val="21073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par>
                                <p:cTn id="28" presetID="24"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to="" calcmode="lin" valueType="num">
                                      <p:cBhvr>
                                        <p:cTn id="30" dur="1" fill="hold"/>
                                        <p:tgtEl>
                                          <p:spTgt spid="3">
                                            <p:txEl>
                                              <p:pRg st="4" end="4"/>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to="" calcmode="lin" valueType="num">
                                      <p:cBhvr>
                                        <p:cTn id="35"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ddclaywriter.files.wordpress.com/2013/03/judgment-seat-of-christ.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139607" y="2133600"/>
            <a:ext cx="4864786"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152400" y="762000"/>
            <a:ext cx="8839200" cy="707886"/>
          </a:xfrm>
          <a:prstGeom prst="rect">
            <a:avLst/>
          </a:prstGeom>
        </p:spPr>
        <p:txBody>
          <a:bodyPr wrap="square">
            <a:spAutoFit/>
          </a:bodyPr>
          <a:lstStyle/>
          <a:p>
            <a:pPr algn="ctr"/>
            <a:r>
              <a:rPr lang="en-US" sz="4000" i="1" dirty="0">
                <a:effectLst>
                  <a:glow rad="101600">
                    <a:schemeClr val="bg1">
                      <a:alpha val="60000"/>
                    </a:schemeClr>
                  </a:glow>
                </a:effectLst>
              </a:rPr>
              <a:t>“I will give thee a crown of life </a:t>
            </a:r>
            <a:endParaRPr lang="en-US" sz="4000" dirty="0"/>
          </a:p>
        </p:txBody>
      </p:sp>
    </p:spTree>
    <p:extLst>
      <p:ext uri="{BB962C8B-B14F-4D97-AF65-F5344CB8AC3E}">
        <p14:creationId xmlns:p14="http://schemas.microsoft.com/office/powerpoint/2010/main" val="2526978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 pictures New Testament\Parables &amp; Illustrations\Crowns in Heaven.JPG"/>
          <p:cNvPicPr>
            <a:picLocks noChangeAspect="1" noChangeArrowheads="1"/>
          </p:cNvPicPr>
          <p:nvPr/>
        </p:nvPicPr>
        <p:blipFill>
          <a:blip r:embed="rId3" cstate="print"/>
          <a:srcRect/>
          <a:stretch>
            <a:fillRect/>
          </a:stretch>
        </p:blipFill>
        <p:spPr bwMode="auto">
          <a:xfrm>
            <a:off x="1828800" y="0"/>
            <a:ext cx="5562600" cy="6858000"/>
          </a:xfrm>
          <a:prstGeom prst="roundRect">
            <a:avLst/>
          </a:prstGeom>
          <a:noFill/>
        </p:spPr>
      </p:pic>
    </p:spTree>
    <p:extLst>
      <p:ext uri="{BB962C8B-B14F-4D97-AF65-F5344CB8AC3E}">
        <p14:creationId xmlns:p14="http://schemas.microsoft.com/office/powerpoint/2010/main" val="3686780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Glory of the Lamb 1153 vol 10-1904.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0" y="0"/>
            <a:ext cx="9144001" cy="6858000"/>
          </a:xfrm>
          <a:prstGeom prst="rect">
            <a:avLst/>
          </a:prstGeom>
          <a:noFill/>
        </p:spPr>
      </p:pic>
      <p:pic>
        <p:nvPicPr>
          <p:cNvPr id="3" name="Picture 4" descr="C:\Users\Ptr. Daniel White\Desktop\Bible pictures\crowns\1 Dad's Pix (39).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581400" y="3733800"/>
            <a:ext cx="2286000" cy="2466907"/>
          </a:xfrm>
          <a:prstGeom prst="ellipse">
            <a:avLst/>
          </a:prstGeom>
          <a:ln>
            <a:noFill/>
          </a:ln>
          <a:effectLst>
            <a:softEdge rad="112500"/>
          </a:effectLst>
        </p:spPr>
      </p:pic>
      <p:pic>
        <p:nvPicPr>
          <p:cNvPr id="4" name="Picture 6" descr="C:\Users\Ptr. Daniel White\Desktop\Prophecy pictures\prophecy pictures\rapture and second coming\ALPHA-AND-OMEGA.jpg"/>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3352800" y="0"/>
            <a:ext cx="2743200" cy="2133600"/>
          </a:xfrm>
          <a:prstGeom prst="ellipse">
            <a:avLst/>
          </a:prstGeom>
          <a:ln>
            <a:noFill/>
          </a:ln>
          <a:effectLst>
            <a:softEdge rad="112500"/>
          </a:effectLst>
        </p:spPr>
      </p:pic>
    </p:spTree>
    <p:extLst>
      <p:ext uri="{BB962C8B-B14F-4D97-AF65-F5344CB8AC3E}">
        <p14:creationId xmlns:p14="http://schemas.microsoft.com/office/powerpoint/2010/main" val="297301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prophecynewsandviews.files.wordpress.com/2014/12/we-will-cast-our-crowns-at-his-feet.jpeg?w=960"/>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192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74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normAutofit fontScale="90000"/>
          </a:bodyPr>
          <a:lstStyle/>
          <a:p>
            <a:r>
              <a:rPr lang="en-US" i="1" dirty="0">
                <a:effectLst>
                  <a:glow rad="101600">
                    <a:schemeClr val="bg1">
                      <a:alpha val="60000"/>
                    </a:schemeClr>
                  </a:glow>
                </a:effectLst>
              </a:rPr>
              <a:t>“You will not be hurt of the                            </a:t>
            </a:r>
            <a:br>
              <a:rPr lang="en-US" i="1" dirty="0">
                <a:effectLst>
                  <a:glow rad="101600">
                    <a:schemeClr val="bg1">
                      <a:alpha val="60000"/>
                    </a:schemeClr>
                  </a:glow>
                </a:effectLst>
              </a:rPr>
            </a:br>
            <a:r>
              <a:rPr lang="en-US" i="1" dirty="0">
                <a:effectLst>
                  <a:glow rad="101600">
                    <a:schemeClr val="bg1">
                      <a:alpha val="60000"/>
                    </a:schemeClr>
                  </a:glow>
                </a:effectLst>
              </a:rPr>
              <a:t>   second death.”</a:t>
            </a:r>
            <a:br>
              <a:rPr lang="en-US" i="1" dirty="0">
                <a:effectLst>
                  <a:glow rad="101600">
                    <a:schemeClr val="bg1">
                      <a:alpha val="60000"/>
                    </a:schemeClr>
                  </a:glow>
                </a:effectLst>
              </a:rPr>
            </a:br>
            <a:endParaRPr lang="en-US" dirty="0"/>
          </a:p>
        </p:txBody>
      </p:sp>
      <p:sp>
        <p:nvSpPr>
          <p:cNvPr id="3" name="AutoShape 2" descr="data:image/jpeg;base64,/9j/4AAQSkZJRgABAQAAAQABAAD/2wCEAAkGBhQSEBUUEhQUFRUVFBQUFxcXFhUVFRcVFBQVFBQWFBYYHCYeFxojGRQUHy8gIycpLCwsFR4xNTAqNSYrLCkBCQoKDgwOGg8PGjQkHyIsLCopLC8pKSksLCwsKSksLCwpLCwsLCksLCksLCwsLCksKSwsLCwsLCksNSwsLCwsKf/AABEIAJ8BPgMBIgACEQEDEQH/xAAbAAACAwEBAQAAAAAAAAAAAAAEBQIDBgABB//EADwQAAEDAgUBBwMCBQIFBQAAAAEAAhEDIQQFEjFBUQYTImFxgZEyobHB0RRCUmLwFuEVI4LC8VNykqKy/8QAGgEAAwEBAQEAAAAAAAAAAAAAAgMEAQUABv/EADERAAICAgEDAwEGBQUAAAAAAAECAAMRIRIEMUETIlEUQmFxgaGxIzLB0fAFQ1KR4f/aAAwDAQACEQMRAD8A+Grly5enpy5cvV6enL0LgpLIQE4LiuXhWQ5y5cvCtmTly5cvTJ6ApaERl2BfWeGUxJPwBySeAvKjIcQLwSJ6whLDOI4Vkjl4kGheriooYztJhVvUwr8LgHVSQwTpaXOPAaLkk8L2QNmbxLaEBK8AUyFwCZJcbk2tUixesU0vMoC6gr2qMq2oqYRiTMNziuXQicvwneVWM21Pa2ekmJRHQzBAJOBBlyc51l9JradSjOl+oFrnaiC0xcgDcRbhJihRg4yIdtTVtxb/ADO54uXsLxFFzly5cvT05TZuoKTN16ehtNqmWKNEK9oU57yte0jToK80YVtEKVVySzbldSjEH0qQXhcpQsMpVM9oiCsaotCvY1WkziomZSWrzSryFW5YDDavEiuXkrwoovM4lcuXBemT1cV7C8cF6aRqeLlwClC9MAjzsliCyrUjmi/7Qf0SyEd2eb4qh6Uah+yFDFN/uMfw/rOsozQg+9v6SLqSqLEdRolxDWiSSAB1JsAmOI7L1KcfxBZQB/rcC4jqGMlx+F71VU4Jnno1kRBC1eErtbgA1ghz24h9Q8nQA1gPl4kpzvLKdLuzSqGo19PVqLdHiD3NcA03EaRv1RHZTCGs6rT1Bs0HgFxhrZcwEoLirVh/A3BoLJZxA2dTPFc0LQ9psip0GMDNWsPex0lpL4jxhoJ0iSQB5JblmVOqPAc1zW3LnQbAXMeactysnPxJ/p7BZ6eNwdoXpTDMME1rWvZr0OtDx4muHB62vKAIWBgRkRz1Mh4mUkKDwrnhdg8BUr1BTpML3HYD/LDzTAcDJ7SNxg48wWJKeZXk1anWpvqMLGh7SS8tZYHo4z9l7mHYzEUWlzxTOkS5rajHvaOrmgzHmlbqzqjwXEucYAJueAAh5ixf4bDHnzNrX02HNTnWB2/pGGMwDWuLH1mABzjADnET1gQDYcpU6kNRAMjgxE+yMztmmu8A8ifWBP3lAh0FFWDxBzD6kr6pXGMEjye2p66jCg4KTqkqJKMZkzcfEiuXL2FsXPFJm68hetXp6GU3K5j0LTcrmpBEpB1GNByumUvp1Va2up2XJltThYUGhSawKmkQpPASyJYtuBEFIK9rZVdF6sFcBXNmcqriBsyVUQEK4q6pVlVArV1BuYMdSsrpU3NUEclIxOUgvArGtXjDUZnQvHK4tXdygzHmsygKQU+5XvdEbrcwApjbJmRSrv8A7Awer3D9AVTTwdR30scfYr3C5o+nTLWQJMkxJ6c7Kn+Ie4y5zj6kqfDZJnXDVhFUZJxvt8/O/wBo1oZTVYO8cA3QQ67hNjOwRGJHe1C+sXue86u7YJdB21ONmCPWyX0swcKT2SYdHtB4QtbMamnTrOnYxaY4J3KSEdjk/wCCV2W0oowD2+7/AMj3Gso1qTaNEaalMF0F2oOLo1tDjFxAO0bpTl+qmzEyCP8AlaD5Fz22+xVWR1tNYOP8rXuPoGEo1+ODsC8QA7vGz56iXAnzsR7LeJr9g2Mj9TEA1Wr6h0wDa+cDX57/AEldKsZoV3bh2gnroiD6wY9lLCZnVeK7y9xIpyLmBLgBA43XrMVqwP8AdRqN+HTH5KXYLGOYHaY8QAMgO2MixtuiC8gcjYOPyzn9oPqipk4scEZ/MjH7wjBZZWr3AJH9Tpj5O6HxOHLHuadwSPhXMxNR7hL3EyOT14GwVmZPDqryOXFFlg2D2mhENXJc5z3P+f3i97JTHD4t2HwhNMlr6zywuH1BjQDpB4kn7IJ9KytwuODGlj2Co0nVBJBB2kEIj7hjv90m4gMS2sggH4/6nmADmUqtUyAWmmP7nP39YF0R2ToMdW8R8Qu1vU/7dEJmeYOqwIDWNHhY3YfuUHhK5p1GuG7SD8IijOjeCYpbkovrIGVX58/J/t+G5bmhmtUP97vyUGisxdNV5Gxc4/JlVNamrpRIrBysY/eZXC6FdpXFq3lM9KUgKbWLxWNK8TPKozO0KBar4US1DmMKSDTCtFYKhyrlbxzFcsQw1lKnUkoKVbScsKTQ8ZUyrNSBFZS75JKx4sgdIKRpryiFe4JxODBrQMu5UGIqngmnZ3/1P3hVNaqX1Fmz2hkKgyY6wnZo1CDqbp6gzP7IzG9i3Bhc09IB2j1U+xAAJlrrlsGwG8fVwfI7rd1KYaZAAHSCT5Aea5HU9XbTbxBlSV1ugyNmfM35FTYwF9Uh1jGhxHpPVUYXDUi/SakN/q0wI9N1tMbSDyWi2pslpaCYvEdOPhYPHPAquDW6QDEeYsT5X4VnT2taDkwbUWkjA1HTctwv/rPJ4AYd/UlSdgMMLCs/Uf6qZa1vqbk/CSsqL0VEXpt/yP6f2jwV74jk9ngDPetI4DRJJ/bzS3Mqje8LQ0AAxI3PmoMxBaZYSOLdFVmNQGoYiLbc2Elaity9xzFXEKvtHmWUKdMkAvLfPRIHsHJ6OzJe1r6Lg9ptM3nq4ECFl5T7s74mva2sWPjU0XDLESSRysvDBeSntMpYE8TKaOXyXNM62kiLC7SJJncX4RT8mZY1HhrYFmxM9HOktHrsj/4dzW6wdfi0k9XHfT19UDmNA+IafCL+ElrWu2JIIEnZIFhY4BlrV4Xe4Jistp02BwrSSDZrZN+t4HCVNrQC0kw6J5uDb8rqpQzirq1OPcczl3vg+0YjSlVY2m9jXnx6Z1NiNMngnlE4LJ+8dppODyRaxB9xwkbHL6B2bww7phc0NPLoEvHSwU/VP6S8h5j+k/inB8CJcR2dq0m63CwO41fYwvKOWtIBc8NJvB3IWlzjNNdJwYx0QRfaL39dljMRiZI4gAW2t0HCmosstX3aM6Wk7xicuZeajQ0Nk8uk8ATe/mqBgaT2HS+HiPrhrT6H4SuriyqH15VS1N8yW3qE+I4HZpxJGumI4l36ApXXyt7XEaSYGqdJbbrDhKvyzHuZUa4G422PtdanAnWS6Sb9A9wn+68DewWPa9P82xJxVXd21MM+mRuCuaFqs9y1jtToc24aC7abiJ6LL6U+u0WLkSZ6TW2J60DkozD0aZMPfvsQDY9SDFkEvQUZGZoOI/HZDU0FlQE/zBzS0gdb79V7V7JEAeIC0GeT5DlOMLgj3dNwdqOm5EgARwLT09lLNGmsyJkUzP8AQwAbAuP5B9lyvqLC2OWvwnQ+mQDliJ3dm2MaS/EUwbQL+8ztaI9VAZdh3iBWbqiLyyPciHfCVYwODyXRJ8UyDuqa1Qnf9ArQjHu/7SYsACOMd/8ABaFOWuqAkwNUtgDy8/VLn5W0j/luYTP9RJI22AslzmGJi20qLXEJy1sN8pIzr24xhisjcySYgGJkXPAje6Aa1aarmjX4ctY4lwZebPG2okn6hxa+yzQWVOzA8pttaKRw7STVa1qrBRDAiJgqIK2qFM1ghSFyZxEAXMBiXmuqi66jCmKZWgAQWZnj/s3mDu8Y1rRI5DRqIbcA9QtqXE6XEB14iefRYXs/iwxx1EiRaBz+i2+GrAQQ4OtDjEiekcmOfJcPr19+QJ2OjXNe4tznEmk8vDm03d24N1NJ8X1ETHO1wsNVc5zy525JJtFzfZfQ87xdNrdTxrn6WxYji252+yy7s6ol09zzJM3/ADyn9G5CaX84vqagWBZoFgMsfUMNHubDpv6q3EZW9sgj6ZkjYRbdbDLs9w76cw1paACCfFtuBNxI4QHaavIbpcCHaiRFhcRHnvcLF6mw2cSuJTXUpXUybjG6pcEb/DalGngTKtDgRFlTfGoOKcpr2ZwjXVwHsc4eWzT/AFG1xurhggPJO+zWXuFYR9Jm4EgcwHg+E9QVNd1A9NsfEKuocxNKcrYynDoIIEFrTJAuJ3Ezzus/2gy4kEUwIIa4k7cxEmx6xG617a+7ZB0sIcQDPUDm/Ky3aUamBjAZaZ1enQjz/RcLpbG9TZnRYHjuYWpQhUGinNTBktQNenpX0a2ZnNsrGO0XCnBut3kuFd3DNLg4H3AF/DPBnhYtgMyPVa7Js1pBzWQ8ucIJkEE2ibDiZnZK6zkU1M6RQr5jZ7jUYQ2kSQItYunrG6w+JonURBF/5t56FfU30Wsl7YkiHN6gbR6JJmeMp02vc7RrMkCATMWE8HmD0XL6XqcEhV7zpvXkZPafPjhXH6Wk+gle4TKn1Hho5+3C0GTZ4HVND2wCfDoaJ1cAknaVosmyynSeHNcHTME2uYkQd7hdG7q2pBBG/E5/06WHIMR4XskKLpeZsIsJnkgGfKEyaadAa3nSywBO+qZEDoDO3VaKrSc50Gbcx1FhJXz3tSX6xSAdpBc4CZJnyG23qoaLG6tuLn8Yb4pr9oku1Wd9+Q0EFgvYz4tp8h5LPuYp0MKZ8QIESTB2/wAhQe5ditFrXgvYSPuOTCRLVdhDpcLNPkdlSVPDu8QsTfbr1Cae0XkZE+jUyXUQ1lhBGkgyL7CJ/MKDMI40vqa0AlpGwtuBYj3KjkuOdDJAa2LRFomyavZ3huxpBH03EgbTb/ZfNOxrYj7528anzGthSHlsEQeVezLXFmoNJAIFhNynOdYvQTppaGyWglkERuJO/ql2Hz17IAPh6bDf/LrtB3dQQJLxrXRh1Hs6O4canEGZ0/iSeeqy+IYA4htwCYO1uFtsw7SuNBzqegtBAjeJ53ny9pWILpK3pTYcl/mSdSE0FnlGuWhwH8wjzF5UAFZpXoYq8yVaz2ngaiqDVWGqxhS2OZUlIlbMNqUn4GFfhxCKfVluyWXIMtTpqyuWG4oGGVpoW9dk7wOVsqNOp2k2g7+s3hPMv7Fgss5pJuXmIA6Wn5SrOrRP5jFjpQO0Tdm8gfUOtpba0GDuD8e/VbChlhbZzbiwA+mBuN+pVtDCUMO3Q2prqNgmNIHoHAefVGVMxpCl3kgNPIuRxsuJ1PU2Wv7RrxqWVAIkQ9osvD2QxsVAI6QN4gLBYnBFjocIPPO91sMzx/etLW1Q25gixIPB2QVLJjUBLvETy0D0uF0emsNKYcxbUi0zP0qQRr6rnNa0mQ2Y8pRD8rLTHHWEScthsxZPa5e8qqqA1IZPk5e66NxOWlt4T/swySJGwUM1qEyNJHsucepY2keJvUVqEwJlHi8ors/HeAklsHcbxztf2VlfCS0mQOkzf0gflNezuW0mkF+ou8oiOD6qi20CsznUr7ppWZ0NP0gh8CW2E9TN/XpCX5qzU1rt3OlsbS2CZHx029Fa1oDyRJMyJggDo0DnzKbVcvdiGk3YQIbMAgiDqnzuIXHVeJBA1LmdVnyvOaD2vsICUuBcbr6nRyR0ObWZLps4AER5kHf2SfMOzDQZELs1dRgYIkrsj7ExlHLCL8LRdmcBU12a0tEkyLkRsHRb5CsZgfFFgB1n9AU0wldlAuvqD26TZwd+0Jd97MpHzCpUcoxrUadGA0GSNcl0gdRJmyT59hWhtQsDHPBDjIaTuPDPvPVaLKsX3jQ4izbNbEgCOu/2QeZZTDCe70sjgg+Lkm/PouZTYVffcSpsYwTPmdQlh1thrptptHoi8LnLg5rngOIiZH1AdfPzVmaVWtMC6Vv8Wy+iXFi+4TnMGrOjPqmEz6nWo6yS0tMEGJHQi/iWfxeDc+pLtL4mHwIANxM/g/CyuBaWg28xuIjpC0Lu0wDG28YHi6AjbzmIXN+lNLH0t5j6yvmJ82qvcBIO7hqgieoA/lHkktXDmJi0xPmtVQ7XNnxsJB6RvxuES3HUqzRrAYALgbk7zsrFusr7pqCyJZ5mE7swUVk7P+c2zjfZtnHyBWgx4oPBAIYJ3AvEcz59EFQxmHoQaepzheXCZPQcDyO6q9YupwDmRGgI4JOptcNhGNgtewCR4CJIc+bAdCZ4TB+Ke158IIEEkRsbW+wgL59/qhrnh72v1DoQRY238kS7tY1x1AO13Fz4YPXr7rkP0NhOxmVi5D3Mq7T48Vn7aS0kRpM+5m3okH8MTYSU5cO/que46S5xJO4/KvqYCmyCHF0R0Gqf6RxHr8LpI4qAQTCi2DJmbIIaWxzM3myrFMhPKGAa6ZcfIACZ6mTsOUwrZRT0MmowQDIM9dxZOPUKupN9MCcgzOYWhqdBt/myOxWUGm2XObNoaDJ2m8WCMptw9Nrpmo82ESA2Dc+cj8pfWfLib++6z1Cx12lC0BRvvK6NJGU8OEJKvpOQvkxqoBHmG7KuLjY2R3+lzp2X0LAZjRdtpjrsmGIxOGDCdTfRcY9RYdkwrCwOAs+TV+zLm/TyrMJ2cqbAm/MkW6HqFpsLnVOpWcwwBPh9lXis1bS1y6LHSjW5yeJgsrDYEXjs1WLYNzxbjzKY0Ox79Gk2Hyvey3aYVHnvH+KAANm258yVrP8AijW+fustVh5i0Zu2Jih2Cc117p5gezQDYa2E5pZjq3ajGZ7QaQBGrkRzCmbnYNmPFzpoLuKMV2V1MAj1Q2E7JtBhw8PQ8rVuzHU22kDrZKDmHjgOBEpYXxmYLrNkwk5O1rYawCOiTZhkWuSeL9NloKNY9VDMsKKtJzHWDuR5GbjkWuDuJCsStROfY1nzMKMrZUBDLgHeHAH0nceaJwuUPECyjmnbdlKo6jWpaqjYaHUz4XOtA0m7d+pTfs3VfVYHuDQST4QZgcauhT7Bhd9oFbMDKcLkT5Gw8/3TT+AfGgPn7CEbSaKkw/6XFpH03aYMdRKspZeSQNY/PyoeYZu0r5a2f0ierhTTtNuVQ7LG1DIsn2MyAC7jPohqeCa3YpqkZgOQRkGJ3dmhMqA7Nsud5Kfh3EqjGYpuHpufIJjwt6u4C22vK6iqXYN3lGX5c1gIiY4RWY5W19GGmOv7KzK8cH0mvqCHkSQNkU+uCwlu3woRXKjYwYNPlObdhySSLJUeyLmG6+i5g15NoCpw1ASe8G3XZXJeyrgtKHYtvExzezhi7SBEpfVyYEmbLbZtmwDSBAjnyWcZmVEtPik3MG11qW2HYm1quMtE7MoYTHneEbTyqARFkZkWZ0qkB0NfJEdeic4utTDYBXrbbA3Ewxw7iY7G5cR9I+UN/wAF1NJI9loaxCvoMEQN+TumfUuomitX8TJDKLfSPhVYnKyGzEHotucADuUNjsE2P8+61euJMH6VPiYSmXt226Lx5dbqtrh8oHRWHs+wm4Tz1yZ7QfpB8zJYKg5xHkmIyerYrR0sqY02CaUaDSNlLb1xz7RKEqRZh8ZlTjcNhK6mCcOCvqDcmBsJv8KurkDRwgT/AFHj3Eaa0afMG4c9EXTwRhbDE9nRNrKqhlYOzmmOkFUHrQwyJgpVYvc4gXJHlKFfnDm2AlGvwM7god2UIVav7Uw8oBqe907eik/BVOXE+5TWjgIsUX/DAiJWt1AB1Penkbmd/gHAagTIv02WsyDCOcASXdbmVnM3w5JbBBgn/b7p3kB7oQSJJM+4BCzqCWqznckVsWEYmnfQIFnEJNicNDpcbpm/EgiZkeSFxBa524gjkdPwubWN944n4lVDOWU3BtVzg2LHiei0GGFJ41MIM8rCZ/Ra5sNudQk3sB0Tns7j2MpAEwYgjgkE3+FS9K8QwO4jk3IjE3+WYNpFiQp5k4U2kzPQLOUO0LTybbwq8Xm7X0y4uIgkR5cJYXEUyEnZiXL8rjEurVAHS9zxPBOy01PE0nOGoXngkH3jdY52MBd9RhF4fFQCd4BM+ypYl+8X6IE+isr04kwB7AKqnmtIVRTBAe4E2vbqsjlmZTh26pG5g3N+UjbnBOJD2y0QRI30hSJWeRHxG+iCJ9MxNYH+clAOrBoubLCf6kfVxVMOOljJPQmRytbicyYWzx1TinEjMUykDEN7qbtcPsp18hZUALxMbX58klpZqyYE/Yo12bHTGsxt7eyywHEytDnUKq1DTJgeFjJ6ckD28JS2h2pD6LXOLWOMy0X5t8i6WZ/Xc+m8AudqbF+YmB90k7O4dwpu7yxLrDaABAR1UgryM9aSPbHGa522hSYGiZMC5MAyYv0VTcQ57Z1WSrPcEXUzFyLhQyrFOFMAzPmjfpwVyDuHVfx1iX47LjUECfULP1+zRncrV08VeOUS97Ym3okrdZVoS7+G43MZhMmLXgyIB85+V2bYoipDT4Q0auogjZaXFPYViMytVtJuZ+Vb07m18tJr1CLhY8wmJDhM2Pym+EDd5Wcy5ggTYT9uid4oaQNOynvUcuIlFJ1kwnGY4MIAvJi3CpdXZOqdUkC3VJM4xpFO3tG6V5ULXdzIE89UyvpRw5GA15D8Zv8AuJAhT7kjkFZ5mbPiNSJGZ1PNRmlh5lAblGdQEXXjMwS45k473+yCxGPA2EFGtROoJwBNJQz8S5oMubEjpMx67KVTPn3lp8lh6OavbWJABkBpPWDaSnoxspl3TBCCImiz1AQRBsbmuKdLbQbbcJTh8TUouJIkkRyn5qyqqlAFNS0KMFYw1Z8ydPGu81J1Y8CVBmBIUnUDtMJHtzqUQYmoTcKfeuaLhVmk8HdWjDlwumHEw9oG6Lk3U8Gx7txAXPp8GQpYdtRvMhMyMSBwcx9S2gkgrqmHHBuljazhwVfTxx3hRmvBlCmV4vCkSYJSpxcDayYYvFF25cgBWfxf2VNQONxmVkaeKeHTKNq450X5uhqTKrjHHoiauDdEmSEw4zFOVMroY1htCb5dUE2SqhhWi8XTfCVAwTeObT+EbEY1JCNw3Ma7miTpA2Hks/iKsbbf5ynFVoezUNp56+6T1aEu8JCnUYlSHPeVUqo3RNTOgKemeVQy5ibq5+TAiYRDGdzz4xAaOeaXyD5LVZZnTCIeQBF9Rg+yz9PIS4i1k0w/Z1n80/K9YEYRAIEIzTNGNgsP33SWr2jcNgm2L7P0y2yU18keNroqgoEU5lTs0c5l7EujovWVyB1URhKjeB7hSpYJxuZ9kbHUxAPMJGLDYuPz/wCF5iMwHHReDAKJy9T+3O5YvbUpfjAgMXpJmEfUwgQNeAYlPrx4i2++eYV/iHkntNhdOoxISWnqBEI1tctF5KC0EnUoTAEhiMl1clCu7PAbOg+inU7QFp2I91Ue0ZNg1MUXgaiWNOdyQyotiXflNWYpoESldPN3ndo+OE0ZQBH3Src/bjq+P2YNVxQ2J3/zdCYiiCLFEOwYBndDYmsBsiTH2ZrdtwBoMwnOCqWvCStBLk5wTLXhNv7QKowp1h0RA0oZjG9UQ1zVzW+6VRcyqfX4/dV18WQp3H0mR0KrxWELmzYKoBc7gbxPcPjp3TCnihGyQ4PLKrp0QY84/KlVq1GGHQialScAwlfA2IyxQcXNc0c32I91pMJhA8CQFmstoVql2lvuSP0WiwDns+sj5Mf/AJU16kAAeIscSSZZUy8A7Kiqxo3A+EdjK7g2QWH2dKXFoqi7mt/+Y/DSloT5iSIozhzLBtr3No/Ke5TkzHMBBDp6IX/TtODJ1z1Jt6eEJ5lLm0wGBrbfJ9bAJ7uvHAi9mXUezTdwCfQL3EZGGtI078my0OBzAdB9/wBkRiC2oCC0lI5RHMg9p8+bkZBswEIvD5aDYt34V2Y4g0KlmODepLSPiZWjys06zQ4Gf+kfsmHI3CNmO4mWZk2hrg64JtYXHt+qQUMhnElskReBYfLiB8L6yMEzkfZv7KnFZFSfpOhpLTLTAkelliORmB64nzdnZ00MSHP8THWsNUf+6DZbNmV04BaGkeSPx2Ea4Q9jSFZh8M0NEAR0hYz8vM8WyMwCnkjDcN/K8xOQQJDU9pVIHhaPwl1btS0Ve60u1Dzt8wvAmJ5tnQmA7QUg0eF+kjggn4hTyHFa6cOBLhzb95WszPIG19UCO8jVLidvKJHyk9PsVUpVCWkBlo2Lh7ndUq68cQyc6iXOsWG+EadR2Hi/ZBYCiQ3xTK0+aZGHDgu6kX+2yz9XB1KQg8ecr3qDGBGV1Z7y1lKVd3A5hZ/EZqRs4D/pcf8AuS6r2id/6h9mkf8Ach+nsfsZYPTTvNPiWN8j8LJ5rQmqIsjMFnDnGJ1eto/Kvr4clwvvwLD7k/hMqU1N7pjEONSGFpGBM/CsxNGeqNwtG1wPz+itFEFJazDRwXImVzHAEjwyT5X/AAoZXgXyAabr7GCLe4Wlr4McWPXf7K3CzPiieo/8Kj6rCYiD02WzBh2ecbxHuFfTyh3J+6ZB9v8AP1UhKhN7mUhQIsdlZHVLcbgOW7+a0ndE2JXNyUO3Ij0JRpaVOTFtsTFYUDXBsU+/ghHCdUOx1OZDyPQKyv2cEfUfgIreoVjowa1xM+5gHI+QqXYto3I+UXmWUVGAlhaQOrQCkrKrn25H9rCPum1oHGQYRef/2Q=="/>
          <p:cNvSpPr>
            <a:spLocks noChangeAspect="1" noChangeArrowheads="1"/>
          </p:cNvSpPr>
          <p:nvPr/>
        </p:nvSpPr>
        <p:spPr bwMode="auto">
          <a:xfrm>
            <a:off x="155575" y="-1165225"/>
            <a:ext cx="48768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QSEBUUEhQUFRUVFBQUFxcXFhUVFRcVFBQVFBQWFBYYHCYeFxojGRQUHy8gIycpLCwsFR4xNTAqNSYrLCkBCQoKDgwOGg8PGjQkHyIsLCopLC8pKSksLCwsKSksLCwpLCwsLCksLCksLCwsLCksKSwsLCwsLCksNSwsLCwsKf/AABEIAJ8BPgMBIgACEQEDEQH/xAAbAAACAwEBAQAAAAAAAAAAAAAEBQIDBgABB//EADwQAAEDAgUBBwMCBQIFBQAAAAEAAhEDIQQFEjFBUQYTImFxgZEyobHB0RRCUmLwFuEVI4LC8VNykqKy/8QAGgEAAwEBAQEAAAAAAAAAAAAAAgMEAQUABv/EADERAAICAgEDAwEGBQUAAAAAAAECAAMRIRIEMUETIlEUQmFxgaGxIzLB0fAFQ1KR4f/aAAwDAQACEQMRAD8A+Grly5enpy5cvV6enL0LgpLIQE4LiuXhWQ5y5cvCtmTly5cvTJ6ApaERl2BfWeGUxJPwBySeAvKjIcQLwSJ6whLDOI4Vkjl4kGheriooYztJhVvUwr8LgHVSQwTpaXOPAaLkk8L2QNmbxLaEBK8AUyFwCZJcbk2tUixesU0vMoC6gr2qMq2oqYRiTMNziuXQicvwneVWM21Pa2ekmJRHQzBAJOBBlyc51l9JradSjOl+oFrnaiC0xcgDcRbhJihRg4yIdtTVtxb/ADO54uXsLxFFzly5cvT05TZuoKTN16ehtNqmWKNEK9oU57yte0jToK80YVtEKVVySzbldSjEH0qQXhcpQsMpVM9oiCsaotCvY1WkziomZSWrzSryFW5YDDavEiuXkrwoovM4lcuXBemT1cV7C8cF6aRqeLlwClC9MAjzsliCyrUjmi/7Qf0SyEd2eb4qh6Uah+yFDFN/uMfw/rOsozQg+9v6SLqSqLEdRolxDWiSSAB1JsAmOI7L1KcfxBZQB/rcC4jqGMlx+F71VU4Jnno1kRBC1eErtbgA1ghz24h9Q8nQA1gPl4kpzvLKdLuzSqGo19PVqLdHiD3NcA03EaRv1RHZTCGs6rT1Bs0HgFxhrZcwEoLirVh/A3BoLJZxA2dTPFc0LQ9psip0GMDNWsPex0lpL4jxhoJ0iSQB5JblmVOqPAc1zW3LnQbAXMeactysnPxJ/p7BZ6eNwdoXpTDMME1rWvZr0OtDx4muHB62vKAIWBgRkRz1Mh4mUkKDwrnhdg8BUr1BTpML3HYD/LDzTAcDJ7SNxg48wWJKeZXk1anWpvqMLGh7SS8tZYHo4z9l7mHYzEUWlzxTOkS5rajHvaOrmgzHmlbqzqjwXEucYAJueAAh5ixf4bDHnzNrX02HNTnWB2/pGGMwDWuLH1mABzjADnET1gQDYcpU6kNRAMjgxE+yMztmmu8A8ifWBP3lAh0FFWDxBzD6kr6pXGMEjye2p66jCg4KTqkqJKMZkzcfEiuXL2FsXPFJm68hetXp6GU3K5j0LTcrmpBEpB1GNByumUvp1Va2up2XJltThYUGhSawKmkQpPASyJYtuBEFIK9rZVdF6sFcBXNmcqriBsyVUQEK4q6pVlVArV1BuYMdSsrpU3NUEclIxOUgvArGtXjDUZnQvHK4tXdygzHmsygKQU+5XvdEbrcwApjbJmRSrv8A7Awer3D9AVTTwdR30scfYr3C5o+nTLWQJMkxJ6c7Kn+Ie4y5zj6kqfDZJnXDVhFUZJxvt8/O/wBo1oZTVYO8cA3QQ67hNjOwRGJHe1C+sXue86u7YJdB21ONmCPWyX0swcKT2SYdHtB4QtbMamnTrOnYxaY4J3KSEdjk/wCCV2W0oowD2+7/AMj3Gso1qTaNEaalMF0F2oOLo1tDjFxAO0bpTl+qmzEyCP8AlaD5Fz22+xVWR1tNYOP8rXuPoGEo1+ODsC8QA7vGz56iXAnzsR7LeJr9g2Mj9TEA1Wr6h0wDa+cDX57/AEldKsZoV3bh2gnroiD6wY9lLCZnVeK7y9xIpyLmBLgBA43XrMVqwP8AdRqN+HTH5KXYLGOYHaY8QAMgO2MixtuiC8gcjYOPyzn9oPqipk4scEZ/MjH7wjBZZWr3AJH9Tpj5O6HxOHLHuadwSPhXMxNR7hL3EyOT14GwVmZPDqryOXFFlg2D2mhENXJc5z3P+f3i97JTHD4t2HwhNMlr6zywuH1BjQDpB4kn7IJ9KytwuODGlj2Co0nVBJBB2kEIj7hjv90m4gMS2sggH4/6nmADmUqtUyAWmmP7nP39YF0R2ToMdW8R8Qu1vU/7dEJmeYOqwIDWNHhY3YfuUHhK5p1GuG7SD8IijOjeCYpbkovrIGVX58/J/t+G5bmhmtUP97vyUGisxdNV5Gxc4/JlVNamrpRIrBysY/eZXC6FdpXFq3lM9KUgKbWLxWNK8TPKozO0KBar4US1DmMKSDTCtFYKhyrlbxzFcsQw1lKnUkoKVbScsKTQ8ZUyrNSBFZS75JKx4sgdIKRpryiFe4JxODBrQMu5UGIqngmnZ3/1P3hVNaqX1Fmz2hkKgyY6wnZo1CDqbp6gzP7IzG9i3Bhc09IB2j1U+xAAJlrrlsGwG8fVwfI7rd1KYaZAAHSCT5Aea5HU9XbTbxBlSV1ugyNmfM35FTYwF9Uh1jGhxHpPVUYXDUi/SakN/q0wI9N1tMbSDyWi2pslpaCYvEdOPhYPHPAquDW6QDEeYsT5X4VnT2taDkwbUWkjA1HTctwv/rPJ4AYd/UlSdgMMLCs/Uf6qZa1vqbk/CSsqL0VEXpt/yP6f2jwV74jk9ngDPetI4DRJJ/bzS3Mqje8LQ0AAxI3PmoMxBaZYSOLdFVmNQGoYiLbc2Elaity9xzFXEKvtHmWUKdMkAvLfPRIHsHJ6OzJe1r6Lg9ptM3nq4ECFl5T7s74mva2sWPjU0XDLESSRysvDBeSntMpYE8TKaOXyXNM62kiLC7SJJncX4RT8mZY1HhrYFmxM9HOktHrsj/4dzW6wdfi0k9XHfT19UDmNA+IafCL+ElrWu2JIIEnZIFhY4BlrV4Xe4Jistp02BwrSSDZrZN+t4HCVNrQC0kw6J5uDb8rqpQzirq1OPcczl3vg+0YjSlVY2m9jXnx6Z1NiNMngnlE4LJ+8dppODyRaxB9xwkbHL6B2bww7phc0NPLoEvHSwU/VP6S8h5j+k/inB8CJcR2dq0m63CwO41fYwvKOWtIBc8NJvB3IWlzjNNdJwYx0QRfaL39dljMRiZI4gAW2t0HCmosstX3aM6Wk7xicuZeajQ0Nk8uk8ATe/mqBgaT2HS+HiPrhrT6H4SuriyqH15VS1N8yW3qE+I4HZpxJGumI4l36ApXXyt7XEaSYGqdJbbrDhKvyzHuZUa4G422PtdanAnWS6Sb9A9wn+68DewWPa9P82xJxVXd21MM+mRuCuaFqs9y1jtToc24aC7abiJ6LL6U+u0WLkSZ6TW2J60DkozD0aZMPfvsQDY9SDFkEvQUZGZoOI/HZDU0FlQE/zBzS0gdb79V7V7JEAeIC0GeT5DlOMLgj3dNwdqOm5EgARwLT09lLNGmsyJkUzP8AQwAbAuP5B9lyvqLC2OWvwnQ+mQDliJ3dm2MaS/EUwbQL+8ztaI9VAZdh3iBWbqiLyyPciHfCVYwODyXRJ8UyDuqa1Qnf9ArQjHu/7SYsACOMd/8ABaFOWuqAkwNUtgDy8/VLn5W0j/luYTP9RJI22AslzmGJi20qLXEJy1sN8pIzr24xhisjcySYgGJkXPAje6Aa1aarmjX4ctY4lwZebPG2okn6hxa+yzQWVOzA8pttaKRw7STVa1qrBRDAiJgqIK2qFM1ghSFyZxEAXMBiXmuqi66jCmKZWgAQWZnj/s3mDu8Y1rRI5DRqIbcA9QtqXE6XEB14iefRYXs/iwxx1EiRaBz+i2+GrAQQ4OtDjEiekcmOfJcPr19+QJ2OjXNe4tznEmk8vDm03d24N1NJ8X1ETHO1wsNVc5zy525JJtFzfZfQ87xdNrdTxrn6WxYji252+yy7s6ol09zzJM3/ADyn9G5CaX84vqagWBZoFgMsfUMNHubDpv6q3EZW9sgj6ZkjYRbdbDLs9w76cw1paACCfFtuBNxI4QHaavIbpcCHaiRFhcRHnvcLF6mw2cSuJTXUpXUybjG6pcEb/DalGngTKtDgRFlTfGoOKcpr2ZwjXVwHsc4eWzT/AFG1xurhggPJO+zWXuFYR9Jm4EgcwHg+E9QVNd1A9NsfEKuocxNKcrYynDoIIEFrTJAuJ3Ezzus/2gy4kEUwIIa4k7cxEmx6xG617a+7ZB0sIcQDPUDm/Ky3aUamBjAZaZ1enQjz/RcLpbG9TZnRYHjuYWpQhUGinNTBktQNenpX0a2ZnNsrGO0XCnBut3kuFd3DNLg4H3AF/DPBnhYtgMyPVa7Js1pBzWQ8ucIJkEE2ibDiZnZK6zkU1M6RQr5jZ7jUYQ2kSQItYunrG6w+JonURBF/5t56FfU30Wsl7YkiHN6gbR6JJmeMp02vc7RrMkCATMWE8HmD0XL6XqcEhV7zpvXkZPafPjhXH6Wk+gle4TKn1Hho5+3C0GTZ4HVND2wCfDoaJ1cAknaVosmyynSeHNcHTME2uYkQd7hdG7q2pBBG/E5/06WHIMR4XskKLpeZsIsJnkgGfKEyaadAa3nSywBO+qZEDoDO3VaKrSc50Gbcx1FhJXz3tSX6xSAdpBc4CZJnyG23qoaLG6tuLn8Yb4pr9oku1Wd9+Q0EFgvYz4tp8h5LPuYp0MKZ8QIESTB2/wAhQe5ditFrXgvYSPuOTCRLVdhDpcLNPkdlSVPDu8QsTfbr1Cae0XkZE+jUyXUQ1lhBGkgyL7CJ/MKDMI40vqa0AlpGwtuBYj3KjkuOdDJAa2LRFomyavZ3huxpBH03EgbTb/ZfNOxrYj7528anzGthSHlsEQeVezLXFmoNJAIFhNynOdYvQTppaGyWglkERuJO/ql2Hz17IAPh6bDf/LrtB3dQQJLxrXRh1Hs6O4canEGZ0/iSeeqy+IYA4htwCYO1uFtsw7SuNBzqegtBAjeJ53ny9pWILpK3pTYcl/mSdSE0FnlGuWhwH8wjzF5UAFZpXoYq8yVaz2ngaiqDVWGqxhS2OZUlIlbMNqUn4GFfhxCKfVluyWXIMtTpqyuWG4oGGVpoW9dk7wOVsqNOp2k2g7+s3hPMv7Fgss5pJuXmIA6Wn5SrOrRP5jFjpQO0Tdm8gfUOtpba0GDuD8e/VbChlhbZzbiwA+mBuN+pVtDCUMO3Q2prqNgmNIHoHAefVGVMxpCl3kgNPIuRxsuJ1PU2Wv7RrxqWVAIkQ9osvD2QxsVAI6QN4gLBYnBFjocIPPO91sMzx/etLW1Q25gixIPB2QVLJjUBLvETy0D0uF0emsNKYcxbUi0zP0qQRr6rnNa0mQ2Y8pRD8rLTHHWEScthsxZPa5e8qqqA1IZPk5e66NxOWlt4T/swySJGwUM1qEyNJHsucepY2keJvUVqEwJlHi8ors/HeAklsHcbxztf2VlfCS0mQOkzf0gflNezuW0mkF+ou8oiOD6qi20CsznUr7ppWZ0NP0gh8CW2E9TN/XpCX5qzU1rt3OlsbS2CZHx029Fa1oDyRJMyJggDo0DnzKbVcvdiGk3YQIbMAgiDqnzuIXHVeJBA1LmdVnyvOaD2vsICUuBcbr6nRyR0ObWZLps4AER5kHf2SfMOzDQZELs1dRgYIkrsj7ExlHLCL8LRdmcBU12a0tEkyLkRsHRb5CsZgfFFgB1n9AU0wldlAuvqD26TZwd+0Jd97MpHzCpUcoxrUadGA0GSNcl0gdRJmyT59hWhtQsDHPBDjIaTuPDPvPVaLKsX3jQ4izbNbEgCOu/2QeZZTDCe70sjgg+Lkm/PouZTYVffcSpsYwTPmdQlh1thrptptHoi8LnLg5rngOIiZH1AdfPzVmaVWtMC6Vv8Wy+iXFi+4TnMGrOjPqmEz6nWo6yS0tMEGJHQi/iWfxeDc+pLtL4mHwIANxM/g/CyuBaWg28xuIjpC0Lu0wDG28YHi6AjbzmIXN+lNLH0t5j6yvmJ82qvcBIO7hqgieoA/lHkktXDmJi0xPmtVQ7XNnxsJB6RvxuES3HUqzRrAYALgbk7zsrFusr7pqCyJZ5mE7swUVk7P+c2zjfZtnHyBWgx4oPBAIYJ3AvEcz59EFQxmHoQaepzheXCZPQcDyO6q9YupwDmRGgI4JOptcNhGNgtewCR4CJIc+bAdCZ4TB+Ke158IIEEkRsbW+wgL59/qhrnh72v1DoQRY238kS7tY1x1AO13Fz4YPXr7rkP0NhOxmVi5D3Mq7T48Vn7aS0kRpM+5m3okH8MTYSU5cO/que46S5xJO4/KvqYCmyCHF0R0Gqf6RxHr8LpI4qAQTCi2DJmbIIaWxzM3myrFMhPKGAa6ZcfIACZ6mTsOUwrZRT0MmowQDIM9dxZOPUKupN9MCcgzOYWhqdBt/myOxWUGm2XObNoaDJ2m8WCMptw9Nrpmo82ESA2Dc+cj8pfWfLib++6z1Cx12lC0BRvvK6NJGU8OEJKvpOQvkxqoBHmG7KuLjY2R3+lzp2X0LAZjRdtpjrsmGIxOGDCdTfRcY9RYdkwrCwOAs+TV+zLm/TyrMJ2cqbAm/MkW6HqFpsLnVOpWcwwBPh9lXis1bS1y6LHSjW5yeJgsrDYEXjs1WLYNzxbjzKY0Ox79Gk2Hyvey3aYVHnvH+KAANm258yVrP8AijW+fustVh5i0Zu2Jih2Cc117p5gezQDYa2E5pZjq3ajGZ7QaQBGrkRzCmbnYNmPFzpoLuKMV2V1MAj1Q2E7JtBhw8PQ8rVuzHU22kDrZKDmHjgOBEpYXxmYLrNkwk5O1rYawCOiTZhkWuSeL9NloKNY9VDMsKKtJzHWDuR5GbjkWuDuJCsStROfY1nzMKMrZUBDLgHeHAH0nceaJwuUPECyjmnbdlKo6jWpaqjYaHUz4XOtA0m7d+pTfs3VfVYHuDQST4QZgcauhT7Bhd9oFbMDKcLkT5Gw8/3TT+AfGgPn7CEbSaKkw/6XFpH03aYMdRKspZeSQNY/PyoeYZu0r5a2f0ierhTTtNuVQ7LG1DIsn2MyAC7jPohqeCa3YpqkZgOQRkGJ3dmhMqA7Nsud5Kfh3EqjGYpuHpufIJjwt6u4C22vK6iqXYN3lGX5c1gIiY4RWY5W19GGmOv7KzK8cH0mvqCHkSQNkU+uCwlu3woRXKjYwYNPlObdhySSLJUeyLmG6+i5g15NoCpw1ASe8G3XZXJeyrgtKHYtvExzezhi7SBEpfVyYEmbLbZtmwDSBAjnyWcZmVEtPik3MG11qW2HYm1quMtE7MoYTHneEbTyqARFkZkWZ0qkB0NfJEdeic4utTDYBXrbbA3Ewxw7iY7G5cR9I+UN/wAF1NJI9loaxCvoMEQN+TumfUuomitX8TJDKLfSPhVYnKyGzEHotucADuUNjsE2P8+61euJMH6VPiYSmXt226Lx5dbqtrh8oHRWHs+wm4Tz1yZ7QfpB8zJYKg5xHkmIyerYrR0sqY02CaUaDSNlLb1xz7RKEqRZh8ZlTjcNhK6mCcOCvqDcmBsJv8KurkDRwgT/AFHj3Eaa0afMG4c9EXTwRhbDE9nRNrKqhlYOzmmOkFUHrQwyJgpVYvc4gXJHlKFfnDm2AlGvwM7god2UIVav7Uw8oBqe907eik/BVOXE+5TWjgIsUX/DAiJWt1AB1Penkbmd/gHAagTIv02WsyDCOcASXdbmVnM3w5JbBBgn/b7p3kB7oQSJJM+4BCzqCWqznckVsWEYmnfQIFnEJNicNDpcbpm/EgiZkeSFxBa524gjkdPwubWN944n4lVDOWU3BtVzg2LHiei0GGFJ41MIM8rCZ/Ra5sNudQk3sB0Tns7j2MpAEwYgjgkE3+FS9K8QwO4jk3IjE3+WYNpFiQp5k4U2kzPQLOUO0LTybbwq8Xm7X0y4uIgkR5cJYXEUyEnZiXL8rjEurVAHS9zxPBOy01PE0nOGoXngkH3jdY52MBd9RhF4fFQCd4BM+ypYl+8X6IE+isr04kwB7AKqnmtIVRTBAe4E2vbqsjlmZTh26pG5g3N+UjbnBOJD2y0QRI30hSJWeRHxG+iCJ9MxNYH+clAOrBoubLCf6kfVxVMOOljJPQmRytbicyYWzx1TinEjMUykDEN7qbtcPsp18hZUALxMbX58klpZqyYE/Yo12bHTGsxt7eyywHEytDnUKq1DTJgeFjJ6ckD28JS2h2pD6LXOLWOMy0X5t8i6WZ/Xc+m8AudqbF+YmB90k7O4dwpu7yxLrDaABAR1UgryM9aSPbHGa522hSYGiZMC5MAyYv0VTcQ57Z1WSrPcEXUzFyLhQyrFOFMAzPmjfpwVyDuHVfx1iX47LjUECfULP1+zRncrV08VeOUS97Ym3okrdZVoS7+G43MZhMmLXgyIB85+V2bYoipDT4Q0auogjZaXFPYViMytVtJuZ+Vb07m18tJr1CLhY8wmJDhM2Pym+EDd5Wcy5ggTYT9uid4oaQNOynvUcuIlFJ1kwnGY4MIAvJi3CpdXZOqdUkC3VJM4xpFO3tG6V5ULXdzIE89UyvpRw5GA15D8Zv8AuJAhT7kjkFZ5mbPiNSJGZ1PNRmlh5lAblGdQEXXjMwS45k473+yCxGPA2EFGtROoJwBNJQz8S5oMubEjpMx67KVTPn3lp8lh6OavbWJABkBpPWDaSnoxspl3TBCCImiz1AQRBsbmuKdLbQbbcJTh8TUouJIkkRyn5qyqqlAFNS0KMFYw1Z8ydPGu81J1Y8CVBmBIUnUDtMJHtzqUQYmoTcKfeuaLhVmk8HdWjDlwumHEw9oG6Lk3U8Gx7txAXPp8GQpYdtRvMhMyMSBwcx9S2gkgrqmHHBuljazhwVfTxx3hRmvBlCmV4vCkSYJSpxcDayYYvFF25cgBWfxf2VNQONxmVkaeKeHTKNq450X5uhqTKrjHHoiauDdEmSEw4zFOVMroY1htCb5dUE2SqhhWi8XTfCVAwTeObT+EbEY1JCNw3Ma7miTpA2Hks/iKsbbf5ynFVoezUNp56+6T1aEu8JCnUYlSHPeVUqo3RNTOgKemeVQy5ibq5+TAiYRDGdzz4xAaOeaXyD5LVZZnTCIeQBF9Rg+yz9PIS4i1k0w/Z1n80/K9YEYRAIEIzTNGNgsP33SWr2jcNgm2L7P0y2yU18keNroqgoEU5lTs0c5l7EujovWVyB1URhKjeB7hSpYJxuZ9kbHUxAPMJGLDYuPz/wCF5iMwHHReDAKJy9T+3O5YvbUpfjAgMXpJmEfUwgQNeAYlPrx4i2++eYV/iHkntNhdOoxISWnqBEI1tctF5KC0EnUoTAEhiMl1clCu7PAbOg+inU7QFp2I91Ue0ZNg1MUXgaiWNOdyQyotiXflNWYpoESldPN3ndo+OE0ZQBH3Src/bjq+P2YNVxQ2J3/zdCYiiCLFEOwYBndDYmsBsiTH2ZrdtwBoMwnOCqWvCStBLk5wTLXhNv7QKowp1h0RA0oZjG9UQ1zVzW+6VRcyqfX4/dV18WQp3H0mR0KrxWELmzYKoBc7gbxPcPjp3TCnihGyQ4PLKrp0QY84/KlVq1GGHQialScAwlfA2IyxQcXNc0c32I91pMJhA8CQFmstoVql2lvuSP0WiwDns+sj5Mf/AJU16kAAeIscSSZZUy8A7Kiqxo3A+EdjK7g2QWH2dKXFoqi7mt/+Y/DSloT5iSIozhzLBtr3No/Ke5TkzHMBBDp6IX/TtODJ1z1Jt6eEJ5lLm0wGBrbfJ9bAJ7uvHAi9mXUezTdwCfQL3EZGGtI078my0OBzAdB9/wBkRiC2oCC0lI5RHMg9p8+bkZBswEIvD5aDYt34V2Y4g0KlmODepLSPiZWjys06zQ4Gf+kfsmHI3CNmO4mWZk2hrg64JtYXHt+qQUMhnElskReBYfLiB8L6yMEzkfZv7KnFZFSfpOhpLTLTAkelliORmB64nzdnZ00MSHP8THWsNUf+6DZbNmV04BaGkeSPx2Ea4Q9jSFZh8M0NEAR0hYz8vM8WyMwCnkjDcN/K8xOQQJDU9pVIHhaPwl1btS0Ve60u1Dzt8wvAmJ5tnQmA7QUg0eF+kjggn4hTyHFa6cOBLhzb95WszPIG19UCO8jVLidvKJHyk9PsVUpVCWkBlo2Lh7ndUq68cQyc6iXOsWG+EadR2Hi/ZBYCiQ3xTK0+aZGHDgu6kX+2yz9XB1KQg8ecr3qDGBGV1Z7y1lKVd3A5hZ/EZqRs4D/pcf8AuS6r2id/6h9mkf8Ach+nsfsZYPTTvNPiWN8j8LJ5rQmqIsjMFnDnGJ1eto/Kvr4clwvvwLD7k/hMqU1N7pjEONSGFpGBM/CsxNGeqNwtG1wPz+itFEFJazDRwXImVzHAEjwyT5X/AAoZXgXyAabr7GCLe4Wlr4McWPXf7K3CzPiieo/8Kj6rCYiD02WzBh2ecbxHuFfTyh3J+6ZB9v8AP1UhKhN7mUhQIsdlZHVLcbgOW7+a0ndE2JXNyUO3Ij0JRpaVOTFtsTFYUDXBsU+/ghHCdUOx1OZDyPQKyv2cEfUfgIreoVjowa1xM+5gHI+QqXYto3I+UXmWUVGAlhaQOrQCkrKrn25H9rCPum1oHGQYRef/2Q=="/>
          <p:cNvSpPr>
            <a:spLocks noChangeAspect="1" noChangeArrowheads="1"/>
          </p:cNvSpPr>
          <p:nvPr/>
        </p:nvSpPr>
        <p:spPr bwMode="auto">
          <a:xfrm>
            <a:off x="307975" y="-1012825"/>
            <a:ext cx="487680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8" name="Picture 6" descr="http://www.sluniverse.com/php/vb/attachments/commercial-announcements/14832d1287163840-introducing-lake-fire-now-open-lake-fire-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57400"/>
            <a:ext cx="9121923" cy="4560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0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Prophecy pictures\prophecy pictures\hell\lakefire.jpg"/>
          <p:cNvPicPr>
            <a:picLocks noChangeAspect="1" noChangeArrowheads="1"/>
          </p:cNvPicPr>
          <p:nvPr/>
        </p:nvPicPr>
        <p:blipFill>
          <a:blip r:embed="rId3" cstate="print"/>
          <a:srcRect t="19022" r="1996"/>
          <a:stretch>
            <a:fillRect/>
          </a:stretch>
        </p:blipFill>
        <p:spPr bwMode="auto">
          <a:xfrm>
            <a:off x="0" y="0"/>
            <a:ext cx="3657600" cy="3833091"/>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3733800" y="228600"/>
            <a:ext cx="5181600" cy="6278562"/>
          </a:xfrm>
        </p:spPr>
        <p:txBody>
          <a:bodyPr>
            <a:normAutofit/>
          </a:bodyPr>
          <a:lstStyle/>
          <a:p>
            <a:r>
              <a:rPr lang="en-US" sz="3600" i="1" dirty="0" smtClean="0"/>
              <a:t>“And in hell he lifted up his eyes, being in torments…” </a:t>
            </a:r>
            <a:br>
              <a:rPr lang="en-US" sz="3600" i="1" dirty="0" smtClean="0"/>
            </a:br>
            <a:r>
              <a:rPr lang="en-US" sz="3600" i="1" dirty="0" smtClean="0"/>
              <a:t/>
            </a:r>
            <a:br>
              <a:rPr lang="en-US" sz="3600" i="1" dirty="0" smtClean="0"/>
            </a:br>
            <a:r>
              <a:rPr lang="en-US" sz="3600" i="1" dirty="0"/>
              <a:t>“And death and hell were cast into the lake of fire. This is the </a:t>
            </a:r>
            <a:r>
              <a:rPr lang="en-US" sz="3600" i="1" u="sng" dirty="0"/>
              <a:t>second death</a:t>
            </a:r>
            <a:r>
              <a:rPr lang="en-US" sz="3600" i="1" dirty="0" smtClean="0"/>
              <a:t>. And whosoever was not found written in the book of life was cast into the lake of fire…”</a:t>
            </a:r>
            <a:endParaRPr lang="en-US" sz="3600" i="1" dirty="0"/>
          </a:p>
        </p:txBody>
      </p:sp>
    </p:spTree>
    <p:extLst>
      <p:ext uri="{BB962C8B-B14F-4D97-AF65-F5344CB8AC3E}">
        <p14:creationId xmlns:p14="http://schemas.microsoft.com/office/powerpoint/2010/main" val="1045500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676400" y="1905001"/>
            <a:ext cx="5943600" cy="1200329"/>
          </a:xfrm>
          <a:prstGeom prst="rect">
            <a:avLst/>
          </a:prstGeom>
        </p:spPr>
        <p:txBody>
          <a:bodyPr wrap="square">
            <a:spAutoFit/>
          </a:bodyPr>
          <a:lstStyle/>
          <a:p>
            <a:pPr algn="ctr"/>
            <a:r>
              <a:rPr lang="en-US" sz="36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2:17</a:t>
            </a:r>
          </a:p>
          <a:p>
            <a:pPr algn="ctr"/>
            <a:r>
              <a:rPr lang="en-US" sz="36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Pergamos”</a:t>
            </a:r>
            <a:endParaRPr lang="en-US" sz="3600" dirty="0"/>
          </a:p>
        </p:txBody>
      </p:sp>
    </p:spTree>
    <p:extLst>
      <p:ext uri="{BB962C8B-B14F-4D97-AF65-F5344CB8AC3E}">
        <p14:creationId xmlns:p14="http://schemas.microsoft.com/office/powerpoint/2010/main" val="256458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Prophecy pictures\prophecy pictures\revelation\Manna 2.jpg"/>
          <p:cNvPicPr>
            <a:picLocks noChangeAspect="1" noChangeArrowheads="1"/>
          </p:cNvPicPr>
          <p:nvPr/>
        </p:nvPicPr>
        <p:blipFill>
          <a:blip r:embed="rId3" cstate="print"/>
          <a:srcRect/>
          <a:stretch>
            <a:fillRect/>
          </a:stretch>
        </p:blipFill>
        <p:spPr bwMode="auto">
          <a:xfrm>
            <a:off x="5257800" y="3733800"/>
            <a:ext cx="3152422" cy="2503394"/>
          </a:xfrm>
          <a:prstGeom prst="rect">
            <a:avLst/>
          </a:prstGeom>
          <a:ln>
            <a:noFill/>
          </a:ln>
          <a:effectLst>
            <a:softEdge rad="112500"/>
          </a:effectLst>
        </p:spPr>
      </p:pic>
      <p:sp>
        <p:nvSpPr>
          <p:cNvPr id="4" name="Rectangle 3"/>
          <p:cNvSpPr/>
          <p:nvPr/>
        </p:nvSpPr>
        <p:spPr>
          <a:xfrm>
            <a:off x="4343400" y="609600"/>
            <a:ext cx="4800600" cy="2308324"/>
          </a:xfrm>
          <a:prstGeom prst="rect">
            <a:avLst/>
          </a:prstGeom>
        </p:spPr>
        <p:txBody>
          <a:bodyPr wrap="square">
            <a:spAutoFit/>
          </a:bodyPr>
          <a:lstStyle/>
          <a:p>
            <a:pPr algn="ctr"/>
            <a:r>
              <a:rPr lang="en-US" sz="4800" b="1" i="1" dirty="0" smtClean="0">
                <a:solidFill>
                  <a:srgbClr val="FFFF00"/>
                </a:solidFill>
              </a:rPr>
              <a:t>“I will give to eat of the hidden manna…”</a:t>
            </a:r>
            <a:endParaRPr lang="en-US" sz="4800" dirty="0"/>
          </a:p>
        </p:txBody>
      </p:sp>
      <p:pic>
        <p:nvPicPr>
          <p:cNvPr id="2051" name="Picture 3" descr="C:\Users\Ptr. Daniel White\Desktop\Bible pictures\Bible pictures Old Testament\Moses3 after Egypt\Manna\how_God_fed_His_people_manna_2.jpg"/>
          <p:cNvPicPr>
            <a:picLocks noChangeAspect="1" noChangeArrowheads="1"/>
          </p:cNvPicPr>
          <p:nvPr/>
        </p:nvPicPr>
        <p:blipFill>
          <a:blip r:embed="rId4" cstate="print"/>
          <a:srcRect/>
          <a:stretch>
            <a:fillRect/>
          </a:stretch>
        </p:blipFill>
        <p:spPr bwMode="auto">
          <a:xfrm>
            <a:off x="1" y="1"/>
            <a:ext cx="4419599" cy="5816818"/>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5196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1981200"/>
            <a:ext cx="2895600" cy="1905000"/>
          </a:xfrm>
        </p:spPr>
        <p:txBody>
          <a:bodyPr>
            <a:noAutofit/>
          </a:bodyPr>
          <a:lstStyle/>
          <a:p>
            <a:r>
              <a:rPr lang="en-US" sz="4000" b="1" i="1" dirty="0" smtClean="0"/>
              <a:t>Promises to the Overcomers</a:t>
            </a:r>
            <a:endParaRPr lang="en-US" sz="4000" b="1" i="1" dirty="0"/>
          </a:p>
        </p:txBody>
      </p:sp>
      <p:pic>
        <p:nvPicPr>
          <p:cNvPr id="1026" name="Picture 2" descr="C:\Users\Ptr. Daniel White\Desktop\Bible pictures\Churches\1 Dad's Pix (37).jpg"/>
          <p:cNvPicPr>
            <a:picLocks noChangeAspect="1" noChangeArrowheads="1"/>
          </p:cNvPicPr>
          <p:nvPr/>
        </p:nvPicPr>
        <p:blipFill>
          <a:blip r:embed="rId3" cstate="print"/>
          <a:srcRect/>
          <a:stretch>
            <a:fillRect/>
          </a:stretch>
        </p:blipFill>
        <p:spPr bwMode="auto">
          <a:xfrm>
            <a:off x="0" y="0"/>
            <a:ext cx="2819400" cy="1997075"/>
          </a:xfrm>
          <a:prstGeom prst="rect">
            <a:avLst/>
          </a:prstGeom>
          <a:ln>
            <a:noFill/>
          </a:ln>
          <a:effectLst>
            <a:softEdge rad="112500"/>
          </a:effectLst>
        </p:spPr>
      </p:pic>
      <p:pic>
        <p:nvPicPr>
          <p:cNvPr id="1027" name="Picture 3" descr="C:\Users\Ptr. Daniel White\Desktop\Bible pictures\Churches\1 Dad's Pix (35).jpg"/>
          <p:cNvPicPr>
            <a:picLocks noChangeAspect="1" noChangeArrowheads="1"/>
          </p:cNvPicPr>
          <p:nvPr/>
        </p:nvPicPr>
        <p:blipFill>
          <a:blip r:embed="rId4" cstate="print"/>
          <a:srcRect/>
          <a:stretch>
            <a:fillRect/>
          </a:stretch>
        </p:blipFill>
        <p:spPr bwMode="auto">
          <a:xfrm>
            <a:off x="0" y="4610100"/>
            <a:ext cx="2990850" cy="2247900"/>
          </a:xfrm>
          <a:prstGeom prst="rect">
            <a:avLst/>
          </a:prstGeom>
          <a:ln>
            <a:noFill/>
          </a:ln>
          <a:effectLst>
            <a:softEdge rad="112500"/>
          </a:effectLst>
        </p:spPr>
      </p:pic>
      <p:pic>
        <p:nvPicPr>
          <p:cNvPr id="1029" name="Picture 5" descr="C:\Users\Ptr. Daniel White\Desktop\Bible pictures\Churches\1 Dad's Pix (32).jpg"/>
          <p:cNvPicPr>
            <a:picLocks noChangeAspect="1" noChangeArrowheads="1"/>
          </p:cNvPicPr>
          <p:nvPr/>
        </p:nvPicPr>
        <p:blipFill>
          <a:blip r:embed="rId5" cstate="print"/>
          <a:srcRect/>
          <a:stretch>
            <a:fillRect/>
          </a:stretch>
        </p:blipFill>
        <p:spPr bwMode="auto">
          <a:xfrm>
            <a:off x="6286500" y="0"/>
            <a:ext cx="2857500" cy="2057400"/>
          </a:xfrm>
          <a:prstGeom prst="rect">
            <a:avLst/>
          </a:prstGeom>
          <a:ln>
            <a:noFill/>
          </a:ln>
          <a:effectLst>
            <a:softEdge rad="112500"/>
          </a:effectLst>
        </p:spPr>
      </p:pic>
      <p:pic>
        <p:nvPicPr>
          <p:cNvPr id="1030" name="Picture 6" descr="C:\Users\Ptr. Daniel White\Desktop\Bible pictures\Churches\010309_0800_8274_nslsw_588732.jpgToJpeg20008080.jpg"/>
          <p:cNvPicPr>
            <a:picLocks noChangeAspect="1" noChangeArrowheads="1"/>
          </p:cNvPicPr>
          <p:nvPr/>
        </p:nvPicPr>
        <p:blipFill>
          <a:blip r:embed="rId6" cstate="print"/>
          <a:srcRect/>
          <a:stretch>
            <a:fillRect/>
          </a:stretch>
        </p:blipFill>
        <p:spPr bwMode="auto">
          <a:xfrm>
            <a:off x="6096001" y="4572000"/>
            <a:ext cx="3048000" cy="2286001"/>
          </a:xfrm>
          <a:prstGeom prst="rect">
            <a:avLst/>
          </a:prstGeom>
          <a:ln>
            <a:noFill/>
          </a:ln>
          <a:effectLst>
            <a:softEdge rad="112500"/>
          </a:effectLst>
        </p:spPr>
      </p:pic>
      <p:pic>
        <p:nvPicPr>
          <p:cNvPr id="3" name="Picture 2" descr="C:\Users\Ptr. Daniel White\Desktop\Bible pictures\Praying\1 Dad's Pix (147).jpg"/>
          <p:cNvPicPr>
            <a:picLocks noChangeAspect="1" noChangeArrowheads="1"/>
          </p:cNvPicPr>
          <p:nvPr/>
        </p:nvPicPr>
        <p:blipFill>
          <a:blip r:embed="rId7" cstate="print"/>
          <a:srcRect/>
          <a:stretch>
            <a:fillRect/>
          </a:stretch>
        </p:blipFill>
        <p:spPr bwMode="auto">
          <a:xfrm>
            <a:off x="3429000" y="3947514"/>
            <a:ext cx="2133600" cy="2910486"/>
          </a:xfrm>
          <a:prstGeom prst="rect">
            <a:avLst/>
          </a:prstGeom>
          <a:ln>
            <a:noFill/>
          </a:ln>
          <a:effectLst>
            <a:softEdge rad="112500"/>
          </a:effectLst>
        </p:spPr>
      </p:pic>
      <p:pic>
        <p:nvPicPr>
          <p:cNvPr id="5" name="Picture 5" descr="C:\Users\Ptr. Daniel White\Desktop\Bible pictures\Churches\Country church 2.jpg"/>
          <p:cNvPicPr>
            <a:picLocks noChangeAspect="1" noChangeArrowheads="1"/>
          </p:cNvPicPr>
          <p:nvPr/>
        </p:nvPicPr>
        <p:blipFill>
          <a:blip r:embed="rId8" cstate="print"/>
          <a:srcRect/>
          <a:stretch>
            <a:fillRect/>
          </a:stretch>
        </p:blipFill>
        <p:spPr bwMode="auto">
          <a:xfrm>
            <a:off x="6324600" y="2268793"/>
            <a:ext cx="2619375" cy="1960307"/>
          </a:xfrm>
          <a:prstGeom prst="rect">
            <a:avLst/>
          </a:prstGeom>
          <a:ln>
            <a:noFill/>
          </a:ln>
          <a:effectLst>
            <a:softEdge rad="112500"/>
          </a:effectLst>
        </p:spPr>
      </p:pic>
      <p:pic>
        <p:nvPicPr>
          <p:cNvPr id="6" name="Picture 6" descr="C:\Users\Ptr. Daniel White\Desktop\Bible pictures\Churches\Church\100_6051.JPG"/>
          <p:cNvPicPr>
            <a:picLocks noChangeAspect="1" noChangeArrowheads="1"/>
          </p:cNvPicPr>
          <p:nvPr/>
        </p:nvPicPr>
        <p:blipFill>
          <a:blip r:embed="rId9" cstate="print"/>
          <a:srcRect/>
          <a:stretch>
            <a:fillRect/>
          </a:stretch>
        </p:blipFill>
        <p:spPr bwMode="auto">
          <a:xfrm>
            <a:off x="3124200" y="0"/>
            <a:ext cx="2844614" cy="2133600"/>
          </a:xfrm>
          <a:prstGeom prst="rect">
            <a:avLst/>
          </a:prstGeom>
          <a:ln>
            <a:noFill/>
          </a:ln>
          <a:effectLst>
            <a:softEdge rad="112500"/>
          </a:effectLst>
        </p:spPr>
      </p:pic>
      <p:pic>
        <p:nvPicPr>
          <p:cNvPr id="1031" name="Picture 7" descr="C:\Users\Ptr. Daniel White\Desktop\Bible pictures\Churches\Church\CIMG1071.JPG"/>
          <p:cNvPicPr>
            <a:picLocks noChangeAspect="1" noChangeArrowheads="1"/>
          </p:cNvPicPr>
          <p:nvPr/>
        </p:nvPicPr>
        <p:blipFill>
          <a:blip r:embed="rId10" cstate="print"/>
          <a:srcRect/>
          <a:stretch>
            <a:fillRect/>
          </a:stretch>
        </p:blipFill>
        <p:spPr bwMode="auto">
          <a:xfrm>
            <a:off x="0" y="2057400"/>
            <a:ext cx="2971800" cy="2228850"/>
          </a:xfrm>
          <a:prstGeom prst="rect">
            <a:avLst/>
          </a:prstGeom>
          <a:ln>
            <a:noFill/>
          </a:ln>
          <a:effectLst>
            <a:softEdge rad="112500"/>
          </a:effectLst>
        </p:spPr>
      </p:pic>
    </p:spTree>
    <p:extLst>
      <p:ext uri="{BB962C8B-B14F-4D97-AF65-F5344CB8AC3E}">
        <p14:creationId xmlns:p14="http://schemas.microsoft.com/office/powerpoint/2010/main" val="2387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43400" y="0"/>
            <a:ext cx="4800600" cy="6659562"/>
          </a:xfrm>
        </p:spPr>
        <p:txBody>
          <a:bodyPr>
            <a:normAutofit/>
          </a:bodyPr>
          <a:lstStyle/>
          <a:p>
            <a:r>
              <a:rPr lang="en-US" sz="3600" i="1" dirty="0" smtClean="0"/>
              <a:t>“I am the bread of life. Your fathers did eat manna in the wilderness, and are dead. This is the bread which cometh down from heaven, that a man may eat thereof, and not die. I am that living bread which came down from heaven.”</a:t>
            </a:r>
            <a:endParaRPr lang="en-US" sz="3600" i="1" dirty="0"/>
          </a:p>
        </p:txBody>
      </p:sp>
      <p:pic>
        <p:nvPicPr>
          <p:cNvPr id="2050" name="Picture 2" descr="C:\Users\Ptr. Daniel White\Desktop\Bible pictures\Jesus\09 Last Supper\the_Lords_supper_with_the_disciples.jpg"/>
          <p:cNvPicPr>
            <a:picLocks noChangeAspect="1" noChangeArrowheads="1"/>
          </p:cNvPicPr>
          <p:nvPr/>
        </p:nvPicPr>
        <p:blipFill>
          <a:blip r:embed="rId3" cstate="print"/>
          <a:srcRect/>
          <a:stretch>
            <a:fillRect/>
          </a:stretch>
        </p:blipFill>
        <p:spPr bwMode="auto">
          <a:xfrm flipH="1">
            <a:off x="-1" y="0"/>
            <a:ext cx="4267200" cy="5029200"/>
          </a:xfrm>
          <a:prstGeom prst="rect">
            <a:avLst/>
          </a:prstGeom>
          <a:noFill/>
          <a:effectLst>
            <a:reflection blurRad="6350" stA="50000" endA="300" endPos="90000" dist="50800" dir="5400000" sy="-100000" algn="bl" rotWithShape="0"/>
          </a:effectLst>
        </p:spPr>
      </p:pic>
    </p:spTree>
    <p:extLst>
      <p:ext uri="{BB962C8B-B14F-4D97-AF65-F5344CB8AC3E}">
        <p14:creationId xmlns:p14="http://schemas.microsoft.com/office/powerpoint/2010/main" val="6056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Jesus\00 Faces of Jesus\scan0095.jpg"/>
          <p:cNvPicPr>
            <a:picLocks noChangeAspect="1" noChangeArrowheads="1"/>
          </p:cNvPicPr>
          <p:nvPr/>
        </p:nvPicPr>
        <p:blipFill>
          <a:blip r:embed="rId3" cstate="print"/>
          <a:srcRect/>
          <a:stretch>
            <a:fillRect/>
          </a:stretch>
        </p:blipFill>
        <p:spPr bwMode="auto">
          <a:xfrm>
            <a:off x="0" y="0"/>
            <a:ext cx="5093572" cy="6858000"/>
          </a:xfrm>
          <a:prstGeom prst="rect">
            <a:avLst/>
          </a:prstGeom>
          <a:noFill/>
        </p:spPr>
      </p:pic>
      <p:sp>
        <p:nvSpPr>
          <p:cNvPr id="3" name="Title 2"/>
          <p:cNvSpPr>
            <a:spLocks noGrp="1"/>
          </p:cNvSpPr>
          <p:nvPr>
            <p:ph type="title"/>
          </p:nvPr>
        </p:nvSpPr>
        <p:spPr>
          <a:xfrm>
            <a:off x="5029200" y="274638"/>
            <a:ext cx="4114800" cy="6354762"/>
          </a:xfrm>
        </p:spPr>
        <p:txBody>
          <a:bodyPr>
            <a:normAutofit/>
          </a:bodyPr>
          <a:lstStyle/>
          <a:p>
            <a:r>
              <a:rPr lang="en-US" i="1" dirty="0" smtClean="0"/>
              <a:t>“And they shall see His face…”</a:t>
            </a:r>
            <a:br>
              <a:rPr lang="en-US" i="1" dirty="0" smtClean="0"/>
            </a:br>
            <a:r>
              <a:rPr lang="en-US" i="1" dirty="0" smtClean="0"/>
              <a:t> (Rev. 22:4)</a:t>
            </a:r>
            <a:endParaRPr lang="en-US" i="1" dirty="0"/>
          </a:p>
        </p:txBody>
      </p:sp>
    </p:spTree>
    <p:extLst>
      <p:ext uri="{BB962C8B-B14F-4D97-AF65-F5344CB8AC3E}">
        <p14:creationId xmlns:p14="http://schemas.microsoft.com/office/powerpoint/2010/main" val="17310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Prophecy pictures\prophecy pictures\revelation\White stone 2.jpg"/>
          <p:cNvPicPr>
            <a:picLocks noChangeAspect="1" noChangeArrowheads="1"/>
          </p:cNvPicPr>
          <p:nvPr/>
        </p:nvPicPr>
        <p:blipFill>
          <a:blip r:embed="rId3" cstate="print"/>
          <a:srcRect/>
          <a:stretch>
            <a:fillRect/>
          </a:stretch>
        </p:blipFill>
        <p:spPr bwMode="auto">
          <a:xfrm>
            <a:off x="438684" y="1524000"/>
            <a:ext cx="4437529" cy="3352800"/>
          </a:xfrm>
          <a:prstGeom prst="ellipse">
            <a:avLst/>
          </a:prstGeom>
          <a:ln>
            <a:noFill/>
          </a:ln>
          <a:effectLst>
            <a:reflection blurRad="6350" stA="50000" endA="295" endPos="92000" dist="101600" dir="5400000" sy="-100000" algn="bl" rotWithShape="0"/>
            <a:softEdge rad="112500"/>
          </a:effectLst>
        </p:spPr>
      </p:pic>
      <p:sp>
        <p:nvSpPr>
          <p:cNvPr id="4" name="Rectangle 3"/>
          <p:cNvSpPr/>
          <p:nvPr/>
        </p:nvSpPr>
        <p:spPr>
          <a:xfrm>
            <a:off x="5105400" y="838200"/>
            <a:ext cx="3657600" cy="5078313"/>
          </a:xfrm>
          <a:prstGeom prst="rect">
            <a:avLst/>
          </a:prstGeom>
        </p:spPr>
        <p:txBody>
          <a:bodyPr wrap="square">
            <a:spAutoFit/>
          </a:bodyPr>
          <a:lstStyle/>
          <a:p>
            <a:pPr algn="ctr"/>
            <a:r>
              <a:rPr lang="en-US" sz="5400" b="1" i="1" dirty="0" smtClean="0"/>
              <a:t>“I will give him a white stone and in the stone a new name.”</a:t>
            </a:r>
            <a:endParaRPr lang="en-US" sz="5400" dirty="0"/>
          </a:p>
        </p:txBody>
      </p:sp>
    </p:spTree>
    <p:extLst>
      <p:ext uri="{BB962C8B-B14F-4D97-AF65-F5344CB8AC3E}">
        <p14:creationId xmlns:p14="http://schemas.microsoft.com/office/powerpoint/2010/main" val="274485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upload.wikimedia.org/wikipedia/commons/a/a3/Maccari-Cicero.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1" r="16853"/>
          <a:stretch/>
        </p:blipFill>
        <p:spPr bwMode="auto">
          <a:xfrm>
            <a:off x="1" y="-94004"/>
            <a:ext cx="9144000" cy="69520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304800"/>
            <a:ext cx="8001000" cy="2308324"/>
          </a:xfrm>
          <a:prstGeom prst="rect">
            <a:avLst/>
          </a:prstGeom>
        </p:spPr>
        <p:txBody>
          <a:bodyPr wrap="square">
            <a:spAutoFit/>
          </a:bodyPr>
          <a:lstStyle/>
          <a:p>
            <a:pPr algn="ctr"/>
            <a:r>
              <a:rPr lang="en-US" sz="3600" i="1" dirty="0" smtClean="0">
                <a:effectLst>
                  <a:glow rad="101600">
                    <a:schemeClr val="bg1">
                      <a:alpha val="60000"/>
                    </a:schemeClr>
                  </a:glow>
                </a:effectLst>
              </a:rPr>
              <a:t>During the time of John’s writing of the book of the Revelation a </a:t>
            </a:r>
            <a:r>
              <a:rPr lang="en-US" sz="3600" i="1" dirty="0">
                <a:effectLst>
                  <a:glow rad="101600">
                    <a:schemeClr val="bg1">
                      <a:alpha val="60000"/>
                    </a:schemeClr>
                  </a:glow>
                </a:effectLst>
              </a:rPr>
              <a:t>white stone given to a person at the close of a trial meant he was acquitted of </a:t>
            </a:r>
            <a:r>
              <a:rPr lang="en-US" sz="3600" i="1" dirty="0" smtClean="0">
                <a:effectLst>
                  <a:glow rad="101600">
                    <a:schemeClr val="bg1">
                      <a:alpha val="60000"/>
                    </a:schemeClr>
                  </a:glow>
                </a:effectLst>
              </a:rPr>
              <a:t>his crimes.</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63758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Accused in pres of judge 1366-2Exo 23_1.jpg"/>
          <p:cNvPicPr>
            <a:picLocks noChangeAspect="1" noChangeArrowheads="1"/>
          </p:cNvPicPr>
          <p:nvPr/>
        </p:nvPicPr>
        <p:blipFill>
          <a:blip r:embed="rId3" cstate="print">
            <a:lum bright="-10000"/>
          </a:blip>
          <a:srcRect/>
          <a:stretch>
            <a:fillRect/>
          </a:stretch>
        </p:blipFill>
        <p:spPr bwMode="auto">
          <a:xfrm>
            <a:off x="-1" y="0"/>
            <a:ext cx="9144001" cy="6858000"/>
          </a:xfrm>
          <a:prstGeom prst="rect">
            <a:avLst/>
          </a:prstGeom>
          <a:noFill/>
        </p:spPr>
      </p:pic>
      <p:pic>
        <p:nvPicPr>
          <p:cNvPr id="3" name="Picture 5" descr="C:\Users\Ptr. Daniel White\Desktop\Bible pictures\Prophecy pictures\prophecy pictures\revelation\Pearl of great price.jpg"/>
          <p:cNvPicPr>
            <a:picLocks noChangeAspect="1" noChangeArrowheads="1"/>
          </p:cNvPicPr>
          <p:nvPr/>
        </p:nvPicPr>
        <p:blipFill>
          <a:blip r:embed="rId4" cstate="print">
            <a:lum bright="-20000"/>
          </a:blip>
          <a:srcRect/>
          <a:stretch>
            <a:fillRect/>
          </a:stretch>
        </p:blipFill>
        <p:spPr bwMode="auto">
          <a:xfrm>
            <a:off x="2133600" y="1600200"/>
            <a:ext cx="5105400" cy="3886200"/>
          </a:xfrm>
          <a:prstGeom prst="ellipse">
            <a:avLst/>
          </a:prstGeom>
          <a:ln>
            <a:noFill/>
          </a:ln>
          <a:effectLst>
            <a:softEdge rad="112500"/>
          </a:effectLst>
        </p:spPr>
      </p:pic>
    </p:spTree>
    <p:extLst>
      <p:ext uri="{BB962C8B-B14F-4D97-AF65-F5344CB8AC3E}">
        <p14:creationId xmlns:p14="http://schemas.microsoft.com/office/powerpoint/2010/main" val="17027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heaven\Gate of Pearle.jpg"/>
          <p:cNvPicPr>
            <a:picLocks noChangeAspect="1" noChangeArrowheads="1"/>
          </p:cNvPicPr>
          <p:nvPr/>
        </p:nvPicPr>
        <p:blipFill>
          <a:blip r:embed="rId3" cstate="print"/>
          <a:srcRect/>
          <a:stretch>
            <a:fillRect/>
          </a:stretch>
        </p:blipFill>
        <p:spPr bwMode="auto">
          <a:xfrm>
            <a:off x="0" y="0"/>
            <a:ext cx="9382126" cy="6934985"/>
          </a:xfrm>
          <a:prstGeom prst="rect">
            <a:avLst/>
          </a:prstGeom>
          <a:noFill/>
        </p:spPr>
      </p:pic>
      <p:pic>
        <p:nvPicPr>
          <p:cNvPr id="1030" name="Picture 6" descr="https://s-media-cache-ak0.pinimg.com/736x/f4/82/fd/f482fd6bc021c5beada21a168f97b03d.jpg"/>
          <p:cNvPicPr>
            <a:picLocks noChangeAspect="1" noChangeArrowheads="1"/>
          </p:cNvPicPr>
          <p:nvPr/>
        </p:nvPicPr>
        <p:blipFill rotWithShape="1">
          <a:blip r:embed="rId4">
            <a:extLst>
              <a:ext uri="{28A0092B-C50C-407E-A947-70E740481C1C}">
                <a14:useLocalDpi xmlns:a14="http://schemas.microsoft.com/office/drawing/2010/main" val="0"/>
              </a:ext>
            </a:extLst>
          </a:blip>
          <a:srcRect l="41882" r="1"/>
          <a:stretch/>
        </p:blipFill>
        <p:spPr bwMode="auto">
          <a:xfrm>
            <a:off x="609600" y="152400"/>
            <a:ext cx="3874997" cy="34290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www.deepertruthblog.com/blogsite/wp-content/uploads/2014/01/Matthew-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371600"/>
            <a:ext cx="3981450" cy="29746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447800" y="1905000"/>
            <a:ext cx="6477000" cy="1200329"/>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2:26-29</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Thyatira”</a:t>
            </a:r>
            <a:endParaRPr lang="en-US" sz="3600" dirty="0"/>
          </a:p>
        </p:txBody>
      </p:sp>
    </p:spTree>
    <p:extLst>
      <p:ext uri="{BB962C8B-B14F-4D97-AF65-F5344CB8AC3E}">
        <p14:creationId xmlns:p14="http://schemas.microsoft.com/office/powerpoint/2010/main" val="2796153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scan0127.jpg"/>
          <p:cNvPicPr>
            <a:picLocks noChangeAspect="1" noChangeArrowheads="1"/>
          </p:cNvPicPr>
          <p:nvPr/>
        </p:nvPicPr>
        <p:blipFill>
          <a:blip r:embed="rId3" cstate="print">
            <a:lum bright="-20000"/>
          </a:blip>
          <a:srcRect/>
          <a:stretch>
            <a:fillRect/>
          </a:stretch>
        </p:blipFill>
        <p:spPr bwMode="auto">
          <a:xfrm>
            <a:off x="0" y="762000"/>
            <a:ext cx="9144000" cy="5257800"/>
          </a:xfrm>
          <a:prstGeom prst="rect">
            <a:avLst/>
          </a:prstGeom>
          <a:noFill/>
        </p:spPr>
      </p:pic>
      <p:sp>
        <p:nvSpPr>
          <p:cNvPr id="3" name="Title 2"/>
          <p:cNvSpPr>
            <a:spLocks noGrp="1"/>
          </p:cNvSpPr>
          <p:nvPr>
            <p:ph type="title"/>
          </p:nvPr>
        </p:nvSpPr>
        <p:spPr>
          <a:xfrm>
            <a:off x="228600" y="4876800"/>
            <a:ext cx="4343400" cy="1143000"/>
          </a:xfrm>
        </p:spPr>
        <p:txBody>
          <a:bodyPr/>
          <a:lstStyle/>
          <a:p>
            <a:r>
              <a:rPr lang="en-US" b="1" i="1" dirty="0" smtClean="0">
                <a:solidFill>
                  <a:schemeClr val="bg1"/>
                </a:solidFill>
              </a:rPr>
              <a:t>Psalms  2:1-12</a:t>
            </a:r>
            <a:endParaRPr lang="en-US" b="1" i="1" dirty="0">
              <a:solidFill>
                <a:schemeClr val="bg1"/>
              </a:solidFill>
            </a:endParaRPr>
          </a:p>
        </p:txBody>
      </p:sp>
    </p:spTree>
    <p:extLst>
      <p:ext uri="{BB962C8B-B14F-4D97-AF65-F5344CB8AC3E}">
        <p14:creationId xmlns:p14="http://schemas.microsoft.com/office/powerpoint/2010/main" val="7233106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r>
              <a:rPr lang="en-US" i="1" dirty="0" smtClean="0"/>
              <a:t>The word “rule” is the same word    used of pastors in </a:t>
            </a:r>
            <a:br>
              <a:rPr lang="en-US" i="1" dirty="0" smtClean="0"/>
            </a:br>
            <a:r>
              <a:rPr lang="en-US" sz="4000" i="1" dirty="0" smtClean="0"/>
              <a:t>(Hebrews 13:17; I Timothy 5:17)</a:t>
            </a:r>
            <a:endParaRPr lang="en-US" sz="4000" i="1" dirty="0"/>
          </a:p>
        </p:txBody>
      </p:sp>
      <p:sp>
        <p:nvSpPr>
          <p:cNvPr id="4" name="Content Placeholder 3"/>
          <p:cNvSpPr>
            <a:spLocks noGrp="1"/>
          </p:cNvSpPr>
          <p:nvPr>
            <p:ph idx="1"/>
          </p:nvPr>
        </p:nvSpPr>
        <p:spPr>
          <a:xfrm>
            <a:off x="457200" y="2057400"/>
            <a:ext cx="8229600" cy="4800600"/>
          </a:xfrm>
        </p:spPr>
        <p:txBody>
          <a:bodyPr>
            <a:normAutofit/>
          </a:bodyPr>
          <a:lstStyle/>
          <a:p>
            <a:r>
              <a:rPr lang="en-US" dirty="0" smtClean="0"/>
              <a:t>Authority</a:t>
            </a:r>
          </a:p>
          <a:p>
            <a:r>
              <a:rPr lang="en-US" dirty="0" smtClean="0"/>
              <a:t>Headship</a:t>
            </a:r>
          </a:p>
          <a:p>
            <a:r>
              <a:rPr lang="en-US" dirty="0" smtClean="0"/>
              <a:t>Administration</a:t>
            </a:r>
          </a:p>
          <a:p>
            <a:r>
              <a:rPr lang="en-US" dirty="0" smtClean="0"/>
              <a:t>Leadership</a:t>
            </a:r>
          </a:p>
          <a:p>
            <a:r>
              <a:rPr lang="en-US" dirty="0" smtClean="0"/>
              <a:t>Instruction</a:t>
            </a:r>
          </a:p>
          <a:p>
            <a:r>
              <a:rPr lang="en-US" dirty="0" smtClean="0"/>
              <a:t>Judgment</a:t>
            </a:r>
          </a:p>
          <a:p>
            <a:r>
              <a:rPr lang="en-US" dirty="0" smtClean="0"/>
              <a:t>Under the headship of Jesus Christ – (</a:t>
            </a:r>
            <a:r>
              <a:rPr lang="en-US" i="1" dirty="0" smtClean="0"/>
              <a:t>Ephesians 2:21-22, 2:6-8)</a:t>
            </a:r>
          </a:p>
          <a:p>
            <a:endParaRPr lang="en-US" dirty="0"/>
          </a:p>
        </p:txBody>
      </p:sp>
      <p:pic>
        <p:nvPicPr>
          <p:cNvPr id="9219" name="Picture 3" descr="c:\Users\Ptr. Daniel White\Desktop\Bible pictures\Bible pictures Old Testament\Shepherds\Shepherds&amp;Sheep 1191-151.jpg"/>
          <p:cNvPicPr>
            <a:picLocks noChangeAspect="1" noChangeArrowheads="1"/>
          </p:cNvPicPr>
          <p:nvPr/>
        </p:nvPicPr>
        <p:blipFill>
          <a:blip r:embed="rId3" cstate="print"/>
          <a:srcRect/>
          <a:stretch>
            <a:fillRect/>
          </a:stretch>
        </p:blipFill>
        <p:spPr bwMode="auto">
          <a:xfrm>
            <a:off x="3733800" y="1905000"/>
            <a:ext cx="3000587" cy="3657600"/>
          </a:xfrm>
          <a:prstGeom prst="rect">
            <a:avLst/>
          </a:prstGeom>
          <a:noFill/>
        </p:spPr>
      </p:pic>
    </p:spTree>
    <p:extLst>
      <p:ext uri="{BB962C8B-B14F-4D97-AF65-F5344CB8AC3E}">
        <p14:creationId xmlns:p14="http://schemas.microsoft.com/office/powerpoint/2010/main" val="5181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to="" calcmode="lin" valueType="num">
                                      <p:cBhvr>
                                        <p:cTn id="37" dur="1" fill="hold"/>
                                        <p:tgtEl>
                                          <p:spTgt spid="4">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jw.org/assets/m/w12/20120915/w12_20120915.art/2012682_univ_cnt_4_lg.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04957" y="-5697"/>
            <a:ext cx="7239000" cy="7239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0400" y="3962400"/>
            <a:ext cx="3046486" cy="2308324"/>
          </a:xfrm>
          <a:prstGeom prst="rect">
            <a:avLst/>
          </a:prstGeom>
        </p:spPr>
        <p:txBody>
          <a:bodyPr wrap="square">
            <a:spAutoFit/>
          </a:bodyPr>
          <a:lstStyle/>
          <a:p>
            <a:pPr algn="ctr"/>
            <a:r>
              <a:rPr lang="en-US" sz="3600" i="1" dirty="0" smtClean="0">
                <a:solidFill>
                  <a:schemeClr val="bg1"/>
                </a:solidFill>
                <a:effectLst>
                  <a:glow rad="101600">
                    <a:schemeClr val="tx1">
                      <a:alpha val="60000"/>
                    </a:schemeClr>
                  </a:glow>
                </a:effectLst>
              </a:rPr>
              <a:t>“And </a:t>
            </a:r>
            <a:r>
              <a:rPr lang="en-US" sz="3600" i="1" dirty="0">
                <a:solidFill>
                  <a:schemeClr val="bg1"/>
                </a:solidFill>
                <a:effectLst>
                  <a:glow rad="101600">
                    <a:schemeClr val="tx1">
                      <a:alpha val="60000"/>
                    </a:schemeClr>
                  </a:glow>
                </a:effectLst>
              </a:rPr>
              <a:t>he shall rule them with a rod of </a:t>
            </a:r>
            <a:r>
              <a:rPr lang="en-US" sz="3600" i="1" dirty="0" smtClean="0">
                <a:solidFill>
                  <a:schemeClr val="bg1"/>
                </a:solidFill>
                <a:effectLst>
                  <a:glow rad="101600">
                    <a:schemeClr val="tx1">
                      <a:alpha val="60000"/>
                    </a:schemeClr>
                  </a:glow>
                </a:effectLst>
              </a:rPr>
              <a:t>iron.” </a:t>
            </a:r>
          </a:p>
          <a:p>
            <a:pPr algn="ctr"/>
            <a:r>
              <a:rPr lang="en-US" sz="3600" i="1" dirty="0" smtClean="0">
                <a:solidFill>
                  <a:schemeClr val="bg1"/>
                </a:solidFill>
                <a:effectLst>
                  <a:glow rad="101600">
                    <a:schemeClr val="tx1">
                      <a:alpha val="60000"/>
                    </a:schemeClr>
                  </a:glow>
                </a:effectLst>
              </a:rPr>
              <a:t>(Rev. 19:15)</a:t>
            </a:r>
            <a:endParaRPr lang="en-US" sz="3600"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930731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62000" y="1600200"/>
            <a:ext cx="7924800" cy="49530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Ephesus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2:7</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Smyrna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2:11</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Pergamos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2:17</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Thyatira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2:26-29</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Sardis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3:5-6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Philadelphia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3:12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    Laodicea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3:21-22</a:t>
            </a:r>
            <a:endParaRPr kumimoji="0" lang="en-US" sz="4000" b="0" i="1" u="none" strike="noStrike" kern="1200" cap="none" spc="0" normalizeH="0" baseline="0" noProof="0" dirty="0">
              <a:ln>
                <a:noFill/>
              </a:ln>
              <a:solidFill>
                <a:schemeClr val="tx1"/>
              </a:solidFill>
              <a:effectLst/>
              <a:uLnTx/>
              <a:uFillTx/>
              <a:latin typeface="+mn-lt"/>
              <a:ea typeface="+mn-ea"/>
              <a:cs typeface="+mn-cs"/>
            </a:endParaRPr>
          </a:p>
        </p:txBody>
      </p:sp>
      <p:sp>
        <p:nvSpPr>
          <p:cNvPr id="3"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chemeClr val="tx1"/>
                </a:solidFill>
                <a:effectLst/>
                <a:uLnTx/>
                <a:uFillTx/>
                <a:latin typeface="+mj-lt"/>
                <a:ea typeface="+mj-ea"/>
                <a:cs typeface="+mj-cs"/>
              </a:rPr>
              <a:t>The Promises to the Overcomers</a:t>
            </a:r>
            <a:endParaRPr kumimoji="0" lang="en-US" sz="4400" b="1" i="1"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16764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23622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30480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37338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44196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51054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2" descr="C:\Users\Ptr. Daniel White\Desktop\Bible pictures\Churches\scan0001.jpg"/>
          <p:cNvPicPr>
            <a:picLocks noChangeAspect="1" noChangeArrowheads="1"/>
          </p:cNvPicPr>
          <p:nvPr/>
        </p:nvPicPr>
        <p:blipFill>
          <a:blip r:embed="rId3" cstate="print"/>
          <a:srcRect/>
          <a:stretch>
            <a:fillRect/>
          </a:stretch>
        </p:blipFill>
        <p:spPr bwMode="auto">
          <a:xfrm>
            <a:off x="228600" y="5867400"/>
            <a:ext cx="877888" cy="77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98428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normAutofit/>
          </a:bodyPr>
          <a:lstStyle/>
          <a:p>
            <a:r>
              <a:rPr lang="en-US" i="1" dirty="0" smtClean="0"/>
              <a:t>“Do </a:t>
            </a:r>
            <a:r>
              <a:rPr lang="en-US" i="1" dirty="0"/>
              <a:t>ye not know that the saints shall judge the world</a:t>
            </a:r>
            <a:r>
              <a:rPr lang="en-US" i="1" dirty="0" smtClean="0"/>
              <a:t>?” </a:t>
            </a:r>
            <a:br>
              <a:rPr lang="en-US" i="1" dirty="0" smtClean="0"/>
            </a:br>
            <a:r>
              <a:rPr lang="en-US" i="1" dirty="0" smtClean="0"/>
              <a:t>(I Cor. 6:2) </a:t>
            </a:r>
            <a:endParaRPr lang="en-US" i="1" dirty="0"/>
          </a:p>
        </p:txBody>
      </p:sp>
      <p:pic>
        <p:nvPicPr>
          <p:cNvPr id="2050" name="Picture 2" descr="http://patentlawcenter.pli.edu/wp-content/uploads/2010/11/Judges-gav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810000"/>
            <a:ext cx="48577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903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2667000"/>
          </a:xfrm>
        </p:spPr>
        <p:txBody>
          <a:bodyPr>
            <a:normAutofit fontScale="90000"/>
          </a:bodyPr>
          <a:lstStyle/>
          <a:p>
            <a:r>
              <a:rPr lang="en-US" i="1" dirty="0" smtClean="0"/>
              <a:t>“By </a:t>
            </a:r>
            <a:r>
              <a:rPr lang="en-US" i="1" dirty="0"/>
              <a:t>me princes rule, and nobles, even all the judges of the earth</a:t>
            </a:r>
            <a:r>
              <a:rPr lang="en-US" i="1" dirty="0" smtClean="0"/>
              <a:t>.” </a:t>
            </a:r>
            <a:br>
              <a:rPr lang="en-US" i="1" dirty="0" smtClean="0"/>
            </a:br>
            <a:r>
              <a:rPr lang="en-US" i="1" dirty="0" smtClean="0"/>
              <a:t>(Prov</a:t>
            </a:r>
            <a:r>
              <a:rPr lang="en-US" i="1" dirty="0"/>
              <a:t>. </a:t>
            </a:r>
            <a:r>
              <a:rPr lang="en-US" i="1" dirty="0" smtClean="0"/>
              <a:t>8:16</a:t>
            </a:r>
            <a:r>
              <a:rPr lang="en-US" i="1" dirty="0"/>
              <a:t>) </a:t>
            </a:r>
            <a:r>
              <a:rPr lang="en-US" i="1" dirty="0" smtClean="0"/>
              <a:t/>
            </a:r>
            <a:br>
              <a:rPr lang="en-US" i="1" dirty="0" smtClean="0"/>
            </a:br>
            <a:endParaRPr lang="en-US" i="1" dirty="0"/>
          </a:p>
        </p:txBody>
      </p:sp>
      <p:pic>
        <p:nvPicPr>
          <p:cNvPr id="26626" name="Picture 2" descr="https://s-media-cache-ak0.pinimg.com/736x/d6/1f/6a/d61f6aadef461076828a0c9b06b86f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86000"/>
            <a:ext cx="4419598" cy="441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6050" y="2819400"/>
            <a:ext cx="4343400" cy="2862322"/>
          </a:xfrm>
          <a:prstGeom prst="rect">
            <a:avLst/>
          </a:prstGeom>
        </p:spPr>
        <p:txBody>
          <a:bodyPr wrap="square">
            <a:spAutoFit/>
          </a:bodyPr>
          <a:lstStyle/>
          <a:p>
            <a:pPr algn="ctr"/>
            <a:r>
              <a:rPr lang="en-US" sz="3600" i="1" dirty="0" smtClean="0"/>
              <a:t>“The </a:t>
            </a:r>
            <a:r>
              <a:rPr lang="en-US" sz="3600" i="1" dirty="0"/>
              <a:t>LORD hath prepared his throne in the heavens; and his kingdom </a:t>
            </a:r>
            <a:r>
              <a:rPr lang="en-US" sz="3600" i="1" dirty="0" err="1"/>
              <a:t>ruleth</a:t>
            </a:r>
            <a:r>
              <a:rPr lang="en-US" sz="3600" i="1" dirty="0"/>
              <a:t> over all</a:t>
            </a:r>
            <a:r>
              <a:rPr lang="en-US" sz="3600" i="1" dirty="0" smtClean="0"/>
              <a:t>.”</a:t>
            </a:r>
            <a:r>
              <a:rPr lang="en-US" sz="3600" i="1" dirty="0"/>
              <a:t> </a:t>
            </a:r>
            <a:r>
              <a:rPr lang="en-US" sz="3600" i="1" dirty="0" smtClean="0"/>
              <a:t>(Psalm 103:19) </a:t>
            </a:r>
            <a:endParaRPr lang="en-US" sz="3600" i="1" dirty="0"/>
          </a:p>
        </p:txBody>
      </p:sp>
    </p:spTree>
    <p:extLst>
      <p:ext uri="{BB962C8B-B14F-4D97-AF65-F5344CB8AC3E}">
        <p14:creationId xmlns:p14="http://schemas.microsoft.com/office/powerpoint/2010/main" val="2479895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ssets.jw.org/assets/m/ws14/20141015/ws14_20141015.art/402014764_univ_cnt_3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09600"/>
            <a:ext cx="9143998"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4876800"/>
            <a:ext cx="9143998" cy="2062103"/>
          </a:xfrm>
          <a:prstGeom prst="rect">
            <a:avLst/>
          </a:prstGeom>
        </p:spPr>
        <p:txBody>
          <a:bodyPr wrap="square">
            <a:spAutoFit/>
          </a:bodyPr>
          <a:lstStyle/>
          <a:p>
            <a:pPr algn="ctr"/>
            <a:r>
              <a:rPr lang="en-US" sz="3200" i="1" dirty="0"/>
              <a:t>“Blessed and holy is he that hath part in the first resurrection: on such the second death hath no power, but they shall be priests of God and of Christ, and shall reign with him a thousand years</a:t>
            </a:r>
            <a:r>
              <a:rPr lang="en-US" sz="3200" i="1" dirty="0" smtClean="0"/>
              <a:t>.” (</a:t>
            </a:r>
            <a:r>
              <a:rPr lang="en-US" sz="3200" i="1" dirty="0"/>
              <a:t>Rev. 20:6) </a:t>
            </a:r>
            <a:endParaRPr lang="en-US" sz="3200" dirty="0"/>
          </a:p>
        </p:txBody>
      </p:sp>
    </p:spTree>
    <p:extLst>
      <p:ext uri="{BB962C8B-B14F-4D97-AF65-F5344CB8AC3E}">
        <p14:creationId xmlns:p14="http://schemas.microsoft.com/office/powerpoint/2010/main" val="4007370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ssets.jw.org/assets/m/w14/20140115/w14_20140115.art/2014044_univ_lsr_lg.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300" y="0"/>
            <a:ext cx="9296400" cy="4648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 y="4898478"/>
            <a:ext cx="9144000" cy="1569660"/>
          </a:xfrm>
          <a:prstGeom prst="rect">
            <a:avLst/>
          </a:prstGeom>
        </p:spPr>
        <p:txBody>
          <a:bodyPr wrap="square">
            <a:spAutoFit/>
          </a:bodyPr>
          <a:lstStyle/>
          <a:p>
            <a:pPr algn="ctr"/>
            <a:r>
              <a:rPr lang="en-US" sz="3200" i="1" dirty="0"/>
              <a:t> </a:t>
            </a:r>
            <a:r>
              <a:rPr lang="en-US" sz="3200" i="1" dirty="0" smtClean="0"/>
              <a:t>“And </a:t>
            </a:r>
            <a:r>
              <a:rPr lang="en-US" sz="3200" i="1" dirty="0"/>
              <a:t>I saw thrones, and they sat upon them, and judgment was given unto </a:t>
            </a:r>
            <a:r>
              <a:rPr lang="en-US" sz="3200" i="1" dirty="0" smtClean="0"/>
              <a:t>them…and </a:t>
            </a:r>
            <a:r>
              <a:rPr lang="en-US" sz="3200" i="1" dirty="0"/>
              <a:t>they lived and reigned with Christ a thousand years</a:t>
            </a:r>
            <a:r>
              <a:rPr lang="en-US" sz="3200" i="1" dirty="0" smtClean="0"/>
              <a:t>.”</a:t>
            </a:r>
            <a:r>
              <a:rPr lang="en-US" sz="3200" i="1" dirty="0"/>
              <a:t> </a:t>
            </a:r>
            <a:r>
              <a:rPr lang="en-US" sz="3200" i="1" dirty="0" smtClean="0"/>
              <a:t>(Rev. 20:4)</a:t>
            </a:r>
            <a:endParaRPr lang="en-US" sz="3200" i="1" dirty="0"/>
          </a:p>
        </p:txBody>
      </p:sp>
    </p:spTree>
    <p:extLst>
      <p:ext uri="{BB962C8B-B14F-4D97-AF65-F5344CB8AC3E}">
        <p14:creationId xmlns:p14="http://schemas.microsoft.com/office/powerpoint/2010/main" val="4098864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apture and second coming\PC_02.jpg"/>
          <p:cNvPicPr>
            <a:picLocks noChangeAspect="1" noChangeArrowheads="1"/>
          </p:cNvPicPr>
          <p:nvPr/>
        </p:nvPicPr>
        <p:blipFill>
          <a:blip r:embed="rId3" cstate="print"/>
          <a:srcRect r="4348" b="1031"/>
          <a:stretch>
            <a:fillRect/>
          </a:stretch>
        </p:blipFill>
        <p:spPr bwMode="auto">
          <a:xfrm>
            <a:off x="0" y="20635"/>
            <a:ext cx="5029200" cy="6858000"/>
          </a:xfrm>
          <a:prstGeom prst="rect">
            <a:avLst/>
          </a:prstGeom>
          <a:noFill/>
        </p:spPr>
      </p:pic>
      <p:sp>
        <p:nvSpPr>
          <p:cNvPr id="4" name="Title 3"/>
          <p:cNvSpPr>
            <a:spLocks noGrp="1"/>
          </p:cNvSpPr>
          <p:nvPr>
            <p:ph type="title"/>
          </p:nvPr>
        </p:nvSpPr>
        <p:spPr>
          <a:xfrm>
            <a:off x="5257800" y="1524000"/>
            <a:ext cx="3505200" cy="1143000"/>
          </a:xfrm>
        </p:spPr>
        <p:txBody>
          <a:bodyPr>
            <a:normAutofit fontScale="90000"/>
          </a:bodyPr>
          <a:lstStyle/>
          <a:p>
            <a:r>
              <a:rPr lang="en-US" i="1" dirty="0" smtClean="0"/>
              <a:t>“I will give him the morning star…”</a:t>
            </a:r>
            <a:endParaRPr lang="en-US" i="1" dirty="0"/>
          </a:p>
        </p:txBody>
      </p:sp>
      <p:pic>
        <p:nvPicPr>
          <p:cNvPr id="27650" name="Picture 2" descr="http://churchofsaintpaul.files.wordpress.com/2011/12/st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41801"/>
            <a:ext cx="3718791" cy="27225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http://churchofsaintpaul.files.wordpress.com/2011/12/star.jpg"/>
          <p:cNvPicPr>
            <a:picLocks noChangeAspect="1" noChangeArrowheads="1"/>
          </p:cNvPicPr>
          <p:nvPr/>
        </p:nvPicPr>
        <p:blipFill rotWithShape="1">
          <a:blip r:embed="rId4">
            <a:extLst>
              <a:ext uri="{28A0092B-C50C-407E-A947-70E740481C1C}">
                <a14:useLocalDpi xmlns:a14="http://schemas.microsoft.com/office/drawing/2010/main" val="0"/>
              </a:ext>
            </a:extLst>
          </a:blip>
          <a:srcRect l="20046" t="4565" r="21621" b="24496"/>
          <a:stretch/>
        </p:blipFill>
        <p:spPr bwMode="auto">
          <a:xfrm>
            <a:off x="1828800" y="4061735"/>
            <a:ext cx="1699195" cy="14826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1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backgrounds\Sky\morning star 3.bmp"/>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3" name="Title 2"/>
          <p:cNvSpPr>
            <a:spLocks noGrp="1"/>
          </p:cNvSpPr>
          <p:nvPr>
            <p:ph type="title"/>
          </p:nvPr>
        </p:nvSpPr>
        <p:spPr>
          <a:xfrm>
            <a:off x="457200" y="457200"/>
            <a:ext cx="8229600" cy="914400"/>
          </a:xfrm>
        </p:spPr>
        <p:txBody>
          <a:bodyPr>
            <a:normAutofit fontScale="90000"/>
          </a:bodyPr>
          <a:lstStyle/>
          <a:p>
            <a:r>
              <a:rPr lang="en-US" i="1" dirty="0" smtClean="0">
                <a:effectLst>
                  <a:glow rad="101600">
                    <a:schemeClr val="bg1">
                      <a:alpha val="60000"/>
                    </a:schemeClr>
                  </a:glow>
                </a:effectLst>
              </a:rPr>
              <a:t>Jesus Christ</a:t>
            </a:r>
            <a:br>
              <a:rPr lang="en-US" i="1" dirty="0" smtClean="0">
                <a:effectLst>
                  <a:glow rad="101600">
                    <a:schemeClr val="bg1">
                      <a:alpha val="60000"/>
                    </a:schemeClr>
                  </a:glow>
                </a:effectLst>
              </a:rPr>
            </a:br>
            <a:r>
              <a:rPr lang="en-US" sz="4000" i="1" dirty="0" smtClean="0">
                <a:effectLst>
                  <a:glow rad="101600">
                    <a:schemeClr val="bg1">
                      <a:alpha val="60000"/>
                    </a:schemeClr>
                  </a:glow>
                </a:effectLst>
              </a:rPr>
              <a:t>“I am the bright and morning star…”</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(Revelation 22:16)</a:t>
            </a:r>
            <a:endParaRPr lang="en-US" sz="4000" i="1" dirty="0">
              <a:effectLst>
                <a:glow rad="101600">
                  <a:schemeClr val="bg1">
                    <a:alpha val="60000"/>
                  </a:schemeClr>
                </a:glow>
              </a:effectLst>
            </a:endParaRPr>
          </a:p>
        </p:txBody>
      </p:sp>
      <p:sp>
        <p:nvSpPr>
          <p:cNvPr id="4" name="Content Placeholder 3"/>
          <p:cNvSpPr>
            <a:spLocks noGrp="1"/>
          </p:cNvSpPr>
          <p:nvPr>
            <p:ph idx="1"/>
          </p:nvPr>
        </p:nvSpPr>
        <p:spPr>
          <a:xfrm>
            <a:off x="457200" y="2209800"/>
            <a:ext cx="5029200" cy="3916363"/>
          </a:xfrm>
        </p:spPr>
        <p:txBody>
          <a:bodyPr/>
          <a:lstStyle/>
          <a:p>
            <a:r>
              <a:rPr lang="en-US" dirty="0" smtClean="0">
                <a:effectLst>
                  <a:glow rad="101600">
                    <a:schemeClr val="bg1">
                      <a:alpha val="60000"/>
                    </a:schemeClr>
                  </a:glow>
                </a:effectLst>
              </a:rPr>
              <a:t>Morning star ushers in a new day</a:t>
            </a:r>
          </a:p>
          <a:p>
            <a:r>
              <a:rPr lang="en-US" dirty="0" smtClean="0">
                <a:effectLst>
                  <a:glow rad="101600">
                    <a:schemeClr val="bg1">
                      <a:alpha val="60000"/>
                    </a:schemeClr>
                  </a:glow>
                </a:effectLst>
              </a:rPr>
              <a:t>Jesus Christ ushers in the majestic glory and splendor of the millennial kingdom</a:t>
            </a:r>
            <a:endParaRPr lang="en-US" dirty="0">
              <a:effectLst>
                <a:glow rad="101600">
                  <a:schemeClr val="bg1">
                    <a:alpha val="60000"/>
                  </a:schemeClr>
                </a:glow>
              </a:effectLst>
            </a:endParaRPr>
          </a:p>
        </p:txBody>
      </p:sp>
      <p:pic>
        <p:nvPicPr>
          <p:cNvPr id="10243" name="Picture 3" descr="C:\Users\Ptr. Daniel White\Desktop\New Folder\8bcb0a7ca07a6b8a.jpg"/>
          <p:cNvPicPr>
            <a:picLocks noChangeAspect="1" noChangeArrowheads="1"/>
          </p:cNvPicPr>
          <p:nvPr/>
        </p:nvPicPr>
        <p:blipFill>
          <a:blip r:embed="rId4" cstate="print"/>
          <a:srcRect/>
          <a:stretch>
            <a:fillRect/>
          </a:stretch>
        </p:blipFill>
        <p:spPr bwMode="auto">
          <a:xfrm>
            <a:off x="0" y="-228600"/>
            <a:ext cx="9144000" cy="7086600"/>
          </a:xfrm>
          <a:prstGeom prst="rect">
            <a:avLst/>
          </a:prstGeom>
          <a:noFill/>
        </p:spPr>
      </p:pic>
      <p:pic>
        <p:nvPicPr>
          <p:cNvPr id="10244" name="Picture 4" descr="C:\Users\Ptr. Daniel White\Desktop\Bible pictures\heaven\New City.bmp"/>
          <p:cNvPicPr>
            <a:picLocks noChangeAspect="1" noChangeArrowheads="1"/>
          </p:cNvPicPr>
          <p:nvPr/>
        </p:nvPicPr>
        <p:blipFill>
          <a:blip r:embed="rId5" cstate="print"/>
          <a:srcRect/>
          <a:stretch>
            <a:fillRect/>
          </a:stretch>
        </p:blipFill>
        <p:spPr bwMode="auto">
          <a:xfrm>
            <a:off x="1905000" y="0"/>
            <a:ext cx="7086600" cy="5031978"/>
          </a:xfrm>
          <a:prstGeom prst="rect">
            <a:avLst/>
          </a:prstGeom>
          <a:ln>
            <a:noFill/>
          </a:ln>
          <a:effectLst>
            <a:softEdge rad="112500"/>
          </a:effectLst>
        </p:spPr>
      </p:pic>
      <p:pic>
        <p:nvPicPr>
          <p:cNvPr id="1028" name="Picture 4" descr="C:\Users\Ptr. Daniel White\Desktop\Bible pictures\Prophecy pictures\prophecy pictures\rapture and second coming\901051412_dfddaf386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Layer>
                </a14:imgProps>
              </a:ext>
            </a:extLst>
          </a:blip>
          <a:srcRect l="31043" t="14192" r="30736" b="39200"/>
          <a:stretch/>
        </p:blipFill>
        <p:spPr bwMode="auto">
          <a:xfrm>
            <a:off x="2667000" y="1406104"/>
            <a:ext cx="2427006" cy="2219770"/>
          </a:xfrm>
          <a:prstGeom prst="ellipse">
            <a:avLst/>
          </a:prstGeom>
          <a:ln>
            <a:noFill/>
          </a:ln>
          <a:effectLst>
            <a:softEdge rad="112500"/>
          </a:effectLst>
        </p:spPr>
      </p:pic>
    </p:spTree>
    <p:extLst>
      <p:ext uri="{BB962C8B-B14F-4D97-AF65-F5344CB8AC3E}">
        <p14:creationId xmlns:p14="http://schemas.microsoft.com/office/powerpoint/2010/main" val="69742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to="" calcmode="lin" valueType="num">
                                      <p:cBhvr>
                                        <p:cTn id="19" dur="1" fill="hold"/>
                                        <p:tgtEl>
                                          <p:spTgt spid="4">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to="" calcmode="lin" valueType="num">
                                      <p:cBhvr>
                                        <p:cTn id="24" dur="1" fill="hold"/>
                                        <p:tgtEl>
                                          <p:spTgt spid="4">
                                            <p:txEl>
                                              <p:pRg st="1" end="1"/>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 to="" calcmode="lin" valueType="num">
                                      <p:cBhvr>
                                        <p:cTn id="29" dur="1" fill="hold"/>
                                        <p:tgtEl>
                                          <p:spTgt spid="10243"/>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0244"/>
                                        </p:tgtEl>
                                        <p:attrNameLst>
                                          <p:attrName>style.visibility</p:attrName>
                                        </p:attrNameLst>
                                      </p:cBhvr>
                                      <p:to>
                                        <p:strVal val="visible"/>
                                      </p:to>
                                    </p:set>
                                    <p:anim calcmode="lin" valueType="num">
                                      <p:cBhvr>
                                        <p:cTn id="34" dur="1000" fill="hold"/>
                                        <p:tgtEl>
                                          <p:spTgt spid="10244"/>
                                        </p:tgtEl>
                                        <p:attrNameLst>
                                          <p:attrName>ppt_w</p:attrName>
                                        </p:attrNameLst>
                                      </p:cBhvr>
                                      <p:tavLst>
                                        <p:tav tm="0">
                                          <p:val>
                                            <p:strVal val="#ppt_w*0.70"/>
                                          </p:val>
                                        </p:tav>
                                        <p:tav tm="100000">
                                          <p:val>
                                            <p:strVal val="#ppt_w"/>
                                          </p:val>
                                        </p:tav>
                                      </p:tavLst>
                                    </p:anim>
                                    <p:anim calcmode="lin" valueType="num">
                                      <p:cBhvr>
                                        <p:cTn id="35" dur="1000" fill="hold"/>
                                        <p:tgtEl>
                                          <p:spTgt spid="10244"/>
                                        </p:tgtEl>
                                        <p:attrNameLst>
                                          <p:attrName>ppt_h</p:attrName>
                                        </p:attrNameLst>
                                      </p:cBhvr>
                                      <p:tavLst>
                                        <p:tav tm="0">
                                          <p:val>
                                            <p:strVal val="#ppt_h"/>
                                          </p:val>
                                        </p:tav>
                                        <p:tav tm="100000">
                                          <p:val>
                                            <p:strVal val="#ppt_h"/>
                                          </p:val>
                                        </p:tav>
                                      </p:tavLst>
                                    </p:anim>
                                    <p:animEffect transition="in" filter="fade">
                                      <p:cBhvr>
                                        <p:cTn id="36" dur="1000"/>
                                        <p:tgtEl>
                                          <p:spTgt spid="1024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p:cTn id="41" dur="1000" fill="hold"/>
                                        <p:tgtEl>
                                          <p:spTgt spid="1028"/>
                                        </p:tgtEl>
                                        <p:attrNameLst>
                                          <p:attrName>ppt_w</p:attrName>
                                        </p:attrNameLst>
                                      </p:cBhvr>
                                      <p:tavLst>
                                        <p:tav tm="0">
                                          <p:val>
                                            <p:fltVal val="0"/>
                                          </p:val>
                                        </p:tav>
                                        <p:tav tm="100000">
                                          <p:val>
                                            <p:strVal val="#ppt_w"/>
                                          </p:val>
                                        </p:tav>
                                      </p:tavLst>
                                    </p:anim>
                                    <p:anim calcmode="lin" valueType="num">
                                      <p:cBhvr>
                                        <p:cTn id="42" dur="1000" fill="hold"/>
                                        <p:tgtEl>
                                          <p:spTgt spid="1028"/>
                                        </p:tgtEl>
                                        <p:attrNameLst>
                                          <p:attrName>ppt_h</p:attrName>
                                        </p:attrNameLst>
                                      </p:cBhvr>
                                      <p:tavLst>
                                        <p:tav tm="0">
                                          <p:val>
                                            <p:fltVal val="0"/>
                                          </p:val>
                                        </p:tav>
                                        <p:tav tm="100000">
                                          <p:val>
                                            <p:strVal val="#ppt_h"/>
                                          </p:val>
                                        </p:tav>
                                      </p:tavLst>
                                    </p:anim>
                                    <p:animEffect transition="in" filter="fade">
                                      <p:cBhvr>
                                        <p:cTn id="43"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hatshotn.files.wordpress.com/2013/07/he-is-the-bright-morning-sta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70131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529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600200" y="1905001"/>
            <a:ext cx="6019800" cy="1200329"/>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3:4-6</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Sardis”</a:t>
            </a:r>
            <a:endParaRPr lang="en-US" sz="3600" dirty="0"/>
          </a:p>
        </p:txBody>
      </p:sp>
    </p:spTree>
    <p:extLst>
      <p:ext uri="{BB962C8B-B14F-4D97-AF65-F5344CB8AC3E}">
        <p14:creationId xmlns:p14="http://schemas.microsoft.com/office/powerpoint/2010/main" val="2741646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evelation\1 Dad's Pix (23).bmp"/>
          <p:cNvPicPr>
            <a:picLocks noChangeAspect="1" noChangeArrowheads="1"/>
          </p:cNvPicPr>
          <p:nvPr/>
        </p:nvPicPr>
        <p:blipFill>
          <a:blip r:embed="rId2" cstate="print"/>
          <a:srcRect/>
          <a:stretch>
            <a:fillRect/>
          </a:stretch>
        </p:blipFill>
        <p:spPr bwMode="auto">
          <a:xfrm>
            <a:off x="2133600" y="-64495"/>
            <a:ext cx="5257800" cy="6922495"/>
          </a:xfrm>
          <a:prstGeom prst="rect">
            <a:avLst/>
          </a:prstGeom>
          <a:ln>
            <a:noFill/>
          </a:ln>
          <a:effectLst>
            <a:softEdge rad="112500"/>
          </a:effectLst>
        </p:spPr>
      </p:pic>
    </p:spTree>
    <p:extLst>
      <p:ext uri="{BB962C8B-B14F-4D97-AF65-F5344CB8AC3E}">
        <p14:creationId xmlns:p14="http://schemas.microsoft.com/office/powerpoint/2010/main" val="6548224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before the throne of god.jpg"/>
          <p:cNvPicPr>
            <a:picLocks noChangeAspect="1" noChangeArrowheads="1"/>
          </p:cNvPicPr>
          <p:nvPr/>
        </p:nvPicPr>
        <p:blipFill>
          <a:blip r:embed="rId3" cstate="print">
            <a:lum/>
          </a:blip>
          <a:srcRect/>
          <a:stretch>
            <a:fillRect/>
          </a:stretch>
        </p:blipFill>
        <p:spPr bwMode="auto">
          <a:xfrm>
            <a:off x="1905000" y="0"/>
            <a:ext cx="5410200" cy="6858000"/>
          </a:xfrm>
          <a:prstGeom prst="rect">
            <a:avLst/>
          </a:prstGeom>
          <a:noFill/>
        </p:spPr>
      </p:pic>
    </p:spTree>
    <p:extLst>
      <p:ext uri="{BB962C8B-B14F-4D97-AF65-F5344CB8AC3E}">
        <p14:creationId xmlns:p14="http://schemas.microsoft.com/office/powerpoint/2010/main" val="4074992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28600" y="838200"/>
            <a:ext cx="8915400" cy="55626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tab pos="1149350" algn="l"/>
                <a:tab pos="1828800" algn="l"/>
              </a:tabLst>
              <a:defRPr/>
            </a:pPr>
            <a:r>
              <a:rPr kumimoji="0" lang="en-US" sz="4400" b="0" i="1" u="none" strike="noStrike" kern="1200" cap="none" spc="0" normalizeH="0" baseline="0" noProof="0" dirty="0" smtClean="0">
                <a:ln>
                  <a:noFill/>
                </a:ln>
                <a:solidFill>
                  <a:srgbClr val="FFC000"/>
                </a:solidFill>
                <a:effectLst/>
                <a:uLnTx/>
                <a:uFillTx/>
                <a:latin typeface="+mj-lt"/>
                <a:ea typeface="+mj-ea"/>
                <a:cs typeface="+mj-cs"/>
              </a:rPr>
              <a:t>               “For whoever is born of                   </a:t>
            </a:r>
            <a:br>
              <a:rPr kumimoji="0" lang="en-US" sz="4400" b="0" i="1" u="none" strike="noStrike" kern="1200" cap="none" spc="0" normalizeH="0" baseline="0" noProof="0" dirty="0" smtClean="0">
                <a:ln>
                  <a:noFill/>
                </a:ln>
                <a:solidFill>
                  <a:srgbClr val="FFC000"/>
                </a:solidFill>
                <a:effectLst/>
                <a:uLnTx/>
                <a:uFillTx/>
                <a:latin typeface="+mj-lt"/>
                <a:ea typeface="+mj-ea"/>
                <a:cs typeface="+mj-cs"/>
              </a:rPr>
            </a:br>
            <a:r>
              <a:rPr kumimoji="0" lang="en-US" sz="4400" b="0" i="1" u="none" strike="noStrike" kern="1200" cap="none" spc="0" normalizeH="0" baseline="0" noProof="0" dirty="0" smtClean="0">
                <a:ln>
                  <a:noFill/>
                </a:ln>
                <a:solidFill>
                  <a:srgbClr val="FFC000"/>
                </a:solidFill>
                <a:effectLst/>
                <a:uLnTx/>
                <a:uFillTx/>
                <a:latin typeface="+mj-lt"/>
                <a:ea typeface="+mj-ea"/>
                <a:cs typeface="+mj-cs"/>
              </a:rPr>
              <a:t>                God overcometh the world: </a:t>
            </a:r>
            <a:br>
              <a:rPr kumimoji="0" lang="en-US" sz="4400" b="0" i="1" u="none" strike="noStrike" kern="1200" cap="none" spc="0" normalizeH="0" baseline="0" noProof="0" dirty="0" smtClean="0">
                <a:ln>
                  <a:noFill/>
                </a:ln>
                <a:solidFill>
                  <a:srgbClr val="FFC000"/>
                </a:solidFill>
                <a:effectLst/>
                <a:uLnTx/>
                <a:uFillTx/>
                <a:latin typeface="+mj-lt"/>
                <a:ea typeface="+mj-ea"/>
                <a:cs typeface="+mj-cs"/>
              </a:rPr>
            </a:br>
            <a:r>
              <a:rPr kumimoji="0" lang="en-US" sz="4400" b="0" i="1" u="none" strike="noStrike" kern="1200" cap="none" spc="0" normalizeH="0" baseline="0" noProof="0" dirty="0" smtClean="0">
                <a:ln>
                  <a:noFill/>
                </a:ln>
                <a:solidFill>
                  <a:srgbClr val="FFC000"/>
                </a:solidFill>
                <a:effectLst/>
                <a:uLnTx/>
                <a:uFillTx/>
                <a:latin typeface="+mj-lt"/>
                <a:ea typeface="+mj-ea"/>
                <a:cs typeface="+mj-cs"/>
              </a:rPr>
              <a:t>                and this is the victory that overcometh the world, even our faith. Who is he that overcometh the world, but he that believeth that Jesus  is the Son of God?”  (I John 5:4-5)</a:t>
            </a:r>
            <a:endParaRPr kumimoji="0" lang="en-US" sz="4400" b="0" i="1" u="none" strike="noStrike" kern="1200" cap="none" spc="0" normalizeH="0" baseline="0" noProof="0" dirty="0">
              <a:ln>
                <a:noFill/>
              </a:ln>
              <a:solidFill>
                <a:srgbClr val="FFC000"/>
              </a:solidFill>
              <a:effectLst/>
              <a:uLnTx/>
              <a:uFillTx/>
              <a:latin typeface="+mj-lt"/>
              <a:ea typeface="+mj-ea"/>
              <a:cs typeface="+mj-cs"/>
            </a:endParaRPr>
          </a:p>
        </p:txBody>
      </p:sp>
      <p:pic>
        <p:nvPicPr>
          <p:cNvPr id="3" name="Picture 2" descr="C:\Users\Ptr. Daniel White\Desktop\Bible pictures\faces\scan0004 (3).jpg"/>
          <p:cNvPicPr>
            <a:picLocks noChangeAspect="1" noChangeArrowheads="1"/>
          </p:cNvPicPr>
          <p:nvPr/>
        </p:nvPicPr>
        <p:blipFill>
          <a:blip r:embed="rId3" cstate="print"/>
          <a:srcRect/>
          <a:stretch>
            <a:fillRect/>
          </a:stretch>
        </p:blipFill>
        <p:spPr bwMode="auto">
          <a:xfrm>
            <a:off x="152400" y="152400"/>
            <a:ext cx="2057400" cy="2731042"/>
          </a:xfrm>
          <a:prstGeom prst="rect">
            <a:avLst/>
          </a:prstGeom>
          <a:ln>
            <a:noFill/>
          </a:ln>
          <a:effectLst>
            <a:softEdge rad="112500"/>
          </a:effectLst>
        </p:spPr>
      </p:pic>
    </p:spTree>
    <p:extLst>
      <p:ext uri="{BB962C8B-B14F-4D97-AF65-F5344CB8AC3E}">
        <p14:creationId xmlns:p14="http://schemas.microsoft.com/office/powerpoint/2010/main" val="233690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Garments given.jpg"/>
          <p:cNvPicPr>
            <a:picLocks noChangeAspect="1" noChangeArrowheads="1"/>
          </p:cNvPicPr>
          <p:nvPr/>
        </p:nvPicPr>
        <p:blipFill>
          <a:blip r:embed="rId3" cstate="print">
            <a:lum bright="10000"/>
          </a:blip>
          <a:srcRect r="269" b="10825"/>
          <a:stretch>
            <a:fillRect/>
          </a:stretch>
        </p:blipFill>
        <p:spPr bwMode="auto">
          <a:xfrm>
            <a:off x="5867400" y="0"/>
            <a:ext cx="3276600" cy="3963629"/>
          </a:xfrm>
          <a:prstGeom prst="rect">
            <a:avLst/>
          </a:prstGeom>
          <a:ln>
            <a:noFill/>
          </a:ln>
          <a:effectLst>
            <a:softEdge rad="112500"/>
          </a:effectLst>
        </p:spPr>
      </p:pic>
      <p:pic>
        <p:nvPicPr>
          <p:cNvPr id="11266" name="Picture 2" descr="C:\Users\Ptr. Daniel White\Desktop\Bible pictures\heaven\scan0011.jpg"/>
          <p:cNvPicPr>
            <a:picLocks noChangeAspect="1" noChangeArrowheads="1"/>
          </p:cNvPicPr>
          <p:nvPr/>
        </p:nvPicPr>
        <p:blipFill>
          <a:blip r:embed="rId4" cstate="print">
            <a:lum bright="-20000"/>
          </a:blip>
          <a:srcRect/>
          <a:stretch>
            <a:fillRect/>
          </a:stretch>
        </p:blipFill>
        <p:spPr bwMode="auto">
          <a:xfrm>
            <a:off x="5833198" y="3886200"/>
            <a:ext cx="3310802" cy="2971800"/>
          </a:xfrm>
          <a:prstGeom prst="rect">
            <a:avLst/>
          </a:prstGeom>
          <a:ln>
            <a:noFill/>
          </a:ln>
          <a:effectLst>
            <a:softEdge rad="112500"/>
          </a:effectLst>
        </p:spPr>
      </p:pic>
      <p:sp>
        <p:nvSpPr>
          <p:cNvPr id="6" name="Content Placeholder 5"/>
          <p:cNvSpPr>
            <a:spLocks noGrp="1"/>
          </p:cNvSpPr>
          <p:nvPr>
            <p:ph idx="1"/>
          </p:nvPr>
        </p:nvSpPr>
        <p:spPr>
          <a:xfrm>
            <a:off x="0" y="152400"/>
            <a:ext cx="5791200" cy="6705600"/>
          </a:xfrm>
        </p:spPr>
        <p:txBody>
          <a:bodyPr>
            <a:normAutofit/>
          </a:bodyPr>
          <a:lstStyle/>
          <a:p>
            <a:r>
              <a:rPr lang="en-US" sz="3600" dirty="0" smtClean="0"/>
              <a:t>The white garments of the righteousness of Jesus Christ – (</a:t>
            </a:r>
            <a:r>
              <a:rPr lang="en-US" sz="3600" i="1" dirty="0" smtClean="0"/>
              <a:t>Romans 2:21-26, 4:1-8, 10:1-4; Colossians 1:14, 20-22)</a:t>
            </a:r>
          </a:p>
          <a:p>
            <a:r>
              <a:rPr lang="en-US" sz="3600" i="1" dirty="0" smtClean="0"/>
              <a:t>The white wedding garments given at the marriage supper of the Lamb – “Righteousness of the Saints.”            (Revelation 19:1-10)</a:t>
            </a:r>
          </a:p>
        </p:txBody>
      </p:sp>
    </p:spTree>
    <p:extLst>
      <p:ext uri="{BB962C8B-B14F-4D97-AF65-F5344CB8AC3E}">
        <p14:creationId xmlns:p14="http://schemas.microsoft.com/office/powerpoint/2010/main" val="255831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 to="" calcmode="lin" valueType="num">
                                      <p:cBhvr>
                                        <p:cTn id="17" dur="1" fill="hold"/>
                                        <p:tgtEl>
                                          <p:spTgt spid="11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5638800" cy="6858000"/>
          </a:xfrm>
        </p:spPr>
        <p:txBody>
          <a:bodyPr>
            <a:normAutofit lnSpcReduction="10000"/>
          </a:bodyPr>
          <a:lstStyle/>
          <a:p>
            <a:r>
              <a:rPr lang="en-US" i="1" dirty="0" smtClean="0"/>
              <a:t>“Righteousness of Christ” </a:t>
            </a:r>
            <a:r>
              <a:rPr lang="en-US" dirty="0" smtClean="0"/>
              <a:t>–          </a:t>
            </a:r>
            <a:r>
              <a:rPr lang="en-US" i="1" dirty="0" smtClean="0"/>
              <a:t> II Corinthians 5:21</a:t>
            </a:r>
          </a:p>
          <a:p>
            <a:pPr>
              <a:buFont typeface="Wingdings"/>
              <a:buChar char="Ø"/>
            </a:pPr>
            <a:r>
              <a:rPr lang="en-US" dirty="0" smtClean="0"/>
              <a:t>Received at the time of salvation</a:t>
            </a:r>
          </a:p>
          <a:p>
            <a:pPr>
              <a:buFont typeface="Wingdings"/>
              <a:buChar char="Ø"/>
            </a:pPr>
            <a:r>
              <a:rPr lang="en-US" dirty="0" smtClean="0"/>
              <a:t>Received by faith </a:t>
            </a:r>
          </a:p>
          <a:p>
            <a:pPr>
              <a:buFont typeface="Wingdings"/>
              <a:buChar char="Ø"/>
            </a:pPr>
            <a:endParaRPr lang="en-US" dirty="0" smtClean="0"/>
          </a:p>
          <a:p>
            <a:pPr>
              <a:buFont typeface="Wingdings"/>
              <a:buChar char="Ø"/>
            </a:pPr>
            <a:endParaRPr lang="en-US" dirty="0" smtClean="0"/>
          </a:p>
          <a:p>
            <a:pPr>
              <a:buFont typeface="Arial" charset="0"/>
              <a:buChar char="•"/>
            </a:pPr>
            <a:r>
              <a:rPr lang="en-US" i="1" dirty="0" smtClean="0"/>
              <a:t>“Righteousness of the saints” </a:t>
            </a:r>
            <a:r>
              <a:rPr lang="en-US" dirty="0" smtClean="0"/>
              <a:t>– </a:t>
            </a:r>
            <a:r>
              <a:rPr lang="en-US" i="1" dirty="0" smtClean="0"/>
              <a:t>Titus 2:12-13; II Corinthians 3:9-16; Jude 23 </a:t>
            </a:r>
          </a:p>
          <a:p>
            <a:pPr>
              <a:buFont typeface="Wingdings"/>
              <a:buChar char="Ø"/>
            </a:pPr>
            <a:r>
              <a:rPr lang="en-US" dirty="0" smtClean="0"/>
              <a:t>Given for faithful service</a:t>
            </a:r>
          </a:p>
          <a:p>
            <a:pPr>
              <a:buFont typeface="Wingdings"/>
              <a:buChar char="Ø"/>
            </a:pPr>
            <a:r>
              <a:rPr lang="en-US" dirty="0" smtClean="0"/>
              <a:t>Given for living righteously in this present world</a:t>
            </a:r>
          </a:p>
        </p:txBody>
      </p:sp>
      <p:pic>
        <p:nvPicPr>
          <p:cNvPr id="6146" name="Picture 2" descr="http://www.wgcp.us/Jesus__Robe_of_Righteousn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40" y="416478"/>
            <a:ext cx="4360435" cy="2902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ttp://endoftheworld.net/Jesus/wp-content/uploads/2010/05/22650_317981286319_269736846319_4588056_350458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965607"/>
            <a:ext cx="3611310" cy="28923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to="" calcmode="lin" valueType="num">
                                      <p:cBhvr>
                                        <p:cTn id="22" dur="1" fill="hold"/>
                                        <p:tgtEl>
                                          <p:spTgt spid="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to="" calcmode="lin" valueType="num">
                                      <p:cBhvr>
                                        <p:cTn id="27" dur="1" fill="hold"/>
                                        <p:tgtEl>
                                          <p:spTgt spid="3">
                                            <p:txEl>
                                              <p:pRg st="6" end="6"/>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 to="" calcmode="lin" valueType="num">
                                      <p:cBhvr>
                                        <p:cTn id="3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projetoadoradores.org.br/novosite/wp-content/uploads/2013/12/NECESSIDADES.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625"/>
                    </a14:imgEffect>
                    <a14:imgEffect>
                      <a14:saturation sat="385000"/>
                    </a14:imgEffect>
                  </a14:imgLayer>
                </a14:imgProps>
              </a:ext>
              <a:ext uri="{28A0092B-C50C-407E-A947-70E740481C1C}">
                <a14:useLocalDpi xmlns:a14="http://schemas.microsoft.com/office/drawing/2010/main" val="0"/>
              </a:ext>
            </a:extLst>
          </a:blip>
          <a:srcRect/>
          <a:stretch>
            <a:fillRect/>
          </a:stretch>
        </p:blipFill>
        <p:spPr bwMode="auto">
          <a:xfrm>
            <a:off x="-304087" y="-76200"/>
            <a:ext cx="9710442"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866" y="381000"/>
            <a:ext cx="9144000" cy="5632311"/>
          </a:xfrm>
          <a:prstGeom prst="rect">
            <a:avLst/>
          </a:prstGeom>
        </p:spPr>
        <p:txBody>
          <a:bodyPr wrap="square">
            <a:spAutoFit/>
          </a:bodyPr>
          <a:lstStyle/>
          <a:p>
            <a:pPr algn="ctr"/>
            <a:r>
              <a:rPr lang="en-US" sz="3600" i="1" dirty="0" smtClean="0">
                <a:effectLst>
                  <a:glow rad="101600">
                    <a:schemeClr val="bg1">
                      <a:alpha val="60000"/>
                    </a:schemeClr>
                  </a:glow>
                </a:effectLst>
              </a:rPr>
              <a:t>“Let </a:t>
            </a:r>
            <a:r>
              <a:rPr lang="en-US" sz="3600" i="1" dirty="0">
                <a:effectLst>
                  <a:glow rad="101600">
                    <a:schemeClr val="bg1">
                      <a:alpha val="60000"/>
                    </a:schemeClr>
                  </a:glow>
                </a:effectLst>
              </a:rPr>
              <a:t>us be glad and rejoice, and give </a:t>
            </a:r>
            <a:r>
              <a:rPr lang="en-US" sz="3600" i="1" dirty="0" err="1">
                <a:effectLst>
                  <a:glow rad="101600">
                    <a:schemeClr val="bg1">
                      <a:alpha val="60000"/>
                    </a:schemeClr>
                  </a:glow>
                </a:effectLst>
              </a:rPr>
              <a:t>honour</a:t>
            </a:r>
            <a:r>
              <a:rPr lang="en-US" sz="3600" i="1" dirty="0">
                <a:effectLst>
                  <a:glow rad="101600">
                    <a:schemeClr val="bg1">
                      <a:alpha val="60000"/>
                    </a:schemeClr>
                  </a:glow>
                </a:effectLst>
              </a:rPr>
              <a:t> to him: for the marriage of the Lamb is come, and his wife hath made herself ready. And to her was granted that she should be arrayed in fine linen, clean and white: for the fine linen is the righteousness of saints. </a:t>
            </a:r>
            <a:r>
              <a:rPr lang="en-US" sz="3600" i="1" dirty="0" smtClean="0">
                <a:effectLst>
                  <a:glow rad="101600">
                    <a:schemeClr val="bg1">
                      <a:alpha val="60000"/>
                    </a:schemeClr>
                  </a:glow>
                </a:effectLst>
              </a:rPr>
              <a:t>And </a:t>
            </a:r>
            <a:r>
              <a:rPr lang="en-US" sz="3600" i="1" dirty="0">
                <a:effectLst>
                  <a:glow rad="101600">
                    <a:schemeClr val="bg1">
                      <a:alpha val="60000"/>
                    </a:schemeClr>
                  </a:glow>
                </a:effectLst>
              </a:rPr>
              <a:t>he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unto me, Write, Blessed are they which are called unto the marriage supper of the Lamb. And he </a:t>
            </a:r>
            <a:r>
              <a:rPr lang="en-US" sz="3600" i="1" dirty="0" err="1">
                <a:effectLst>
                  <a:glow rad="101600">
                    <a:schemeClr val="bg1">
                      <a:alpha val="60000"/>
                    </a:schemeClr>
                  </a:glow>
                </a:effectLst>
              </a:rPr>
              <a:t>saith</a:t>
            </a:r>
            <a:r>
              <a:rPr lang="en-US" sz="3600" i="1" dirty="0">
                <a:effectLst>
                  <a:glow rad="101600">
                    <a:schemeClr val="bg1">
                      <a:alpha val="60000"/>
                    </a:schemeClr>
                  </a:glow>
                </a:effectLst>
              </a:rPr>
              <a:t> unto me, These are the true sayings of God</a:t>
            </a:r>
            <a:r>
              <a:rPr lang="en-US" sz="3600" i="1" dirty="0" smtClean="0">
                <a:effectLst>
                  <a:glow rad="101600">
                    <a:schemeClr val="bg1">
                      <a:alpha val="60000"/>
                    </a:schemeClr>
                  </a:glow>
                </a:effectLst>
              </a:rPr>
              <a:t>.” </a:t>
            </a:r>
            <a:r>
              <a:rPr lang="en-US" sz="3600" i="1" dirty="0">
                <a:effectLst>
                  <a:glow rad="101600">
                    <a:schemeClr val="bg1">
                      <a:alpha val="60000"/>
                    </a:schemeClr>
                  </a:glow>
                </a:effectLst>
              </a:rPr>
              <a:t>(Revelation 19:7-9) </a:t>
            </a:r>
          </a:p>
        </p:txBody>
      </p:sp>
    </p:spTree>
    <p:extLst>
      <p:ext uri="{BB962C8B-B14F-4D97-AF65-F5344CB8AC3E}">
        <p14:creationId xmlns:p14="http://schemas.microsoft.com/office/powerpoint/2010/main" val="240477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603026"/>
            <a:ext cx="9226698" cy="1323439"/>
          </a:xfrm>
          <a:prstGeom prst="rect">
            <a:avLst/>
          </a:prstGeom>
        </p:spPr>
        <p:txBody>
          <a:bodyPr wrap="square">
            <a:spAutoFit/>
          </a:bodyPr>
          <a:lstStyle/>
          <a:p>
            <a:pPr algn="ctr"/>
            <a:r>
              <a:rPr lang="en-US" sz="4000" i="1" dirty="0" smtClean="0">
                <a:solidFill>
                  <a:srgbClr val="FFC000"/>
                </a:solidFill>
              </a:rPr>
              <a:t>“I will not blot out his name out </a:t>
            </a:r>
          </a:p>
          <a:p>
            <a:pPr algn="ctr"/>
            <a:r>
              <a:rPr lang="en-US" sz="4000" i="1" dirty="0" smtClean="0">
                <a:solidFill>
                  <a:srgbClr val="FFC000"/>
                </a:solidFill>
              </a:rPr>
              <a:t>of the book of life…”</a:t>
            </a:r>
            <a:endParaRPr lang="en-US" sz="4000" dirty="0"/>
          </a:p>
        </p:txBody>
      </p:sp>
      <p:pic>
        <p:nvPicPr>
          <p:cNvPr id="8194" name="Picture 2" descr="https://michaeljeshurun.files.wordpress.com/2013/05/book-of-life.jpg"/>
          <p:cNvPicPr>
            <a:picLocks noChangeAspect="1" noChangeArrowheads="1"/>
          </p:cNvPicPr>
          <p:nvPr/>
        </p:nvPicPr>
        <p:blipFill rotWithShape="1">
          <a:blip r:embed="rId3">
            <a:extLst>
              <a:ext uri="{28A0092B-C50C-407E-A947-70E740481C1C}">
                <a14:useLocalDpi xmlns:a14="http://schemas.microsoft.com/office/drawing/2010/main" val="0"/>
              </a:ext>
            </a:extLst>
          </a:blip>
          <a:srcRect b="5062"/>
          <a:stretch/>
        </p:blipFill>
        <p:spPr bwMode="auto">
          <a:xfrm>
            <a:off x="172429" y="0"/>
            <a:ext cx="8858250" cy="5597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845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228600" y="228600"/>
            <a:ext cx="2844800" cy="2133600"/>
          </a:xfrm>
          <a:prstGeom prst="rect">
            <a:avLst/>
          </a:prstGeom>
          <a:ln>
            <a:noFill/>
          </a:ln>
          <a:effectLst>
            <a:softEdge rad="112500"/>
          </a:effectLst>
        </p:spPr>
      </p:pic>
      <p:sp>
        <p:nvSpPr>
          <p:cNvPr id="5" name="Title 4"/>
          <p:cNvSpPr>
            <a:spLocks noGrp="1"/>
          </p:cNvSpPr>
          <p:nvPr>
            <p:ph type="ctrTitle"/>
          </p:nvPr>
        </p:nvSpPr>
        <p:spPr>
          <a:xfrm>
            <a:off x="3048000" y="304801"/>
            <a:ext cx="5791200" cy="3295650"/>
          </a:xfrm>
        </p:spPr>
        <p:txBody>
          <a:bodyPr>
            <a:normAutofit fontScale="90000"/>
          </a:bodyPr>
          <a:lstStyle/>
          <a:p>
            <a:r>
              <a:rPr lang="en-US" i="1" dirty="0" smtClean="0"/>
              <a:t>“…whose names are not written in the book of life of the Lamb slain from the foundation of the world.” (Revelation 13:8) </a:t>
            </a:r>
            <a:endParaRPr lang="en-US" i="1" dirty="0"/>
          </a:p>
        </p:txBody>
      </p:sp>
      <p:sp>
        <p:nvSpPr>
          <p:cNvPr id="6" name="Subtitle 5"/>
          <p:cNvSpPr>
            <a:spLocks noGrp="1"/>
          </p:cNvSpPr>
          <p:nvPr>
            <p:ph type="subTitle" idx="1"/>
          </p:nvPr>
        </p:nvSpPr>
        <p:spPr>
          <a:xfrm>
            <a:off x="0" y="3886200"/>
            <a:ext cx="9144000" cy="2667000"/>
          </a:xfrm>
        </p:spPr>
        <p:txBody>
          <a:bodyPr>
            <a:noAutofit/>
          </a:bodyPr>
          <a:lstStyle/>
          <a:p>
            <a:r>
              <a:rPr lang="en-US" sz="4000" i="1" dirty="0" smtClean="0"/>
              <a:t>“…whose names were not written in the book of life from the foundation </a:t>
            </a:r>
          </a:p>
          <a:p>
            <a:r>
              <a:rPr lang="en-US" sz="4000" i="1" dirty="0" smtClean="0"/>
              <a:t>of the world.” </a:t>
            </a:r>
          </a:p>
          <a:p>
            <a:r>
              <a:rPr lang="en-US" sz="4000" i="1" dirty="0" smtClean="0"/>
              <a:t>(Revelation 17:8)</a:t>
            </a:r>
            <a:endParaRPr lang="en-US" sz="4000" i="1" dirty="0"/>
          </a:p>
        </p:txBody>
      </p:sp>
    </p:spTree>
    <p:extLst>
      <p:ext uri="{BB962C8B-B14F-4D97-AF65-F5344CB8AC3E}">
        <p14:creationId xmlns:p14="http://schemas.microsoft.com/office/powerpoint/2010/main" val="11418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6">
                                            <p:txEl>
                                              <p:pRg st="0" end="0"/>
                                            </p:txEl>
                                          </p:spTgt>
                                        </p:tgtEl>
                                      </p:cBhvr>
                                    </p:animEffect>
                                  </p:childTnLst>
                                </p:cTn>
                              </p:par>
                              <p:par>
                                <p:cTn id="20" presetID="25"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calcmode="lin" valueType="num">
                                      <p:cBhvr>
                                        <p:cTn id="22"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xEl>
                                              <p:pRg st="1" end="1"/>
                                            </p:txEl>
                                          </p:spTgt>
                                        </p:tgtEl>
                                      </p:cBhvr>
                                    </p:animEffect>
                                  </p:childTnLst>
                                </p:cTn>
                              </p:par>
                              <p:par>
                                <p:cTn id="30" presetID="25" presetClass="entr" presetSubtype="0"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p:cTn id="32"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35"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pawcreek.org/media/2013/03/LambsBook.png"/>
          <p:cNvPicPr>
            <a:picLocks noChangeAspect="1" noChangeArrowheads="1"/>
          </p:cNvPicPr>
          <p:nvPr/>
        </p:nvPicPr>
        <p:blipFill rotWithShape="1">
          <a:blip r:embed="rId2">
            <a:extLst>
              <a:ext uri="{28A0092B-C50C-407E-A947-70E740481C1C}">
                <a14:useLocalDpi xmlns:a14="http://schemas.microsoft.com/office/drawing/2010/main" val="0"/>
              </a:ext>
            </a:extLst>
          </a:blip>
          <a:srcRect r="14973" b="3891"/>
          <a:stretch/>
        </p:blipFill>
        <p:spPr bwMode="auto">
          <a:xfrm>
            <a:off x="762000" y="0"/>
            <a:ext cx="796704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www.pawcreek.org/media/2013/03/LambsBook.png"/>
          <p:cNvPicPr>
            <a:picLocks noChangeAspect="1" noChangeArrowheads="1"/>
          </p:cNvPicPr>
          <p:nvPr/>
        </p:nvPicPr>
        <p:blipFill rotWithShape="1">
          <a:blip r:embed="rId2">
            <a:extLst>
              <a:ext uri="{28A0092B-C50C-407E-A947-70E740481C1C}">
                <a14:useLocalDpi xmlns:a14="http://schemas.microsoft.com/office/drawing/2010/main" val="0"/>
              </a:ext>
            </a:extLst>
          </a:blip>
          <a:srcRect l="7487" t="57186" r="85888" b="34691"/>
          <a:stretch/>
        </p:blipFill>
        <p:spPr bwMode="auto">
          <a:xfrm>
            <a:off x="1828800" y="4495800"/>
            <a:ext cx="838199" cy="486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2510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Prophecy pictures\prophecy pictures\rapture and second coming\scan0107.jpg"/>
          <p:cNvPicPr>
            <a:picLocks noChangeAspect="1" noChangeArrowheads="1"/>
          </p:cNvPicPr>
          <p:nvPr/>
        </p:nvPicPr>
        <p:blipFill>
          <a:blip r:embed="rId3" cstate="print"/>
          <a:srcRect/>
          <a:stretch>
            <a:fillRect/>
          </a:stretch>
        </p:blipFill>
        <p:spPr bwMode="auto">
          <a:xfrm>
            <a:off x="304800" y="71142"/>
            <a:ext cx="4898841" cy="6710658"/>
          </a:xfrm>
          <a:prstGeom prst="rect">
            <a:avLst/>
          </a:prstGeom>
          <a:ln>
            <a:noFill/>
          </a:ln>
          <a:effectLst>
            <a:softEdge rad="112500"/>
          </a:effectLst>
        </p:spPr>
      </p:pic>
      <p:sp>
        <p:nvSpPr>
          <p:cNvPr id="4" name="Rectangle 3"/>
          <p:cNvSpPr/>
          <p:nvPr/>
        </p:nvSpPr>
        <p:spPr>
          <a:xfrm>
            <a:off x="5486400" y="914400"/>
            <a:ext cx="3352800" cy="4154984"/>
          </a:xfrm>
          <a:prstGeom prst="rect">
            <a:avLst/>
          </a:prstGeom>
        </p:spPr>
        <p:txBody>
          <a:bodyPr wrap="square">
            <a:spAutoFit/>
          </a:bodyPr>
          <a:lstStyle/>
          <a:p>
            <a:pPr algn="ctr"/>
            <a:r>
              <a:rPr lang="en-US" sz="4400" i="1" dirty="0" smtClean="0">
                <a:solidFill>
                  <a:srgbClr val="FFFF00"/>
                </a:solidFill>
              </a:rPr>
              <a:t>“I will confess his name before My Father, and before His angels.”</a:t>
            </a:r>
            <a:endParaRPr lang="en-US" sz="4400" dirty="0"/>
          </a:p>
        </p:txBody>
      </p:sp>
    </p:spTree>
    <p:extLst>
      <p:ext uri="{BB962C8B-B14F-4D97-AF65-F5344CB8AC3E}">
        <p14:creationId xmlns:p14="http://schemas.microsoft.com/office/powerpoint/2010/main" val="12373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676400" y="1981200"/>
            <a:ext cx="6096000" cy="1200329"/>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3:9-13</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Philadelphia”</a:t>
            </a:r>
            <a:endParaRPr lang="en-US" sz="3600" dirty="0"/>
          </a:p>
        </p:txBody>
      </p:sp>
    </p:spTree>
    <p:extLst>
      <p:ext uri="{BB962C8B-B14F-4D97-AF65-F5344CB8AC3E}">
        <p14:creationId xmlns:p14="http://schemas.microsoft.com/office/powerpoint/2010/main" val="58074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transcendingearth.files.wordpress.com/2014/02/the-plan-council-heaven-lds-church-of-the-latter-day-saints-mor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0"/>
            <a:ext cx="9024097"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8686800" cy="1446550"/>
          </a:xfrm>
          <a:prstGeom prst="rect">
            <a:avLst/>
          </a:prstGeom>
        </p:spPr>
        <p:txBody>
          <a:bodyPr wrap="square">
            <a:spAutoFit/>
          </a:bodyPr>
          <a:lstStyle/>
          <a:p>
            <a:pPr algn="ctr"/>
            <a:r>
              <a:rPr lang="en-US" sz="4400" i="1" dirty="0" smtClean="0"/>
              <a:t>“I will make them to come and  worship before thy feet…”</a:t>
            </a:r>
            <a:endParaRPr lang="en-US" sz="4400" dirty="0"/>
          </a:p>
        </p:txBody>
      </p:sp>
      <p:pic>
        <p:nvPicPr>
          <p:cNvPr id="3" name="Picture 4" descr="C:\Users\Ptr. Daniel White\Desktop\Bible pictures\Praying\1 Dad's Pix (99).jpg"/>
          <p:cNvPicPr>
            <a:picLocks noChangeAspect="1" noChangeArrowheads="1"/>
          </p:cNvPicPr>
          <p:nvPr/>
        </p:nvPicPr>
        <p:blipFill>
          <a:blip r:embed="rId4" cstate="print"/>
          <a:srcRect/>
          <a:stretch>
            <a:fillRect/>
          </a:stretch>
        </p:blipFill>
        <p:spPr bwMode="auto">
          <a:xfrm>
            <a:off x="5181600" y="1828800"/>
            <a:ext cx="3671455" cy="2286000"/>
          </a:xfrm>
          <a:prstGeom prst="ellipse">
            <a:avLst/>
          </a:prstGeom>
          <a:ln>
            <a:noFill/>
          </a:ln>
          <a:effectLst>
            <a:softEdge rad="112500"/>
          </a:effectLst>
        </p:spPr>
      </p:pic>
    </p:spTree>
    <p:extLst>
      <p:ext uri="{BB962C8B-B14F-4D97-AF65-F5344CB8AC3E}">
        <p14:creationId xmlns:p14="http://schemas.microsoft.com/office/powerpoint/2010/main" val="55113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0"/>
            <a:ext cx="3810001" cy="1446550"/>
          </a:xfrm>
          <a:prstGeom prst="rect">
            <a:avLst/>
          </a:prstGeom>
        </p:spPr>
        <p:txBody>
          <a:bodyPr wrap="square">
            <a:spAutoFit/>
          </a:bodyPr>
          <a:lstStyle/>
          <a:p>
            <a:pPr algn="ctr"/>
            <a:r>
              <a:rPr lang="en-US" sz="4400" i="1" dirty="0" smtClean="0"/>
              <a:t> “I have loved thee…”</a:t>
            </a:r>
            <a:endParaRPr lang="en-US" sz="4400" dirty="0"/>
          </a:p>
        </p:txBody>
      </p:sp>
      <p:pic>
        <p:nvPicPr>
          <p:cNvPr id="3" name="Picture 3" descr="C:\Users\Ptr. Daniel White\Desktop\Bible pictures\Prophecy pictures\prophecy pictures\rapture and second coming\ch2_Second_Coming_Harry Anderson.jpg"/>
          <p:cNvPicPr>
            <a:picLocks noChangeAspect="1" noChangeArrowheads="1"/>
          </p:cNvPicPr>
          <p:nvPr/>
        </p:nvPicPr>
        <p:blipFill>
          <a:blip r:embed="rId3" cstate="print"/>
          <a:srcRect/>
          <a:stretch>
            <a:fillRect/>
          </a:stretch>
        </p:blipFill>
        <p:spPr bwMode="auto">
          <a:xfrm>
            <a:off x="304800" y="304800"/>
            <a:ext cx="4419600" cy="640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C:\Users\Ptr. Daniel White\Desktop\Bible pictures\Prophecy pictures\prophecy pictures\rapture and second coming\God_bride.jpg"/>
          <p:cNvPicPr>
            <a:picLocks noChangeAspect="1" noChangeArrowheads="1"/>
          </p:cNvPicPr>
          <p:nvPr/>
        </p:nvPicPr>
        <p:blipFill>
          <a:blip r:embed="rId4" cstate="print"/>
          <a:srcRect/>
          <a:stretch>
            <a:fillRect/>
          </a:stretch>
        </p:blipFill>
        <p:spPr bwMode="auto">
          <a:xfrm>
            <a:off x="4876800" y="0"/>
            <a:ext cx="3818435"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descr="C:\Users\Ptr. Daniel White\Desktop\Bible pictures\Prophecy pictures\prophecy pictures\rapture and second coming\greeting.jpg"/>
          <p:cNvPicPr>
            <a:picLocks noChangeAspect="1" noChangeArrowheads="1"/>
          </p:cNvPicPr>
          <p:nvPr/>
        </p:nvPicPr>
        <p:blipFill>
          <a:blip r:embed="rId5" cstate="print"/>
          <a:srcRect l="4096" t="4767" r="5802" b="14192"/>
          <a:stretch>
            <a:fillRect/>
          </a:stretch>
        </p:blipFill>
        <p:spPr bwMode="auto">
          <a:xfrm>
            <a:off x="4876800" y="3352800"/>
            <a:ext cx="396240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0959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Horizont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981200" y="1905001"/>
            <a:ext cx="5486400" cy="1200329"/>
          </a:xfrm>
          <a:prstGeom prst="rect">
            <a:avLst/>
          </a:prstGeom>
        </p:spPr>
        <p:txBody>
          <a:bodyPr wrap="square">
            <a:spAutoFit/>
          </a:bodyPr>
          <a:lstStyle/>
          <a:p>
            <a:pPr algn="ctr"/>
            <a:r>
              <a:rPr lang="en-US" sz="3600"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2:7</a:t>
            </a:r>
            <a:br>
              <a:rPr lang="en-US" sz="3600"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sz="3600"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sz="3600" dirty="0"/>
          </a:p>
        </p:txBody>
      </p:sp>
    </p:spTree>
    <p:extLst>
      <p:ext uri="{BB962C8B-B14F-4D97-AF65-F5344CB8AC3E}">
        <p14:creationId xmlns:p14="http://schemas.microsoft.com/office/powerpoint/2010/main" val="10856995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Ptr. Daniel White\Desktop\Bible pictures\backgrounds\earth and space\Sci-Fi-Explosions-362.jpg"/>
          <p:cNvPicPr>
            <a:picLocks noChangeAspect="1" noChangeArrowheads="1"/>
          </p:cNvPicPr>
          <p:nvPr/>
        </p:nvPicPr>
        <p:blipFill>
          <a:blip r:embed="rId3" cstate="print"/>
          <a:srcRect/>
          <a:stretch>
            <a:fillRect/>
          </a:stretch>
        </p:blipFill>
        <p:spPr bwMode="auto">
          <a:xfrm>
            <a:off x="1905000" y="2223976"/>
            <a:ext cx="7239000" cy="6539023"/>
          </a:xfrm>
          <a:prstGeom prst="rect">
            <a:avLst/>
          </a:prstGeom>
          <a:ln>
            <a:noFill/>
          </a:ln>
          <a:effectLst>
            <a:softEdge rad="112500"/>
          </a:effectLst>
        </p:spPr>
      </p:pic>
      <p:pic>
        <p:nvPicPr>
          <p:cNvPr id="2"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0" y="0"/>
            <a:ext cx="3886200" cy="5148760"/>
          </a:xfrm>
          <a:prstGeom prst="rect">
            <a:avLst/>
          </a:prstGeom>
          <a:ln>
            <a:noFill/>
          </a:ln>
          <a:effectLst>
            <a:softEdge rad="112500"/>
          </a:effectLst>
        </p:spPr>
      </p:pic>
      <p:sp>
        <p:nvSpPr>
          <p:cNvPr id="4" name="Rectangle 3"/>
          <p:cNvSpPr/>
          <p:nvPr/>
        </p:nvSpPr>
        <p:spPr>
          <a:xfrm>
            <a:off x="3962400" y="0"/>
            <a:ext cx="5029200" cy="1938992"/>
          </a:xfrm>
          <a:prstGeom prst="rect">
            <a:avLst/>
          </a:prstGeom>
        </p:spPr>
        <p:txBody>
          <a:bodyPr wrap="square">
            <a:spAutoFit/>
          </a:bodyPr>
          <a:lstStyle/>
          <a:p>
            <a:pPr algn="ctr"/>
            <a:r>
              <a:rPr lang="en-US" sz="4000" i="1" dirty="0" smtClean="0"/>
              <a:t>“I will keep thee from the hour of temptation…”</a:t>
            </a:r>
            <a:endParaRPr lang="en-US" sz="4000" dirty="0"/>
          </a:p>
        </p:txBody>
      </p:sp>
    </p:spTree>
    <p:extLst>
      <p:ext uri="{BB962C8B-B14F-4D97-AF65-F5344CB8AC3E}">
        <p14:creationId xmlns:p14="http://schemas.microsoft.com/office/powerpoint/2010/main" val="125428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6" descr="C:\Users\Ptr. Daniel White\Desktop\Bible pictures\Churches\Church\1-04-05 019.jpg"/>
          <p:cNvPicPr>
            <a:picLocks noChangeAspect="1" noChangeArrowheads="1"/>
          </p:cNvPicPr>
          <p:nvPr/>
        </p:nvPicPr>
        <p:blipFill>
          <a:blip r:embed="rId4" cstate="print"/>
          <a:srcRect/>
          <a:stretch>
            <a:fillRect/>
          </a:stretch>
        </p:blipFill>
        <p:spPr bwMode="auto">
          <a:xfrm>
            <a:off x="0" y="-1242"/>
            <a:ext cx="9144000" cy="6859242"/>
          </a:xfrm>
          <a:prstGeom prst="rect">
            <a:avLst/>
          </a:prstGeom>
          <a:noFill/>
        </p:spPr>
      </p:pic>
      <p:pic>
        <p:nvPicPr>
          <p:cNvPr id="2" name="Picture 3" descr="C:\Users\Ptr. Daniel White\Desktop\Bible pictures\Prophecy pictures\prophecy pictures\rapture and second coming\jesus_rapture.jpg"/>
          <p:cNvPicPr>
            <a:picLocks noChangeAspect="1" noChangeArrowheads="1"/>
          </p:cNvPicPr>
          <p:nvPr/>
        </p:nvPicPr>
        <p:blipFill>
          <a:blip r:embed="rId5" cstate="print"/>
          <a:srcRect/>
          <a:stretch>
            <a:fillRect/>
          </a:stretch>
        </p:blipFill>
        <p:spPr bwMode="auto">
          <a:xfrm>
            <a:off x="0" y="0"/>
            <a:ext cx="9144000" cy="6858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654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3"/>
                                        </p:tgtEl>
                                        <p:attrNameLst>
                                          <p:attrName>ppt_w</p:attrName>
                                        </p:attrNameLst>
                                      </p:cBhvr>
                                      <p:tavLst>
                                        <p:tav tm="0">
                                          <p:val>
                                            <p:strVal val="ppt_w"/>
                                          </p:val>
                                        </p:tav>
                                        <p:tav tm="100000">
                                          <p:val>
                                            <p:fltVal val="0"/>
                                          </p:val>
                                        </p:tav>
                                      </p:tavLst>
                                    </p:anim>
                                    <p:anim calcmode="lin" valueType="num">
                                      <p:cBhvr>
                                        <p:cTn id="14" dur="1000"/>
                                        <p:tgtEl>
                                          <p:spTgt spid="3"/>
                                        </p:tgtEl>
                                        <p:attrNameLst>
                                          <p:attrName>ppt_h</p:attrName>
                                        </p:attrNameLst>
                                      </p:cBhvr>
                                      <p:tavLst>
                                        <p:tav tm="0">
                                          <p:val>
                                            <p:strVal val="ppt_h"/>
                                          </p:val>
                                        </p:tav>
                                        <p:tav tm="100000">
                                          <p:val>
                                            <p:fltVal val="0"/>
                                          </p:val>
                                        </p:tav>
                                      </p:tavLst>
                                    </p:anim>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013.jpg"/>
          <p:cNvPicPr>
            <a:picLocks noChangeAspect="1" noChangeArrowheads="1"/>
          </p:cNvPicPr>
          <p:nvPr/>
        </p:nvPicPr>
        <p:blipFill>
          <a:blip r:embed="rId3" cstate="print">
            <a:lum bright="-20000"/>
          </a:blip>
          <a:srcRect t="5000" r="2841"/>
          <a:stretch>
            <a:fillRect/>
          </a:stretch>
        </p:blipFill>
        <p:spPr bwMode="auto">
          <a:xfrm>
            <a:off x="0" y="0"/>
            <a:ext cx="4343400" cy="5791200"/>
          </a:xfrm>
          <a:prstGeom prst="rect">
            <a:avLst/>
          </a:prstGeom>
          <a:ln>
            <a:noFill/>
          </a:ln>
          <a:effectLst>
            <a:reflection blurRad="6350" stA="50000" endA="295" endPos="92000" dist="101600" dir="5400000" sy="-100000" algn="bl" rotWithShape="0"/>
            <a:softEdge rad="112500"/>
          </a:effectLst>
        </p:spPr>
      </p:pic>
      <p:sp>
        <p:nvSpPr>
          <p:cNvPr id="4" name="Rectangle 3"/>
          <p:cNvSpPr/>
          <p:nvPr/>
        </p:nvSpPr>
        <p:spPr>
          <a:xfrm>
            <a:off x="4419600" y="3505200"/>
            <a:ext cx="4724400" cy="3170099"/>
          </a:xfrm>
          <a:prstGeom prst="rect">
            <a:avLst/>
          </a:prstGeom>
        </p:spPr>
        <p:txBody>
          <a:bodyPr wrap="square">
            <a:spAutoFit/>
          </a:bodyPr>
          <a:lstStyle/>
          <a:p>
            <a:pPr algn="ctr"/>
            <a:r>
              <a:rPr lang="en-US" sz="4000" i="1" dirty="0" smtClean="0"/>
              <a:t>“For God hath not appointed us to wrath, but to obtain salvation by our Lord Jesus Christ…”</a:t>
            </a:r>
            <a:endParaRPr lang="en-US" sz="4000" dirty="0"/>
          </a:p>
        </p:txBody>
      </p:sp>
      <p:pic>
        <p:nvPicPr>
          <p:cNvPr id="12290" name="Picture 2" descr="C:\Users\Ptr. Daniel White\Desktop\Bible pictures\Prophecy pictures\prophecy pictures\rapture and second coming\Rapture11.jpg"/>
          <p:cNvPicPr>
            <a:picLocks noChangeAspect="1" noChangeArrowheads="1"/>
          </p:cNvPicPr>
          <p:nvPr/>
        </p:nvPicPr>
        <p:blipFill>
          <a:blip r:embed="rId4" cstate="print"/>
          <a:srcRect/>
          <a:stretch>
            <a:fillRect/>
          </a:stretch>
        </p:blipFill>
        <p:spPr bwMode="auto">
          <a:xfrm>
            <a:off x="4262370" y="0"/>
            <a:ext cx="4881630" cy="3581400"/>
          </a:xfrm>
          <a:prstGeom prst="rect">
            <a:avLst/>
          </a:prstGeom>
          <a:noFill/>
        </p:spPr>
      </p:pic>
    </p:spTree>
    <p:extLst>
      <p:ext uri="{BB962C8B-B14F-4D97-AF65-F5344CB8AC3E}">
        <p14:creationId xmlns:p14="http://schemas.microsoft.com/office/powerpoint/2010/main" val="245779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1000" fill="hold"/>
                                        <p:tgtEl>
                                          <p:spTgt spid="12290"/>
                                        </p:tgtEl>
                                        <p:attrNameLst>
                                          <p:attrName>ppt_x</p:attrName>
                                        </p:attrNameLst>
                                      </p:cBhvr>
                                      <p:tavLst>
                                        <p:tav tm="0">
                                          <p:val>
                                            <p:strVal val="#ppt_x"/>
                                          </p:val>
                                        </p:tav>
                                        <p:tav tm="100000">
                                          <p:val>
                                            <p:strVal val="#ppt_x"/>
                                          </p:val>
                                        </p:tav>
                                      </p:tavLst>
                                    </p:anim>
                                    <p:anim calcmode="lin" valueType="num">
                                      <p:cBhvr additive="base">
                                        <p:cTn id="8" dur="10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gate.jpg"/>
          <p:cNvPicPr>
            <a:picLocks noChangeAspect="1" noChangeArrowheads="1"/>
          </p:cNvPicPr>
          <p:nvPr/>
        </p:nvPicPr>
        <p:blipFill>
          <a:blip r:embed="rId3" cstate="print"/>
          <a:srcRect l="5538" t="4157" r="9027" b="12680"/>
          <a:stretch>
            <a:fillRect/>
          </a:stretch>
        </p:blipFill>
        <p:spPr bwMode="auto">
          <a:xfrm>
            <a:off x="381000" y="243911"/>
            <a:ext cx="4876800" cy="6324600"/>
          </a:xfrm>
          <a:prstGeom prst="rect">
            <a:avLst/>
          </a:prstGeom>
          <a:ln>
            <a:noFill/>
          </a:ln>
          <a:effectLst>
            <a:softEdge rad="112500"/>
          </a:effectLst>
        </p:spPr>
      </p:pic>
      <p:pic>
        <p:nvPicPr>
          <p:cNvPr id="3" name="Picture 2" descr="C:\Users\Ptr. Daniel White\Desktop\Bible pictures\heaven\gate.jpg"/>
          <p:cNvPicPr>
            <a:picLocks noChangeAspect="1" noChangeArrowheads="1"/>
          </p:cNvPicPr>
          <p:nvPr/>
        </p:nvPicPr>
        <p:blipFill>
          <a:blip r:embed="rId3" cstate="print"/>
          <a:srcRect l="8208" t="6523" r="75302" b="20334"/>
          <a:stretch>
            <a:fillRect/>
          </a:stretch>
        </p:blipFill>
        <p:spPr bwMode="auto">
          <a:xfrm>
            <a:off x="2184163" y="390970"/>
            <a:ext cx="990600" cy="5562600"/>
          </a:xfrm>
          <a:prstGeom prst="rect">
            <a:avLst/>
          </a:prstGeom>
          <a:ln>
            <a:noFill/>
          </a:ln>
          <a:effectLst>
            <a:softEdge rad="112500"/>
          </a:effectLst>
        </p:spPr>
      </p:pic>
      <p:sp>
        <p:nvSpPr>
          <p:cNvPr id="4" name="Rectangle 3"/>
          <p:cNvSpPr/>
          <p:nvPr/>
        </p:nvSpPr>
        <p:spPr>
          <a:xfrm>
            <a:off x="5261361" y="2057400"/>
            <a:ext cx="3733800" cy="3170099"/>
          </a:xfrm>
          <a:prstGeom prst="rect">
            <a:avLst/>
          </a:prstGeom>
        </p:spPr>
        <p:txBody>
          <a:bodyPr wrap="square">
            <a:spAutoFit/>
          </a:bodyPr>
          <a:lstStyle/>
          <a:p>
            <a:pPr algn="ctr"/>
            <a:r>
              <a:rPr lang="en-US" sz="4000" i="1" dirty="0" smtClean="0"/>
              <a:t>“Him </a:t>
            </a:r>
            <a:r>
              <a:rPr lang="en-US" sz="4000" i="1" dirty="0"/>
              <a:t>that </a:t>
            </a:r>
            <a:r>
              <a:rPr lang="en-US" sz="4000" i="1" dirty="0" err="1"/>
              <a:t>overcometh</a:t>
            </a:r>
            <a:r>
              <a:rPr lang="en-US" sz="4000" i="1" dirty="0"/>
              <a:t> will I make a pillar in the temple of my </a:t>
            </a:r>
            <a:r>
              <a:rPr lang="en-US" sz="4000" i="1" dirty="0" smtClean="0"/>
              <a:t>God…”</a:t>
            </a:r>
            <a:endParaRPr lang="en-US" sz="4000" i="1" dirty="0"/>
          </a:p>
        </p:txBody>
      </p:sp>
    </p:spTree>
    <p:extLst>
      <p:ext uri="{BB962C8B-B14F-4D97-AF65-F5344CB8AC3E}">
        <p14:creationId xmlns:p14="http://schemas.microsoft.com/office/powerpoint/2010/main" val="221426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381000"/>
            <a:ext cx="5715000" cy="6477000"/>
          </a:xfrm>
        </p:spPr>
        <p:txBody>
          <a:bodyPr/>
          <a:lstStyle/>
          <a:p>
            <a:r>
              <a:rPr lang="en-US" i="1" dirty="0" smtClean="0">
                <a:solidFill>
                  <a:srgbClr val="FFC000"/>
                </a:solidFill>
              </a:rPr>
              <a:t>“Pillar in the temple of God” </a:t>
            </a:r>
            <a:r>
              <a:rPr lang="en-US" dirty="0" smtClean="0"/>
              <a:t>–</a:t>
            </a:r>
          </a:p>
          <a:p>
            <a:pPr>
              <a:buFont typeface="Wingdings"/>
              <a:buChar char="Ø"/>
            </a:pPr>
            <a:r>
              <a:rPr lang="en-US" dirty="0" smtClean="0"/>
              <a:t>Lamp stands are movable –</a:t>
            </a:r>
          </a:p>
          <a:p>
            <a:pPr>
              <a:buFont typeface="Wingdings"/>
              <a:buChar char="Ø"/>
            </a:pPr>
            <a:r>
              <a:rPr lang="en-US" dirty="0" smtClean="0"/>
              <a:t>Pillars are immovable – </a:t>
            </a:r>
          </a:p>
          <a:p>
            <a:pPr>
              <a:buFont typeface="Wingdings"/>
              <a:buChar char="Ø"/>
            </a:pPr>
            <a:r>
              <a:rPr lang="en-US" dirty="0" smtClean="0"/>
              <a:t>No more backsliding – </a:t>
            </a:r>
            <a:r>
              <a:rPr lang="en-US" i="1" dirty="0" smtClean="0"/>
              <a:t>Jeremiah 3:12-11</a:t>
            </a:r>
          </a:p>
          <a:p>
            <a:pPr>
              <a:buFont typeface="Arial" charset="0"/>
              <a:buChar char="•"/>
            </a:pPr>
            <a:r>
              <a:rPr lang="en-US" i="1" dirty="0" smtClean="0">
                <a:solidFill>
                  <a:srgbClr val="FFC000"/>
                </a:solidFill>
              </a:rPr>
              <a:t>I Corinthians 15:58</a:t>
            </a:r>
          </a:p>
          <a:p>
            <a:pPr>
              <a:buFont typeface="Wingdings"/>
              <a:buChar char="Ø"/>
            </a:pPr>
            <a:r>
              <a:rPr lang="en-US" i="1" dirty="0" smtClean="0"/>
              <a:t>Steadfast</a:t>
            </a:r>
          </a:p>
          <a:p>
            <a:pPr>
              <a:buFont typeface="Wingdings"/>
              <a:buChar char="Ø"/>
            </a:pPr>
            <a:r>
              <a:rPr lang="en-US" i="1" dirty="0" smtClean="0"/>
              <a:t>Unmovable</a:t>
            </a:r>
          </a:p>
          <a:p>
            <a:pPr>
              <a:buFont typeface="Wingdings"/>
              <a:buChar char="Ø"/>
            </a:pPr>
            <a:r>
              <a:rPr lang="en-US" i="1" dirty="0" smtClean="0"/>
              <a:t>Always abounding in the work of the Lord</a:t>
            </a:r>
            <a:endParaRPr lang="en-US" i="1" dirty="0"/>
          </a:p>
        </p:txBody>
      </p:sp>
      <p:pic>
        <p:nvPicPr>
          <p:cNvPr id="14339" name="Picture 3" descr="C:\Users\Ptr. Daniel White\Desktop\Bible pictures\Prophecy pictures\prophecy pictures\revelation\Seven golden candle sticks.jpg"/>
          <p:cNvPicPr>
            <a:picLocks noChangeAspect="1" noChangeArrowheads="1"/>
          </p:cNvPicPr>
          <p:nvPr/>
        </p:nvPicPr>
        <p:blipFill>
          <a:blip r:embed="rId3" cstate="print"/>
          <a:srcRect/>
          <a:stretch>
            <a:fillRect/>
          </a:stretch>
        </p:blipFill>
        <p:spPr bwMode="auto">
          <a:xfrm>
            <a:off x="5781228" y="0"/>
            <a:ext cx="3362772" cy="4549391"/>
          </a:xfrm>
          <a:prstGeom prst="rect">
            <a:avLst/>
          </a:prstGeom>
          <a:ln>
            <a:noFill/>
          </a:ln>
          <a:effectLst>
            <a:softEdge rad="112500"/>
          </a:effectLst>
        </p:spPr>
      </p:pic>
      <p:pic>
        <p:nvPicPr>
          <p:cNvPr id="14338" name="Picture 2" descr="C:\Users\Ptr. Daniel White\Desktop\Bible pictures\Prophecy pictures\prophecy pictures\revelation\1 Dad's Pix (118).jpg"/>
          <p:cNvPicPr>
            <a:picLocks noChangeAspect="1" noChangeArrowheads="1"/>
          </p:cNvPicPr>
          <p:nvPr/>
        </p:nvPicPr>
        <p:blipFill>
          <a:blip r:embed="rId4" cstate="print"/>
          <a:srcRect/>
          <a:stretch>
            <a:fillRect/>
          </a:stretch>
        </p:blipFill>
        <p:spPr bwMode="auto">
          <a:xfrm>
            <a:off x="5833732" y="0"/>
            <a:ext cx="3310268" cy="45720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50640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 to="" calcmode="lin" valueType="num">
                                      <p:cBhvr>
                                        <p:cTn id="17" dur="1" fill="hold"/>
                                        <p:tgtEl>
                                          <p:spTgt spid="14339"/>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to="" calcmode="lin" valueType="num">
                                      <p:cBhvr>
                                        <p:cTn id="22" dur="1" fill="hold"/>
                                        <p:tgtEl>
                                          <p:spTgt spid="5">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4338"/>
                                        </p:tgtEl>
                                        <p:attrNameLst>
                                          <p:attrName>style.visibility</p:attrName>
                                        </p:attrNameLst>
                                      </p:cBhvr>
                                      <p:to>
                                        <p:strVal val="visible"/>
                                      </p:to>
                                    </p:set>
                                    <p:anim to="" calcmode="lin" valueType="num">
                                      <p:cBhvr>
                                        <p:cTn id="27" dur="1" fill="hold"/>
                                        <p:tgtEl>
                                          <p:spTgt spid="1433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to="" calcmode="lin" valueType="num">
                                      <p:cBhvr>
                                        <p:cTn id="32" dur="1" fill="hold"/>
                                        <p:tgtEl>
                                          <p:spTgt spid="5">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to="" calcmode="lin" valueType="num">
                                      <p:cBhvr>
                                        <p:cTn id="37" dur="1" fill="hold"/>
                                        <p:tgtEl>
                                          <p:spTgt spid="5">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to="" calcmode="lin" valueType="num">
                                      <p:cBhvr>
                                        <p:cTn id="42" dur="1" fill="hold"/>
                                        <p:tgtEl>
                                          <p:spTgt spid="5">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 to="" calcmode="lin" valueType="num">
                                      <p:cBhvr>
                                        <p:cTn id="47" dur="1" fill="hold"/>
                                        <p:tgtEl>
                                          <p:spTgt spid="5">
                                            <p:txEl>
                                              <p:pRg st="6" end="6"/>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to="" calcmode="lin" valueType="num">
                                      <p:cBhvr>
                                        <p:cTn id="52" dur="1" fill="hold"/>
                                        <p:tgtEl>
                                          <p:spTgt spid="5">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aying\man praising God.bmp"/>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0" y="1295400"/>
            <a:ext cx="5242098" cy="5857875"/>
          </a:xfrm>
          <a:prstGeom prst="ellipse">
            <a:avLst/>
          </a:prstGeom>
          <a:ln>
            <a:noFill/>
          </a:ln>
          <a:effectLst>
            <a:softEdge rad="112500"/>
          </a:effectLst>
        </p:spPr>
      </p:pic>
      <p:pic>
        <p:nvPicPr>
          <p:cNvPr id="3" name="Picture 2" descr="C:\Users\Ptr. Daniel White\Desktop\Bible pictures\backgrounds\earth and space\hand-of-god_1053_1024x768.jpg"/>
          <p:cNvPicPr>
            <a:picLocks noChangeAspect="1" noChangeArrowheads="1"/>
          </p:cNvPicPr>
          <p:nvPr/>
        </p:nvPicPr>
        <p:blipFill>
          <a:blip r:embed="rId4" cstate="print">
            <a:lum bright="-10000"/>
          </a:blip>
          <a:srcRect l="60000" b="43333"/>
          <a:stretch>
            <a:fillRect/>
          </a:stretch>
        </p:blipFill>
        <p:spPr bwMode="auto">
          <a:xfrm>
            <a:off x="4343400" y="0"/>
            <a:ext cx="5020235" cy="5334000"/>
          </a:xfrm>
          <a:prstGeom prst="ellipse">
            <a:avLst/>
          </a:prstGeom>
          <a:ln>
            <a:noFill/>
          </a:ln>
          <a:effectLst>
            <a:softEdge rad="112500"/>
          </a:effectLst>
        </p:spPr>
      </p:pic>
      <p:sp>
        <p:nvSpPr>
          <p:cNvPr id="4" name="Title 3"/>
          <p:cNvSpPr>
            <a:spLocks noGrp="1"/>
          </p:cNvSpPr>
          <p:nvPr>
            <p:ph type="title"/>
          </p:nvPr>
        </p:nvSpPr>
        <p:spPr>
          <a:xfrm>
            <a:off x="838200" y="1981200"/>
            <a:ext cx="3429000" cy="1143000"/>
          </a:xfrm>
        </p:spPr>
        <p:txBody>
          <a:bodyPr>
            <a:normAutofit fontScale="90000"/>
          </a:bodyPr>
          <a:lstStyle/>
          <a:p>
            <a:r>
              <a:rPr lang="en-US" i="1" dirty="0" smtClean="0">
                <a:solidFill>
                  <a:schemeClr val="bg1"/>
                </a:solidFill>
                <a:effectLst>
                  <a:glow rad="101600">
                    <a:schemeClr val="tx1">
                      <a:alpha val="60000"/>
                    </a:schemeClr>
                  </a:glow>
                </a:effectLst>
              </a:rPr>
              <a:t>“I will write upon him…”</a:t>
            </a:r>
            <a:endParaRPr lang="en-US"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149309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610600" cy="1261884"/>
          </a:xfrm>
          <a:prstGeom prst="rect">
            <a:avLst/>
          </a:prstGeom>
        </p:spPr>
        <p:txBody>
          <a:bodyPr wrap="square">
            <a:spAutoFit/>
          </a:bodyPr>
          <a:lstStyle/>
          <a:p>
            <a:pPr algn="ctr"/>
            <a:r>
              <a:rPr lang="en-US" sz="4000" i="1" dirty="0" smtClean="0"/>
              <a:t>“I will write upon him…”</a:t>
            </a:r>
            <a:br>
              <a:rPr lang="en-US" sz="4000" i="1" dirty="0" smtClean="0"/>
            </a:br>
            <a:r>
              <a:rPr lang="en-US" sz="3600" i="1" dirty="0" smtClean="0"/>
              <a:t>(Guarantee of Eternal Security)</a:t>
            </a:r>
            <a:endParaRPr lang="en-US" sz="3600" dirty="0"/>
          </a:p>
        </p:txBody>
      </p:sp>
      <p:sp>
        <p:nvSpPr>
          <p:cNvPr id="3" name="Content Placeholder 2"/>
          <p:cNvSpPr txBox="1">
            <a:spLocks/>
          </p:cNvSpPr>
          <p:nvPr/>
        </p:nvSpPr>
        <p:spPr>
          <a:xfrm>
            <a:off x="4114800" y="1600200"/>
            <a:ext cx="5029200" cy="56388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rgbClr val="FFC000"/>
                </a:solidFill>
                <a:effectLst/>
                <a:uLnTx/>
                <a:uFillTx/>
                <a:latin typeface="+mn-lt"/>
                <a:ea typeface="+mn-ea"/>
                <a:cs typeface="+mn-cs"/>
              </a:rPr>
              <a:t>“The name of my God…”   </a:t>
            </a:r>
            <a:r>
              <a:rPr kumimoji="0" lang="en-US" sz="3600" b="0" i="1" u="none" strike="noStrike" kern="1200" cap="none" spc="0" normalizeH="0" baseline="0" noProof="0" dirty="0" smtClean="0">
                <a:ln>
                  <a:noFill/>
                </a:ln>
                <a:solidFill>
                  <a:schemeClr val="tx1"/>
                </a:solidFill>
                <a:effectLst/>
                <a:uLnTx/>
                <a:uFillTx/>
                <a:latin typeface="+mn-lt"/>
                <a:ea typeface="+mn-ea"/>
                <a:cs typeface="+mn-cs"/>
              </a:rPr>
              <a:t>(Ownership)</a:t>
            </a:r>
          </a:p>
          <a:p>
            <a:pPr marL="342900" lvl="0" indent="-342900">
              <a:spcBef>
                <a:spcPct val="20000"/>
              </a:spcBef>
              <a:buFont typeface="Arial" pitchFamily="34" charset="0"/>
              <a:buChar char="•"/>
              <a:defRPr/>
            </a:pPr>
            <a:r>
              <a:rPr kumimoji="0" lang="en-US" sz="3600" b="0" i="1" u="none" strike="noStrike" kern="1200" cap="none" spc="0" normalizeH="0" baseline="0" noProof="0" dirty="0" smtClean="0">
                <a:ln>
                  <a:noFill/>
                </a:ln>
                <a:solidFill>
                  <a:srgbClr val="FFC000"/>
                </a:solidFill>
                <a:effectLst/>
                <a:uLnTx/>
                <a:uFillTx/>
                <a:latin typeface="+mn-lt"/>
                <a:ea typeface="+mn-ea"/>
                <a:cs typeface="+mn-cs"/>
              </a:rPr>
              <a:t>“The name of the city of my </a:t>
            </a:r>
            <a:r>
              <a:rPr lang="en-US" sz="3600" i="1" dirty="0" smtClean="0">
                <a:solidFill>
                  <a:srgbClr val="FFC000"/>
                </a:solidFill>
              </a:rPr>
              <a:t>God…”     </a:t>
            </a:r>
            <a:endParaRPr kumimoji="0" lang="en-US" sz="3600" b="0" i="1" u="none" strike="noStrike" kern="120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rgbClr val="FFC000"/>
                </a:solidFill>
                <a:effectLst/>
                <a:uLnTx/>
                <a:uFillTx/>
                <a:latin typeface="+mn-lt"/>
                <a:ea typeface="+mn-ea"/>
                <a:cs typeface="+mn-cs"/>
              </a:rPr>
              <a:t>     </a:t>
            </a:r>
            <a:r>
              <a:rPr kumimoji="0" lang="en-US" sz="3600" b="0" i="1" u="none" strike="noStrike" kern="1200" cap="none" spc="0" normalizeH="0" baseline="0" noProof="0" dirty="0" smtClean="0">
                <a:ln>
                  <a:noFill/>
                </a:ln>
                <a:solidFill>
                  <a:schemeClr val="tx1"/>
                </a:solidFill>
                <a:effectLst/>
                <a:uLnTx/>
                <a:uFillTx/>
                <a:latin typeface="+mn-lt"/>
                <a:ea typeface="+mn-ea"/>
                <a:cs typeface="+mn-cs"/>
              </a:rPr>
              <a:t>(Heavenly Citizenship)</a:t>
            </a:r>
          </a:p>
          <a:p>
            <a:pPr marL="342900" lvl="0" indent="-342900">
              <a:spcBef>
                <a:spcPct val="20000"/>
              </a:spcBef>
              <a:buFont typeface="Arial" pitchFamily="34" charset="0"/>
              <a:buChar char="•"/>
              <a:defRPr/>
            </a:pPr>
            <a:r>
              <a:rPr kumimoji="0" lang="en-US" sz="3600" b="0" i="1" u="none" strike="noStrike" kern="1200" cap="none" spc="0" normalizeH="0" baseline="0" noProof="0" dirty="0" smtClean="0">
                <a:ln>
                  <a:noFill/>
                </a:ln>
                <a:solidFill>
                  <a:srgbClr val="FFC000"/>
                </a:solidFill>
                <a:effectLst/>
                <a:uLnTx/>
                <a:uFillTx/>
                <a:latin typeface="+mn-lt"/>
                <a:ea typeface="+mn-ea"/>
                <a:cs typeface="+mn-cs"/>
              </a:rPr>
              <a:t>“I will write upon him my new </a:t>
            </a:r>
            <a:r>
              <a:rPr lang="en-US" sz="3600" i="1" dirty="0" smtClean="0">
                <a:solidFill>
                  <a:srgbClr val="FFC000"/>
                </a:solidFill>
              </a:rPr>
              <a:t>name…”  </a:t>
            </a:r>
            <a:endParaRPr kumimoji="0" lang="en-US" sz="3600" b="0" i="1" u="none" strike="noStrike" kern="1200" cap="none" spc="0" normalizeH="0" baseline="0" noProof="0" dirty="0" smtClean="0">
              <a:ln>
                <a:noFill/>
              </a:ln>
              <a:solidFill>
                <a:srgbClr val="FFC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rgbClr val="FFC000"/>
                </a:solidFill>
                <a:effectLst/>
                <a:uLnTx/>
                <a:uFillTx/>
                <a:latin typeface="+mn-lt"/>
                <a:ea typeface="+mn-ea"/>
                <a:cs typeface="+mn-cs"/>
              </a:rPr>
              <a:t>     </a:t>
            </a:r>
            <a:r>
              <a:rPr kumimoji="0" lang="en-US" sz="3600" b="0" i="1" u="none" strike="noStrike" kern="1200" cap="none" spc="0" normalizeH="0" baseline="0" noProof="0" dirty="0" smtClean="0">
                <a:ln>
                  <a:noFill/>
                </a:ln>
                <a:solidFill>
                  <a:schemeClr val="tx1"/>
                </a:solidFill>
                <a:effectLst/>
                <a:uLnTx/>
                <a:uFillTx/>
                <a:latin typeface="+mn-lt"/>
                <a:ea typeface="+mn-ea"/>
                <a:cs typeface="+mn-cs"/>
              </a:rPr>
              <a:t>(Joint heirs with Christ)</a:t>
            </a:r>
            <a:endParaRPr kumimoji="0" lang="en-US" sz="3600" b="0" i="1"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8" descr="C:\Users\Ptr. Daniel White\Desktop\Bible pictures\kingdom\901046200_e1f3d9e696.jpg"/>
          <p:cNvPicPr>
            <a:picLocks noChangeAspect="1" noChangeArrowheads="1"/>
          </p:cNvPicPr>
          <p:nvPr/>
        </p:nvPicPr>
        <p:blipFill>
          <a:blip r:embed="rId3" cstate="print"/>
          <a:srcRect/>
          <a:stretch>
            <a:fillRect/>
          </a:stretch>
        </p:blipFill>
        <p:spPr bwMode="auto">
          <a:xfrm>
            <a:off x="228600" y="1371600"/>
            <a:ext cx="3886200" cy="5257800"/>
          </a:xfrm>
          <a:prstGeom prst="rect">
            <a:avLst/>
          </a:prstGeom>
          <a:ln>
            <a:noFill/>
          </a:ln>
          <a:effectLst>
            <a:softEdge rad="112500"/>
          </a:effectLst>
        </p:spPr>
      </p:pic>
    </p:spTree>
    <p:extLst>
      <p:ext uri="{BB962C8B-B14F-4D97-AF65-F5344CB8AC3E}">
        <p14:creationId xmlns:p14="http://schemas.microsoft.com/office/powerpoint/2010/main" val="6959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524000" y="2057400"/>
            <a:ext cx="6172200" cy="1200329"/>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3:20-22</a:t>
            </a:r>
            <a:b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Laodicea”</a:t>
            </a:r>
            <a:endParaRPr lang="en-US" sz="3600" dirty="0"/>
          </a:p>
        </p:txBody>
      </p:sp>
    </p:spTree>
    <p:extLst>
      <p:ext uri="{BB962C8B-B14F-4D97-AF65-F5344CB8AC3E}">
        <p14:creationId xmlns:p14="http://schemas.microsoft.com/office/powerpoint/2010/main" val="2667423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anthonystephens.files.wordpress.com/2008/08/revelation_3_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142"/>
            <a:ext cx="5133975" cy="6857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7981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renewingthoughts.files.wordpress.com/2011/08/04-12-2011_tues_velazque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6" y="304800"/>
            <a:ext cx="9116479" cy="631031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afeguardyoursoul.com/wp-content/uploads/Jesus-come-unto-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59580"/>
            <a:ext cx="4495800" cy="30003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864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andrewannenberg.com/Portfolio/Garden_of_Eden/Garden_of_Eden_large/GardenOfE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228"/>
            <a:ext cx="10078588" cy="696277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passagebreakbyjerry.files.wordpress.com/2013/07/eve_tempt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62600" y="2357771"/>
            <a:ext cx="3553626" cy="45173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C:\Users\Ptr. Daniel White\Desktop\Bible pictures\Bible pictures Old Testament\Adam, Eve, Creation\Adam and Eve\scan0010.jpg"/>
          <p:cNvPicPr>
            <a:picLocks noChangeAspect="1" noChangeArrowheads="1"/>
          </p:cNvPicPr>
          <p:nvPr/>
        </p:nvPicPr>
        <p:blipFill>
          <a:blip r:embed="rId4" cstate="print">
            <a:lum bright="-20000"/>
          </a:blip>
          <a:srcRect/>
          <a:stretch>
            <a:fillRect/>
          </a:stretch>
        </p:blipFill>
        <p:spPr bwMode="auto">
          <a:xfrm>
            <a:off x="5358213" y="2357770"/>
            <a:ext cx="3962400" cy="4424029"/>
          </a:xfrm>
          <a:prstGeom prst="ellipse">
            <a:avLst/>
          </a:prstGeom>
          <a:ln>
            <a:noFill/>
          </a:ln>
          <a:effectLst>
            <a:softEdge rad="112500"/>
          </a:effectLst>
        </p:spPr>
      </p:pic>
    </p:spTree>
    <p:extLst>
      <p:ext uri="{BB962C8B-B14F-4D97-AF65-F5344CB8AC3E}">
        <p14:creationId xmlns:p14="http://schemas.microsoft.com/office/powerpoint/2010/main" val="12008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gospelbondservant.com.s127328.gridserver.com/wp-content/uploads/2011/03/jesus-talking-to-me1.jpg"/>
          <p:cNvPicPr>
            <a:picLocks noChangeAspect="1" noChangeArrowheads="1"/>
          </p:cNvPicPr>
          <p:nvPr/>
        </p:nvPicPr>
        <p:blipFill rotWithShape="1">
          <a:blip r:embed="rId2">
            <a:extLst>
              <a:ext uri="{28A0092B-C50C-407E-A947-70E740481C1C}">
                <a14:useLocalDpi xmlns:a14="http://schemas.microsoft.com/office/drawing/2010/main" val="0"/>
              </a:ext>
            </a:extLst>
          </a:blip>
          <a:srcRect r="16755"/>
          <a:stretch/>
        </p:blipFill>
        <p:spPr bwMode="auto">
          <a:xfrm>
            <a:off x="1751888" y="609600"/>
            <a:ext cx="5943600" cy="5754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525708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Desktop\Bible pictures\heaven\ch4_pat_07_throneroom_small.jpg"/>
          <p:cNvPicPr>
            <a:picLocks noChangeAspect="1" noChangeArrowheads="1"/>
          </p:cNvPicPr>
          <p:nvPr/>
        </p:nvPicPr>
        <p:blipFill>
          <a:blip r:embed="rId3" cstate="print"/>
          <a:srcRect r="448" b="5548"/>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apture and second coming\ALPHA-AND-OMEGA.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3276600" y="762000"/>
            <a:ext cx="2667000" cy="2438400"/>
          </a:xfrm>
          <a:prstGeom prst="ellipse">
            <a:avLst/>
          </a:prstGeom>
          <a:ln>
            <a:noFill/>
          </a:ln>
          <a:effectLst>
            <a:softEdge rad="112500"/>
          </a:effectLst>
        </p:spPr>
      </p:pic>
    </p:spTree>
    <p:extLst>
      <p:ext uri="{BB962C8B-B14F-4D97-AF65-F5344CB8AC3E}">
        <p14:creationId xmlns:p14="http://schemas.microsoft.com/office/powerpoint/2010/main" val="35931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eaching\DSC_0899.jpg"/>
          <p:cNvPicPr>
            <a:picLocks noChangeAspect="1" noChangeArrowheads="1"/>
          </p:cNvPicPr>
          <p:nvPr/>
        </p:nvPicPr>
        <p:blipFill>
          <a:blip r:embed="rId3" cstate="print"/>
          <a:srcRect/>
          <a:stretch>
            <a:fillRect/>
          </a:stretch>
        </p:blipFill>
        <p:spPr bwMode="auto">
          <a:xfrm>
            <a:off x="1" y="0"/>
            <a:ext cx="5487190" cy="3657600"/>
          </a:xfrm>
          <a:prstGeom prst="rect">
            <a:avLst/>
          </a:prstGeom>
          <a:noFill/>
        </p:spPr>
      </p:pic>
      <p:pic>
        <p:nvPicPr>
          <p:cNvPr id="2051" name="Picture 3" descr="C:\Users\Ptr. Daniel White\Desktop\Bible pictures\preaching\DSC_0896.jpg"/>
          <p:cNvPicPr>
            <a:picLocks noChangeAspect="1" noChangeArrowheads="1"/>
          </p:cNvPicPr>
          <p:nvPr/>
        </p:nvPicPr>
        <p:blipFill>
          <a:blip r:embed="rId4" cstate="print"/>
          <a:srcRect/>
          <a:stretch>
            <a:fillRect/>
          </a:stretch>
        </p:blipFill>
        <p:spPr bwMode="auto">
          <a:xfrm>
            <a:off x="4141471" y="3264634"/>
            <a:ext cx="5002529" cy="3593365"/>
          </a:xfrm>
          <a:prstGeom prst="rect">
            <a:avLst/>
          </a:prstGeom>
          <a:noFill/>
        </p:spPr>
      </p:pic>
      <p:pic>
        <p:nvPicPr>
          <p:cNvPr id="4" name="Picture 4" descr="C:\Users\Ptr. Daniel White\Desktop\Bible pictures\bibles and book of life\Bible spirit dove.jpg"/>
          <p:cNvPicPr>
            <a:picLocks noChangeAspect="1" noChangeArrowheads="1"/>
          </p:cNvPicPr>
          <p:nvPr/>
        </p:nvPicPr>
        <p:blipFill>
          <a:blip r:embed="rId5" cstate="print"/>
          <a:srcRect/>
          <a:stretch>
            <a:fillRect/>
          </a:stretch>
        </p:blipFill>
        <p:spPr bwMode="auto">
          <a:xfrm>
            <a:off x="4141471" y="-1"/>
            <a:ext cx="5022469" cy="3704072"/>
          </a:xfrm>
          <a:prstGeom prst="rect">
            <a:avLst/>
          </a:prstGeom>
          <a:noFill/>
        </p:spPr>
      </p:pic>
      <p:pic>
        <p:nvPicPr>
          <p:cNvPr id="17410" name="Picture 2" descr="http://philmoser.files.wordpress.com/2012/01/when-god-speaks-do-you-listen_t_nv.jpg"/>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0532" y="3657600"/>
            <a:ext cx="4202003" cy="322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6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New Folder\man praying1.jpg"/>
          <p:cNvPicPr>
            <a:picLocks noChangeAspect="1" noChangeArrowheads="1"/>
          </p:cNvPicPr>
          <p:nvPr/>
        </p:nvPicPr>
        <p:blipFill>
          <a:blip r:embed="rId3" cstate="print"/>
          <a:srcRect/>
          <a:stretch>
            <a:fillRect/>
          </a:stretch>
        </p:blipFill>
        <p:spPr bwMode="auto">
          <a:xfrm>
            <a:off x="-8901" y="0"/>
            <a:ext cx="9152901" cy="6858000"/>
          </a:xfrm>
          <a:prstGeom prst="rect">
            <a:avLst/>
          </a:prstGeom>
          <a:noFill/>
        </p:spPr>
      </p:pic>
      <p:pic>
        <p:nvPicPr>
          <p:cNvPr id="5123" name="Picture 3" descr="C:\Users\Ptr. Daniel White\Desktop\Bible pictures\heaven\Jesus-cross-heaven.jpg"/>
          <p:cNvPicPr>
            <a:picLocks noChangeAspect="1" noChangeArrowheads="1"/>
          </p:cNvPicPr>
          <p:nvPr/>
        </p:nvPicPr>
        <p:blipFill>
          <a:blip r:embed="rId4" cstate="print">
            <a:lum bright="-10000"/>
          </a:blip>
          <a:srcRect/>
          <a:stretch>
            <a:fillRect/>
          </a:stretch>
        </p:blipFill>
        <p:spPr bwMode="auto">
          <a:xfrm>
            <a:off x="5182574" y="0"/>
            <a:ext cx="3961426" cy="2972970"/>
          </a:xfrm>
          <a:prstGeom prst="ellipse">
            <a:avLst/>
          </a:prstGeom>
          <a:ln>
            <a:noFill/>
          </a:ln>
          <a:effectLst>
            <a:softEdge rad="112500"/>
          </a:effectLst>
        </p:spPr>
      </p:pic>
      <p:sp>
        <p:nvSpPr>
          <p:cNvPr id="5" name="Content Placeholder 4"/>
          <p:cNvSpPr>
            <a:spLocks noGrp="1"/>
          </p:cNvSpPr>
          <p:nvPr>
            <p:ph idx="1"/>
          </p:nvPr>
        </p:nvSpPr>
        <p:spPr>
          <a:xfrm>
            <a:off x="3505200" y="3276600"/>
            <a:ext cx="5181600" cy="3429000"/>
          </a:xfrm>
        </p:spPr>
        <p:txBody>
          <a:bodyPr>
            <a:normAutofit/>
          </a:bodyPr>
          <a:lstStyle/>
          <a:p>
            <a:r>
              <a:rPr lang="en-US" sz="4000" b="1" i="1" dirty="0" smtClean="0">
                <a:solidFill>
                  <a:schemeClr val="bg1"/>
                </a:solidFill>
              </a:rPr>
              <a:t>Colossians 3:1-2</a:t>
            </a:r>
          </a:p>
          <a:p>
            <a:r>
              <a:rPr lang="en-US" sz="4000" b="1" i="1" dirty="0" smtClean="0">
                <a:solidFill>
                  <a:schemeClr val="bg1"/>
                </a:solidFill>
              </a:rPr>
              <a:t>Hebrews 11:13-15</a:t>
            </a:r>
          </a:p>
          <a:p>
            <a:r>
              <a:rPr lang="en-US" sz="4000" b="1" i="1" dirty="0" smtClean="0">
                <a:solidFill>
                  <a:schemeClr val="bg1"/>
                </a:solidFill>
              </a:rPr>
              <a:t>Matthew 6:33</a:t>
            </a:r>
          </a:p>
          <a:p>
            <a:r>
              <a:rPr lang="en-US" sz="4000" b="1" i="1" dirty="0" smtClean="0">
                <a:solidFill>
                  <a:schemeClr val="bg1"/>
                </a:solidFill>
              </a:rPr>
              <a:t>John 14:1-6</a:t>
            </a:r>
            <a:endParaRPr lang="en-US" sz="4000" b="1" i="1" dirty="0">
              <a:solidFill>
                <a:schemeClr val="bg1"/>
              </a:solidFill>
            </a:endParaRPr>
          </a:p>
        </p:txBody>
      </p:sp>
      <p:pic>
        <p:nvPicPr>
          <p:cNvPr id="5124" name="Picture 4" descr="C:\Users\Ptr. Daniel White\Desktop\Bible pictures\heaven\newjer[1].jpg"/>
          <p:cNvPicPr>
            <a:picLocks noChangeAspect="1" noChangeArrowheads="1"/>
          </p:cNvPicPr>
          <p:nvPr/>
        </p:nvPicPr>
        <p:blipFill>
          <a:blip r:embed="rId5" cstate="print">
            <a:lum bright="-10000"/>
          </a:blip>
          <a:srcRect/>
          <a:stretch>
            <a:fillRect/>
          </a:stretch>
        </p:blipFill>
        <p:spPr bwMode="auto">
          <a:xfrm>
            <a:off x="3429000" y="3065816"/>
            <a:ext cx="5053012" cy="3792184"/>
          </a:xfrm>
          <a:prstGeom prst="rect">
            <a:avLst/>
          </a:prstGeom>
          <a:ln>
            <a:noFill/>
          </a:ln>
          <a:effectLst>
            <a:softEdge rad="112500"/>
          </a:effectLst>
        </p:spPr>
      </p:pic>
    </p:spTree>
    <p:extLst>
      <p:ext uri="{BB962C8B-B14F-4D97-AF65-F5344CB8AC3E}">
        <p14:creationId xmlns:p14="http://schemas.microsoft.com/office/powerpoint/2010/main" val="30755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to="" calcmode="lin" valueType="num">
                                      <p:cBhvr>
                                        <p:cTn id="17" dur="1" fill="hold"/>
                                        <p:tgtEl>
                                          <p:spTgt spid="5">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to="" calcmode="lin" valueType="num">
                                      <p:cBhvr>
                                        <p:cTn id="22" dur="1" fill="hold"/>
                                        <p:tgtEl>
                                          <p:spTgt spid="5">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to="" calcmode="lin" valueType="num">
                                      <p:cBhvr>
                                        <p:cTn id="27" dur="1" fill="hold"/>
                                        <p:tgtEl>
                                          <p:spTgt spid="5">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 to="" calcmode="lin" valueType="num">
                                      <p:cBhvr>
                                        <p:cTn id="32" dur="1" fill="hold"/>
                                        <p:tgtEl>
                                          <p:spTgt spid="51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Ptr. Daniel White\Desktop\Bible pictures\hell\Hell going there.jpg"/>
          <p:cNvPicPr>
            <a:picLocks noChangeAspect="1" noChangeArrowheads="1"/>
          </p:cNvPicPr>
          <p:nvPr/>
        </p:nvPicPr>
        <p:blipFill>
          <a:blip r:embed="rId3" cstate="print"/>
          <a:srcRect/>
          <a:stretch>
            <a:fillRect/>
          </a:stretch>
        </p:blipFill>
        <p:spPr bwMode="auto">
          <a:xfrm>
            <a:off x="-23446" y="0"/>
            <a:ext cx="9167446" cy="6858000"/>
          </a:xfrm>
          <a:prstGeom prst="rect">
            <a:avLst/>
          </a:prstGeom>
          <a:noFill/>
        </p:spPr>
      </p:pic>
      <p:pic>
        <p:nvPicPr>
          <p:cNvPr id="4" name="Picture 2" descr="c:\Users\Ptr. Daniel White\Desktop\Bible pictures\Jesus\12 Crucifixion\Cross images\Cross or Hell.JPG"/>
          <p:cNvPicPr>
            <a:picLocks noChangeAspect="1" noChangeArrowheads="1"/>
          </p:cNvPicPr>
          <p:nvPr/>
        </p:nvPicPr>
        <p:blipFill>
          <a:blip r:embed="rId4" cstate="print"/>
          <a:srcRect/>
          <a:stretch>
            <a:fillRect/>
          </a:stretch>
        </p:blipFill>
        <p:spPr bwMode="auto">
          <a:xfrm>
            <a:off x="-228600" y="0"/>
            <a:ext cx="9520041" cy="6858000"/>
          </a:xfrm>
          <a:prstGeom prst="rect">
            <a:avLst/>
          </a:prstGeom>
          <a:noFill/>
        </p:spPr>
      </p:pic>
      <p:pic>
        <p:nvPicPr>
          <p:cNvPr id="5" name="Picture 3" descr="C:\Users\Ptr. Daniel White\Desktop\Bible pictures\Jesus\12 Crucifixion\Jesus_131 (www.cute-pictures.blogspot.com).jpg"/>
          <p:cNvPicPr>
            <a:picLocks noChangeAspect="1" noChangeArrowheads="1"/>
          </p:cNvPicPr>
          <p:nvPr/>
        </p:nvPicPr>
        <p:blipFill>
          <a:blip r:embed="rId5" cstate="print"/>
          <a:srcRect/>
          <a:stretch>
            <a:fillRect/>
          </a:stretch>
        </p:blipFill>
        <p:spPr bwMode="auto">
          <a:xfrm>
            <a:off x="4326071" y="228600"/>
            <a:ext cx="2336800" cy="1752600"/>
          </a:xfrm>
          <a:prstGeom prst="ellipse">
            <a:avLst/>
          </a:prstGeom>
          <a:ln>
            <a:noFill/>
          </a:ln>
          <a:effectLst>
            <a:softEdge rad="112500"/>
          </a:effectLst>
        </p:spPr>
      </p:pic>
      <p:pic>
        <p:nvPicPr>
          <p:cNvPr id="6" name="Picture 2" descr="C:\Users\Ptr. Daniel White\Desktop\Bible pictures\Praying\man praying on one knee.jpg"/>
          <p:cNvPicPr>
            <a:picLocks noChangeAspect="1" noChangeArrowheads="1"/>
          </p:cNvPicPr>
          <p:nvPr/>
        </p:nvPicPr>
        <p:blipFill>
          <a:blip r:embed="rId6" cstate="print"/>
          <a:srcRect/>
          <a:stretch>
            <a:fillRect/>
          </a:stretch>
        </p:blipFill>
        <p:spPr bwMode="auto">
          <a:xfrm>
            <a:off x="6248400" y="2133600"/>
            <a:ext cx="2895600" cy="2074354"/>
          </a:xfrm>
          <a:prstGeom prst="ellipse">
            <a:avLst/>
          </a:prstGeom>
          <a:ln>
            <a:noFill/>
          </a:ln>
          <a:effectLst>
            <a:softEdge rad="112500"/>
          </a:effectLst>
        </p:spPr>
      </p:pic>
      <p:sp>
        <p:nvSpPr>
          <p:cNvPr id="7" name="Title 3"/>
          <p:cNvSpPr txBox="1">
            <a:spLocks/>
          </p:cNvSpPr>
          <p:nvPr/>
        </p:nvSpPr>
        <p:spPr>
          <a:xfrm>
            <a:off x="0" y="0"/>
            <a:ext cx="2895600" cy="2667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smtClean="0">
                <a:effectLst>
                  <a:glow rad="101600">
                    <a:schemeClr val="bg1">
                      <a:alpha val="60000"/>
                    </a:schemeClr>
                  </a:glow>
                </a:effectLst>
              </a:rPr>
              <a:t>“Few there be that find it…”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43919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to="" calcmode="lin" valueType="num">
                                      <p:cBhvr>
                                        <p:cTn id="19" dur="1" fill="hold"/>
                                        <p:tgtEl>
                                          <p:spTgt spid="6"/>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to="" calcmode="lin" valueType="num">
                                      <p:cBhvr>
                                        <p:cTn id="24"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74638"/>
            <a:ext cx="4572000" cy="6583362"/>
          </a:xfrm>
        </p:spPr>
        <p:txBody>
          <a:bodyPr>
            <a:normAutofit/>
          </a:bodyPr>
          <a:lstStyle/>
          <a:p>
            <a:r>
              <a:rPr lang="en-US" i="1" dirty="0" smtClean="0">
                <a:effectLst>
                  <a:glow rad="101600">
                    <a:schemeClr val="bg1">
                      <a:alpha val="60000"/>
                    </a:schemeClr>
                  </a:glow>
                </a:effectLst>
              </a:rPr>
              <a:t>“And</a:t>
            </a:r>
            <a:r>
              <a:rPr lang="en-US" i="1" dirty="0">
                <a:effectLst>
                  <a:glow rad="101600">
                    <a:schemeClr val="bg1">
                      <a:alpha val="60000"/>
                    </a:schemeClr>
                  </a:glow>
                </a:effectLst>
              </a:rPr>
              <a:t>, behold, I come quickly; and my reward is with me, to give every man according as his work shall be</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 (Rev. 22:12) </a:t>
            </a:r>
            <a:endParaRPr lang="en-US" i="1" dirty="0">
              <a:effectLst>
                <a:glow rad="101600">
                  <a:schemeClr val="bg1">
                    <a:alpha val="60000"/>
                  </a:schemeClr>
                </a:glow>
              </a:effectLst>
            </a:endParaRPr>
          </a:p>
        </p:txBody>
      </p:sp>
      <p:pic>
        <p:nvPicPr>
          <p:cNvPr id="14340" name="Picture 4" descr="http://images.vefblog.net/vefblog.net/a/u/audeladecettevie/photos_gros/2009/01/audeladecettevie123128187837_gr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027" y="457200"/>
            <a:ext cx="4317158" cy="3612022"/>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5257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media-cache-ak0.pinimg.com/736x/80/a9/f5/80a9f5ec81d63a749a77d57c247a83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 y="14954"/>
            <a:ext cx="9124058" cy="6843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media-cache-ak0.pinimg.com/736x/80/a9/f5/80a9f5ec81d63a749a77d57c247a8332.jpg"/>
          <p:cNvPicPr>
            <a:picLocks noChangeAspect="1" noChangeArrowheads="1"/>
          </p:cNvPicPr>
          <p:nvPr/>
        </p:nvPicPr>
        <p:blipFill rotWithShape="1">
          <a:blip r:embed="rId2">
            <a:extLst>
              <a:ext uri="{28A0092B-C50C-407E-A947-70E740481C1C}">
                <a14:useLocalDpi xmlns:a14="http://schemas.microsoft.com/office/drawing/2010/main" val="0"/>
              </a:ext>
            </a:extLst>
          </a:blip>
          <a:srcRect l="84741" t="50324" r="310" b="44468"/>
          <a:stretch/>
        </p:blipFill>
        <p:spPr bwMode="auto">
          <a:xfrm>
            <a:off x="7391401" y="3733800"/>
            <a:ext cx="1736218" cy="60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0771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reshlightsource.com/images/areyouready4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702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28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Bible pictures Old Testament\Adam, Eve, Creation\Expelled from Garden\Adam &amp; Eve driven Out of Garden 1208OT-17.jpg"/>
          <p:cNvPicPr>
            <a:picLocks noChangeAspect="1" noChangeArrowheads="1"/>
          </p:cNvPicPr>
          <p:nvPr/>
        </p:nvPicPr>
        <p:blipFill>
          <a:blip r:embed="rId3" cstate="print"/>
          <a:srcRect/>
          <a:stretch>
            <a:fillRect/>
          </a:stretch>
        </p:blipFill>
        <p:spPr bwMode="auto">
          <a:xfrm>
            <a:off x="0" y="0"/>
            <a:ext cx="9296401" cy="6858000"/>
          </a:xfrm>
          <a:prstGeom prst="rect">
            <a:avLst/>
          </a:prstGeom>
          <a:noFill/>
        </p:spPr>
      </p:pic>
      <p:pic>
        <p:nvPicPr>
          <p:cNvPr id="22532" name="Picture 4" descr="http://s.wallpaperhere.com/wallpapers/1280x800/20110620/Tree-of-Lif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19" t="21929" r="25559" b="-1"/>
          <a:stretch/>
        </p:blipFill>
        <p:spPr bwMode="auto">
          <a:xfrm>
            <a:off x="3711929" y="-95428"/>
            <a:ext cx="2003071" cy="18132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17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allpaperhere.com/wallpapers/1280x800/20110620/Tree-of-Li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9429750" cy="58959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25" y="762000"/>
            <a:ext cx="9144000" cy="2246769"/>
          </a:xfrm>
          <a:prstGeom prst="rect">
            <a:avLst/>
          </a:prstGeom>
        </p:spPr>
        <p:txBody>
          <a:bodyPr wrap="square">
            <a:spAutoFit/>
          </a:bodyPr>
          <a:lstStyle/>
          <a:p>
            <a:pPr algn="ctr"/>
            <a:r>
              <a:rPr lang="en-US" sz="3500" i="1" dirty="0" smtClean="0">
                <a:effectLst>
                  <a:glow rad="101600">
                    <a:schemeClr val="bg1">
                      <a:alpha val="60000"/>
                    </a:schemeClr>
                  </a:glow>
                </a:effectLst>
              </a:rPr>
              <a:t>“And </a:t>
            </a:r>
            <a:r>
              <a:rPr lang="en-US" sz="3500" i="1" dirty="0">
                <a:effectLst>
                  <a:glow rad="101600">
                    <a:schemeClr val="bg1">
                      <a:alpha val="60000"/>
                    </a:schemeClr>
                  </a:glow>
                </a:effectLst>
              </a:rPr>
              <a:t>the LORD God said, Behold, the man is become as one of us, to know good and evil: and now, lest he put forth his hand, and take also of the tree of life, and eat, and live for </a:t>
            </a:r>
            <a:r>
              <a:rPr lang="en-US" sz="3500" i="1" dirty="0" smtClean="0">
                <a:effectLst>
                  <a:glow rad="101600">
                    <a:schemeClr val="bg1">
                      <a:alpha val="60000"/>
                    </a:schemeClr>
                  </a:glow>
                </a:effectLst>
              </a:rPr>
              <a:t>ever.”</a:t>
            </a:r>
            <a:endParaRPr lang="en-US" sz="3500" i="1" dirty="0">
              <a:effectLst>
                <a:glow rad="101600">
                  <a:schemeClr val="bg1">
                    <a:alpha val="60000"/>
                  </a:schemeClr>
                </a:glow>
              </a:effectLst>
            </a:endParaRPr>
          </a:p>
        </p:txBody>
      </p:sp>
    </p:spTree>
    <p:extLst>
      <p:ext uri="{BB962C8B-B14F-4D97-AF65-F5344CB8AC3E}">
        <p14:creationId xmlns:p14="http://schemas.microsoft.com/office/powerpoint/2010/main" val="2655443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Prophecy pictures\prophecy pictures\heaven\ch22_pat_41_River_Water_of_Life.jpg"/>
          <p:cNvPicPr>
            <a:picLocks noChangeAspect="1" noChangeArrowheads="1"/>
          </p:cNvPicPr>
          <p:nvPr/>
        </p:nvPicPr>
        <p:blipFill>
          <a:blip r:embed="rId3" cstate="print">
            <a:lum bright="-30000"/>
          </a:blip>
          <a:srcRect l="15574"/>
          <a:stretch>
            <a:fillRect/>
          </a:stretch>
        </p:blipFill>
        <p:spPr bwMode="auto">
          <a:xfrm>
            <a:off x="0" y="0"/>
            <a:ext cx="9144000" cy="6858000"/>
          </a:xfrm>
          <a:prstGeom prst="rect">
            <a:avLst/>
          </a:prstGeom>
          <a:noFill/>
        </p:spPr>
      </p:pic>
      <p:pic>
        <p:nvPicPr>
          <p:cNvPr id="5" name="Picture 6" descr="C:\Users\Ptr. Daniel White\Desktop\Prophecy pictures\prophecy pictures\rapture and second coming\ALPHA-AND-OMEGA.jpg"/>
          <p:cNvPicPr>
            <a:picLocks noChangeAspect="1" noChangeArrowheads="1"/>
          </p:cNvPicPr>
          <p:nvPr/>
        </p:nvPicPr>
        <p:blipFill>
          <a:blip r:embed="rId4" cstate="print"/>
          <a:srcRect/>
          <a:stretch>
            <a:fillRect/>
          </a:stretch>
        </p:blipFill>
        <p:spPr bwMode="auto">
          <a:xfrm>
            <a:off x="2667000" y="152400"/>
            <a:ext cx="3810000" cy="2857500"/>
          </a:xfrm>
          <a:prstGeom prst="ellipse">
            <a:avLst/>
          </a:prstGeom>
          <a:ln>
            <a:noFill/>
          </a:ln>
          <a:effectLst>
            <a:softEdge rad="112500"/>
          </a:effectLst>
        </p:spPr>
      </p:pic>
      <p:pic>
        <p:nvPicPr>
          <p:cNvPr id="6" name="Picture 6" descr="C:\Users\Ptr. Daniel White\Desktop\Prophecy pictures\prophecy pictures\rapture and second coming\ALPHA-AND-OMEGA.jpg"/>
          <p:cNvPicPr>
            <a:picLocks noChangeAspect="1" noChangeArrowheads="1"/>
          </p:cNvPicPr>
          <p:nvPr/>
        </p:nvPicPr>
        <p:blipFill>
          <a:blip r:embed="rId4" cstate="print"/>
          <a:srcRect/>
          <a:stretch>
            <a:fillRect/>
          </a:stretch>
        </p:blipFill>
        <p:spPr bwMode="auto">
          <a:xfrm>
            <a:off x="2667000" y="304800"/>
            <a:ext cx="3810000" cy="2857500"/>
          </a:xfrm>
          <a:prstGeom prst="ellipse">
            <a:avLst/>
          </a:prstGeom>
          <a:ln>
            <a:noFill/>
          </a:ln>
          <a:effectLst>
            <a:softEdge rad="112500"/>
          </a:effectLst>
        </p:spPr>
      </p:pic>
      <p:sp>
        <p:nvSpPr>
          <p:cNvPr id="3" name="Rectangle 2"/>
          <p:cNvSpPr/>
          <p:nvPr/>
        </p:nvSpPr>
        <p:spPr>
          <a:xfrm>
            <a:off x="685800" y="1447800"/>
            <a:ext cx="3048000" cy="4524315"/>
          </a:xfrm>
          <a:prstGeom prst="rect">
            <a:avLst/>
          </a:prstGeom>
        </p:spPr>
        <p:txBody>
          <a:bodyPr wrap="square">
            <a:spAutoFit/>
          </a:bodyPr>
          <a:lstStyle/>
          <a:p>
            <a:pPr algn="ctr"/>
            <a:r>
              <a:rPr lang="en-US" sz="3600" i="1" dirty="0" smtClean="0">
                <a:effectLst>
                  <a:glow rad="101600">
                    <a:schemeClr val="bg1">
                      <a:alpha val="60000"/>
                    </a:schemeClr>
                  </a:glow>
                </a:effectLst>
              </a:rPr>
              <a:t>“And he showed me a pure river of water of life, clear as crystal, proceeding out of the throne of God...”</a:t>
            </a:r>
          </a:p>
        </p:txBody>
      </p:sp>
      <p:sp>
        <p:nvSpPr>
          <p:cNvPr id="4" name="Rectangle 3"/>
          <p:cNvSpPr/>
          <p:nvPr/>
        </p:nvSpPr>
        <p:spPr>
          <a:xfrm>
            <a:off x="5410200" y="1219200"/>
            <a:ext cx="3048000" cy="646331"/>
          </a:xfrm>
          <a:prstGeom prst="rect">
            <a:avLst/>
          </a:prstGeom>
        </p:spPr>
        <p:txBody>
          <a:bodyPr wrap="square">
            <a:spAutoFit/>
          </a:bodyPr>
          <a:lstStyle/>
          <a:p>
            <a:pPr algn="ctr">
              <a:buNone/>
            </a:pPr>
            <a:endParaRPr lang="en-US" sz="3600" i="1" dirty="0" smtClean="0">
              <a:effectLst>
                <a:glow rad="101600">
                  <a:schemeClr val="bg1">
                    <a:alpha val="60000"/>
                  </a:schemeClr>
                </a:glow>
              </a:effectLst>
            </a:endParaRPr>
          </a:p>
        </p:txBody>
      </p:sp>
      <p:sp>
        <p:nvSpPr>
          <p:cNvPr id="11" name="Rectangle 10"/>
          <p:cNvSpPr/>
          <p:nvPr/>
        </p:nvSpPr>
        <p:spPr>
          <a:xfrm>
            <a:off x="5562600" y="1981200"/>
            <a:ext cx="2819400" cy="3970318"/>
          </a:xfrm>
          <a:prstGeom prst="rect">
            <a:avLst/>
          </a:prstGeom>
        </p:spPr>
        <p:txBody>
          <a:bodyPr wrap="square">
            <a:spAutoFit/>
          </a:bodyPr>
          <a:lstStyle/>
          <a:p>
            <a:pPr algn="ctr"/>
            <a:r>
              <a:rPr lang="en-US" sz="3600" i="1" dirty="0" smtClean="0">
                <a:effectLst>
                  <a:glow rad="101600">
                    <a:schemeClr val="bg1">
                      <a:alpha val="60000"/>
                    </a:schemeClr>
                  </a:glow>
                </a:effectLst>
              </a:rPr>
              <a:t>“In the midst of the street, was the tree of life, which bare twelve manner of fruits…”</a:t>
            </a:r>
          </a:p>
        </p:txBody>
      </p:sp>
      <p:pic>
        <p:nvPicPr>
          <p:cNvPr id="10" name="Picture 4" descr="http://s.wallpaperhere.com/wallpapers/1280x800/20110620/Tree-of-Lif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519" t="21929" r="25559" b="-1"/>
          <a:stretch/>
        </p:blipFill>
        <p:spPr bwMode="auto">
          <a:xfrm>
            <a:off x="3598238" y="2995657"/>
            <a:ext cx="2003071" cy="18132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3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TotalTime>
  <Words>1132</Words>
  <Application>Microsoft Office PowerPoint</Application>
  <PresentationFormat>On-screen Show (4:3)</PresentationFormat>
  <Paragraphs>154</Paragraphs>
  <Slides>67</Slides>
  <Notes>48</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The Revelation  of Jesus Christ</vt:lpstr>
      <vt:lpstr>Promises to the Overcomers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not be hurt of the                                second death.” </vt:lpstr>
      <vt:lpstr>“And in hell he lifted up his eyes, being in torments…”   “And death and hell were cast into the lake of fire. This is the second death. And whosoever was not found written in the book of life was cast into the lake of fire…”</vt:lpstr>
      <vt:lpstr>PowerPoint Presentation</vt:lpstr>
      <vt:lpstr>PowerPoint Presentation</vt:lpstr>
      <vt:lpstr>“I am the bread of life. Your fathers did eat manna in the wilderness, and are dead. This is the bread which cometh down from heaven, that a man may eat thereof, and not die. I am that living bread which came down from heaven.”</vt:lpstr>
      <vt:lpstr>“And they shall see His face…”  (Rev. 22:4)</vt:lpstr>
      <vt:lpstr>PowerPoint Presentation</vt:lpstr>
      <vt:lpstr>PowerPoint Presentation</vt:lpstr>
      <vt:lpstr>PowerPoint Presentation</vt:lpstr>
      <vt:lpstr>PowerPoint Presentation</vt:lpstr>
      <vt:lpstr>PowerPoint Presentation</vt:lpstr>
      <vt:lpstr>Psalms  2:1-12</vt:lpstr>
      <vt:lpstr>The word “rule” is the same word    used of pastors in  (Hebrews 13:17; I Timothy 5:17)</vt:lpstr>
      <vt:lpstr>PowerPoint Presentation</vt:lpstr>
      <vt:lpstr>“Do ye not know that the saints shall judge the world?”  (I Cor. 6:2) </vt:lpstr>
      <vt:lpstr>“By me princes rule, and nobles, even all the judges of the earth.”  (Prov. 8:16)  </vt:lpstr>
      <vt:lpstr>PowerPoint Presentation</vt:lpstr>
      <vt:lpstr>PowerPoint Presentation</vt:lpstr>
      <vt:lpstr>“I will give him the morning star…”</vt:lpstr>
      <vt:lpstr>Jesus Christ “I am the bright and morning star…” (Revelation 22:16)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“…whose names are not written in the book of life of the Lamb slain from the foundation of the world.” (Revelation 13:8)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will write upon him…”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behold, I come quickly; and my reward is with me, to give every man according as his work shall be.”   (Rev. 22:12)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40</cp:revision>
  <dcterms:created xsi:type="dcterms:W3CDTF">2015-01-26T19:52:10Z</dcterms:created>
  <dcterms:modified xsi:type="dcterms:W3CDTF">2015-02-04T21:42:58Z</dcterms:modified>
</cp:coreProperties>
</file>