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45" r:id="rId2"/>
    <p:sldId id="322" r:id="rId3"/>
    <p:sldId id="323" r:id="rId4"/>
    <p:sldId id="324" r:id="rId5"/>
    <p:sldId id="325" r:id="rId6"/>
    <p:sldId id="326" r:id="rId7"/>
    <p:sldId id="327" r:id="rId8"/>
    <p:sldId id="328" r:id="rId9"/>
    <p:sldId id="329" r:id="rId10"/>
    <p:sldId id="330" r:id="rId11"/>
    <p:sldId id="331" r:id="rId12"/>
    <p:sldId id="332" r:id="rId13"/>
    <p:sldId id="333" r:id="rId14"/>
    <p:sldId id="334"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38" r:id="rId28"/>
    <p:sldId id="335" r:id="rId29"/>
    <p:sldId id="342" r:id="rId30"/>
    <p:sldId id="343" r:id="rId31"/>
    <p:sldId id="336" r:id="rId32"/>
    <p:sldId id="344" r:id="rId33"/>
    <p:sldId id="337" r:id="rId34"/>
    <p:sldId id="339" r:id="rId35"/>
    <p:sldId id="300" r:id="rId36"/>
    <p:sldId id="301" r:id="rId37"/>
    <p:sldId id="302" r:id="rId38"/>
    <p:sldId id="340" r:id="rId39"/>
    <p:sldId id="303" r:id="rId40"/>
    <p:sldId id="304" r:id="rId41"/>
    <p:sldId id="341"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0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1FAE7D-C13E-449C-BE7C-36759AB0887E}" type="datetimeFigureOut">
              <a:rPr lang="en-US" smtClean="0"/>
              <a:t>2/19/2015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BC5D59-DD5D-4A7D-8CC8-7101BC97F541}" type="slidenum">
              <a:rPr lang="en-US" smtClean="0"/>
              <a:t>‹#›</a:t>
            </a:fld>
            <a:endParaRPr lang="en-US"/>
          </a:p>
        </p:txBody>
      </p:sp>
    </p:spTree>
    <p:extLst>
      <p:ext uri="{BB962C8B-B14F-4D97-AF65-F5344CB8AC3E}">
        <p14:creationId xmlns:p14="http://schemas.microsoft.com/office/powerpoint/2010/main" val="2857069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21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22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23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3F21CD-DB01-4BEE-A6E1-217617176F3D}" type="slidenum">
              <a:rPr lang="en-US" smtClean="0"/>
              <a:pPr/>
              <a:t>24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25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26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35</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36</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37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5</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39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40</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42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43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44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3F21CD-DB01-4BEE-A6E1-217617176F3D}" type="slidenum">
              <a:rPr lang="en-US" smtClean="0"/>
              <a:pPr/>
              <a:t>45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3F21CD-DB01-4BEE-A6E1-217617176F3D}" type="slidenum">
              <a:rPr lang="en-US" smtClean="0"/>
              <a:pPr/>
              <a:t>46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47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48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49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8D6B31-EBCB-4E49-8B57-64EAEC3C863C}" type="slidenum">
              <a:rPr lang="en-US" smtClean="0"/>
              <a:pPr/>
              <a:t>7</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3F21CD-DB01-4BEE-A6E1-217617176F3D}" type="slidenum">
              <a:rPr lang="en-US" smtClean="0"/>
              <a:pPr/>
              <a:t>50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51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52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3F21CD-DB01-4BEE-A6E1-217617176F3D}" type="slidenum">
              <a:rPr lang="en-US" smtClean="0"/>
              <a:pPr/>
              <a:t>53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54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55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1769D7-73E9-4CCB-80FF-502598F56370}" type="slidenum">
              <a:rPr lang="en-US" smtClean="0"/>
              <a:pPr/>
              <a:t>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5C0C1F-751C-4CB9-A669-FA6877220747}" type="slidenum">
              <a:rPr lang="en-US" smtClean="0"/>
              <a:pPr/>
              <a:t>11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5C0C1F-751C-4CB9-A669-FA6877220747}" type="slidenum">
              <a:rPr lang="en-US" smtClean="0"/>
              <a:pPr/>
              <a:t>12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2ADF60-E093-4256-9D02-496A84933869}"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3F21CD-DB01-4BEE-A6E1-217617176F3D}" type="slidenum">
              <a:rPr lang="en-US" smtClean="0"/>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32AF4D-4025-419E-A16D-51916F6C04AE}"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9EB4A1-F80F-49D7-BFE2-1C1ECB05C230}" type="slidenum">
              <a:rPr lang="en-US" smtClean="0"/>
              <a:t>‹#›</a:t>
            </a:fld>
            <a:endParaRPr lang="en-US"/>
          </a:p>
        </p:txBody>
      </p:sp>
    </p:spTree>
    <p:extLst>
      <p:ext uri="{BB962C8B-B14F-4D97-AF65-F5344CB8AC3E}">
        <p14:creationId xmlns:p14="http://schemas.microsoft.com/office/powerpoint/2010/main" val="3962488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32AF4D-4025-419E-A16D-51916F6C04AE}"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9EB4A1-F80F-49D7-BFE2-1C1ECB05C230}" type="slidenum">
              <a:rPr lang="en-US" smtClean="0"/>
              <a:t>‹#›</a:t>
            </a:fld>
            <a:endParaRPr lang="en-US"/>
          </a:p>
        </p:txBody>
      </p:sp>
    </p:spTree>
    <p:extLst>
      <p:ext uri="{BB962C8B-B14F-4D97-AF65-F5344CB8AC3E}">
        <p14:creationId xmlns:p14="http://schemas.microsoft.com/office/powerpoint/2010/main" val="850498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32AF4D-4025-419E-A16D-51916F6C04AE}"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9EB4A1-F80F-49D7-BFE2-1C1ECB05C230}" type="slidenum">
              <a:rPr lang="en-US" smtClean="0"/>
              <a:t>‹#›</a:t>
            </a:fld>
            <a:endParaRPr lang="en-US"/>
          </a:p>
        </p:txBody>
      </p:sp>
    </p:spTree>
    <p:extLst>
      <p:ext uri="{BB962C8B-B14F-4D97-AF65-F5344CB8AC3E}">
        <p14:creationId xmlns:p14="http://schemas.microsoft.com/office/powerpoint/2010/main" val="590889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32AF4D-4025-419E-A16D-51916F6C04AE}"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9EB4A1-F80F-49D7-BFE2-1C1ECB05C230}" type="slidenum">
              <a:rPr lang="en-US" smtClean="0"/>
              <a:t>‹#›</a:t>
            </a:fld>
            <a:endParaRPr lang="en-US"/>
          </a:p>
        </p:txBody>
      </p:sp>
    </p:spTree>
    <p:extLst>
      <p:ext uri="{BB962C8B-B14F-4D97-AF65-F5344CB8AC3E}">
        <p14:creationId xmlns:p14="http://schemas.microsoft.com/office/powerpoint/2010/main" val="1058754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32AF4D-4025-419E-A16D-51916F6C04AE}" type="datetimeFigureOut">
              <a:rPr lang="en-US" smtClean="0"/>
              <a:t>2/19/2015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9EB4A1-F80F-49D7-BFE2-1C1ECB05C230}" type="slidenum">
              <a:rPr lang="en-US" smtClean="0"/>
              <a:t>‹#›</a:t>
            </a:fld>
            <a:endParaRPr lang="en-US"/>
          </a:p>
        </p:txBody>
      </p:sp>
    </p:spTree>
    <p:extLst>
      <p:ext uri="{BB962C8B-B14F-4D97-AF65-F5344CB8AC3E}">
        <p14:creationId xmlns:p14="http://schemas.microsoft.com/office/powerpoint/2010/main" val="1553795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32AF4D-4025-419E-A16D-51916F6C04AE}" type="datetimeFigureOut">
              <a:rPr lang="en-US" smtClean="0"/>
              <a:t>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9EB4A1-F80F-49D7-BFE2-1C1ECB05C230}" type="slidenum">
              <a:rPr lang="en-US" smtClean="0"/>
              <a:t>‹#›</a:t>
            </a:fld>
            <a:endParaRPr lang="en-US"/>
          </a:p>
        </p:txBody>
      </p:sp>
    </p:spTree>
    <p:extLst>
      <p:ext uri="{BB962C8B-B14F-4D97-AF65-F5344CB8AC3E}">
        <p14:creationId xmlns:p14="http://schemas.microsoft.com/office/powerpoint/2010/main" val="4153888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32AF4D-4025-419E-A16D-51916F6C04AE}" type="datetimeFigureOut">
              <a:rPr lang="en-US" smtClean="0"/>
              <a:t>2/19/2015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9EB4A1-F80F-49D7-BFE2-1C1ECB05C230}" type="slidenum">
              <a:rPr lang="en-US" smtClean="0"/>
              <a:t>‹#›</a:t>
            </a:fld>
            <a:endParaRPr lang="en-US"/>
          </a:p>
        </p:txBody>
      </p:sp>
    </p:spTree>
    <p:extLst>
      <p:ext uri="{BB962C8B-B14F-4D97-AF65-F5344CB8AC3E}">
        <p14:creationId xmlns:p14="http://schemas.microsoft.com/office/powerpoint/2010/main" val="1919570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32AF4D-4025-419E-A16D-51916F6C04AE}" type="datetimeFigureOut">
              <a:rPr lang="en-US" smtClean="0"/>
              <a:t>2/19/2015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9EB4A1-F80F-49D7-BFE2-1C1ECB05C230}" type="slidenum">
              <a:rPr lang="en-US" smtClean="0"/>
              <a:t>‹#›</a:t>
            </a:fld>
            <a:endParaRPr lang="en-US"/>
          </a:p>
        </p:txBody>
      </p:sp>
    </p:spTree>
    <p:extLst>
      <p:ext uri="{BB962C8B-B14F-4D97-AF65-F5344CB8AC3E}">
        <p14:creationId xmlns:p14="http://schemas.microsoft.com/office/powerpoint/2010/main" val="1337834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32AF4D-4025-419E-A16D-51916F6C04AE}" type="datetimeFigureOut">
              <a:rPr lang="en-US" smtClean="0"/>
              <a:t>2/19/2015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9EB4A1-F80F-49D7-BFE2-1C1ECB05C230}" type="slidenum">
              <a:rPr lang="en-US" smtClean="0"/>
              <a:t>‹#›</a:t>
            </a:fld>
            <a:endParaRPr lang="en-US"/>
          </a:p>
        </p:txBody>
      </p:sp>
    </p:spTree>
    <p:extLst>
      <p:ext uri="{BB962C8B-B14F-4D97-AF65-F5344CB8AC3E}">
        <p14:creationId xmlns:p14="http://schemas.microsoft.com/office/powerpoint/2010/main" val="2306108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32AF4D-4025-419E-A16D-51916F6C04AE}" type="datetimeFigureOut">
              <a:rPr lang="en-US" smtClean="0"/>
              <a:t>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9EB4A1-F80F-49D7-BFE2-1C1ECB05C230}" type="slidenum">
              <a:rPr lang="en-US" smtClean="0"/>
              <a:t>‹#›</a:t>
            </a:fld>
            <a:endParaRPr lang="en-US"/>
          </a:p>
        </p:txBody>
      </p:sp>
    </p:spTree>
    <p:extLst>
      <p:ext uri="{BB962C8B-B14F-4D97-AF65-F5344CB8AC3E}">
        <p14:creationId xmlns:p14="http://schemas.microsoft.com/office/powerpoint/2010/main" val="420314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32AF4D-4025-419E-A16D-51916F6C04AE}" type="datetimeFigureOut">
              <a:rPr lang="en-US" smtClean="0"/>
              <a:t>2/19/2015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9EB4A1-F80F-49D7-BFE2-1C1ECB05C230}" type="slidenum">
              <a:rPr lang="en-US" smtClean="0"/>
              <a:t>‹#›</a:t>
            </a:fld>
            <a:endParaRPr lang="en-US"/>
          </a:p>
        </p:txBody>
      </p:sp>
    </p:spTree>
    <p:extLst>
      <p:ext uri="{BB962C8B-B14F-4D97-AF65-F5344CB8AC3E}">
        <p14:creationId xmlns:p14="http://schemas.microsoft.com/office/powerpoint/2010/main" val="2080055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32AF4D-4025-419E-A16D-51916F6C04AE}" type="datetimeFigureOut">
              <a:rPr lang="en-US" smtClean="0"/>
              <a:t>2/19/2015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9EB4A1-F80F-49D7-BFE2-1C1ECB05C230}" type="slidenum">
              <a:rPr lang="en-US" smtClean="0"/>
              <a:t>‹#›</a:t>
            </a:fld>
            <a:endParaRPr lang="en-US"/>
          </a:p>
        </p:txBody>
      </p:sp>
    </p:spTree>
    <p:extLst>
      <p:ext uri="{BB962C8B-B14F-4D97-AF65-F5344CB8AC3E}">
        <p14:creationId xmlns:p14="http://schemas.microsoft.com/office/powerpoint/2010/main" val="148921459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ubfriends.org/wp-content/uploads/2013/04/7church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03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553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gbcdecatur.org/files/SeparateMess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306" y="609600"/>
            <a:ext cx="7568788" cy="567888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data:image/jpeg;base64,/9j/4AAQSkZJRgABAQAAAQABAAD/2wCEAAkGBxQREBUUEhQVFRUXGBsXFxUWGBgcGBocHh4aHBcYGBgcHSsgGBolHRcXITEhJSkrLi8uGB8zODMsNyguLisBCgoKDg0OGxAQGywkICYvLCwsLCwsLCwsLCwsLDQsLCwsLCwsLCwsLCwsLCwsLCwsLCwsLCwsLCwsLCwsLCwsLP/AABEIAMABBwMBEQACEQEDEQH/xAAcAAACAgMBAQAAAAAAAAAAAAAABwUGAQQIAwL/xABREAACAAQCBAkIBAkKBQUAAAABAgADBBEFIQYHEjETNUFRYXFzgbEIIjJykaGywRQjNEIkMzZSYoKSs9EVFhclQ1NUg5PCRGOi0uFVo8PT8P/EABsBAAIDAQEBAAAAAAAAAAAAAAADAQIEBQYH/8QAPxEAAQMCAgYIBQEHBAIDAAAAAQACAwQRITEFEjJBUXEGM2FygZGxwRMUIqHRUhY0QkOCwvAVI2LhJFNzkqL/2gAMAwEAAhEDEQA/AEbAhECEQIRAhECEQIRAhECEQIRAhECEQIRAhECEQIRAhECEQIRAhECEQIRAhECEQIRAhECEQIRAhECEQIRAhECEQIRAhECEQIRAhECEQIRAhECF70tHMmm0tHc7rIpY+wCBCsmG6t8Tn22KOaoPLMHB+0PY27oEK00Go2sOdRPp5Atf0mdh1iwHviLhWDScgpBdUmHyx9fiqbQ3hOD8NomKGVgzIWllBUv2Y3eRWxJ0I0flZvVVE7o2su4JLB98UNTEN61R6FrX5RnxwXo2H6OSz5tNUTf1png0wCKGsiWpvRuuOYA8V9/TcDG7C2PrbP8A3mKGuZwK0N6LVJzc37rP8qYLyYSvfs/xiPnm8Cr/ALKT/rH3R/KuDf8ApKf9MHzzeBR+yk//ALG/dYOJYKd+FDu2f4wfPN4FH7KT/rH3Q1RgL5NhsxelbfKYIsK6PfdKf0Xqhk5p818jBdG3/s6iV+tO/iwiwrIuKzO6O1zf4QfFa8zV5gcz8XiE2WScg5Qge1AfaYYKiM71kfoisbnGV4zNS9PNP4LikpucMFY/9L5eyGB7TkVlfSzM2mEeBULiOpTEZYJl8DPGduDmWPRk4GZ6zFkkgjNVXEtC6+n/ABtHPUWuWEtmUDpZbge2BQoOZLKmxBBHIcj7IEL4gQiBCIEIgQiBCIEIgQiBCIEIgQiBCIELMCFvYPg0+rmcHTSnmva+ygv7eQboEJi4XqVqNjha+fJpJeRYEh3A5b2IUHdymIJAFyrxxvkOqwXKnpGC6P0X3Zla45WJKk7+TZQ83LGd9XG3euxT9H6yax1dUdv4zW22sISFKUFJIpk5LKL9ZVQB4xldXH+ELt0/RRg659+Sh6zTium3vUMo5kAX3gX98IdVSneuvFoGhYNi/NQdXVPNN5rs553Yt4wkvccyulHTRRizGgeC8oqnWRAhECFq4hJd1tLfYN736OaHwPa131C65elaeeaL/ZfqkYqBpZ1Q0t3E3JL3BAO7ujoOZCHBpbmvIU82kXwvmbLgw2KycaYykAc8JtedkN2duS3NEfLN1ySMFY6cmdTRta8/E1scN3lZZqMRmcK68NsAHLzQfARLYI9W+qqzaUqvjOb8bVHK/srFIB2F2jc2Fzz9McuS2sbL3VJr/Bbrm5tieK9IotKIELBEF1BaDmt6ixefJ/FTpiDmVyB7N0MbK9uRWWagppttgPgp2i1h18vfNEwczoviLGHNrJAuZN0con7ILeRW/O0voqzjDD5Uw7uEQAt05mzLuG5o0Mrh/EFx6joo8YwvvzUbWaC4LWj8DqmpJhOSTLlbnk2XzPc3LGplRG7IrhVGiKyDaYfDH0VX0g1O4jTedKRalPzpJ87vRrH2Xhy5uSX82WVYqwIYEggixBGRBHIYEL4gQiBCIEIgQiBCIEIgQiBCk8AwCorpwlU0tpjHfYeao53bco64EJs4dq4oMMUTMVmiom5FaeXe2XIRe7jdmbDkzhUkzGbRW6j0dUVbrRN8dy263T1kliTh8pKOSL2CqpY9O6yn2npjBJWuOxgvW0XRmJmNQdY8BgFVK+vmT22pztMbkLG9urmjI+RzsXFehgpIYBqxtAWvFFpRAhZtAousQKyIEIgQiBQgxIwKpI3WaQFE0WHOkmahtdybd4tGySdrntcNy81SaKnjpJonZuOC8GwduARPN21a5PRny94hgqm/EJ3WWV2g5vlI4wBrB1yexYmYZOExmTYsx+8AfEZRIqIi0ByU7RFcyVz4wMeNj6qakAhRtelbO3PGB9i46uS9fStkbC0SbVsV6RRaEQKUQIRAhECEQKEQIUnhGP1NLlInMgvfZyK9PmnKGsmezIrn1Oi6WpxkYL8clZG0ooq9QmK0iu1rcPLBDAXuNxDr3E9Ubo60HB68vWdF3i7qd1xwOfmq3pHqfZkaowuctTJOayr/AFgHMDuY3vv2TG5rg4XC8vLDJC7UkFilXOlMjFWBVgbFWBBB5iDuiUpfECEQIRAhECFmBCuWrrQGbis0sTwVNLP1s4/BLvkX9yg3PICFSASbBMiu0okUMr6JhMtZaDJ59gWcjLaU/eP6R7hHPnrLfSzzXr9FdHLgS1P/ANfyqVMmFiWYlicyxJJPWTvjnEk4leyZG2Nuq0WCnsM0MrKiUs2VLDI+47ajcSMwTziNDaWRwuFx59PUkMhjcTcdi2Jmr6vCk8CDbOwdST1C+cSaORLb0koibXPkq5VUsyUdmbLeW3M6lT7CIQ6NzcwutBVwzi8bgV5RRaUQIsp7B9D6uqlCbJlhkJIBLqL2NjkTzgxoZTPe24XFq9O0tNIY33uOCiK+jeRNeVMGy6GzDI9O8bxYg98KewsNiulS1LKiMSR5FecqWWZVG9iFHWTYe8xVoLjYJksgjYXuyGJVkn6A1yKzGSLKCxsyk5C+QBzPRGk0kgF1xW9I6JxDbnyVYjMQu41wcLhTOCaL1NYheQgZVbZJ2lGdgeU8xEOjp3yC4XMrNMU9I/UkvfNa+N4JOo3VJ6hWZdoAEHLdyRWSJ0Zs5OodIQ1jS6Lco9FLEBQSSbAAXJPIABvMLDSTYLXJI2Npc42CstBoFXTlDCTsA/3jBT3qfOHsjS2jkcFxJukdHG7VBJ5L7rdX1fKUtwQcDP6tgxPUu8xLqOQBRF0ko3usbjmqxMQqSGBUjIqwII6CDmDGYtINiF245mSN1mG4Vmlav65lDCULEAjz13HMcsaBRyLiu6SUQNrnyX3/AEdV/wDdL/qL/GJ+SkVf2mou3yXnN0ArlDEyhZQWJ203DM8u+I+TkVm9I6NxABOPYo7AdG6itVmp02gpAJJCi5F7AnebeI54pHTvkFwtVbpenpHASE3OOClf6O6/+6X/AFE/jDPkpFj/AGmou3yUPiOj1VTkibTzVAzLBSyWvb01uo9vNCnU8jcwt0Gl6SbZePHBRghK6QIIW9hGLzqWYHkOUPKPut0Mu4iGRyuYfpWSroYKpurK3x3q219LRaRJszQKavVSJcwei/MD+etz6O8Z2O+OrBUtkw3rwOlNCy0X1DFnHhzSU0iwOdQ1D09QuzMW270SDmGU2zHT1xpXEUXAhECEQIUzojgL19ZJpky4RrM35qDN27lB90CE4dN8VSnlrhtGNiRIAVyN7sN4Yjfnmx5WvHNrJ8dRviva9HdFNDRUyDE7P5VJjnr2FkQIT71dcV03qn4mjuwdWF8p0p++ScyvHFdPqSmqXp5vCBkKhmCXUbShhuNzkw5Ih87Gu1SVan0VVVEfxY23Ck0alxKmuNidJcEbt3OM/ORh3ERf6ZG8VnPxqSW2LXBJzTrRc0FQAtzJmZy2O8HlQnlI335QegxyqmD4ZuMl73Qmlfm2ar9offtVclyyzBV9JiFHWTYe8xnaLmy7U8gjjLzuF10hguHrTU8qSu6WgXrIGZ7zc98d5oDQAF8knlMsjnnebpYa4sI2J8upG6YODYW+8tyDfpXL9WMFdHk5eu6LVeDoDzHuqNhI/CJPay/jWMcPWBek0l+6Sd0rpSO6vlCTOtHRo08/6RLH1U5vOA+7MNycuZrX67xzKyGx1xkvddHNJiRny7ziMu0Ky6mB+CTu2/2JD6Lq/FcjpP8AvY5KB1yj8Lk9l/uMJrhdwXT6LODYZCeKt2r3RFaSSJs1Qahxck2PBg7kU+JG89EaaeARtxzXC0xpR9XKQ0/QMh7rb0l04pqFjLcs80C5lyxci+7aJyW/Ne+Yyi8k7I81notFVFXjGMOJyWtgOsSkqWCMWkOTYCbaxO4AOCRfoNt8QypjfgCm1ehaqnGs5tx2Jbax8cWrrGMu3BygZakC20R6bE7znkOhenPBVSB77Bes0BROp6Yufm7HwTww38TL9RfAR1RkvASbZ5quztYdAjsjzWVkYqw4Kac1JBzCkHMQo1EYNiV0GaHq3sD2suCvCq1jYeyMBPa5UgfUz99svuRBqI7Zq8eh6wPF4z9lH6llAopvPwuf7C2hdHsHmtXSO4qQD+kKy6TaUyKDg+HDnhNrZ2FB9HZvfMW9IQ+SVse0uXR0E1WSIhey2MAx6RXSy9OxYA7LAqVINgbEMOY7xcb84lj2vFwl1NJLTP1JRYpY61tHEp5qT5ICpNJDoMgHGe0BuAIvfpHTHPrIg36gvX9GdIPkBgeb2xHJUOMC9cvqW5VgymxBBBG8EZgiJBINwqvja9pa7Iq8YrQjSDC2BVTiFN6DCwaYN9uSwbMcwYXjsU03xG45r5rprRvyc307Jy/CQUaVxliBCIEJs6hqfg/p9bYEyKdggO65u56vxYH6xirzZpKdTxiSVjDvIHmVGzppdmY72JY9ZNzHAcbm6+txMEbAwbhZfEQmogUJ9aueK6f1T8TR3YOravlOlf3yTmUpNP2vilV64HsRB8o5dX1pXu9AC1E1TeqCuZK15V/MmSySP0lIIPRkW90OoXHWLVzulNO0xNl3g2Vy1tU4bDWY70mS2HewTwcxqqheIrz+gZCyuZ239FQtVuFcPXq59GSDMI/S9FPeSf1YxUbNZ9+C9R0lqvhUwjGbvRNfSHH5dGZAmEfXTVljoB3t1AlbnpjpueG2uvCwU75tbV3C61tPcKNVQTZaC7gB0AtcspvYdJFx3xWZmuwhaNGVPy9UyQ5b+SRuDZ1Ejpmy+UD7w5THHh6wc19G0i69HIf+JXSM1wqljuAJPdHcXypRtXTycRo7Hz5M5AwI352KsOYg2PWIhzQ9tjknxSSU0oc3BwUBq0wl6RKqTMB82oOyxFttdhNlhyEEc3SIVBH8MFq3aWqxVSNkH6RfmojT6l4XGKBLXBK3HOA+03uBhUzbytC36LlMej53BMDFargaebNAuZct3tuvsqTa/dGs4C689G3WeG8SueKClm1lQESzTpzO2Ztc2Z2zO7IGOIGumfhmvqD5YdH0wLtkWCnjq6r/AO6T/UWG/JyLn/tJRnj5KLx/RioopatPQKGJVbMDna/JuyikkDmYlaqTS9PVksiveyf2GfiJXqL4COyMl81k2zzVVqdWtHMd3YzruzObOLXYkm3m7rmM7qWNxuV14dP1kTAxpFhhkqnrD0Op6GmlzJJmFmnCWdtgRYpMbmGd1EZqmnYxl2ruaE0xU1dT8OUi1icuSnNS80mmnryCaCO9R/CHUR+hc7pQ0CqB7Fuay9GZ9d9H+jhDwfCbW02z6Wxa2WfomLVMJkAss2hNJR0L3ukBxAyWzq/0QOHo7TGDTZlg2zfZVRuUX9I3JN7CLU8HwwlaX0n89ICBYDJVXXFi6vNlUy2JS8xzfMEiyr7LnvEZ654sGrtdFqVwc6Y5ZBLmOavaIgUq0ata0ysSlAbpl5bdRFx7wI1UjrSAcVwekUAkonOP8OKWmsLDhTYpVygbgTWIytk3ngd21bujsL5uq9AhECE0dQ1apqamjmNspVSGUc+0ObmOwzndyCIcLiyZFIY5GvG4g+S8a+kaTNeUwIZGKm/Qd/fvjgPbquIX1qlnE0TZBvC8IqtCIFCfWrjium9VvjaO7B1YXynSv75JzKUusFLYpVD9NT7ZaH5xy6vrCvddH3A0LfFWTU/gzme1UQRLVDLQkekxIuV6AARfp6DGiijIu4rkdJ62NzRA03OZ7FZNbtWEw7YyvNmItuWynbJH7I9saKt1oyuPoCIvrWnhcr41SYRwNGZzelUHaGWYRbhL9fnN1NEUkeqy53pnSGrE9UWjJuH5W9pjoecQmS2M9pSywdkKt/OJza99+S2y54ZLDr2xyWKh0gaQOAaDrYYqzyEIRQx2iAATbebZm3TDbLnk43SLr8I+j4wJIFl+kIybvRZgy2tlYZjujluj1agc176Cr+NolxJxDSCnjX/ipnqN4GOovBM2glhqg0m2fwOa2RG1JJO4/el7/wBYD1uiMVJNclh8F6jT+jdRralgwNtb8prWjcvKpbaf1PBYvh73sAVBPQXCt7iYxzG0rCvSaLjMmj6hoTAxSl4aRNl3tty2S/NtAi/vjWRcWXnonajw7gUgsBqzh9fLmTpbFpDOHQZG5Rkyv6wPVHHjd8GTFfRq2H/UaICIjGxTg0O0wTETNCSnl8GFJ2iDfa2t1vV98dOKYS3svEaQ0ZLRFokIx4digNdn2WR2x+BoTWbAXS6M/vDuSvmF/iJXZr4CNTcl5+XbdzKTuJ6fVyT5yLNUKs11UbC7gxA5OYRzpKt7XkBe1ouj9LNAyR17kA5qFxvSmprJYl1EwMqsHACqPOAIBuOhjCJah8gsV1aLQ9NSSfEjve1kw9TCD6LPPKZ1j3ItvExuotheV6Tn/wAoDsVi0o0rl0DyFmqxWcWBcHJAuzdiOUefycxh8koZa+9cijoJKoPMf8IvbipirlmZKZUcoWUhZi2utxkwvl0ww4hZWkNcC4XtuXO+N0M2RUTJc+5mhiWYknbvmHBOZB3xxJ2Oa8hy+o6Lnhlp2uiFhw4LRhK6KIFKuGq7DTNrlmkeZJBdmO4EghRf2nujZRsu+/Beb6S1Qjpfh3xd6JSaZYqKuvqZ4N1mTWKnnW9kNrC3mgR1l89UNAhECFu4PiUylny58k2mSnDqeS45DzqdxHKCYEJ6YnTS8apFxCiA4ewFTIB84MAAd+8i2R+8vSLRiqqfX+pua9PoHTHy5+BKfpOR4f8ASoREcqy96HXFwiBSn1q44rp/Vb42juwdW1fKdK/vknMrZrdEaOdPafNkK8xiCxYsQbKFF1vsnIAbuSJdExxuQlx19RFH8NjyBwW9W1kmkkl5jLKlqOoc9lA3nfkBeLEhouksjkmfqtuSUl9K8bmYtWIkoEJfg5Kk2uSc5jcxI5OQDrjmSyfGkDW5L3Gj6MaMpXTS7Vv8Cd1BSrJlJLQWVFCjcMgLckdQCwsvCSPL3Fx3pP4hrIrROmiW8rYExwn1d/NDELnfPK0c6SscHEBe0pejUEkLXvJuQCr1q30gnV1PMefsl0mlAVWw2dlCMr77sfdGunlMjblee0xQso5/hsNxa+K1NO8KBraCoUZiespzbeCQUJPQVYfrdERNHdzXK+jqvUhmiO9uHgrjX/in9RvAw85Lks2guaaScybDoxVlsysN4I3ERwdYtdcL6y6Fs0Go4XBC6D0Qx4V1Kk0ZN6MxfzWG/uORHQRHaikEjbhfMK+jdSTmJ3h2hL/XQPwinPLwbfEIx12BaV6bosA6OVpywVm1e6YLVylkzmAqUFiDlwgH315L846OaNFPOJB2rjaX0U+kkLmj6Dl2dilse0PpaxtubL8/89CVY9BI9Lvhj4WP2gslJpKppcInWHBfWjeisig2zI27zNkMWYn0b2tzekYI4mx7Kit0hNVkGU3sqjrrqU4GRL2htiYW2b57OywuRyC5EZ60jVAXZ6Msd8ZzrYWTBwv8RK7NfhEa25Becl2zzKh20IoS5dqdWZmLEszkEk3JsWtvMUMMZNyFsbpOra0MbIQAvudovRy0dkpZKtssQQi3GR3ZZd0BiYAbBQ2uqHuaHPOY3qsakh+CTj/zf9ickJo9g810+kh/8hvdC1Ndv/Cf53/xQuu2QtXRTrZOQW5qo0n4VPok03eWLyieWWLDZ618COYxekm1hqnMJHSDRny8nxox9LvVSOsfRQVcnhZS/Xyxlbe6i90687iL1EIkbhmsmhtJGkmAdsnP8pKEc+R5jv6jHHIsvpLHBwBGS2sMoHqJqypS7TsbAeJPMBFmMLzYJNVVR00ZkkNgFYdYWOS8HoDhtOxNVOAafNXLZVt4zvmVGyANwN8riO1DEI22XzLSNc+smMjstw4BJGGrAsQIRAhECFN6J6Tz8OqBOp2IOQdPuuvKrD57xyQITjo51Bj6mZTstLXW8+S5FnPOPzxybSi/ON0ZZ6Vr8Rmu9ozTstJZj/qb9xyVVxfBZ9K5WfLZbfesdk+q24xy3xOYcQvdUlfBVN1o3eG9fdJpFVyUEuVUTURdyqchy5ZdMXbUyNFgVml0LRyvL3txOeJXt/Oyu/xc79r/AMRb5uXiljQFD+j7lRdVVPNbamu8xhexdixF99rnLuhLpHO2iuhDRwQ9W0BZpKp5Th5bFHXcw3jkyiGPLDcK9RTR1EZjkFwVJ/zsrv8AFzv2v/EP+bl4rmfs/Q/o+5/Khozk3N12GMDAGjJb2HYzUU4IkTnlhjchTYE7rwyOZ7BZpWOq0bT1Lg6VtyFsTdJqxwA1TNNiGFzuINwRlvBEX+al4rMNBUQyZ9ysvpVWkEGqnEEWI2uSA1Up3qBoGhBuGfcqHAjOuuBYWC3cNxafTbXATXlbVtrZO+17X9phscz2bJWKr0dT1VjK29ljEcUnVBBnzWmFRYFuQc0RJK5+0rUlBBSAiIWvmtVTYggkEG4IyII3EHkPTFASDcLS+NsjdVwuFO0umlfLFkqnt+kqP73UxoFXKN648nR+heb6luRK+avTKvmiz1Uy1iPNCJv9RRAauQ71MfR+iYb6l+ZKhHNySSSTmSTck85JzJjOXE4ldVkLI26rRYKWTSmtAAFVOAAsBtbhyQ8VcvFct2gaJxuWfcr6/nZXf4ud+1/4ifm5eKP2fof0fc/lYbSqtIINVOIORG1EGql4qW6Bogbhn3K1cOxmop1KyJzylJuQhsCbWv7AIqyd7MAU+p0VTVLg6VtyMN6+cRxafUbPDzXm7N9nbN7Xte3XYeyIkme/aKtSaNp6UkxNtfNeFLUPKdXlsUdTdWG8cmXcTFGvLTcLRPTxzsLJBcFSn87a3/FTv2of83LxXNOgaH9H3P5W/gGiFTXsZrfVyydpp0wW2r+kVH3uU3yETHTvlOsUir0xS0DBFH9RG4buZWdJNPqTCZT0uFWmz2W0yruCFa1rqbEOw32Hmg8+cdSKJsYsF4etr5qx+vIeQ3BJirqnmuzzGZ3Y3ZmJLE85J3wxYl4wIRAhECEQIRAhekmayMGUlWU3DKSCCNxBGYMCEzdHNcM1ZfAYjKWsk2ttG3CjrJyfrNj0xDmh2BTIpXxO1mGx7FZ6PCsLxJVehqxTzG/4aey7QNzkF2r8h3EjdGOSiadnBejpOk88YtMA4cciorGNDaymPnSmmL+fKDOvuFx7IxPppGbl6al05SVA2rHgcFAspGRBB5jCCCF1WPa4XabrEQrogUogQiBCIEIgQiBCiqyumGbwUkDaAuzNu5/nG2KFgZrvXmK7SVS6q+VpQLjMlac7GpioQQBMV9k5ZWsc7d0ObSRk33Lmy9IKpkWqQA8OseFlu4TVTJjHaaWygfc5DyQioiYxuAK6mh66qqZSJHNLQN3FSkY16VECEQIRAhECEQIRAoXrT0zzDaWjueZFLH2ARYMc7IJMtRFELvcBzKtOF6vqiYhmT2SmljMtNOdt97bgOkkdUao6N7s8FwqzpJTQ4R/Ufsisx7BsJK7N8Qn79pGRpa999kHmsGPTG6OlYztXl63TtVU3F9VvAfnNULTPWZWYjdC3AyD/AGEokAi1rO29x0HLojQuKqVAhECEQIRAhECEQIRAhECEQIWYEK3aPaysRolCSqgtLH9nNAdeq584DoBECFc5Gt2lqgFxLD1bd9ZJbMfqmxHc3dFHxtdmFqgrZ4DeN5Ck5P8AINYDwNY1M2/Zm3UZ8nnix7mjM6ijOWC7MHSaqZt2d9lsTNW0xwTS1MievPe3htCM7qF24rrQ9KoT1jCOWKiKvQeulmxp2Yc6FWHuN/dCTSyjcunFp6hkG3bmompwmfLJDyZq250a3ttaFmJ4zC3R19NJsvB8VpEwuy0hw4ovApuswKVDVciZLnmbLXbDCxXuA+Ub43xvi1HG1l5OtpqqlrTVQN1g7MfZaNRhs10Lsvns4JUcgsf4w9s8YOqDgAuTNomrkZ8Z7fqc7LgFP0lIkseaoW++OdLK55xK9lQUEVM36BYnNbEKXQusXgsouF9S1LGygseYC59giQCVV0rGi5IUjS6P1U30Keaf1GHiIYIJDkFjk0pSR7UgUxRavK+YLmUsvtHA9y3MNbRyFc+XpHRMwBJ5BSD6ByacXra+TJtvF1BHezfKHtoeJXMm6V7o4/MrSq8b0epLrebWOuR2drZJ6G81T1i4jQ2kjG5cebpBWyZOtyUNX67JqrwdBSSaZBkC3nm3JkAoB9saA0DJciSV8rtZ5JKoGkOlVXXkGqnvNtuU2CC3KEUBb9NrxKWoaBCIEIgQiBCIEIgQiBCIEIgQiBCzAhECEQIRAhECF9SprIwZSVYbiCQR1EboEKy4brExOnFpdZNtzORM/eAwIVgoddmKSxZmkzTzzJQB/wDbKj3QIUtJ16TSAJ9FImc9mZfcQ0QQCrtke3IrZGt3D5n47Cx07LIf9oihiYcwtDK6oZsvPmvv+kbAyPOw6cPVWX48KIr8CPgnDS1aP5hXwNONH230VUvfbwnRHy0XBMGm64fzD9vws/zy0e/wlT7W/wDuiPlouCn/AFyv/wDYfIfhYGnmALuoKk9dj4zon5eLgqnTVcf5h+y+31l4KtimGzCR+cJY/wB5i3wI+CX/AKrWH+YfNeUzXNSoPqcLQdLOo8JfziwjaNyzuqpnZuPmtOq171eXA01PLH6W23gVi1kguJzUNXa5MVmG6zklD82XKl29rhj74lQq1iultbVZT6qc4O9S5CnrUWB9kCFCwIQYELECEQIRAhECEQIWYELECEQIRAhECEQIRAhZECkC+ATp0R1KpU0cqdPnTJbzF2thQCAD6O/otCxc4rU8RRHUIud+O/eojWXqrGG0yz5Ex5qhrTNoAbI+6chz390Tcg4oDGStdqCxGPMb/JK2LrIsQIRAhZtAhWqg1dYjPlLNlUzOjjaVgyWI7zFNdPdTlpsSPNezar8UAJNI9hmfOT5GDXQILm2sPNVqgw9509ZK2Ds2wL897WPfEl2F1VkRL9Q4K/8A9CWJc0r/AFBEXdwVtSL9f2KjNIdVtdQ07T5ypsLa+y20R05bhAXEZhWEDXX1HXPCypEXWZODQPU8tbRJPqJrymcnZVbHzeQm4yN75dXVCwS7ELW5scVmuFzvxXnrB1RLQUbVEia8zYYbYawspNri2/Mj2wElqGtjlBa0WOYx/wA3JRmGLIsQIWYEIgQmZopqim19JLqZc5FV7+a21cWJB3KeUc8L1nHKy2OigZYOJvYHC28XS9xSk4GdMlXvsOyX59kkfKLtNws8rA15AyU9h2r3EaiWs2VTM6MLq11AI3cp6IrrhMNORmR5qN0g0ZqaFlWqlGWWF1BINxz5HoiQ4E2VXwua3XwtlgomLJKxAhZECkJpaP6m51ZTS6hJ8sLMXaAbauOQ7lPNzwsOecrLY+KnYdUl1/BLCeoDEDcDF2m4us0rNR5bwXnEpaIELIgQmVoTqjm4jSLUcMsoMSFVlJJAyv7YpcnJaCyNgGve+eCzprqinYfStUCaJwUjaCqRsg/eNzuvYd8GsRmpbHHIDqXuBfHeq3q2wdKzE6eTMI2S20QfvbPnFe8AiB+VuKimwJf+kX9ve664loFAAFgBYCL5JBNzcrVxnDlqaebIf0ZiMh6Li1+sRBF8FaN+o4O4LmHQXQtK/EJtI8wqFDEOBfd0X6eeFBxIFlufAyJ0msL2tbxUhrR1cLhUqVMlzDMDsVJYWsbXFt/T7IuLg2JSHCN8Zc0WI9FAautFxidaKcsVGyWLDOwA325c7DvgcTgAogbHZzn7hlxxVn1l6tZWFU6TUnNMLvs2KgAcvObxUlzSBfNMa2ORjiG2ItvTr1ZcUUnZDxMWZkk1PWlWeLpC540u0X+gaQU7otpM2cjpYZA7XnLlbceTmtCTh9K6bf8ActKOBB5gZ+K6HEOXMWtiVEs+S8pxdJilGHQRYxDhcWV43ljg4blyvK0QaXjSUM7IGcq351JyIseUWMLudW2/Ja/htEuuMra3/XgV1ZS06y0VEAVVAVQNwA3QwCyxveXEuKKunWajI4urAqRzgwEXCGOLXAhcuYRoUk3GHoHcgB2UOo3WDEGxP6O6/LCtc4BdD5eMazziAAQOamdZWq5MMpFny5zTLzAhBUC1wTfefzTF8QcSs/8AtyMdqtsRiqXoRgH0+ulU9yA5NyBcgAEk+6B5IGCrTsaSS/IC6vGsbVbKwyj4dZzTCXC2KgAXBN955oqSWkY5p0bYpWPIbYgXz7QPdNXU0LYLT/r/ABtEsy80ur6wd1voEhqDR1sQxubTrkGnzSzWuFUMxJMRjq2Cu1rfjF7xcDEjj2Lqqlp1loqILKoCqOYDICGALG5xcSSqTrj0a+m4c7KPrJF5q7rkAHaW/NbPuij8Pq4LTSuveI5O9dySmrDQdMVmTpcyY0sywDcC/QRa4gLiXWHBXZGxkRe8XIda3gmJ/QHI/wAU/wDpj/uibO4pfxYv0fdU/WXq1lYVTpMSa0wu2zmoFrW6TeINwRimMbFIxxDbEdvanRqv4npOz+ZiWbKVVdafBcmVXpt1xLNkKKnrnc15RZIRAhS+ieDmtrZNODbhHAJ5h9425bC5tFXmwT6doc+5yGPkuwcLoVp5MuSnoy1CDqAtfriWiwslyPL3Fx3rGLUC1EiZJcXWYpU3F9/Lbo3xDhcWRFIWODguedW+FGj0kEgtnLMxciM7A5dPPboigNwOa2ujDHSauRbfzIwTF15aQ1FDTyHppjSy0wg25RbliXXJASoC1sbnkAnDNTmqjEptThcqbPcu7FrsTc5G3dugjJtjxRWBoe0tFrtB8SErtTnH8/1H+ULjyb4rZWZzf0eivuvbD+Fwlm5ZTq3tOz8xDX4WKxUw1tZnEemPsqR5N9HefVTbeiirfm2iT7wp9kH8Sra0F+J9B/2rH5RP2GT2h8Iq/aCZTdXJyHqrhq0P9UUnZfMxZmyl1PWlRGhes6XiVX9HWQUOyzFi97WtlbZHPENeTbBMmpWsDrOuRngo/W8fwrDe2HisUl2gtFD1T/8AOKuGnOPth9DMqVQTDL2fNJsDtMF398NcSBgsMLGvdZx4rQ1a6YNitM85paytmZsBQSeQG5J64hpve6maNrQ0tOYvjzslnpP+V8ntJPgsV3+K0t2R3Sr1rpxqfR0KTKeY0t+EAuvKLHIxL8wEulDdV7iL2G9bOp/Fp1XhizZ7mY5dhc8w3CJZvVKmxLXAWuEu9H/ytftH+F4UMxzK3P6t3cb6pl63KITsHqRu2VEwfqkG3eLjvhrxgsFM6z7cQR9ko/J4w4viLzbC0qWesM3mi3cWHfAcXBSw6sLu2w8sUwfKA4qHar4NFZM28/ZNpOrl7v8AcFLanOJabqf4mizMvNUrOsHdb6BLnVB+UNZ1Tv3ixUZhXk2H82pk6f6fy8JaUHlGZwgY3DWta3Qb74s5xBsAkxQtc0uc6ynsPxAVVEs7ZKiZK2tkm9rjdflgB1m3Q+MxTal8ik75PTXq6onm+YhbNocluqeof3z6J7Q9clKbyifsUntD4CFvzC10/Vych6q36r+J6Ts/mYlmyqVPWnwXJlV6bdcSzZCip653NeUWSEQIVw1R8c0nrn4TFH7ua0U+bu6V0FrV0jnYdh5nyNnbExF84XFje8S7sVItXEuF7eCxqr0jnYjQcPP2dsuy+aLCwyEDb71aYM+lzBa4570r8H/LFu1mfC0Kb7lbpsz/APG3+1WDykfslN2p+GGHaCxx9Q/mPdWjUpxLT9b/ABGIjyPMq9ZtN7rfRLfU5x/P9R/lC48m+K11mc39HonXpZQfSKGolcry2A67ZQ54u0rnU7tWVpVF1AYVwNBMmFbGZM9LnVbgdwJb2mKRm5JWisYIwyMbr38/xZa/lE/YZPaHwiX7QVafqpOQ9VcNWvE9L2X8Ylmyl1HWlJjUPxy/ZP8AKKt/hT5s5eY9UwNb32vDe2HisVkzCbQ9U/w91Ma6OJKn/L/eJDH5LFTi78OB9FBeTsLYbN7c/CsQ04lXqAQyO/D3KrOk35Xye0k/7Yg5+Kc3ZHdKtXlB8WJ2o+Fol+YS6bq5OXutzUNxOnaP4xLd6XPk3kqRo/8Ala/aP8LwoZjmV0H9W7uN9U8MZpeGp5svleW6DrKkDxh7hcWXLhcGyNcdxCV+oDCTKl1cxl2WM3g894K3LD3r7DC4zcrXWN1Gho3ku+9gpDygOKh2q+DQSZt5+yrSdXL3f7gpbU5xLTdT/E0WZl5qtZ1g7rfQJc6oPyhrOqd+8WKjMK8mw/m1e/lJ+lSdT+Kxf+JJHUnml9T6x8RlyxKSoIlgbIUKlrc26I1ABZWdVOc7XLRf/O1Xvyc3LVNSTyqDl1iKgWf4Jr3l9MXHe72Ujrs0wrKGslpTT2lq0sEgBSL3OeYic3WSgQyEOsCb70psd0zrK2WEqZxmqDcAhcj0WEW1FT5h2qWgAXXSuqyZ/U1KT/d5+0xDckTXc8HiB6Lk+p9NuuJZshFT1rua8oskIgQrhqj45pPXPwmKP3c1op83d0p1a/8Aidu2l+JixS2bLuXuFQ9WmtGmwyhFPNlzXbbZrrs2zOQzMVxBOCdZj2Nu6xHYeK09CcVSr0oSfLBCzHdgDvF1bIxQNItzWiSRry7VNwGAeVlb/KR+yU3an4YudoLNH1D+Y91aNSnEsjrf4jER5HmVet2m91volvqc4/n+o/yhceTfFa6zOb+j0XQDC4jQuQDZRujODijpUkKbhNq36zM1u7at3RRjdUWWiqnM8pkIte32FkuvKJ+wye0PhEPzCZT9VJyHqrjqz4opOyHiYlmylVPWlbGC6GUVHN4WnkLLmWK7QLXIO+9znEhgCh8733vvzwVN1vTB9Mw5bi/DA25bXGfuhUm0FuocIXc/ZMqso5c5Ck1FmIbXVwCptmLg5b4cQDmucyR0btZhsVp8BT0MmZMSXLky1Bd9hVUZDebctoizWjBXL5J3AOJJyxXOOA469dpFIqH3tUJYcwDAAdwiljYX4rTrtL3BuQaQP87U0fKE4sTtR8LRL8wqU3VycvdbmobidO0fxiW70ufJvJUjR78rX7R/heFDMcyug/q3dxvqn5GhcdROj2DikSYgIO3NmTMuTbYkDuijW6qfUTmUg8AB5Kk+UBxUO1XwaKyZt5+ydSdXL3f7gpbU5xLTdT/E0WZl5qtZ1g7rfQJb6onA0iqwSBfhwOk7YNh3A+yKjMKz9h/gnJj+i1JXFTVSVmlLhdq+V9+49EXLQVlbIWiwSk10avZFNSpUUckS1Q2mheY7mN8+jvip+kjgtDAJY3DC4xGGY3/la/k3/aKn1B4iD+Z4Kw/dP6vZbevLRqrrK2W1PIeYqygCyjK9zl/+54L2ddVazXhABGZ3pU4vorV0iB6iQ8tSbAtbM9EW1xdLdTvDS7A24FdIatTfAJFsvqWF+nOIGR8VaQWe3k30XK843YnpizckqU3eSviJS0QIVw1R8c0nrn4TFH7ua0U+bu6U6tf/ABO3ay/ExYpbNl3L3C5liUtXjUxx1Tdb/A0UdmFog2X933CZPlI/ZKbtT8MB2gpj6h/Me6tGpTiWR1v8RiI8jzKvW7Te630S31Ocfz/Uf5QuPJvitdZnN/R6LoKNC5CIEJTeUT9hk9ofCFvzC2U3Vych6q46s+KKTsh4mJj2Uqp60qebEJQveYgtv85f4xa4zSxG87lzdi+kZxHSGVMX0BORJam1rK1hvyz395hVri5W4ODXiIHAA+dsfwukq2tlyELznSWgtd3YKovkLk5b4aSBmsDWOebNFytVZ9PXSJiJMlzpbAy3KMrDMZgkXF7GIuHBXs+FwJFj2rnLA8Beg0jkU771npYjlUkFT0XHJFLmwB4rVqtD3ObkWk/9Jn+UJxYnaj4WiX5hUpurk5e63NQ3E6do/jEt3pc+TeSpGj35Wv2j/C8KGY5ldB/Vu7jfVPyNC46IEJZ+UBxUO1XwaFSZt5+y20nVy93+4KW1OcS03U/xNFmZearWdYO630C53qcXmUeLTZ8lirpPmEEWO9mG4ix74i124ZqQ9rJvrxbvHYuq8LxyTPkS5quoExQ4BYXFxexiwdcXSJIXNcQs45SJU0s2W4DI8tgbHflkQfnA4XCIXFkgKTPk8qBV1Vt2zl7RCmk6wvwW6dobA62Wv7J7w9cxKbyifsUntD4CFuzC1wdVJyHqtzV1UsujO0DmsubbuuIi9mnxTQA+eMdjfRc1tDVgOeCxAoRAhXDVHxzSeufhMUfu5rRT5u7pTq1/8Tt2svxMWKWzZdy9wuZrRKpYq76mOOqbrf4GijsxzT4dl/d9wmT5SP2Sm7U/DAdoKY+ofzHurRqU4lkdb/EYiPI8yr1u03ut9Et9TnH8/wBR/lC48m+K11mc39Hon/wgvs3F7XtfO3PbmjQuTY2uh5gFrkC5sLneeYc5iFFiUqfKJ+wye0PhFH7QWyn6uTkPVXDVrxPS9l/GJZspdT1pXKNTVuHNnbfzmIY0aowTKmaQTOAcc1vaGn+sKftU8REv2Uum6zz9F0jroH9SVP8Al/vEgdkop9s8j6KB8nXi2b25+FYG5lXnN44+R9Sq1pN+V8ntJPgsUOfinN2R3SrV5QfFidqPhaLPzHNLpurk5e63NQ3E6do/jEt3pc+TeSpGj35Wv2j/AAvChmOZW9/Vu7jfVPouLgXFzuHKbb7DvHtjQuRY5rEyaFF2IAuBckAXJsBnykkCIKkAnJLbygOKh2q+DQuTNvP2W2k6uXu/3BS2pziWn6n+JoszJUq+sHdb6Bc1aRyWeuqdlWa06ZuBP3jzQNIAxVJI3vkOqCeS0nacgF+EUbhfaAg+kqzjURga2sOdwurtA+JqbsPkYhuwioN6g80sfJ4+1VXq/MQtm2OS2VPUP759ExdM9Y9Nhc5ZU9JpLLtAoFI3kWzYG+UOLsbALnthBZrOdbzSo1raxaXFKZJchZqsjFvrFABvzWJiuJIwTmmNkbwHXJHA+69tE9Y1LS4KaJxM4YrMAIUbALE2udq/LzRV19UiybCI/iMkLhYWvxwShMOXOWIEIgQrhqj45pPXPwmKP3c1op83d0p1a/8Aidu2l+Jix3JbNl3L3Ci9SejtLU4Urz6eVMbhHG06KTa+65imqCTdaDPJHGwMNsD6lVfR6UsvS7YRVRFmOqqAAAArAAC2XJuijd3MrTNiXHfqN9k6dJ9FqfEFRalSwQkqAbZnLPnhrm6ywRTujBAtY8RdbWA4NKopAkyAVlqSQCb2ubnM8kDWhowUSyuldd3JI7U3x/P9R/lCo/4fFdKsNzNzZ6JsYjVBMbpVsbzKeapN8t6sPZsH9qJJ/wB0ckmNl6F7uDh6Yr70mqx9Ow6Tnd5syZvy+rltv72BHqxLz9TQopWD4EzzwA8z+Aqb5RP2GT2h8Il+0Eun6qTkPVXHVrxPS9l/GJZspdT1xXJdX6bdcDNkIquudzUpoZxhTdqniIH5Ipes8D6LpHXRxJU/5f7xIHZKINs8j6KB8nXi2b25+FYG5lWn6uPl7lVnSc20vk9pJ8Fim/xT27IH/EpyaSaOSK+UJdQpZQ20ACRnYjv3wxzQVlindFfV34L00ewKTQyeBpwVS5axN8zvga22SiWZ0hu5JXRtw2ljkEEcLMGXqveEjMcyunJsP7jfVNXSat4Kvw/9N5kvP9JP4gRZ5s9qz0rWup5RvsCPA/ha+saq2EpE/vKuUPYdr5RE5sAO0JmimtL5CdzHeihPKA4qHar4NFpM28/ZJpOrl7v9wUtqc4lp+p/iaLMy81Ss6wcm+gS31Ryw2kNYCARadkRf+0EVbmEx5IY8ji1XDW5oHUYkZApRKVUDbVyFzNrcmfLEkEG4CXG9j4yyRxGPaVctH8Pamw6XJcANLlbJANxcA3seWBoIbYqsz2vnLmZXSj8nn7VVer8xC2bQ5LZU9Q/vn0Wh5Rn26T2XzMNG0sTuobzKUoi6QM089EdUFHWUMmoeZOVpi7RVSthmRldb8kKaHEXutkro43auoD5pHVCgMQN14u03AKzzMDJC0bivOLJSIEK4apD/AFzSeufAxR+7mtFPm7uldK6ZaMS8Spvo81mVNoNdLXyvYZ9cWIvklxvDDiLj/OCNDdGJeG030eUzMm0Wu9r5790QBZTLIH2sLAf5vXNuntY0jHJ81DZkn7QPSGuPCFsF2nmVsnk1JmO/4t9F0votjyVtHKqFI89QSMsm3MPbeGNNwsk0Ra+wy3ctygNbOlK0OHTNlhws4GXLAOf6TdwO/nIiHHcN6vAwgmQ5Nx8dwSl8n03xVj/yn+UQdoeKsx14ZCeLfdXvWliX0bGMNmnct9rqJIPuz7oXJt37PdbKQA0xad7iP/zh91s6TYkG0loJQzMtGJHrq3N0Z+yJdtgpcILaVwO/HyIC0/KJ+wye0PhF37QSKfq5OQ9VcdWvE9L2X8Ylmyl1PWlcl1fpt1wM2Qir653NSmhn2+m7VPEQPyRS9Z4H0XSOujiSp/y/3iQOyUQbZ5H0UD5OvFs3tz8KwNzKtP1cfL3KXOueoaVjrupsyiWwPSFBiLXuFJeWajhwT50F0jFfQyp5K7RFnAysw35Hdz98S04Yqs8Wq76MjiF46w9KFw+gmTQQXPmSxfexyv3C57oHOwwRBFd135DE/wCdqQupZy2MySd5LH/oeIcLFqdC8vZK47wPVNTXXW8AcPmj7lSrZ9FjnFZMwr0JwcONh54LV1oYmHxPCZak22xMIvl5zJs5c4sf2orLjbw9U+gBZrDjrDyaVu+UBxUO1XwaLyZt5+yyUnVy933CltTnEtP1P8TRZmXmq1nWDut9AkxojpIuH4/OmPlLabNSYbXIUsTcd4EVyAcrgfEe6Lja3NdNqQRcZg7iIYsJVa1i4+KHDp03aAcqUlg2uWYWFgd9sz3RV5wT6dt36xyGJ8PylZ5OswtU1THeVv7xFALPt2LS+Qvpi473+ybGkWhVHXzBMqZW2yjZB2nGW/7pEXLATdZ4qp8bdUWt2gFKjXNoZR0FJLemlbDM5BJZmyFt20TaKFuqRZaGymWN+sBhbdbemdqv4npOz+Zi7NlZ6rrT4Lkyq9NuuJZshRU9c7mvKLJCIELZw2saRNSahs6MGU8xBBHhEOFxZMik1Hh3ny3rr7Q3HVrqKTUDe6+eOZhkw9sQ03CmdgY8gZbljTTH1oKGbPY5qpCDnc5KPbn1AwONgiCPXdjkMTyXIVfWNOmtMc3ZyWJPKTvPXEtFhZEshkeXH/AvqViM1FCrMdQNwDED2XiNVpUtnlaLBxXxUVsyYLO7sBu2mJ8YkNAyUPme8Wcbpj+T4f60bsW+UVdtDxTYsYJP6fdT3lFTLVFGwO5Tn1GKEXceSdE7UgaeD/ZR+i2LfS9KJUwtlmL+je0kgfCB098VaMjxKfOT9UY/hb6m/urX5RDD6DJtn9YfCGO2gskFxHJhuHqqPgeuOopKaXTy5UopLXZBZWLd5EwD3RAa8YCys6WmedYh1+Yt6JZz32mJHKYY0WFlllk+I8u4r2wuuannJNQAsjBhtC4uN1xywOFxZRG/UddW7SLWlXV1O9PPMsy3tfZSxyIIzB5wIjVumCVrdltitbRPWJV4bJMqmMsKzbZ2k2jewG/qAg1ccFHxQWhrhe2ShtJsfm19QZ8/Z4RgAdkWGWQyiQLKskmvbC1lpyK+agskx1HMrED2CILQcwrNnkaLNcbLE+umOLPMdhvszEj3mJDQMlDp5HiziSFddSZ/riR+t8DxR+0FopheKXkPVMPyjZn4LTEck0+EBsXAKkRLInHtCo07GTV4zh7k3stOpysLgLtW6L3zhJxaT2j1XTaA2YNH6XnzafZM7X8b4Vlnaat7dTb4a/NvNc+lBDJe77hIug03rpEtZUmomIiiwVSQB3CJ+EO3zQK59hdrTbi0FQdTPaY7OxuzEsTzk5kxcCwsssjy9xcc0zcJ111ciRLlbEp9hQu0ysWNuciYB7opqvGAstTpaZ51nNdc52It6KvaeawZ+KiWs0Kqpc7KAgEnlzYm/fyRLWm93KkksYZqRAi+d9/Yrn5ODWqKi/5g8Yg9Z4K4F6Q972T74Qc49sXWPVPBKfyiGBopNj/aHwEUdmFrgBEUnIeqTlHp3XyUWXLqZiIosqqSAB0AQfCHE+an559sWtP9IVdmPtEk8ucXAsLLI95e4uOZXxEqqIEIgQpzCNLqykl8HT1EyWl77KsQL8+UVLBe6e2ocGhpANuIusYvpbWVcvg6iomTUvfZdiRfnzgDBmh1Q4tLQAL8BZQt4skLECEQIXtTVbyzeW7ITyqSD7ogtBzTI5nx7Bsvupr5k0ATJjvbdtMTb2xAa0ZBTJPJILPcSvmVVurbSuwb84Eg+2JLQRYqGzPa7WBxXpUYlOmLsvNdhzMxI9hMQGNGQVn1MrxqucSFqRZJRAhECEQIRAhECEQIRAhe1NVPLN0ZlPOpIPtEQWg5pkcr4zdhsvSoxGbMFpkx3G+zMSL98QGNGQVn1ErxZziQvNKlwwYMQwyBBzGVsj1ROqLWVWyva4OBNwvadik51KvNmMp3hmJHsJiAxoxAV3VUzhqucbLTiyQswIRAhYgQtimrZkq/BuyX37JI8IqWg5hNjnkjFmOIXv8Ay1Uf3839tv4xHw28Ez5yf9Z815z8SnTBZ5rsOZmJHviQxoyCq+pleLOcSFqRZIRAhEC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6" descr="data:image/jpeg;base64,/9j/4AAQSkZJRgABAQAAAQABAAD/2wCEAAkGBxQREBUUEhQVFRUXGBsXFxUWGBgcGBocHh4aHBcYGBgcHSsgGBolHRcXITEhJSkrLi8uGB8zODMsNyguLisBCgoKDg0OGxAQGywkICYvLCwsLCwsLCwsLCwsLDQsLCwsLCwsLCwsLCwsLCwsLCwsLCwsLCwsLCwsLCwsLCwsLP/AABEIAMABBwMBEQACEQEDEQH/xAAcAAACAgMBAQAAAAAAAAAAAAAABwUGAQQIAwL/xABREAACAAQCBAkIBAkKBQUAAAABAgADBBEFIQYHEjETNUFRYXFzgbEIIjJykaGywRQjNEIkMzZSYoKSs9EVFhclQ1NUg5PCRGOi0uFVo8PT8P/EABsBAAIDAQEBAAAAAAAAAAAAAAADAQIEBQYH/8QAPxEAAQMCAgYIBQEHBAIDAAAAAQACAwQRITEFEjJBUXEGM2FygZGxwRMUIqHRUhY0QkOCwvAVI2LhJFNzkqL/2gAMAwEAAhEDEQA/AEbAhECEQIRAhECEQIRAhECEQIRAhECEQIRAhECEQIRAhECEQIRAhECEQIRAhECEQIRAhECEQIRAhECEQIRAhECEQIRAhECEQIRAhECEQIRAhECF70tHMmm0tHc7rIpY+wCBCsmG6t8Tn22KOaoPLMHB+0PY27oEK00Go2sOdRPp5Atf0mdh1iwHviLhWDScgpBdUmHyx9fiqbQ3hOD8NomKGVgzIWllBUv2Y3eRWxJ0I0flZvVVE7o2su4JLB98UNTEN61R6FrX5RnxwXo2H6OSz5tNUTf1png0wCKGsiWpvRuuOYA8V9/TcDG7C2PrbP8A3mKGuZwK0N6LVJzc37rP8qYLyYSvfs/xiPnm8Cr/ALKT/rH3R/KuDf8ApKf9MHzzeBR+yk//ALG/dYOJYKd+FDu2f4wfPN4FH7KT/rH3Q1RgL5NhsxelbfKYIsK6PfdKf0Xqhk5p818jBdG3/s6iV+tO/iwiwrIuKzO6O1zf4QfFa8zV5gcz8XiE2WScg5Qge1AfaYYKiM71kfoisbnGV4zNS9PNP4LikpucMFY/9L5eyGB7TkVlfSzM2mEeBULiOpTEZYJl8DPGduDmWPRk4GZ6zFkkgjNVXEtC6+n/ABtHPUWuWEtmUDpZbge2BQoOZLKmxBBHIcj7IEL4gQiBCIEIgQiBCIEIgQiBCIEIgQiBCIELMCFvYPg0+rmcHTSnmva+ygv7eQboEJi4XqVqNjha+fJpJeRYEh3A5b2IUHdymIJAFyrxxvkOqwXKnpGC6P0X3Zla45WJKk7+TZQ83LGd9XG3euxT9H6yax1dUdv4zW22sISFKUFJIpk5LKL9ZVQB4xldXH+ELt0/RRg659+Sh6zTium3vUMo5kAX3gX98IdVSneuvFoGhYNi/NQdXVPNN5rs553Yt4wkvccyulHTRRizGgeC8oqnWRAhECFq4hJd1tLfYN736OaHwPa131C65elaeeaL/ZfqkYqBpZ1Q0t3E3JL3BAO7ujoOZCHBpbmvIU82kXwvmbLgw2KycaYykAc8JtedkN2duS3NEfLN1ySMFY6cmdTRta8/E1scN3lZZqMRmcK68NsAHLzQfARLYI9W+qqzaUqvjOb8bVHK/srFIB2F2jc2Fzz9McuS2sbL3VJr/Bbrm5tieK9IotKIELBEF1BaDmt6ixefJ/FTpiDmVyB7N0MbK9uRWWagppttgPgp2i1h18vfNEwczoviLGHNrJAuZN0con7ILeRW/O0voqzjDD5Uw7uEQAt05mzLuG5o0Mrh/EFx6joo8YwvvzUbWaC4LWj8DqmpJhOSTLlbnk2XzPc3LGplRG7IrhVGiKyDaYfDH0VX0g1O4jTedKRalPzpJ87vRrH2Xhy5uSX82WVYqwIYEggixBGRBHIYEL4gQiBCIEIgQiBCIEIgQiBCk8AwCorpwlU0tpjHfYeao53bco64EJs4dq4oMMUTMVmiom5FaeXe2XIRe7jdmbDkzhUkzGbRW6j0dUVbrRN8dy263T1kliTh8pKOSL2CqpY9O6yn2npjBJWuOxgvW0XRmJmNQdY8BgFVK+vmT22pztMbkLG9urmjI+RzsXFehgpIYBqxtAWvFFpRAhZtAousQKyIEIgQiBQgxIwKpI3WaQFE0WHOkmahtdybd4tGySdrntcNy81SaKnjpJonZuOC8GwduARPN21a5PRny94hgqm/EJ3WWV2g5vlI4wBrB1yexYmYZOExmTYsx+8AfEZRIqIi0ByU7RFcyVz4wMeNj6qakAhRtelbO3PGB9i46uS9fStkbC0SbVsV6RRaEQKUQIRAhECEQKEQIUnhGP1NLlInMgvfZyK9PmnKGsmezIrn1Oi6WpxkYL8clZG0ooq9QmK0iu1rcPLBDAXuNxDr3E9Ubo60HB68vWdF3i7qd1xwOfmq3pHqfZkaowuctTJOayr/AFgHMDuY3vv2TG5rg4XC8vLDJC7UkFilXOlMjFWBVgbFWBBB5iDuiUpfECEQIRAhECFmBCuWrrQGbis0sTwVNLP1s4/BLvkX9yg3PICFSASbBMiu0okUMr6JhMtZaDJ59gWcjLaU/eP6R7hHPnrLfSzzXr9FdHLgS1P/ANfyqVMmFiWYlicyxJJPWTvjnEk4leyZG2Nuq0WCnsM0MrKiUs2VLDI+47ajcSMwTziNDaWRwuFx59PUkMhjcTcdi2Jmr6vCk8CDbOwdST1C+cSaORLb0koibXPkq5VUsyUdmbLeW3M6lT7CIQ6NzcwutBVwzi8bgV5RRaUQIsp7B9D6uqlCbJlhkJIBLqL2NjkTzgxoZTPe24XFq9O0tNIY33uOCiK+jeRNeVMGy6GzDI9O8bxYg98KewsNiulS1LKiMSR5FecqWWZVG9iFHWTYe8xVoLjYJksgjYXuyGJVkn6A1yKzGSLKCxsyk5C+QBzPRGk0kgF1xW9I6JxDbnyVYjMQu41wcLhTOCaL1NYheQgZVbZJ2lGdgeU8xEOjp3yC4XMrNMU9I/UkvfNa+N4JOo3VJ6hWZdoAEHLdyRWSJ0Zs5OodIQ1jS6Lco9FLEBQSSbAAXJPIABvMLDSTYLXJI2Npc42CstBoFXTlDCTsA/3jBT3qfOHsjS2jkcFxJukdHG7VBJ5L7rdX1fKUtwQcDP6tgxPUu8xLqOQBRF0ko3usbjmqxMQqSGBUjIqwII6CDmDGYtINiF245mSN1mG4Vmlav65lDCULEAjz13HMcsaBRyLiu6SUQNrnyX3/AEdV/wDdL/qL/GJ+SkVf2mou3yXnN0ArlDEyhZQWJ203DM8u+I+TkVm9I6NxABOPYo7AdG6itVmp02gpAJJCi5F7AnebeI54pHTvkFwtVbpenpHASE3OOClf6O6/+6X/AFE/jDPkpFj/AGmou3yUPiOj1VTkibTzVAzLBSyWvb01uo9vNCnU8jcwt0Gl6SbZePHBRghK6QIIW9hGLzqWYHkOUPKPut0Mu4iGRyuYfpWSroYKpurK3x3q219LRaRJszQKavVSJcwei/MD+etz6O8Z2O+OrBUtkw3rwOlNCy0X1DFnHhzSU0iwOdQ1D09QuzMW270SDmGU2zHT1xpXEUXAhECEQIUzojgL19ZJpky4RrM35qDN27lB90CE4dN8VSnlrhtGNiRIAVyN7sN4Yjfnmx5WvHNrJ8dRviva9HdFNDRUyDE7P5VJjnr2FkQIT71dcV03qn4mjuwdWF8p0p++ScyvHFdPqSmqXp5vCBkKhmCXUbShhuNzkw5Ih87Gu1SVan0VVVEfxY23Ck0alxKmuNidJcEbt3OM/ORh3ERf6ZG8VnPxqSW2LXBJzTrRc0FQAtzJmZy2O8HlQnlI335QegxyqmD4ZuMl73Qmlfm2ar9offtVclyyzBV9JiFHWTYe8xnaLmy7U8gjjLzuF10hguHrTU8qSu6WgXrIGZ7zc98d5oDQAF8knlMsjnnebpYa4sI2J8upG6YODYW+8tyDfpXL9WMFdHk5eu6LVeDoDzHuqNhI/CJPay/jWMcPWBek0l+6Sd0rpSO6vlCTOtHRo08/6RLH1U5vOA+7MNycuZrX67xzKyGx1xkvddHNJiRny7ziMu0Ky6mB+CTu2/2JD6Lq/FcjpP8AvY5KB1yj8Lk9l/uMJrhdwXT6LODYZCeKt2r3RFaSSJs1Qahxck2PBg7kU+JG89EaaeARtxzXC0xpR9XKQ0/QMh7rb0l04pqFjLcs80C5lyxci+7aJyW/Ne+Yyi8k7I81notFVFXjGMOJyWtgOsSkqWCMWkOTYCbaxO4AOCRfoNt8QypjfgCm1ehaqnGs5tx2Jbax8cWrrGMu3BygZakC20R6bE7znkOhenPBVSB77Bes0BROp6Yufm7HwTww38TL9RfAR1RkvASbZ5quztYdAjsjzWVkYqw4Kac1JBzCkHMQo1EYNiV0GaHq3sD2suCvCq1jYeyMBPa5UgfUz99svuRBqI7Zq8eh6wPF4z9lH6llAopvPwuf7C2hdHsHmtXSO4qQD+kKy6TaUyKDg+HDnhNrZ2FB9HZvfMW9IQ+SVse0uXR0E1WSIhey2MAx6RXSy9OxYA7LAqVINgbEMOY7xcb84lj2vFwl1NJLTP1JRYpY61tHEp5qT5ICpNJDoMgHGe0BuAIvfpHTHPrIg36gvX9GdIPkBgeb2xHJUOMC9cvqW5VgymxBBBG8EZgiJBINwqvja9pa7Iq8YrQjSDC2BVTiFN6DCwaYN9uSwbMcwYXjsU03xG45r5rprRvyc307Jy/CQUaVxliBCIEJs6hqfg/p9bYEyKdggO65u56vxYH6xirzZpKdTxiSVjDvIHmVGzppdmY72JY9ZNzHAcbm6+txMEbAwbhZfEQmogUJ9aueK6f1T8TR3YOravlOlf3yTmUpNP2vilV64HsRB8o5dX1pXu9AC1E1TeqCuZK15V/MmSySP0lIIPRkW90OoXHWLVzulNO0xNl3g2Vy1tU4bDWY70mS2HewTwcxqqheIrz+gZCyuZ239FQtVuFcPXq59GSDMI/S9FPeSf1YxUbNZ9+C9R0lqvhUwjGbvRNfSHH5dGZAmEfXTVljoB3t1AlbnpjpueG2uvCwU75tbV3C61tPcKNVQTZaC7gB0AtcspvYdJFx3xWZmuwhaNGVPy9UyQ5b+SRuDZ1Ejpmy+UD7w5THHh6wc19G0i69HIf+JXSM1wqljuAJPdHcXypRtXTycRo7Hz5M5AwI352KsOYg2PWIhzQ9tjknxSSU0oc3BwUBq0wl6RKqTMB82oOyxFttdhNlhyEEc3SIVBH8MFq3aWqxVSNkH6RfmojT6l4XGKBLXBK3HOA+03uBhUzbytC36LlMej53BMDFargaebNAuZct3tuvsqTa/dGs4C689G3WeG8SueKClm1lQESzTpzO2Ztc2Z2zO7IGOIGumfhmvqD5YdH0wLtkWCnjq6r/AO6T/UWG/JyLn/tJRnj5KLx/RioopatPQKGJVbMDna/JuyikkDmYlaqTS9PVksiveyf2GfiJXqL4COyMl81k2zzVVqdWtHMd3YzruzObOLXYkm3m7rmM7qWNxuV14dP1kTAxpFhhkqnrD0Op6GmlzJJmFmnCWdtgRYpMbmGd1EZqmnYxl2ruaE0xU1dT8OUi1icuSnNS80mmnryCaCO9R/CHUR+hc7pQ0CqB7Fuay9GZ9d9H+jhDwfCbW02z6Wxa2WfomLVMJkAss2hNJR0L3ukBxAyWzq/0QOHo7TGDTZlg2zfZVRuUX9I3JN7CLU8HwwlaX0n89ICBYDJVXXFi6vNlUy2JS8xzfMEiyr7LnvEZ654sGrtdFqVwc6Y5ZBLmOavaIgUq0ata0ysSlAbpl5bdRFx7wI1UjrSAcVwekUAkonOP8OKWmsLDhTYpVygbgTWIytk3ngd21bujsL5uq9AhECE0dQ1apqamjmNspVSGUc+0ObmOwzndyCIcLiyZFIY5GvG4g+S8a+kaTNeUwIZGKm/Qd/fvjgPbquIX1qlnE0TZBvC8IqtCIFCfWrjium9VvjaO7B1YXynSv75JzKUusFLYpVD9NT7ZaH5xy6vrCvddH3A0LfFWTU/gzme1UQRLVDLQkekxIuV6AARfp6DGiijIu4rkdJ62NzRA03OZ7FZNbtWEw7YyvNmItuWynbJH7I9saKt1oyuPoCIvrWnhcr41SYRwNGZzelUHaGWYRbhL9fnN1NEUkeqy53pnSGrE9UWjJuH5W9pjoecQmS2M9pSywdkKt/OJza99+S2y54ZLDr2xyWKh0gaQOAaDrYYqzyEIRQx2iAATbebZm3TDbLnk43SLr8I+j4wJIFl+kIybvRZgy2tlYZjujluj1agc176Cr+NolxJxDSCnjX/ipnqN4GOovBM2glhqg0m2fwOa2RG1JJO4/el7/wBYD1uiMVJNclh8F6jT+jdRralgwNtb8prWjcvKpbaf1PBYvh73sAVBPQXCt7iYxzG0rCvSaLjMmj6hoTAxSl4aRNl3tty2S/NtAi/vjWRcWXnonajw7gUgsBqzh9fLmTpbFpDOHQZG5Rkyv6wPVHHjd8GTFfRq2H/UaICIjGxTg0O0wTETNCSnl8GFJ2iDfa2t1vV98dOKYS3svEaQ0ZLRFokIx4digNdn2WR2x+BoTWbAXS6M/vDuSvmF/iJXZr4CNTcl5+XbdzKTuJ6fVyT5yLNUKs11UbC7gxA5OYRzpKt7XkBe1ouj9LNAyR17kA5qFxvSmprJYl1EwMqsHACqPOAIBuOhjCJah8gsV1aLQ9NSSfEjve1kw9TCD6LPPKZ1j3ItvExuotheV6Tn/wAoDsVi0o0rl0DyFmqxWcWBcHJAuzdiOUefycxh8koZa+9cijoJKoPMf8IvbipirlmZKZUcoWUhZi2utxkwvl0ww4hZWkNcC4XtuXO+N0M2RUTJc+5mhiWYknbvmHBOZB3xxJ2Oa8hy+o6Lnhlp2uiFhw4LRhK6KIFKuGq7DTNrlmkeZJBdmO4EghRf2nujZRsu+/Beb6S1Qjpfh3xd6JSaZYqKuvqZ4N1mTWKnnW9kNrC3mgR1l89UNAhECFu4PiUylny58k2mSnDqeS45DzqdxHKCYEJ6YnTS8apFxCiA4ewFTIB84MAAd+8i2R+8vSLRiqqfX+pua9PoHTHy5+BKfpOR4f8ASoREcqy96HXFwiBSn1q44rp/Vb42juwdW1fKdK/vknMrZrdEaOdPafNkK8xiCxYsQbKFF1vsnIAbuSJdExxuQlx19RFH8NjyBwW9W1kmkkl5jLKlqOoc9lA3nfkBeLEhouksjkmfqtuSUl9K8bmYtWIkoEJfg5Kk2uSc5jcxI5OQDrjmSyfGkDW5L3Gj6MaMpXTS7Vv8Cd1BSrJlJLQWVFCjcMgLckdQCwsvCSPL3Fx3pP4hrIrROmiW8rYExwn1d/NDELnfPK0c6SscHEBe0pejUEkLXvJuQCr1q30gnV1PMefsl0mlAVWw2dlCMr77sfdGunlMjblee0xQso5/hsNxa+K1NO8KBraCoUZiespzbeCQUJPQVYfrdERNHdzXK+jqvUhmiO9uHgrjX/in9RvAw85Lks2guaaScybDoxVlsysN4I3ERwdYtdcL6y6Fs0Go4XBC6D0Qx4V1Kk0ZN6MxfzWG/uORHQRHaikEjbhfMK+jdSTmJ3h2hL/XQPwinPLwbfEIx12BaV6bosA6OVpywVm1e6YLVylkzmAqUFiDlwgH315L846OaNFPOJB2rjaX0U+kkLmj6Dl2dilse0PpaxtubL8/89CVY9BI9Lvhj4WP2gslJpKppcInWHBfWjeisig2zI27zNkMWYn0b2tzekYI4mx7Kit0hNVkGU3sqjrrqU4GRL2htiYW2b57OywuRyC5EZ60jVAXZ6Msd8ZzrYWTBwv8RK7NfhEa25Becl2zzKh20IoS5dqdWZmLEszkEk3JsWtvMUMMZNyFsbpOra0MbIQAvudovRy0dkpZKtssQQi3GR3ZZd0BiYAbBQ2uqHuaHPOY3qsakh+CTj/zf9ickJo9g810+kh/8hvdC1Ndv/Cf53/xQuu2QtXRTrZOQW5qo0n4VPok03eWLyieWWLDZ618COYxekm1hqnMJHSDRny8nxox9LvVSOsfRQVcnhZS/Xyxlbe6i90687iL1EIkbhmsmhtJGkmAdsnP8pKEc+R5jv6jHHIsvpLHBwBGS2sMoHqJqypS7TsbAeJPMBFmMLzYJNVVR00ZkkNgFYdYWOS8HoDhtOxNVOAafNXLZVt4zvmVGyANwN8riO1DEI22XzLSNc+smMjstw4BJGGrAsQIRAhECFN6J6Tz8OqBOp2IOQdPuuvKrD57xyQITjo51Bj6mZTstLXW8+S5FnPOPzxybSi/ON0ZZ6Vr8Rmu9ozTstJZj/qb9xyVVxfBZ9K5WfLZbfesdk+q24xy3xOYcQvdUlfBVN1o3eG9fdJpFVyUEuVUTURdyqchy5ZdMXbUyNFgVml0LRyvL3txOeJXt/Oyu/xc79r/AMRb5uXiljQFD+j7lRdVVPNbamu8xhexdixF99rnLuhLpHO2iuhDRwQ9W0BZpKp5Th5bFHXcw3jkyiGPLDcK9RTR1EZjkFwVJ/zsrv8AFzv2v/EP+bl4rmfs/Q/o+5/Khozk3N12GMDAGjJb2HYzUU4IkTnlhjchTYE7rwyOZ7BZpWOq0bT1Lg6VtyFsTdJqxwA1TNNiGFzuINwRlvBEX+al4rMNBUQyZ9ysvpVWkEGqnEEWI2uSA1Up3qBoGhBuGfcqHAjOuuBYWC3cNxafTbXATXlbVtrZO+17X9phscz2bJWKr0dT1VjK29ljEcUnVBBnzWmFRYFuQc0RJK5+0rUlBBSAiIWvmtVTYggkEG4IyII3EHkPTFASDcLS+NsjdVwuFO0umlfLFkqnt+kqP73UxoFXKN648nR+heb6luRK+avTKvmiz1Uy1iPNCJv9RRAauQ71MfR+iYb6l+ZKhHNySSSTmSTck85JzJjOXE4ldVkLI26rRYKWTSmtAAFVOAAsBtbhyQ8VcvFct2gaJxuWfcr6/nZXf4ud+1/4ifm5eKP2fof0fc/lYbSqtIINVOIORG1EGql4qW6Bogbhn3K1cOxmop1KyJzylJuQhsCbWv7AIqyd7MAU+p0VTVLg6VtyMN6+cRxafUbPDzXm7N9nbN7Xte3XYeyIkme/aKtSaNp6UkxNtfNeFLUPKdXlsUdTdWG8cmXcTFGvLTcLRPTxzsLJBcFSn87a3/FTv2of83LxXNOgaH9H3P5W/gGiFTXsZrfVyydpp0wW2r+kVH3uU3yETHTvlOsUir0xS0DBFH9RG4buZWdJNPqTCZT0uFWmz2W0yruCFa1rqbEOw32Hmg8+cdSKJsYsF4etr5qx+vIeQ3BJirqnmuzzGZ3Y3ZmJLE85J3wxYl4wIRAhECEQIRAhekmayMGUlWU3DKSCCNxBGYMCEzdHNcM1ZfAYjKWsk2ttG3CjrJyfrNj0xDmh2BTIpXxO1mGx7FZ6PCsLxJVehqxTzG/4aey7QNzkF2r8h3EjdGOSiadnBejpOk88YtMA4cciorGNDaymPnSmmL+fKDOvuFx7IxPppGbl6al05SVA2rHgcFAspGRBB5jCCCF1WPa4XabrEQrogUogQiBCIEIgQiBCiqyumGbwUkDaAuzNu5/nG2KFgZrvXmK7SVS6q+VpQLjMlac7GpioQQBMV9k5ZWsc7d0ObSRk33Lmy9IKpkWqQA8OseFlu4TVTJjHaaWygfc5DyQioiYxuAK6mh66qqZSJHNLQN3FSkY16VECEQIRAhECEQIRAoXrT0zzDaWjueZFLH2ARYMc7IJMtRFELvcBzKtOF6vqiYhmT2SmljMtNOdt97bgOkkdUao6N7s8FwqzpJTQ4R/Ufsisx7BsJK7N8Qn79pGRpa999kHmsGPTG6OlYztXl63TtVU3F9VvAfnNULTPWZWYjdC3AyD/AGEokAi1rO29x0HLojQuKqVAhECEQIRAhECEQIRAhECEQIWYEK3aPaysRolCSqgtLH9nNAdeq584DoBECFc5Gt2lqgFxLD1bd9ZJbMfqmxHc3dFHxtdmFqgrZ4DeN5Ck5P8AINYDwNY1M2/Zm3UZ8nnix7mjM6ijOWC7MHSaqZt2d9lsTNW0xwTS1MievPe3htCM7qF24rrQ9KoT1jCOWKiKvQeulmxp2Yc6FWHuN/dCTSyjcunFp6hkG3bmompwmfLJDyZq250a3ttaFmJ4zC3R19NJsvB8VpEwuy0hw4ovApuswKVDVciZLnmbLXbDCxXuA+Ub43xvi1HG1l5OtpqqlrTVQN1g7MfZaNRhs10Lsvns4JUcgsf4w9s8YOqDgAuTNomrkZ8Z7fqc7LgFP0lIkseaoW++OdLK55xK9lQUEVM36BYnNbEKXQusXgsouF9S1LGygseYC59giQCVV0rGi5IUjS6P1U30Keaf1GHiIYIJDkFjk0pSR7UgUxRavK+YLmUsvtHA9y3MNbRyFc+XpHRMwBJ5BSD6ByacXra+TJtvF1BHezfKHtoeJXMm6V7o4/MrSq8b0epLrebWOuR2drZJ6G81T1i4jQ2kjG5cebpBWyZOtyUNX67JqrwdBSSaZBkC3nm3JkAoB9saA0DJciSV8rtZ5JKoGkOlVXXkGqnvNtuU2CC3KEUBb9NrxKWoaBCIEIgQiBCIEIgQiBCIEIgQiBCzAhECEQIRAhECF9SprIwZSVYbiCQR1EboEKy4brExOnFpdZNtzORM/eAwIVgoddmKSxZmkzTzzJQB/wDbKj3QIUtJ16TSAJ9FImc9mZfcQ0QQCrtke3IrZGt3D5n47Cx07LIf9oihiYcwtDK6oZsvPmvv+kbAyPOw6cPVWX48KIr8CPgnDS1aP5hXwNONH230VUvfbwnRHy0XBMGm64fzD9vws/zy0e/wlT7W/wDuiPlouCn/AFyv/wDYfIfhYGnmALuoKk9dj4zon5eLgqnTVcf5h+y+31l4KtimGzCR+cJY/wB5i3wI+CX/AKrWH+YfNeUzXNSoPqcLQdLOo8JfziwjaNyzuqpnZuPmtOq171eXA01PLH6W23gVi1kguJzUNXa5MVmG6zklD82XKl29rhj74lQq1iultbVZT6qc4O9S5CnrUWB9kCFCwIQYELECEQIRAhECEQIWYELECEQIRAhECEQIRAhZECkC+ATp0R1KpU0cqdPnTJbzF2thQCAD6O/otCxc4rU8RRHUIud+O/eojWXqrGG0yz5Ex5qhrTNoAbI+6chz390Tcg4oDGStdqCxGPMb/JK2LrIsQIRAhZtAhWqg1dYjPlLNlUzOjjaVgyWI7zFNdPdTlpsSPNezar8UAJNI9hmfOT5GDXQILm2sPNVqgw9509ZK2Ds2wL897WPfEl2F1VkRL9Q4K/8A9CWJc0r/AFBEXdwVtSL9f2KjNIdVtdQ07T5ypsLa+y20R05bhAXEZhWEDXX1HXPCypEXWZODQPU8tbRJPqJrymcnZVbHzeQm4yN75dXVCwS7ELW5scVmuFzvxXnrB1RLQUbVEia8zYYbYawspNri2/Mj2wElqGtjlBa0WOYx/wA3JRmGLIsQIWYEIgQmZopqim19JLqZc5FV7+a21cWJB3KeUc8L1nHKy2OigZYOJvYHC28XS9xSk4GdMlXvsOyX59kkfKLtNws8rA15AyU9h2r3EaiWs2VTM6MLq11AI3cp6IrrhMNORmR5qN0g0ZqaFlWqlGWWF1BINxz5HoiQ4E2VXwua3XwtlgomLJKxAhZECkJpaP6m51ZTS6hJ8sLMXaAbauOQ7lPNzwsOecrLY+KnYdUl1/BLCeoDEDcDF2m4us0rNR5bwXnEpaIELIgQmVoTqjm4jSLUcMsoMSFVlJJAyv7YpcnJaCyNgGve+eCzprqinYfStUCaJwUjaCqRsg/eNzuvYd8GsRmpbHHIDqXuBfHeq3q2wdKzE6eTMI2S20QfvbPnFe8AiB+VuKimwJf+kX9ve664loFAAFgBYCL5JBNzcrVxnDlqaebIf0ZiMh6Li1+sRBF8FaN+o4O4LmHQXQtK/EJtI8wqFDEOBfd0X6eeFBxIFlufAyJ0msL2tbxUhrR1cLhUqVMlzDMDsVJYWsbXFt/T7IuLg2JSHCN8Zc0WI9FAautFxidaKcsVGyWLDOwA325c7DvgcTgAogbHZzn7hlxxVn1l6tZWFU6TUnNMLvs2KgAcvObxUlzSBfNMa2ORjiG2ItvTr1ZcUUnZDxMWZkk1PWlWeLpC540u0X+gaQU7otpM2cjpYZA7XnLlbceTmtCTh9K6bf8ActKOBB5gZ+K6HEOXMWtiVEs+S8pxdJilGHQRYxDhcWV43ljg4blyvK0QaXjSUM7IGcq351JyIseUWMLudW2/Ja/htEuuMra3/XgV1ZS06y0VEAVVAVQNwA3QwCyxveXEuKKunWajI4urAqRzgwEXCGOLXAhcuYRoUk3GHoHcgB2UOo3WDEGxP6O6/LCtc4BdD5eMazziAAQOamdZWq5MMpFny5zTLzAhBUC1wTfefzTF8QcSs/8AtyMdqtsRiqXoRgH0+ulU9yA5NyBcgAEk+6B5IGCrTsaSS/IC6vGsbVbKwyj4dZzTCXC2KgAXBN955oqSWkY5p0bYpWPIbYgXz7QPdNXU0LYLT/r/ABtEsy80ur6wd1voEhqDR1sQxubTrkGnzSzWuFUMxJMRjq2Cu1rfjF7xcDEjj2Lqqlp1loqILKoCqOYDICGALG5xcSSqTrj0a+m4c7KPrJF5q7rkAHaW/NbPuij8Pq4LTSuveI5O9dySmrDQdMVmTpcyY0sywDcC/QRa4gLiXWHBXZGxkRe8XIda3gmJ/QHI/wAU/wDpj/uibO4pfxYv0fdU/WXq1lYVTpMSa0wu2zmoFrW6TeINwRimMbFIxxDbEdvanRqv4npOz+ZiWbKVVdafBcmVXpt1xLNkKKnrnc15RZIRAhS+ieDmtrZNODbhHAJ5h9425bC5tFXmwT6doc+5yGPkuwcLoVp5MuSnoy1CDqAtfriWiwslyPL3Fx3rGLUC1EiZJcXWYpU3F9/Lbo3xDhcWRFIWODguedW+FGj0kEgtnLMxciM7A5dPPboigNwOa2ujDHSauRbfzIwTF15aQ1FDTyHppjSy0wg25RbliXXJASoC1sbnkAnDNTmqjEptThcqbPcu7FrsTc5G3dugjJtjxRWBoe0tFrtB8SErtTnH8/1H+ULjyb4rZWZzf0eivuvbD+Fwlm5ZTq3tOz8xDX4WKxUw1tZnEemPsqR5N9HefVTbeiirfm2iT7wp9kH8Sra0F+J9B/2rH5RP2GT2h8Iq/aCZTdXJyHqrhq0P9UUnZfMxZmyl1PWlRGhes6XiVX9HWQUOyzFi97WtlbZHPENeTbBMmpWsDrOuRngo/W8fwrDe2HisUl2gtFD1T/8AOKuGnOPth9DMqVQTDL2fNJsDtMF398NcSBgsMLGvdZx4rQ1a6YNitM85paytmZsBQSeQG5J64hpve6maNrQ0tOYvjzslnpP+V8ntJPgsV3+K0t2R3Sr1rpxqfR0KTKeY0t+EAuvKLHIxL8wEulDdV7iL2G9bOp/Fp1XhizZ7mY5dhc8w3CJZvVKmxLXAWuEu9H/ytftH+F4UMxzK3P6t3cb6pl63KITsHqRu2VEwfqkG3eLjvhrxgsFM6z7cQR9ko/J4w4viLzbC0qWesM3mi3cWHfAcXBSw6sLu2w8sUwfKA4qHar4NFZM28/ZNpOrl7v8AcFLanOJabqf4mizMvNUrOsHdb6BLnVB+UNZ1Tv3ixUZhXk2H82pk6f6fy8JaUHlGZwgY3DWta3Qb74s5xBsAkxQtc0uc6ynsPxAVVEs7ZKiZK2tkm9rjdflgB1m3Q+MxTal8ik75PTXq6onm+YhbNocluqeof3z6J7Q9clKbyifsUntD4CFvzC10/Vych6q36r+J6Ts/mYlmyqVPWnwXJlV6bdcSzZCip653NeUWSEQIVw1R8c0nrn4TFH7ua0U+bu6V0FrV0jnYdh5nyNnbExF84XFje8S7sVItXEuF7eCxqr0jnYjQcPP2dsuy+aLCwyEDb71aYM+lzBa4570r8H/LFu1mfC0Kb7lbpsz/APG3+1WDykfslN2p+GGHaCxx9Q/mPdWjUpxLT9b/ABGIjyPMq9ZtN7rfRLfU5x/P9R/lC48m+K11mc39HonXpZQfSKGolcry2A67ZQ54u0rnU7tWVpVF1AYVwNBMmFbGZM9LnVbgdwJb2mKRm5JWisYIwyMbr38/xZa/lE/YZPaHwiX7QVafqpOQ9VcNWvE9L2X8Ylmyl1HWlJjUPxy/ZP8AKKt/hT5s5eY9UwNb32vDe2HisVkzCbQ9U/w91Ma6OJKn/L/eJDH5LFTi78OB9FBeTsLYbN7c/CsQ04lXqAQyO/D3KrOk35Xye0k/7Yg5+Kc3ZHdKtXlB8WJ2o+Fol+YS6bq5OXutzUNxOnaP4xLd6XPk3kqRo/8Ala/aP8LwoZjmV0H9W7uN9U8MZpeGp5svleW6DrKkDxh7hcWXLhcGyNcdxCV+oDCTKl1cxl2WM3g894K3LD3r7DC4zcrXWN1Gho3ku+9gpDygOKh2q+DQSZt5+yrSdXL3f7gpbU5xLTdT/E0WZl5qtZ1g7rfQJc6oPyhrOqd+8WKjMK8mw/m1e/lJ+lSdT+Kxf+JJHUnml9T6x8RlyxKSoIlgbIUKlrc26I1ABZWdVOc7XLRf/O1Xvyc3LVNSTyqDl1iKgWf4Jr3l9MXHe72Ujrs0wrKGslpTT2lq0sEgBSL3OeYic3WSgQyEOsCb70psd0zrK2WEqZxmqDcAhcj0WEW1FT5h2qWgAXXSuqyZ/U1KT/d5+0xDckTXc8HiB6Lk+p9NuuJZshFT1rua8oskIgQrhqj45pPXPwmKP3c1op83d0p1a/8Aidu2l+JixS2bLuXuFQ9WmtGmwyhFPNlzXbbZrrs2zOQzMVxBOCdZj2Nu6xHYeK09CcVSr0oSfLBCzHdgDvF1bIxQNItzWiSRry7VNwGAeVlb/KR+yU3an4YudoLNH1D+Y91aNSnEsjrf4jER5HmVet2m91volvqc4/n+o/yhceTfFa6zOb+j0XQDC4jQuQDZRujODijpUkKbhNq36zM1u7at3RRjdUWWiqnM8pkIte32FkuvKJ+wye0PhEPzCZT9VJyHqrjqz4opOyHiYlmylVPWlbGC6GUVHN4WnkLLmWK7QLXIO+9znEhgCh8733vvzwVN1vTB9Mw5bi/DA25bXGfuhUm0FuocIXc/ZMqso5c5Ck1FmIbXVwCptmLg5b4cQDmucyR0btZhsVp8BT0MmZMSXLky1Bd9hVUZDebctoizWjBXL5J3AOJJyxXOOA469dpFIqH3tUJYcwDAAdwiljYX4rTrtL3BuQaQP87U0fKE4sTtR8LRL8wqU3VycvdbmobidO0fxiW70ufJvJUjR78rX7R/heFDMcyug/q3dxvqn5GhcdROj2DikSYgIO3NmTMuTbYkDuijW6qfUTmUg8AB5Kk+UBxUO1XwaKyZt5+ydSdXL3f7gpbU5xLTdT/E0WZl5qtZ1g7rfQJb6onA0iqwSBfhwOk7YNh3A+yKjMKz9h/gnJj+i1JXFTVSVmlLhdq+V9+49EXLQVlbIWiwSk10avZFNSpUUckS1Q2mheY7mN8+jvip+kjgtDAJY3DC4xGGY3/la/k3/aKn1B4iD+Z4Kw/dP6vZbevLRqrrK2W1PIeYqygCyjK9zl/+54L2ddVazXhABGZ3pU4vorV0iB6iQ8tSbAtbM9EW1xdLdTvDS7A24FdIatTfAJFsvqWF+nOIGR8VaQWe3k30XK843YnpizckqU3eSviJS0QIVw1R8c0nrn4TFH7ua0U+bu6U6tf/ABO3ay/ExYpbNl3L3C5liUtXjUxx1Tdb/A0UdmFog2X933CZPlI/ZKbtT8MB2gpj6h/Me6tGpTiWR1v8RiI8jzKvW7Te630S31Ocfz/Uf5QuPJvitdZnN/R6LoKNC5CIEJTeUT9hk9ofCFvzC2U3Vych6q46s+KKTsh4mJj2Uqp60qebEJQveYgtv85f4xa4zSxG87lzdi+kZxHSGVMX0BORJam1rK1hvyz395hVri5W4ODXiIHAA+dsfwukq2tlyELznSWgtd3YKovkLk5b4aSBmsDWOebNFytVZ9PXSJiJMlzpbAy3KMrDMZgkXF7GIuHBXs+FwJFj2rnLA8Beg0jkU771npYjlUkFT0XHJFLmwB4rVqtD3ObkWk/9Jn+UJxYnaj4WiX5hUpurk5e63NQ3E6do/jEt3pc+TeSpGj35Wv2j/C8KGY5ldB/Vu7jfVPyNC46IEJZ+UBxUO1XwaFSZt5+y20nVy93+4KW1OcS03U/xNFmZearWdYO630C53qcXmUeLTZ8lirpPmEEWO9mG4ix74i124ZqQ9rJvrxbvHYuq8LxyTPkS5quoExQ4BYXFxexiwdcXSJIXNcQs45SJU0s2W4DI8tgbHflkQfnA4XCIXFkgKTPk8qBV1Vt2zl7RCmk6wvwW6dobA62Wv7J7w9cxKbyifsUntD4CFuzC1wdVJyHqtzV1UsujO0DmsubbuuIi9mnxTQA+eMdjfRc1tDVgOeCxAoRAhXDVHxzSeufhMUfu5rRT5u7pTq1/8Tt2svxMWKWzZdy9wuZrRKpYq76mOOqbrf4GijsxzT4dl/d9wmT5SP2Sm7U/DAdoKY+ofzHurRqU4lkdb/EYiPI8yr1u03ut9Et9TnH8/wBR/lC48m+K11mc39Hon/wgvs3F7XtfO3PbmjQuTY2uh5gFrkC5sLneeYc5iFFiUqfKJ+wye0PhFH7QWyn6uTkPVXDVrxPS9l/GJZspdT1pXKNTVuHNnbfzmIY0aowTKmaQTOAcc1vaGn+sKftU8REv2Uum6zz9F0jroH9SVP8Al/vEgdkop9s8j6KB8nXi2b25+FYG5lXnN44+R9Sq1pN+V8ntJPgsUOfinN2R3SrV5QfFidqPhaLPzHNLpurk5e63NQ3E6do/jEt3pc+TeSpGj35Wv2j/AAvChmOZW9/Vu7jfVPouLgXFzuHKbb7DvHtjQuRY5rEyaFF2IAuBckAXJsBnykkCIKkAnJLbygOKh2q+DQuTNvP2W2k6uXu/3BS2pziWn6n+JoszJUq+sHdb6Bc1aRyWeuqdlWa06ZuBP3jzQNIAxVJI3vkOqCeS0nacgF+EUbhfaAg+kqzjURga2sOdwurtA+JqbsPkYhuwioN6g80sfJ4+1VXq/MQtm2OS2VPUP759ExdM9Y9Nhc5ZU9JpLLtAoFI3kWzYG+UOLsbALnthBZrOdbzSo1raxaXFKZJchZqsjFvrFABvzWJiuJIwTmmNkbwHXJHA+69tE9Y1LS4KaJxM4YrMAIUbALE2udq/LzRV19UiybCI/iMkLhYWvxwShMOXOWIEIgQrhqj45pPXPwmKP3c1op83d0p1a/8Aidu2l+Jix3JbNl3L3Ci9SejtLU4Urz6eVMbhHG06KTa+65imqCTdaDPJHGwMNsD6lVfR6UsvS7YRVRFmOqqAAAArAAC2XJuijd3MrTNiXHfqN9k6dJ9FqfEFRalSwQkqAbZnLPnhrm6ywRTujBAtY8RdbWA4NKopAkyAVlqSQCb2ubnM8kDWhowUSyuldd3JI7U3x/P9R/lCo/4fFdKsNzNzZ6JsYjVBMbpVsbzKeapN8t6sPZsH9qJJ/wB0ckmNl6F7uDh6Yr70mqx9Ow6Tnd5syZvy+rltv72BHqxLz9TQopWD4EzzwA8z+Aqb5RP2GT2h8Il+0Eun6qTkPVXHVrxPS9l/GJZspdT1xXJdX6bdcDNkIquudzUpoZxhTdqniIH5Ipes8D6LpHXRxJU/5f7xIHZKINs8j6KB8nXi2b25+FYG5lWn6uPl7lVnSc20vk9pJ8Fim/xT27IH/EpyaSaOSK+UJdQpZQ20ACRnYjv3wxzQVlindFfV34L00ewKTQyeBpwVS5axN8zvga22SiWZ0hu5JXRtw2ljkEEcLMGXqveEjMcyunJsP7jfVNXSat4Kvw/9N5kvP9JP4gRZ5s9qz0rWup5RvsCPA/ha+saq2EpE/vKuUPYdr5RE5sAO0JmimtL5CdzHeihPKA4qHar4NFpM28/ZJpOrl7v9wUtqc4lp+p/iaLMy81Ss6wcm+gS31Ryw2kNYCARadkRf+0EVbmEx5IY8ji1XDW5oHUYkZApRKVUDbVyFzNrcmfLEkEG4CXG9j4yyRxGPaVctH8Pamw6XJcANLlbJANxcA3seWBoIbYqsz2vnLmZXSj8nn7VVer8xC2bQ5LZU9Q/vn0Wh5Rn26T2XzMNG0sTuobzKUoi6QM089EdUFHWUMmoeZOVpi7RVSthmRldb8kKaHEXutkro43auoD5pHVCgMQN14u03AKzzMDJC0bivOLJSIEK4apD/AFzSeufAxR+7mtFPm7uldK6ZaMS8Spvo81mVNoNdLXyvYZ9cWIvklxvDDiLj/OCNDdGJeG030eUzMm0Wu9r5790QBZTLIH2sLAf5vXNuntY0jHJ81DZkn7QPSGuPCFsF2nmVsnk1JmO/4t9F0votjyVtHKqFI89QSMsm3MPbeGNNwsk0Ra+wy3ctygNbOlK0OHTNlhws4GXLAOf6TdwO/nIiHHcN6vAwgmQ5Nx8dwSl8n03xVj/yn+UQdoeKsx14ZCeLfdXvWliX0bGMNmnct9rqJIPuz7oXJt37PdbKQA0xad7iP/zh91s6TYkG0loJQzMtGJHrq3N0Z+yJdtgpcILaVwO/HyIC0/KJ+wye0PhF37QSKfq5OQ9VcdWvE9L2X8Ylmyl1PWlcl1fpt1wM2Qir653NSmhn2+m7VPEQPyRS9Z4H0XSOujiSp/y/3iQOyUQbZ5H0UD5OvFs3tz8KwNzKtP1cfL3KXOueoaVjrupsyiWwPSFBiLXuFJeWajhwT50F0jFfQyp5K7RFnAysw35Hdz98S04Yqs8Wq76MjiF46w9KFw+gmTQQXPmSxfexyv3C57oHOwwRBFd135DE/wCdqQupZy2MySd5LH/oeIcLFqdC8vZK47wPVNTXXW8AcPmj7lSrZ9FjnFZMwr0JwcONh54LV1oYmHxPCZak22xMIvl5zJs5c4sf2orLjbw9U+gBZrDjrDyaVu+UBxUO1XwaLyZt5+yyUnVy933CltTnEtP1P8TRZmXmq1nWDut9AkxojpIuH4/OmPlLabNSYbXIUsTcd4EVyAcrgfEe6Lja3NdNqQRcZg7iIYsJVa1i4+KHDp03aAcqUlg2uWYWFgd9sz3RV5wT6dt36xyGJ8PylZ5OswtU1THeVv7xFALPt2LS+Qvpi473+ybGkWhVHXzBMqZW2yjZB2nGW/7pEXLATdZ4qp8bdUWt2gFKjXNoZR0FJLemlbDM5BJZmyFt20TaKFuqRZaGymWN+sBhbdbemdqv4npOz+Zi7NlZ6rrT4Lkyq9NuuJZshRU9c7mvKLJCIELZw2saRNSahs6MGU8xBBHhEOFxZMik1Hh3ny3rr7Q3HVrqKTUDe6+eOZhkw9sQ03CmdgY8gZbljTTH1oKGbPY5qpCDnc5KPbn1AwONgiCPXdjkMTyXIVfWNOmtMc3ZyWJPKTvPXEtFhZEshkeXH/AvqViM1FCrMdQNwDED2XiNVpUtnlaLBxXxUVsyYLO7sBu2mJ8YkNAyUPme8Wcbpj+T4f60bsW+UVdtDxTYsYJP6fdT3lFTLVFGwO5Tn1GKEXceSdE7UgaeD/ZR+i2LfS9KJUwtlmL+je0kgfCB098VaMjxKfOT9UY/hb6m/urX5RDD6DJtn9YfCGO2gskFxHJhuHqqPgeuOopKaXTy5UopLXZBZWLd5EwD3RAa8YCys6WmedYh1+Yt6JZz32mJHKYY0WFlllk+I8u4r2wuuannJNQAsjBhtC4uN1xywOFxZRG/UddW7SLWlXV1O9PPMsy3tfZSxyIIzB5wIjVumCVrdltitbRPWJV4bJMqmMsKzbZ2k2jewG/qAg1ccFHxQWhrhe2ShtJsfm19QZ8/Z4RgAdkWGWQyiQLKskmvbC1lpyK+agskx1HMrED2CILQcwrNnkaLNcbLE+umOLPMdhvszEj3mJDQMlDp5HiziSFddSZ/riR+t8DxR+0FopheKXkPVMPyjZn4LTEck0+EBsXAKkRLInHtCo07GTV4zh7k3stOpysLgLtW6L3zhJxaT2j1XTaA2YNH6XnzafZM7X8b4Vlnaat7dTb4a/NvNc+lBDJe77hIug03rpEtZUmomIiiwVSQB3CJ+EO3zQK59hdrTbi0FQdTPaY7OxuzEsTzk5kxcCwsssjy9xcc0zcJ111ciRLlbEp9hQu0ysWNuciYB7opqvGAstTpaZ51nNdc52It6KvaeawZ+KiWs0Kqpc7KAgEnlzYm/fyRLWm93KkksYZqRAi+d9/Yrn5ODWqKi/5g8Yg9Z4K4F6Q972T74Qc49sXWPVPBKfyiGBopNj/aHwEUdmFrgBEUnIeqTlHp3XyUWXLqZiIosqqSAB0AQfCHE+an559sWtP9IVdmPtEk8ucXAsLLI95e4uOZXxEqqIEIgQpzCNLqykl8HT1EyWl77KsQL8+UVLBe6e2ocGhpANuIusYvpbWVcvg6iomTUvfZdiRfnzgDBmh1Q4tLQAL8BZQt4skLECEQIXtTVbyzeW7ITyqSD7ogtBzTI5nx7Bsvupr5k0ATJjvbdtMTb2xAa0ZBTJPJILPcSvmVVurbSuwb84Eg+2JLQRYqGzPa7WBxXpUYlOmLsvNdhzMxI9hMQGNGQVn1MrxqucSFqRZJRAhECEQIRAhECEQIRAhe1NVPLN0ZlPOpIPtEQWg5pkcr4zdhsvSoxGbMFpkx3G+zMSL98QGNGQVn1ErxZziQvNKlwwYMQwyBBzGVsj1ROqLWVWyva4OBNwvadik51KvNmMp3hmJHsJiAxoxAV3VUzhqucbLTiyQswIRAhYgQtimrZkq/BuyX37JI8IqWg5hNjnkjFmOIXv8Ay1Uf3839tv4xHw28Ez5yf9Z815z8SnTBZ5rsOZmJHviQxoyCq+pleLOcSFqRZIRAhEC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53793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85800"/>
            <a:ext cx="6248400" cy="5638800"/>
          </a:xfrm>
          <a:prstGeom prst="rect">
            <a:avLst/>
          </a:prstGeom>
          <a:noFill/>
        </p:spPr>
      </p:pic>
      <p:sp>
        <p:nvSpPr>
          <p:cNvPr id="3" name="Rectangle 2"/>
          <p:cNvSpPr/>
          <p:nvPr/>
        </p:nvSpPr>
        <p:spPr>
          <a:xfrm>
            <a:off x="1371600" y="1828800"/>
            <a:ext cx="6553200" cy="1446550"/>
          </a:xfrm>
          <a:prstGeom prst="rect">
            <a:avLst/>
          </a:prstGeom>
        </p:spPr>
        <p:txBody>
          <a:bodyPr wrap="square">
            <a:spAutoFit/>
          </a:bodyPr>
          <a:lstStyle/>
          <a:p>
            <a:pPr algn="ctr"/>
            <a:r>
              <a:rPr lang="en-US" sz="44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2:18-29</a:t>
            </a:r>
          </a:p>
          <a:p>
            <a:pPr algn="ctr"/>
            <a:r>
              <a:rPr lang="en-US" sz="44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Church at Thyatira”</a:t>
            </a:r>
            <a:endParaRPr lang="en-US" sz="4400" dirty="0"/>
          </a:p>
        </p:txBody>
      </p:sp>
    </p:spTree>
    <p:extLst>
      <p:ext uri="{BB962C8B-B14F-4D97-AF65-F5344CB8AC3E}">
        <p14:creationId xmlns:p14="http://schemas.microsoft.com/office/powerpoint/2010/main" val="1965122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1888.org/images/2012/05/04/8071/the-beast-from-the-sea-amalgamation-revelation-smaller.jpg"/>
          <p:cNvPicPr>
            <a:picLocks noChangeAspect="1" noChangeArrowheads="1"/>
          </p:cNvPicPr>
          <p:nvPr/>
        </p:nvPicPr>
        <p:blipFill rotWithShape="1">
          <a:blip r:embed="rId3">
            <a:extLst>
              <a:ext uri="{28A0092B-C50C-407E-A947-70E740481C1C}">
                <a14:useLocalDpi xmlns:a14="http://schemas.microsoft.com/office/drawing/2010/main" val="0"/>
              </a:ext>
            </a:extLst>
          </a:blip>
          <a:srcRect l="-254" t="-1299" r="16117" b="-1"/>
          <a:stretch/>
        </p:blipFill>
        <p:spPr bwMode="auto">
          <a:xfrm>
            <a:off x="-54124" y="-166287"/>
            <a:ext cx="9198124" cy="70242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0" y="0"/>
            <a:ext cx="6858000" cy="381000"/>
          </a:xfrm>
        </p:spPr>
        <p:txBody>
          <a:bodyPr>
            <a:noAutofit/>
          </a:bodyPr>
          <a:lstStyle/>
          <a:p>
            <a:r>
              <a:rPr lang="en-US" i="1" dirty="0" smtClean="0">
                <a:solidFill>
                  <a:srgbClr val="FFC000"/>
                </a:solidFill>
                <a:effectLst>
                  <a:glow rad="101600">
                    <a:schemeClr val="bg1">
                      <a:alpha val="60000"/>
                    </a:schemeClr>
                  </a:glow>
                </a:effectLst>
              </a:rPr>
              <a:t/>
            </a:r>
            <a:br>
              <a:rPr lang="en-US" i="1" dirty="0" smtClean="0">
                <a:solidFill>
                  <a:srgbClr val="FFC000"/>
                </a:solidFill>
                <a:effectLst>
                  <a:glow rad="101600">
                    <a:schemeClr val="bg1">
                      <a:alpha val="60000"/>
                    </a:schemeClr>
                  </a:glow>
                </a:effectLst>
              </a:rPr>
            </a:br>
            <a:r>
              <a:rPr lang="en-US" i="1" dirty="0" smtClean="0">
                <a:solidFill>
                  <a:srgbClr val="FFC000"/>
                </a:solidFill>
                <a:effectLst>
                  <a:glow rad="101600">
                    <a:schemeClr val="bg1">
                      <a:alpha val="60000"/>
                    </a:schemeClr>
                  </a:glow>
                </a:effectLst>
              </a:rPr>
              <a:t/>
            </a:r>
            <a:br>
              <a:rPr lang="en-US" i="1" dirty="0" smtClean="0">
                <a:solidFill>
                  <a:srgbClr val="FFC000"/>
                </a:solidFill>
                <a:effectLst>
                  <a:glow rad="101600">
                    <a:schemeClr val="bg1">
                      <a:alpha val="60000"/>
                    </a:schemeClr>
                  </a:glow>
                </a:effectLst>
              </a:rPr>
            </a:br>
            <a:r>
              <a:rPr lang="en-US" i="1" dirty="0" smtClean="0">
                <a:solidFill>
                  <a:srgbClr val="FFC000"/>
                </a:solidFill>
                <a:effectLst>
                  <a:glow rad="101600">
                    <a:schemeClr val="bg1">
                      <a:alpha val="60000"/>
                    </a:schemeClr>
                  </a:glow>
                </a:effectLst>
              </a:rPr>
              <a:t>The Church that</a:t>
            </a:r>
            <a:br>
              <a:rPr lang="en-US" i="1" dirty="0" smtClean="0">
                <a:solidFill>
                  <a:srgbClr val="FFC000"/>
                </a:solidFill>
                <a:effectLst>
                  <a:glow rad="101600">
                    <a:schemeClr val="bg1">
                      <a:alpha val="60000"/>
                    </a:schemeClr>
                  </a:glow>
                </a:effectLst>
              </a:rPr>
            </a:br>
            <a:r>
              <a:rPr lang="en-US" i="1" dirty="0" smtClean="0">
                <a:solidFill>
                  <a:srgbClr val="FFC000"/>
                </a:solidFill>
                <a:effectLst>
                  <a:glow rad="101600">
                    <a:schemeClr val="bg1">
                      <a:alpha val="60000"/>
                    </a:schemeClr>
                  </a:glow>
                </a:effectLst>
              </a:rPr>
              <a:t> Became Pagan</a:t>
            </a:r>
            <a:endParaRPr lang="en-US" i="1" dirty="0">
              <a:solidFill>
                <a:srgbClr val="FFC000"/>
              </a:solidFill>
              <a:effectLst>
                <a:glow rad="101600">
                  <a:schemeClr val="bg1">
                    <a:alpha val="60000"/>
                  </a:schemeClr>
                </a:glow>
              </a:effectLst>
            </a:endParaRPr>
          </a:p>
        </p:txBody>
      </p:sp>
    </p:spTree>
    <p:extLst>
      <p:ext uri="{BB962C8B-B14F-4D97-AF65-F5344CB8AC3E}">
        <p14:creationId xmlns:p14="http://schemas.microsoft.com/office/powerpoint/2010/main" val="2724706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19200" y="1676400"/>
            <a:ext cx="6629400" cy="1569660"/>
          </a:xfrm>
          <a:prstGeom prst="rect">
            <a:avLst/>
          </a:prstGeom>
        </p:spPr>
        <p:txBody>
          <a:bodyPr wrap="square">
            <a:spAutoFit/>
          </a:bodyPr>
          <a:lstStyle/>
          <a:p>
            <a:pPr algn="ctr"/>
            <a:r>
              <a:rPr lang="en-US" sz="48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3:1-6</a:t>
            </a:r>
          </a:p>
          <a:p>
            <a:pPr algn="ctr"/>
            <a:r>
              <a:rPr lang="en-US" sz="48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Church at Sardis”</a:t>
            </a:r>
            <a:endParaRPr lang="en-US" sz="4800" dirty="0"/>
          </a:p>
        </p:txBody>
      </p:sp>
    </p:spTree>
    <p:extLst>
      <p:ext uri="{BB962C8B-B14F-4D97-AF65-F5344CB8AC3E}">
        <p14:creationId xmlns:p14="http://schemas.microsoft.com/office/powerpoint/2010/main" val="4195788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theresaecho.files.wordpress.com/2011/06/dying-church-1.jpg?w=352&amp;h=241"/>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990600" y="1517591"/>
            <a:ext cx="7234255" cy="495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itle 1"/>
          <p:cNvSpPr>
            <a:spLocks noGrp="1"/>
          </p:cNvSpPr>
          <p:nvPr>
            <p:ph type="title"/>
          </p:nvPr>
        </p:nvSpPr>
        <p:spPr>
          <a:xfrm>
            <a:off x="457200" y="76200"/>
            <a:ext cx="8229600" cy="1219200"/>
          </a:xfrm>
        </p:spPr>
        <p:txBody>
          <a:bodyPr/>
          <a:lstStyle/>
          <a:p>
            <a:r>
              <a:rPr lang="en-US" i="1" dirty="0" smtClean="0"/>
              <a:t>The Spiritually Dead Church</a:t>
            </a:r>
            <a:endParaRPr lang="en-US" i="1" dirty="0"/>
          </a:p>
        </p:txBody>
      </p:sp>
      <p:sp>
        <p:nvSpPr>
          <p:cNvPr id="3" name="Rectangle 2"/>
          <p:cNvSpPr/>
          <p:nvPr/>
        </p:nvSpPr>
        <p:spPr>
          <a:xfrm>
            <a:off x="1143000" y="1905000"/>
            <a:ext cx="6934200" cy="1200329"/>
          </a:xfrm>
          <a:prstGeom prst="rect">
            <a:avLst/>
          </a:prstGeom>
        </p:spPr>
        <p:txBody>
          <a:bodyPr wrap="square">
            <a:spAutoFit/>
          </a:bodyPr>
          <a:lstStyle/>
          <a:p>
            <a:pPr algn="ctr"/>
            <a:r>
              <a:rPr lang="en-US" sz="3600" b="1" i="1" dirty="0" smtClean="0">
                <a:solidFill>
                  <a:schemeClr val="bg1"/>
                </a:solidFill>
              </a:rPr>
              <a:t>“…thou </a:t>
            </a:r>
            <a:r>
              <a:rPr lang="en-US" sz="3600" b="1" i="1" dirty="0">
                <a:solidFill>
                  <a:schemeClr val="bg1"/>
                </a:solidFill>
              </a:rPr>
              <a:t>hast a name that thou </a:t>
            </a:r>
            <a:r>
              <a:rPr lang="en-US" sz="3600" b="1" i="1" dirty="0" err="1">
                <a:solidFill>
                  <a:schemeClr val="bg1"/>
                </a:solidFill>
              </a:rPr>
              <a:t>livest</a:t>
            </a:r>
            <a:r>
              <a:rPr lang="en-US" sz="3600" b="1" i="1" dirty="0">
                <a:solidFill>
                  <a:schemeClr val="bg1"/>
                </a:solidFill>
              </a:rPr>
              <a:t>, and art dead.”</a:t>
            </a:r>
            <a:endParaRPr lang="en-US" sz="3600" b="1" dirty="0">
              <a:solidFill>
                <a:schemeClr val="bg1"/>
              </a:solidFill>
            </a:endParaRPr>
          </a:p>
        </p:txBody>
      </p:sp>
    </p:spTree>
    <p:extLst>
      <p:ext uri="{BB962C8B-B14F-4D97-AF65-F5344CB8AC3E}">
        <p14:creationId xmlns:p14="http://schemas.microsoft.com/office/powerpoint/2010/main" val="29265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261884"/>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3:7-13</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Church at Philadelphia”</a:t>
            </a:r>
            <a:endParaRPr lang="en-US" sz="3600" dirty="0"/>
          </a:p>
        </p:txBody>
      </p:sp>
    </p:spTree>
    <p:extLst>
      <p:ext uri="{BB962C8B-B14F-4D97-AF65-F5344CB8AC3E}">
        <p14:creationId xmlns:p14="http://schemas.microsoft.com/office/powerpoint/2010/main" val="836232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Pictures\Prophecy pictures\Dan Whites\candlesticks7jesus-13g.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Rectangle 1"/>
          <p:cNvSpPr/>
          <p:nvPr/>
        </p:nvSpPr>
        <p:spPr>
          <a:xfrm>
            <a:off x="304800" y="228601"/>
            <a:ext cx="8686800" cy="1323439"/>
          </a:xfrm>
          <a:prstGeom prst="rect">
            <a:avLst/>
          </a:prstGeom>
        </p:spPr>
        <p:txBody>
          <a:bodyPr wrap="square">
            <a:spAutoFit/>
          </a:bodyPr>
          <a:lstStyle/>
          <a:p>
            <a:pPr algn="ctr"/>
            <a:r>
              <a:rPr lang="en-US" sz="4000" b="1" spc="50" dirty="0" smtClean="0">
                <a:ln w="12700" cmpd="sng">
                  <a:solidFill>
                    <a:schemeClr val="bg1"/>
                  </a:solidFill>
                  <a:prstDash val="solid"/>
                </a:ln>
                <a:solidFill>
                  <a:schemeClr val="accent6">
                    <a:tint val="1000"/>
                  </a:schemeClr>
                </a:solidFill>
                <a:effectLst>
                  <a:glow rad="139700">
                    <a:srgbClr val="FFC000">
                      <a:alpha val="40000"/>
                    </a:srgbClr>
                  </a:glow>
                </a:effectLst>
                <a:latin typeface="Times New Roman" pitchFamily="18" charset="0"/>
                <a:cs typeface="Times New Roman" pitchFamily="18" charset="0"/>
              </a:rPr>
              <a:t>Signs of Christ’s Return</a:t>
            </a:r>
            <a:br>
              <a:rPr lang="en-US" sz="4000" b="1" spc="50" dirty="0" smtClean="0">
                <a:ln w="12700" cmpd="sng">
                  <a:solidFill>
                    <a:schemeClr val="bg1"/>
                  </a:solidFill>
                  <a:prstDash val="solid"/>
                </a:ln>
                <a:solidFill>
                  <a:schemeClr val="accent6">
                    <a:tint val="1000"/>
                  </a:schemeClr>
                </a:solidFill>
                <a:effectLst>
                  <a:glow rad="139700">
                    <a:srgbClr val="FFC000">
                      <a:alpha val="40000"/>
                    </a:srgbClr>
                  </a:glow>
                </a:effectLst>
                <a:latin typeface="Times New Roman" pitchFamily="18" charset="0"/>
                <a:cs typeface="Times New Roman" pitchFamily="18" charset="0"/>
              </a:rPr>
            </a:br>
            <a:r>
              <a:rPr lang="en-US" sz="4000" b="1" spc="50" dirty="0" smtClean="0">
                <a:ln w="12700" cmpd="sng">
                  <a:solidFill>
                    <a:schemeClr val="bg1"/>
                  </a:solidFill>
                  <a:prstDash val="solid"/>
                </a:ln>
                <a:solidFill>
                  <a:schemeClr val="accent6">
                    <a:tint val="1000"/>
                  </a:schemeClr>
                </a:solidFill>
                <a:effectLst>
                  <a:glow rad="139700">
                    <a:srgbClr val="FFC000">
                      <a:alpha val="40000"/>
                    </a:srgbClr>
                  </a:glow>
                </a:effectLst>
                <a:latin typeface="Times New Roman" pitchFamily="18" charset="0"/>
                <a:cs typeface="Times New Roman" pitchFamily="18" charset="0"/>
              </a:rPr>
              <a:t>(Church age)</a:t>
            </a:r>
            <a:endParaRPr lang="en-US" sz="4000" dirty="0">
              <a:ln w="12700" cmpd="sng">
                <a:solidFill>
                  <a:schemeClr val="bg1"/>
                </a:solidFill>
                <a:prstDash val="solid"/>
              </a:ln>
              <a:effectLst>
                <a:glow rad="139700">
                  <a:srgbClr val="FFC000">
                    <a:alpha val="40000"/>
                  </a:srgbClr>
                </a:glow>
              </a:effectLst>
            </a:endParaRPr>
          </a:p>
        </p:txBody>
      </p:sp>
      <p:sp>
        <p:nvSpPr>
          <p:cNvPr id="7" name="Rectangle 6"/>
          <p:cNvSpPr/>
          <p:nvPr/>
        </p:nvSpPr>
        <p:spPr>
          <a:xfrm>
            <a:off x="228600" y="2057400"/>
            <a:ext cx="8915400" cy="4648200"/>
          </a:xfrm>
          <a:prstGeom prst="rect">
            <a:avLst/>
          </a:prstGeom>
        </p:spPr>
        <p:txBody>
          <a:bodyPr wrap="square">
            <a:spAutoFit/>
          </a:bodyPr>
          <a:lstStyle/>
          <a:p>
            <a:pPr>
              <a:buFont typeface="Arial" charset="0"/>
              <a:buChar char="•"/>
            </a:pPr>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Ephesus – Fundamental - A.D. 30-100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 Smyrna – Persecuted – A.D. 100-312</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 Pergamos – Worldly – A.D. 312-606</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 Thyatira – Pagan – A.D. 606-1520                   </a:t>
            </a:r>
          </a:p>
          <a:p>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   (Dark Ages)</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 Sardis – Spiritually Dead – A.D. 1520-1750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 Philadelphia – Revival – A.D. 1750-1900</a:t>
            </a:r>
          </a:p>
          <a:p>
            <a:pPr>
              <a:buFont typeface="Arial" charset="0"/>
              <a:buChar char="•"/>
            </a:pPr>
            <a:r>
              <a:rPr lang="en-US" sz="3600" b="1" spc="50" dirty="0" smtClean="0">
                <a:ln w="12700" cmpd="sng">
                  <a:solidFill>
                    <a:schemeClr val="bg1"/>
                  </a:solidFill>
                  <a:prstDash val="solid"/>
                </a:ln>
                <a:solidFill>
                  <a:schemeClr val="accent6">
                    <a:tint val="1000"/>
                  </a:schemeClr>
                </a:solidFill>
                <a:effectLst>
                  <a:glow rad="139700">
                    <a:srgbClr val="FFC000">
                      <a:alpha val="40000"/>
                    </a:srgbClr>
                  </a:glow>
                </a:effectLst>
              </a:rPr>
              <a:t> Laodicea – Apathy – A.D. 1900-Rapture</a:t>
            </a:r>
          </a:p>
        </p:txBody>
      </p:sp>
    </p:spTree>
    <p:extLst>
      <p:ext uri="{BB962C8B-B14F-4D97-AF65-F5344CB8AC3E}">
        <p14:creationId xmlns:p14="http://schemas.microsoft.com/office/powerpoint/2010/main" val="2849131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 to="" calcmode="lin" valueType="num">
                                      <p:cBhvr>
                                        <p:cTn id="7" dur="1" fill="hold"/>
                                        <p:tgtEl>
                                          <p:spTgt spid="7">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sz="4800" i="1" dirty="0" smtClean="0"/>
              <a:t>“And to the angel of the church in Philadelphia write; These things saith he that is holy, he that is true, he that hath the key of David, he that </a:t>
            </a:r>
            <a:r>
              <a:rPr lang="en-US" sz="4800" i="1" dirty="0" err="1" smtClean="0"/>
              <a:t>openeth</a:t>
            </a:r>
            <a:r>
              <a:rPr lang="en-US" sz="4800" i="1" dirty="0" smtClean="0"/>
              <a:t>, and no man </a:t>
            </a:r>
            <a:r>
              <a:rPr lang="en-US" sz="4800" i="1" dirty="0" err="1" smtClean="0"/>
              <a:t>shutteth</a:t>
            </a:r>
            <a:r>
              <a:rPr lang="en-US" sz="4800" i="1" dirty="0" smtClean="0"/>
              <a:t>; and </a:t>
            </a:r>
            <a:r>
              <a:rPr lang="en-US" sz="4800" i="1" dirty="0" err="1" smtClean="0"/>
              <a:t>shutteth</a:t>
            </a:r>
            <a:r>
              <a:rPr lang="en-US" sz="4800" i="1" dirty="0" smtClean="0"/>
              <a:t>, and no man </a:t>
            </a:r>
            <a:r>
              <a:rPr lang="en-US" sz="4800" i="1" dirty="0" err="1" smtClean="0"/>
              <a:t>openeth</a:t>
            </a:r>
            <a:r>
              <a:rPr lang="en-US" sz="4800" i="1" dirty="0" smtClean="0"/>
              <a:t>.”</a:t>
            </a:r>
            <a:endParaRPr lang="en-US" sz="4800" i="1" dirty="0"/>
          </a:p>
        </p:txBody>
      </p:sp>
    </p:spTree>
    <p:extLst>
      <p:ext uri="{BB962C8B-B14F-4D97-AF65-F5344CB8AC3E}">
        <p14:creationId xmlns:p14="http://schemas.microsoft.com/office/powerpoint/2010/main" val="1993728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Prophecy pictures\prophecy pictures\rapture and second coming\scan0112 - Copy.jpg"/>
          <p:cNvPicPr>
            <a:picLocks noChangeAspect="1" noChangeArrowheads="1"/>
          </p:cNvPicPr>
          <p:nvPr/>
        </p:nvPicPr>
        <p:blipFill>
          <a:blip r:embed="rId3" cstate="print">
            <a:lum bright="-10000"/>
          </a:blip>
          <a:srcRect/>
          <a:stretch>
            <a:fillRect/>
          </a:stretch>
        </p:blipFill>
        <p:spPr bwMode="auto">
          <a:xfrm>
            <a:off x="228600" y="0"/>
            <a:ext cx="3276600" cy="4785027"/>
          </a:xfrm>
          <a:prstGeom prst="rect">
            <a:avLst/>
          </a:prstGeom>
          <a:ln>
            <a:noFill/>
          </a:ln>
          <a:effectLst>
            <a:softEdge rad="112500"/>
          </a:effectLst>
        </p:spPr>
      </p:pic>
      <p:pic>
        <p:nvPicPr>
          <p:cNvPr id="1027" name="Picture 3" descr="C:\Users\Ptr. Daniel White\Desktop\Bible pictures\Prophecy pictures\prophecy pictures\revelation\John proclaims Babylon fallen.jpg"/>
          <p:cNvPicPr>
            <a:picLocks noChangeAspect="1" noChangeArrowheads="1"/>
          </p:cNvPicPr>
          <p:nvPr/>
        </p:nvPicPr>
        <p:blipFill>
          <a:blip r:embed="rId4" cstate="print"/>
          <a:srcRect r="429" b="59125"/>
          <a:stretch>
            <a:fillRect/>
          </a:stretch>
        </p:blipFill>
        <p:spPr bwMode="auto">
          <a:xfrm>
            <a:off x="3657600" y="3657600"/>
            <a:ext cx="5486400" cy="3047000"/>
          </a:xfrm>
          <a:prstGeom prst="rect">
            <a:avLst/>
          </a:prstGeom>
          <a:ln>
            <a:noFill/>
          </a:ln>
          <a:effectLst>
            <a:softEdge rad="112500"/>
          </a:effectLst>
        </p:spPr>
      </p:pic>
      <p:sp>
        <p:nvSpPr>
          <p:cNvPr id="6" name="Content Placeholder 5"/>
          <p:cNvSpPr>
            <a:spLocks noGrp="1"/>
          </p:cNvSpPr>
          <p:nvPr>
            <p:ph idx="1"/>
          </p:nvPr>
        </p:nvSpPr>
        <p:spPr>
          <a:xfrm>
            <a:off x="457200" y="2209800"/>
            <a:ext cx="2819400" cy="3916363"/>
          </a:xfrm>
        </p:spPr>
        <p:txBody>
          <a:bodyPr>
            <a:normAutofit/>
          </a:bodyPr>
          <a:lstStyle/>
          <a:p>
            <a:r>
              <a:rPr lang="en-US" sz="4000" b="1" i="1" dirty="0" smtClean="0">
                <a:solidFill>
                  <a:schemeClr val="bg1"/>
                </a:solidFill>
              </a:rPr>
              <a:t>Holy</a:t>
            </a:r>
          </a:p>
          <a:p>
            <a:r>
              <a:rPr lang="en-US" sz="4000" b="1" i="1" dirty="0" smtClean="0">
                <a:solidFill>
                  <a:schemeClr val="bg1"/>
                </a:solidFill>
              </a:rPr>
              <a:t>True</a:t>
            </a:r>
          </a:p>
          <a:p>
            <a:r>
              <a:rPr lang="en-US" sz="4000" b="1" i="1" dirty="0" smtClean="0">
                <a:solidFill>
                  <a:schemeClr val="bg1"/>
                </a:solidFill>
              </a:rPr>
              <a:t>Sovereign </a:t>
            </a:r>
            <a:endParaRPr lang="en-US" sz="4000" b="1" i="1" dirty="0">
              <a:solidFill>
                <a:schemeClr val="bg1"/>
              </a:solidFill>
            </a:endParaRPr>
          </a:p>
        </p:txBody>
      </p:sp>
      <p:pic>
        <p:nvPicPr>
          <p:cNvPr id="7" name="Picture 2" descr="http://www.jubileeministriesint.com/store/image/cache/data/The%20Key%20of%20David-500x500.jpg"/>
          <p:cNvPicPr>
            <a:picLocks noChangeAspect="1" noChangeArrowheads="1"/>
          </p:cNvPicPr>
          <p:nvPr/>
        </p:nvPicPr>
        <p:blipFill>
          <a:blip r:embed="rId5" cstate="print"/>
          <a:srcRect l="16000" r="15200" b="16800"/>
          <a:stretch>
            <a:fillRect/>
          </a:stretch>
        </p:blipFill>
        <p:spPr bwMode="auto">
          <a:xfrm>
            <a:off x="5029200" y="0"/>
            <a:ext cx="2898531" cy="3505200"/>
          </a:xfrm>
          <a:prstGeom prst="rect">
            <a:avLst/>
          </a:prstGeom>
          <a:ln>
            <a:noFill/>
          </a:ln>
          <a:effectLst>
            <a:softEdge rad="112500"/>
          </a:effectLst>
        </p:spPr>
      </p:pic>
    </p:spTree>
    <p:extLst>
      <p:ext uri="{BB962C8B-B14F-4D97-AF65-F5344CB8AC3E}">
        <p14:creationId xmlns:p14="http://schemas.microsoft.com/office/powerpoint/2010/main" val="1703788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to="" calcmode="lin" valueType="num">
                                      <p:cBhvr>
                                        <p:cTn id="7" dur="1" fill="hold"/>
                                        <p:tgtEl>
                                          <p:spTgt spid="102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to="" calcmode="lin" valueType="num">
                                      <p:cBhvr>
                                        <p:cTn id="12" dur="1" fill="hold"/>
                                        <p:tgtEl>
                                          <p:spTgt spid="6">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to="" calcmode="lin" valueType="num">
                                      <p:cBhvr>
                                        <p:cTn id="17" dur="1" fill="hold"/>
                                        <p:tgtEl>
                                          <p:spTgt spid="6">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to="" calcmode="lin" valueType="num">
                                      <p:cBhvr>
                                        <p:cTn id="22" dur="1" fill="hold"/>
                                        <p:tgtEl>
                                          <p:spTgt spid="6">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to="" calcmode="lin" valueType="num">
                                      <p:cBhvr>
                                        <p:cTn id="2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www.jubileeministriesint.com/store/image/cache/data/The%20Key%20of%20David-500x500.jpg"/>
          <p:cNvPicPr>
            <a:picLocks noChangeAspect="1" noChangeArrowheads="1"/>
          </p:cNvPicPr>
          <p:nvPr/>
        </p:nvPicPr>
        <p:blipFill>
          <a:blip r:embed="rId2" cstate="print"/>
          <a:srcRect l="16000" r="15200" b="16800"/>
          <a:stretch>
            <a:fillRect/>
          </a:stretch>
        </p:blipFill>
        <p:spPr bwMode="auto">
          <a:xfrm>
            <a:off x="228600" y="76200"/>
            <a:ext cx="3276600" cy="3962400"/>
          </a:xfrm>
          <a:prstGeom prst="rect">
            <a:avLst/>
          </a:prstGeom>
          <a:ln>
            <a:noFill/>
          </a:ln>
          <a:effectLst>
            <a:softEdge rad="112500"/>
          </a:effectLst>
        </p:spPr>
      </p:pic>
      <p:sp>
        <p:nvSpPr>
          <p:cNvPr id="3" name="Rectangle 2"/>
          <p:cNvSpPr/>
          <p:nvPr/>
        </p:nvSpPr>
        <p:spPr>
          <a:xfrm>
            <a:off x="3657600" y="1066800"/>
            <a:ext cx="5181600" cy="3970318"/>
          </a:xfrm>
          <a:prstGeom prst="rect">
            <a:avLst/>
          </a:prstGeom>
        </p:spPr>
        <p:txBody>
          <a:bodyPr wrap="square">
            <a:spAutoFit/>
          </a:bodyPr>
          <a:lstStyle/>
          <a:p>
            <a:pPr algn="ctr"/>
            <a:r>
              <a:rPr lang="en-US" sz="3600" i="1" dirty="0" smtClean="0"/>
              <a:t>(Isaiah 22:22) </a:t>
            </a:r>
          </a:p>
          <a:p>
            <a:pPr algn="ctr"/>
            <a:r>
              <a:rPr lang="en-US" sz="3600" i="1" dirty="0" smtClean="0"/>
              <a:t>“And the key of the house of David will I lay upon his shoulder; so he shall open, and none shall shut; and he shall shut, and none shall open.”</a:t>
            </a:r>
            <a:endParaRPr lang="en-US" sz="3600" i="1" dirty="0"/>
          </a:p>
        </p:txBody>
      </p:sp>
    </p:spTree>
    <p:extLst>
      <p:ext uri="{BB962C8B-B14F-4D97-AF65-F5344CB8AC3E}">
        <p14:creationId xmlns:p14="http://schemas.microsoft.com/office/powerpoint/2010/main" val="2807354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Title 2"/>
          <p:cNvSpPr>
            <a:spLocks noGrp="1"/>
          </p:cNvSpPr>
          <p:nvPr>
            <p:ph type="title"/>
          </p:nvPr>
        </p:nvSpPr>
        <p:spPr>
          <a:xfrm>
            <a:off x="457200" y="838200"/>
            <a:ext cx="8229600" cy="3048000"/>
          </a:xfrm>
        </p:spPr>
        <p:txBody>
          <a:bodyPr/>
          <a:lstStyle/>
          <a:p>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Revelation 1:1-19</a:t>
            </a:r>
            <a:b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br>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The Vision of the </a:t>
            </a:r>
            <a:b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br>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Glorified Christ</a:t>
            </a:r>
            <a:endParaRPr lang="en-US" b="1" i="1" dirty="0">
              <a:solidFill>
                <a:schemeClr val="bg1"/>
              </a:solidFill>
              <a:effectLst>
                <a:glow rad="2286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9006122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355586"/>
          </a:xfrm>
          <a:prstGeom prst="rect">
            <a:avLst/>
          </a:prstGeom>
        </p:spPr>
        <p:txBody>
          <a:bodyPr wrap="square">
            <a:spAutoFit/>
          </a:bodyPr>
          <a:lstStyle/>
          <a:p>
            <a:r>
              <a:rPr lang="en-US" sz="3700" b="1" dirty="0" smtClean="0">
                <a:solidFill>
                  <a:srgbClr val="FFFF00"/>
                </a:solidFill>
              </a:rPr>
              <a:t>The term the key of David </a:t>
            </a:r>
            <a:r>
              <a:rPr lang="en-US" sz="3700" dirty="0" smtClean="0"/>
              <a:t>also appears in </a:t>
            </a:r>
            <a:r>
              <a:rPr lang="en-US" sz="3700" i="1" dirty="0" smtClean="0"/>
              <a:t>Isaiah 22:22</a:t>
            </a:r>
            <a:r>
              <a:rPr lang="en-US" sz="3700" dirty="0" smtClean="0"/>
              <a:t>, where it refers to </a:t>
            </a:r>
            <a:r>
              <a:rPr lang="en-US" sz="3700" dirty="0" err="1" smtClean="0"/>
              <a:t>Eliakim</a:t>
            </a:r>
            <a:r>
              <a:rPr lang="en-US" sz="3700" dirty="0" smtClean="0"/>
              <a:t>, the steward or prime minister to Israel's king. Because of his office, he controlled access to the monarch. As the holder of </a:t>
            </a:r>
            <a:r>
              <a:rPr lang="en-US" sz="3700" b="1" dirty="0" smtClean="0"/>
              <a:t>the key of David,</a:t>
            </a:r>
            <a:r>
              <a:rPr lang="en-US" sz="3700" dirty="0" smtClean="0"/>
              <a:t> Jesus alone has the sovereign authority to determine who enters His messianic kingdom </a:t>
            </a:r>
            <a:r>
              <a:rPr lang="en-US" sz="3700" i="1" dirty="0" smtClean="0"/>
              <a:t>(John 10:7, 9; 14:6; Acts 4:12). Revelation 1:18 </a:t>
            </a:r>
            <a:r>
              <a:rPr lang="en-US" sz="3700" dirty="0" smtClean="0"/>
              <a:t>reveals that Jesus has the keys to death and hell; here He is depicted as having the keys to salvation and blessing.</a:t>
            </a:r>
            <a:endParaRPr lang="en-US" sz="3700" dirty="0"/>
          </a:p>
        </p:txBody>
      </p:sp>
    </p:spTree>
    <p:extLst>
      <p:ext uri="{BB962C8B-B14F-4D97-AF65-F5344CB8AC3E}">
        <p14:creationId xmlns:p14="http://schemas.microsoft.com/office/powerpoint/2010/main" val="1348616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0" y="838200"/>
            <a:ext cx="4038600" cy="1401762"/>
          </a:xfrm>
        </p:spPr>
        <p:txBody>
          <a:bodyPr>
            <a:normAutofit fontScale="90000"/>
          </a:bodyPr>
          <a:lstStyle/>
          <a:p>
            <a:r>
              <a:rPr lang="en-US" sz="4800" i="1" dirty="0" smtClean="0"/>
              <a:t>“I know thy works…”</a:t>
            </a:r>
            <a:endParaRPr lang="en-US" sz="4800" i="1" dirty="0"/>
          </a:p>
        </p:txBody>
      </p:sp>
      <p:pic>
        <p:nvPicPr>
          <p:cNvPr id="52226" name="Picture 2" descr="http://img4.wikia.nocookie.net/__cb20130923131957/powerlisting/images/3/32/Jesus-Christ-Pics-23011.jpg"/>
          <p:cNvPicPr>
            <a:picLocks noChangeAspect="1" noChangeArrowheads="1"/>
          </p:cNvPicPr>
          <p:nvPr/>
        </p:nvPicPr>
        <p:blipFill>
          <a:blip r:embed="rId3" cstate="print"/>
          <a:srcRect/>
          <a:stretch>
            <a:fillRect/>
          </a:stretch>
        </p:blipFill>
        <p:spPr bwMode="auto">
          <a:xfrm>
            <a:off x="304800" y="228600"/>
            <a:ext cx="2919549" cy="36576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6" name="Picture 2" descr="https://s-media-cache-ak0.pinimg.com/736x/a0/6c/03/a06c03160e41e8c0887994e8b4557d7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2675" y="3198138"/>
            <a:ext cx="5296967" cy="3526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144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304800"/>
            <a:ext cx="4953000" cy="7536016"/>
          </a:xfrm>
          <a:prstGeom prst="rect">
            <a:avLst/>
          </a:prstGeom>
          <a:noFill/>
          <a:ln w="9525">
            <a:noFill/>
            <a:miter lim="800000"/>
            <a:headEnd/>
            <a:tailEnd/>
          </a:ln>
        </p:spPr>
      </p:pic>
      <p:pic>
        <p:nvPicPr>
          <p:cNvPr id="1026" name="Picture 2" descr="C:\Users\Ptr. Daniel White\Desktop\Bible pictures\backgrounds\earth and space\Earth-From-Space-2529.jpg"/>
          <p:cNvPicPr>
            <a:picLocks noChangeAspect="1" noChangeArrowheads="1"/>
          </p:cNvPicPr>
          <p:nvPr/>
        </p:nvPicPr>
        <p:blipFill>
          <a:blip r:embed="rId4" cstate="print"/>
          <a:srcRect l="30368" t="23313" r="30062" b="23926"/>
          <a:stretch>
            <a:fillRect/>
          </a:stretch>
        </p:blipFill>
        <p:spPr bwMode="auto">
          <a:xfrm>
            <a:off x="838200" y="1676400"/>
            <a:ext cx="3276600" cy="3200400"/>
          </a:xfrm>
          <a:prstGeom prst="ellipse">
            <a:avLst/>
          </a:prstGeom>
          <a:ln>
            <a:noFill/>
          </a:ln>
          <a:effectLst>
            <a:softEdge rad="112500"/>
          </a:effectLst>
        </p:spPr>
      </p:pic>
      <p:pic>
        <p:nvPicPr>
          <p:cNvPr id="4099" name="Picture 3" descr="C:\Users\Ptr. Daniel White\Desktop\Bible pictures\Prophecy pictures\prophecy pictures\rapture and second coming\Jesus outstretched arms.jpg"/>
          <p:cNvPicPr>
            <a:picLocks noChangeAspect="1" noChangeArrowheads="1"/>
          </p:cNvPicPr>
          <p:nvPr/>
        </p:nvPicPr>
        <p:blipFill>
          <a:blip r:embed="rId5" cstate="print"/>
          <a:srcRect/>
          <a:stretch>
            <a:fillRect/>
          </a:stretch>
        </p:blipFill>
        <p:spPr bwMode="auto">
          <a:xfrm>
            <a:off x="609600" y="1143000"/>
            <a:ext cx="3777032" cy="4819650"/>
          </a:xfrm>
          <a:prstGeom prst="ellipse">
            <a:avLst/>
          </a:prstGeom>
          <a:ln>
            <a:noFill/>
          </a:ln>
          <a:effectLst>
            <a:softEdge rad="112500"/>
          </a:effectLst>
        </p:spPr>
      </p:pic>
      <p:sp>
        <p:nvSpPr>
          <p:cNvPr id="5" name="Rectangle 4"/>
          <p:cNvSpPr/>
          <p:nvPr/>
        </p:nvSpPr>
        <p:spPr>
          <a:xfrm>
            <a:off x="5105400" y="2057401"/>
            <a:ext cx="4038600" cy="2554545"/>
          </a:xfrm>
          <a:prstGeom prst="rect">
            <a:avLst/>
          </a:prstGeom>
        </p:spPr>
        <p:txBody>
          <a:bodyPr wrap="square">
            <a:spAutoFit/>
          </a:bodyPr>
          <a:lstStyle/>
          <a:p>
            <a:pPr algn="ctr"/>
            <a:r>
              <a:rPr lang="en-US" sz="4000" i="1" dirty="0" smtClean="0"/>
              <a:t>“I have set before thee an open door, and no man can shut it.”</a:t>
            </a:r>
            <a:endParaRPr lang="en-US" sz="4000" i="1" dirty="0"/>
          </a:p>
        </p:txBody>
      </p:sp>
    </p:spTree>
    <p:extLst>
      <p:ext uri="{BB962C8B-B14F-4D97-AF65-F5344CB8AC3E}">
        <p14:creationId xmlns:p14="http://schemas.microsoft.com/office/powerpoint/2010/main" val="4222327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2000"/>
                                        <p:tgtEl>
                                          <p:spTgt spid="4099"/>
                                        </p:tgtEl>
                                        <p:attrNameLst>
                                          <p:attrName>ppt_w</p:attrName>
                                        </p:attrNameLst>
                                      </p:cBhvr>
                                      <p:tavLst>
                                        <p:tav tm="0">
                                          <p:val>
                                            <p:strVal val="ppt_w"/>
                                          </p:val>
                                        </p:tav>
                                        <p:tav tm="100000">
                                          <p:val>
                                            <p:fltVal val="0"/>
                                          </p:val>
                                        </p:tav>
                                      </p:tavLst>
                                    </p:anim>
                                    <p:anim calcmode="lin" valueType="num">
                                      <p:cBhvr>
                                        <p:cTn id="7" dur="2000"/>
                                        <p:tgtEl>
                                          <p:spTgt spid="4099"/>
                                        </p:tgtEl>
                                        <p:attrNameLst>
                                          <p:attrName>ppt_h</p:attrName>
                                        </p:attrNameLst>
                                      </p:cBhvr>
                                      <p:tavLst>
                                        <p:tav tm="0">
                                          <p:val>
                                            <p:strVal val="ppt_h"/>
                                          </p:val>
                                        </p:tav>
                                        <p:tav tm="100000">
                                          <p:val>
                                            <p:fltVal val="0"/>
                                          </p:val>
                                        </p:tav>
                                      </p:tavLst>
                                    </p:anim>
                                    <p:animEffect transition="out" filter="fade">
                                      <p:cBhvr>
                                        <p:cTn id="8" dur="2000"/>
                                        <p:tgtEl>
                                          <p:spTgt spid="4099"/>
                                        </p:tgtEl>
                                      </p:cBhvr>
                                    </p:animEffect>
                                    <p:set>
                                      <p:cBhvr>
                                        <p:cTn id="9" dur="1" fill="hold">
                                          <p:stCondLst>
                                            <p:cond delay="1999"/>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Discerning Open Doors</a:t>
            </a:r>
            <a:endParaRPr lang="en-US" b="1" i="1" dirty="0"/>
          </a:p>
        </p:txBody>
      </p:sp>
      <p:sp>
        <p:nvSpPr>
          <p:cNvPr id="3" name="Content Placeholder 2"/>
          <p:cNvSpPr>
            <a:spLocks noGrp="1"/>
          </p:cNvSpPr>
          <p:nvPr>
            <p:ph idx="1"/>
          </p:nvPr>
        </p:nvSpPr>
        <p:spPr>
          <a:xfrm>
            <a:off x="457200" y="1600200"/>
            <a:ext cx="8229600" cy="5105400"/>
          </a:xfrm>
        </p:spPr>
        <p:txBody>
          <a:bodyPr>
            <a:normAutofit/>
          </a:bodyPr>
          <a:lstStyle/>
          <a:p>
            <a:r>
              <a:rPr lang="en-US" sz="3600" dirty="0" smtClean="0"/>
              <a:t>No compromise involved</a:t>
            </a:r>
          </a:p>
          <a:p>
            <a:r>
              <a:rPr lang="en-US" sz="3600" dirty="0" smtClean="0"/>
              <a:t>In accordance with the Word of God</a:t>
            </a:r>
          </a:p>
          <a:p>
            <a:r>
              <a:rPr lang="en-US" sz="3600" dirty="0" smtClean="0"/>
              <a:t>Advances the Kingdom of God </a:t>
            </a:r>
            <a:r>
              <a:rPr lang="en-US" sz="3600" dirty="0" smtClean="0">
                <a:solidFill>
                  <a:srgbClr val="FFC000"/>
                </a:solidFill>
              </a:rPr>
              <a:t>(Salvation and Spiritual Growth)</a:t>
            </a:r>
          </a:p>
          <a:p>
            <a:r>
              <a:rPr lang="en-US" sz="3600" dirty="0" smtClean="0"/>
              <a:t>Always under authority</a:t>
            </a:r>
          </a:p>
          <a:p>
            <a:r>
              <a:rPr lang="en-US" sz="3600" dirty="0" smtClean="0"/>
              <a:t>Requires faith</a:t>
            </a:r>
          </a:p>
          <a:p>
            <a:r>
              <a:rPr lang="en-US" sz="3600" dirty="0" smtClean="0"/>
              <a:t>Brings Glory to God</a:t>
            </a:r>
            <a:endParaRPr lang="en-US" sz="3600" dirty="0"/>
          </a:p>
        </p:txBody>
      </p:sp>
      <p:pic>
        <p:nvPicPr>
          <p:cNvPr id="1026" name="Picture 2" descr="C:\Users\Ptr. Daniel White\Desktop\Bible pictures\Prophecy pictures\prophecy pictures\revelation\1 Dad's Pix (67).jpg"/>
          <p:cNvPicPr>
            <a:picLocks noChangeAspect="1" noChangeArrowheads="1"/>
          </p:cNvPicPr>
          <p:nvPr/>
        </p:nvPicPr>
        <p:blipFill>
          <a:blip r:embed="rId3" cstate="print"/>
          <a:srcRect/>
          <a:stretch>
            <a:fillRect/>
          </a:stretch>
        </p:blipFill>
        <p:spPr bwMode="auto">
          <a:xfrm>
            <a:off x="5791200" y="3733800"/>
            <a:ext cx="2438400" cy="2167467"/>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1771009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2209800" y="152400"/>
            <a:ext cx="5275007" cy="6541008"/>
          </a:xfrm>
          <a:prstGeom prst="rect">
            <a:avLst/>
          </a:prstGeom>
          <a:noFill/>
          <a:ln w="9525">
            <a:noFill/>
            <a:miter lim="800000"/>
            <a:headEnd/>
            <a:tailEnd/>
          </a:ln>
        </p:spPr>
      </p:pic>
    </p:spTree>
    <p:extLst>
      <p:ext uri="{BB962C8B-B14F-4D97-AF65-F5344CB8AC3E}">
        <p14:creationId xmlns:p14="http://schemas.microsoft.com/office/powerpoint/2010/main" val="3542562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202362"/>
          </a:xfrm>
        </p:spPr>
        <p:txBody>
          <a:bodyPr>
            <a:normAutofit/>
          </a:bodyPr>
          <a:lstStyle/>
          <a:p>
            <a:r>
              <a:rPr lang="en-US" sz="5400" i="1" dirty="0" smtClean="0"/>
              <a:t>“Thou hast little strength…”</a:t>
            </a:r>
            <a:endParaRPr lang="en-US" sz="5400" i="1" dirty="0"/>
          </a:p>
        </p:txBody>
      </p:sp>
      <p:pic>
        <p:nvPicPr>
          <p:cNvPr id="6147" name="Picture 3" descr="C:\Users\Ptr. Daniel White\Desktop\Bible pictures\Churches\Church\Bible study class (2).JPG"/>
          <p:cNvPicPr>
            <a:picLocks noChangeAspect="1" noChangeArrowheads="1"/>
          </p:cNvPicPr>
          <p:nvPr/>
        </p:nvPicPr>
        <p:blipFill>
          <a:blip r:embed="rId3" cstate="print"/>
          <a:srcRect/>
          <a:stretch>
            <a:fillRect/>
          </a:stretch>
        </p:blipFill>
        <p:spPr bwMode="auto">
          <a:xfrm>
            <a:off x="0" y="0"/>
            <a:ext cx="9144000" cy="6858445"/>
          </a:xfrm>
          <a:prstGeom prst="rect">
            <a:avLst/>
          </a:prstGeom>
          <a:noFill/>
        </p:spPr>
      </p:pic>
    </p:spTree>
    <p:extLst>
      <p:ext uri="{BB962C8B-B14F-4D97-AF65-F5344CB8AC3E}">
        <p14:creationId xmlns:p14="http://schemas.microsoft.com/office/powerpoint/2010/main" val="3026356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p:cTn id="7" dur="1000" fill="hold"/>
                                        <p:tgtEl>
                                          <p:spTgt spid="6147"/>
                                        </p:tgtEl>
                                        <p:attrNameLst>
                                          <p:attrName>ppt_w</p:attrName>
                                        </p:attrNameLst>
                                      </p:cBhvr>
                                      <p:tavLst>
                                        <p:tav tm="0">
                                          <p:val>
                                            <p:strVal val="#ppt_w*0.70"/>
                                          </p:val>
                                        </p:tav>
                                        <p:tav tm="100000">
                                          <p:val>
                                            <p:strVal val="#ppt_w"/>
                                          </p:val>
                                        </p:tav>
                                      </p:tavLst>
                                    </p:anim>
                                    <p:anim calcmode="lin" valueType="num">
                                      <p:cBhvr>
                                        <p:cTn id="8" dur="1000" fill="hold"/>
                                        <p:tgtEl>
                                          <p:spTgt spid="6147"/>
                                        </p:tgtEl>
                                        <p:attrNameLst>
                                          <p:attrName>ppt_h</p:attrName>
                                        </p:attrNameLst>
                                      </p:cBhvr>
                                      <p:tavLst>
                                        <p:tav tm="0">
                                          <p:val>
                                            <p:strVal val="#ppt_h"/>
                                          </p:val>
                                        </p:tav>
                                        <p:tav tm="100000">
                                          <p:val>
                                            <p:strVal val="#ppt_h"/>
                                          </p:val>
                                        </p:tav>
                                      </p:tavLst>
                                    </p:anim>
                                    <p:animEffect transition="in" filter="fade">
                                      <p:cBhvr>
                                        <p:cTn id="9" dur="1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Ptr. Daniel White\Desktop\Bible pictures\fales teachers, churches, idols, temples\megachurch.jpg"/>
          <p:cNvPicPr>
            <a:picLocks noChangeAspect="1" noChangeArrowheads="1"/>
          </p:cNvPicPr>
          <p:nvPr/>
        </p:nvPicPr>
        <p:blipFill>
          <a:blip r:embed="rId3" cstate="print"/>
          <a:srcRect/>
          <a:stretch>
            <a:fillRect/>
          </a:stretch>
        </p:blipFill>
        <p:spPr bwMode="auto">
          <a:xfrm>
            <a:off x="-57519" y="1"/>
            <a:ext cx="9201519" cy="6858000"/>
          </a:xfrm>
          <a:prstGeom prst="rect">
            <a:avLst/>
          </a:prstGeom>
          <a:noFill/>
        </p:spPr>
      </p:pic>
    </p:spTree>
    <p:extLst>
      <p:ext uri="{BB962C8B-B14F-4D97-AF65-F5344CB8AC3E}">
        <p14:creationId xmlns:p14="http://schemas.microsoft.com/office/powerpoint/2010/main" val="4107594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media1.razorplanet.com/share/510672-1478/resources/gideons_army13325272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621006" cy="647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9397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ibleencyclopedia.com/picturesjpeg/Gideon%27s_army_10,000_1133-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
            <a:ext cx="49161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3591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ytimg.com/vi/xawbxc7wezM/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904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Prophecy pictures\prophecy pictures\Seven golden candle sticks.jpg"/>
          <p:cNvPicPr>
            <a:picLocks noChangeAspect="1" noChangeArrowheads="1"/>
          </p:cNvPicPr>
          <p:nvPr/>
        </p:nvPicPr>
        <p:blipFill>
          <a:blip r:embed="rId2" cstate="print">
            <a:lum bright="-10000"/>
          </a:blip>
          <a:srcRect/>
          <a:stretch>
            <a:fillRect/>
          </a:stretch>
        </p:blipFill>
        <p:spPr bwMode="auto">
          <a:xfrm>
            <a:off x="1411480" y="21364"/>
            <a:ext cx="6629400" cy="6858000"/>
          </a:xfrm>
          <a:prstGeom prst="rect">
            <a:avLst/>
          </a:prstGeom>
          <a:noFill/>
        </p:spPr>
      </p:pic>
    </p:spTree>
    <p:extLst>
      <p:ext uri="{BB962C8B-B14F-4D97-AF65-F5344CB8AC3E}">
        <p14:creationId xmlns:p14="http://schemas.microsoft.com/office/powerpoint/2010/main" val="39135685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6858000"/>
          </a:xfrm>
        </p:spPr>
        <p:txBody>
          <a:bodyPr>
            <a:normAutofit/>
          </a:bodyPr>
          <a:lstStyle/>
          <a:p>
            <a:r>
              <a:rPr lang="en-US" i="1" dirty="0" smtClean="0"/>
              <a:t>(Judges 7:3) </a:t>
            </a:r>
            <a:br>
              <a:rPr lang="en-US" i="1" dirty="0" smtClean="0"/>
            </a:br>
            <a:r>
              <a:rPr lang="en-US" i="1" dirty="0" smtClean="0"/>
              <a:t>“Now therefore go to, proclaim in the ears of the people, saying, Whosoever is fearful and afraid, let him return and depart early from mount Gilead. And there returned of the people twenty and two thousand; and there remained ten thousand.”</a:t>
            </a:r>
            <a:endParaRPr lang="en-US" i="1" dirty="0"/>
          </a:p>
        </p:txBody>
      </p:sp>
    </p:spTree>
    <p:extLst>
      <p:ext uri="{BB962C8B-B14F-4D97-AF65-F5344CB8AC3E}">
        <p14:creationId xmlns:p14="http://schemas.microsoft.com/office/powerpoint/2010/main" val="30046286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biblelessonsite.org/flash/images42/slides/p_0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1"/>
            <a:ext cx="8599206" cy="7048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6093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lstStyle/>
          <a:p>
            <a:r>
              <a:rPr lang="en-US" i="1" dirty="0" smtClean="0"/>
              <a:t>(Judges 7:6) </a:t>
            </a:r>
            <a:br>
              <a:rPr lang="en-US" i="1" dirty="0" smtClean="0"/>
            </a:br>
            <a:r>
              <a:rPr lang="en-US" i="1" dirty="0" smtClean="0"/>
              <a:t>“And the number of them that lapped, putting their hand to their mouth, were </a:t>
            </a:r>
            <a:r>
              <a:rPr lang="en-US" i="1" u="sng" dirty="0" smtClean="0"/>
              <a:t>three hundred</a:t>
            </a:r>
            <a:r>
              <a:rPr lang="en-US" i="1" dirty="0" smtClean="0"/>
              <a:t> men: but all the rest of the people bowed down upon their knees to drink water.”</a:t>
            </a:r>
            <a:endParaRPr lang="en-US" i="1" dirty="0"/>
          </a:p>
        </p:txBody>
      </p:sp>
    </p:spTree>
    <p:extLst>
      <p:ext uri="{BB962C8B-B14F-4D97-AF65-F5344CB8AC3E}">
        <p14:creationId xmlns:p14="http://schemas.microsoft.com/office/powerpoint/2010/main" val="23638401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45.tinypic.com/23wwb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12"/>
            <a:ext cx="6364821" cy="683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4029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dailyoffice.files.wordpress.com/2012/08/victoryofgideonovermidianites-nicolaspoussin-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65" y="-3561"/>
            <a:ext cx="9148307"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6361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126162"/>
          </a:xfrm>
        </p:spPr>
        <p:txBody>
          <a:bodyPr>
            <a:normAutofit/>
          </a:bodyPr>
          <a:lstStyle/>
          <a:p>
            <a:r>
              <a:rPr lang="en-US" sz="6600" i="1" dirty="0" smtClean="0"/>
              <a:t>“Thou hast kept         my Word…”</a:t>
            </a:r>
            <a:endParaRPr lang="en-US" sz="6600" i="1" dirty="0"/>
          </a:p>
        </p:txBody>
      </p:sp>
      <p:pic>
        <p:nvPicPr>
          <p:cNvPr id="3074" name="Picture 2" descr="C:\Users\Ptr. Daniel White\Desktop\Bible pictures\bibles and book of life\scan0003.jpg"/>
          <p:cNvPicPr>
            <a:picLocks noChangeAspect="1" noChangeArrowheads="1"/>
          </p:cNvPicPr>
          <p:nvPr/>
        </p:nvPicPr>
        <p:blipFill>
          <a:blip r:embed="rId3" cstate="print">
            <a:lum bright="-10000"/>
          </a:blip>
          <a:srcRect t="2868" r="43017" b="1683"/>
          <a:stretch>
            <a:fillRect/>
          </a:stretch>
        </p:blipFill>
        <p:spPr bwMode="auto">
          <a:xfrm>
            <a:off x="1371600" y="228599"/>
            <a:ext cx="6172200" cy="6629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4072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6202362"/>
          </a:xfrm>
        </p:spPr>
        <p:txBody>
          <a:bodyPr>
            <a:normAutofit/>
          </a:bodyPr>
          <a:lstStyle/>
          <a:p>
            <a:r>
              <a:rPr lang="en-US" sz="6600" i="1" dirty="0" smtClean="0"/>
              <a:t>“Thou hast not denied my name…”</a:t>
            </a:r>
            <a:endParaRPr lang="en-US" sz="6600" i="1" dirty="0"/>
          </a:p>
        </p:txBody>
      </p:sp>
      <p:pic>
        <p:nvPicPr>
          <p:cNvPr id="9218" name="Picture 2" descr="C:\Users\Ptr. Daniel White\Desktop\Bible pictures\Persecution and suffering, poverity\09_01.jpg"/>
          <p:cNvPicPr>
            <a:picLocks noChangeAspect="1" noChangeArrowheads="1"/>
          </p:cNvPicPr>
          <p:nvPr/>
        </p:nvPicPr>
        <p:blipFill>
          <a:blip r:embed="rId3" cstate="print"/>
          <a:srcRect/>
          <a:stretch>
            <a:fillRect/>
          </a:stretch>
        </p:blipFill>
        <p:spPr bwMode="auto">
          <a:xfrm>
            <a:off x="0" y="0"/>
            <a:ext cx="4807321" cy="4456921"/>
          </a:xfrm>
          <a:prstGeom prst="rect">
            <a:avLst/>
          </a:prstGeom>
          <a:ln>
            <a:noFill/>
          </a:ln>
          <a:effectLst>
            <a:softEdge rad="112500"/>
          </a:effectLst>
        </p:spPr>
      </p:pic>
      <p:pic>
        <p:nvPicPr>
          <p:cNvPr id="9222" name="Picture 6" descr="C:\Users\Ptr. Daniel White\Desktop\Bible pictures\Persecution and suffering, poverity\Martyr pushed to her death149.jpg"/>
          <p:cNvPicPr>
            <a:picLocks noChangeAspect="1" noChangeArrowheads="1"/>
          </p:cNvPicPr>
          <p:nvPr/>
        </p:nvPicPr>
        <p:blipFill>
          <a:blip r:embed="rId4" cstate="print"/>
          <a:srcRect/>
          <a:stretch>
            <a:fillRect/>
          </a:stretch>
        </p:blipFill>
        <p:spPr bwMode="auto">
          <a:xfrm>
            <a:off x="4495800" y="2232749"/>
            <a:ext cx="4648200" cy="4625251"/>
          </a:xfrm>
          <a:prstGeom prst="rect">
            <a:avLst/>
          </a:prstGeom>
          <a:ln>
            <a:noFill/>
          </a:ln>
          <a:effectLst>
            <a:softEdge rad="112500"/>
          </a:effectLst>
        </p:spPr>
      </p:pic>
      <p:pic>
        <p:nvPicPr>
          <p:cNvPr id="9221" name="Picture 5" descr="C:\Users\Ptr. Daniel White\Desktop\Bible pictures\Persecution and suffering, poverity\Jacquerie_beheading.jpg"/>
          <p:cNvPicPr>
            <a:picLocks noChangeAspect="1" noChangeArrowheads="1"/>
          </p:cNvPicPr>
          <p:nvPr/>
        </p:nvPicPr>
        <p:blipFill>
          <a:blip r:embed="rId5" cstate="print"/>
          <a:srcRect/>
          <a:stretch>
            <a:fillRect/>
          </a:stretch>
        </p:blipFill>
        <p:spPr bwMode="auto">
          <a:xfrm>
            <a:off x="0" y="3021899"/>
            <a:ext cx="4648200" cy="3836101"/>
          </a:xfrm>
          <a:prstGeom prst="rect">
            <a:avLst/>
          </a:prstGeom>
          <a:ln>
            <a:noFill/>
          </a:ln>
          <a:effectLst>
            <a:softEdge rad="112500"/>
          </a:effectLst>
        </p:spPr>
      </p:pic>
      <p:pic>
        <p:nvPicPr>
          <p:cNvPr id="9219" name="Picture 3" descr="C:\Users\Ptr. Daniel White\Desktop\Bible pictures\Persecution and suffering, poverity\Christian Martyrs copy01.jpg"/>
          <p:cNvPicPr>
            <a:picLocks noChangeAspect="1" noChangeArrowheads="1"/>
          </p:cNvPicPr>
          <p:nvPr/>
        </p:nvPicPr>
        <p:blipFill>
          <a:blip r:embed="rId6" cstate="print"/>
          <a:srcRect/>
          <a:stretch>
            <a:fillRect/>
          </a:stretch>
        </p:blipFill>
        <p:spPr bwMode="auto">
          <a:xfrm>
            <a:off x="4572000" y="-1"/>
            <a:ext cx="4572000" cy="3447609"/>
          </a:xfrm>
          <a:prstGeom prst="rect">
            <a:avLst/>
          </a:prstGeom>
          <a:ln>
            <a:noFill/>
          </a:ln>
          <a:effectLst>
            <a:softEdge rad="112500"/>
          </a:effectLst>
        </p:spPr>
      </p:pic>
    </p:spTree>
    <p:extLst>
      <p:ext uri="{BB962C8B-B14F-4D97-AF65-F5344CB8AC3E}">
        <p14:creationId xmlns:p14="http://schemas.microsoft.com/office/powerpoint/2010/main" val="3217621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2000"/>
                                        <p:tgtEl>
                                          <p:spTgt spid="92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Horizontal)">
                                      <p:cBhvr>
                                        <p:cTn id="12" dur="10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dissolve">
                                      <p:cBhvr>
                                        <p:cTn id="17" dur="1000"/>
                                        <p:tgtEl>
                                          <p:spTgt spid="92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9219"/>
                                        </p:tgtEl>
                                        <p:attrNameLst>
                                          <p:attrName>style.visibility</p:attrName>
                                        </p:attrNameLst>
                                      </p:cBhvr>
                                      <p:to>
                                        <p:strVal val="visible"/>
                                      </p:to>
                                    </p:set>
                                    <p:animEffect transition="in" filter="barn(inHorizontal)">
                                      <p:cBhvr>
                                        <p:cTn id="22"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Desktop\Bible pictures\fales teachers, churches, idols, temples\templeofzeus1.jpg"/>
          <p:cNvPicPr>
            <a:picLocks noChangeAspect="1" noChangeArrowheads="1"/>
          </p:cNvPicPr>
          <p:nvPr/>
        </p:nvPicPr>
        <p:blipFill>
          <a:blip r:embed="rId3" cstate="print"/>
          <a:srcRect/>
          <a:stretch>
            <a:fillRect/>
          </a:stretch>
        </p:blipFill>
        <p:spPr bwMode="auto">
          <a:xfrm>
            <a:off x="-228600" y="0"/>
            <a:ext cx="9677399" cy="6858000"/>
          </a:xfrm>
          <a:prstGeom prst="rect">
            <a:avLst/>
          </a:prstGeom>
          <a:noFill/>
        </p:spPr>
      </p:pic>
      <p:pic>
        <p:nvPicPr>
          <p:cNvPr id="10243" name="Picture 3" descr="C:\Users\Ptr. Daniel White\Desktop\Bible pictures\Satan-Devil and demons\Devils and evil spirits coiming out of Babylon &amp; Vatican 2.bmp"/>
          <p:cNvPicPr>
            <a:picLocks noChangeAspect="1" noChangeArrowheads="1"/>
          </p:cNvPicPr>
          <p:nvPr/>
        </p:nvPicPr>
        <p:blipFill>
          <a:blip r:embed="rId4" cstate="print"/>
          <a:srcRect/>
          <a:stretch>
            <a:fillRect/>
          </a:stretch>
        </p:blipFill>
        <p:spPr bwMode="auto">
          <a:xfrm>
            <a:off x="4724400" y="990600"/>
            <a:ext cx="3378200" cy="2895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0" y="3962400"/>
            <a:ext cx="9144000" cy="2862322"/>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“Behold, I will make them of the synagogue of Satan, which say they are Jews, and are not, but do lie; behold, I will make them to come and worship before thy feet, and to know that I have loved thee.”</a:t>
            </a:r>
            <a:endParaRPr lang="en-US" sz="36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815838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professortruth.com/wp-content/uploads/2013/06/KNOW-THEM-BY-THEIR-FRUI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0" y="685800"/>
            <a:ext cx="918413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6494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0" y="274638"/>
            <a:ext cx="4876800" cy="6049962"/>
          </a:xfrm>
        </p:spPr>
        <p:txBody>
          <a:bodyPr>
            <a:normAutofit fontScale="90000"/>
          </a:bodyPr>
          <a:lstStyle/>
          <a:p>
            <a:r>
              <a:rPr lang="en-US" i="1" dirty="0" smtClean="0"/>
              <a:t>“They profess that they know </a:t>
            </a:r>
            <a:br>
              <a:rPr lang="en-US" i="1" dirty="0" smtClean="0"/>
            </a:br>
            <a:r>
              <a:rPr lang="en-US" i="1" dirty="0" smtClean="0"/>
              <a:t>God; but in their works they deny him, being abominable (unlawful), and disobedient, and unto every good work reprobate.” </a:t>
            </a:r>
            <a:br>
              <a:rPr lang="en-US" i="1" dirty="0" smtClean="0"/>
            </a:br>
            <a:r>
              <a:rPr lang="en-US" i="1" dirty="0" smtClean="0"/>
              <a:t>(Titus 1:16) </a:t>
            </a:r>
            <a:endParaRPr lang="en-US" i="1" dirty="0"/>
          </a:p>
        </p:txBody>
      </p:sp>
      <p:pic>
        <p:nvPicPr>
          <p:cNvPr id="4098" name="Picture 2"/>
          <p:cNvPicPr>
            <a:picLocks noChangeAspect="1" noChangeArrowheads="1"/>
          </p:cNvPicPr>
          <p:nvPr/>
        </p:nvPicPr>
        <p:blipFill>
          <a:blip r:embed="rId3" cstate="print"/>
          <a:srcRect/>
          <a:stretch>
            <a:fillRect/>
          </a:stretch>
        </p:blipFill>
        <p:spPr bwMode="auto">
          <a:xfrm>
            <a:off x="228600" y="914400"/>
            <a:ext cx="3622058" cy="4495800"/>
          </a:xfrm>
          <a:prstGeom prst="rect">
            <a:avLst/>
          </a:prstGeom>
          <a:noFill/>
          <a:ln w="9525">
            <a:noFill/>
            <a:miter lim="800000"/>
            <a:headEnd/>
            <a:tailEnd/>
          </a:ln>
        </p:spPr>
      </p:pic>
      <p:pic>
        <p:nvPicPr>
          <p:cNvPr id="4" name="Picture 3" descr="C:\Users\Ptr. Daniel White\Desktop\Bible pictures\Satan-Devil and demons\Devils and evil spirits coiming out of Babylon &amp; Vatican 2.bmp"/>
          <p:cNvPicPr>
            <a:picLocks noChangeAspect="1" noChangeArrowheads="1"/>
          </p:cNvPicPr>
          <p:nvPr/>
        </p:nvPicPr>
        <p:blipFill>
          <a:blip r:embed="rId4" cstate="print"/>
          <a:srcRect/>
          <a:stretch>
            <a:fillRect/>
          </a:stretch>
        </p:blipFill>
        <p:spPr bwMode="auto">
          <a:xfrm>
            <a:off x="1828800" y="2895600"/>
            <a:ext cx="1511299" cy="1295400"/>
          </a:xfrm>
          <a:prstGeom prst="ellipse">
            <a:avLst/>
          </a:prstGeom>
          <a:ln>
            <a:noFill/>
          </a:ln>
          <a:effectLst>
            <a:softEdge rad="112500"/>
          </a:effectLst>
        </p:spPr>
      </p:pic>
    </p:spTree>
    <p:extLst>
      <p:ext uri="{BB962C8B-B14F-4D97-AF65-F5344CB8AC3E}">
        <p14:creationId xmlns:p14="http://schemas.microsoft.com/office/powerpoint/2010/main" val="3705893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odsoutreachministryint.org/ScrollsHeavenRevelationS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754">
            <a:off x="4495800" y="220055"/>
            <a:ext cx="4322869" cy="30537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3399" y="3505200"/>
            <a:ext cx="8132869" cy="2554545"/>
          </a:xfrm>
          <a:prstGeom prst="rect">
            <a:avLst/>
          </a:prstGeom>
        </p:spPr>
        <p:txBody>
          <a:bodyPr wrap="square">
            <a:spAutoFit/>
          </a:bodyPr>
          <a:lstStyle/>
          <a:p>
            <a:pPr algn="ctr"/>
            <a:r>
              <a:rPr lang="en-US" sz="3200" i="1" dirty="0" smtClean="0"/>
              <a:t>“What </a:t>
            </a:r>
            <a:r>
              <a:rPr lang="en-US" sz="3200" i="1" dirty="0"/>
              <a:t>thou </a:t>
            </a:r>
            <a:r>
              <a:rPr lang="en-US" sz="3200" i="1" dirty="0" err="1"/>
              <a:t>seest</a:t>
            </a:r>
            <a:r>
              <a:rPr lang="en-US" sz="3200" i="1" dirty="0"/>
              <a:t>, write in a book, and send it unto the seven churches which are in Asia; unto Ephesus, and unto Smyrna, and unto </a:t>
            </a:r>
            <a:r>
              <a:rPr lang="en-US" sz="3200" i="1" dirty="0" err="1"/>
              <a:t>Pergamos</a:t>
            </a:r>
            <a:r>
              <a:rPr lang="en-US" sz="3200" i="1" dirty="0"/>
              <a:t>, and unto Thyatira, and unto Sardis, and unto Philadelphia, and unto Laodicea</a:t>
            </a:r>
            <a:r>
              <a:rPr lang="en-US" sz="3200" i="1" dirty="0" smtClean="0"/>
              <a:t>.”</a:t>
            </a:r>
            <a:endParaRPr lang="en-US" sz="3200" i="1" dirty="0"/>
          </a:p>
        </p:txBody>
      </p:sp>
      <p:pic>
        <p:nvPicPr>
          <p:cNvPr id="1028" name="Picture 4" descr="http://media4lifeministries.files.wordpress.com/2012/01/scrollparchgold1_1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65470">
            <a:off x="439036" y="307608"/>
            <a:ext cx="3660156" cy="2878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4094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Praying\1 Dad's Pix (99).jpg"/>
          <p:cNvPicPr>
            <a:picLocks noChangeAspect="1" noChangeArrowheads="1"/>
          </p:cNvPicPr>
          <p:nvPr/>
        </p:nvPicPr>
        <p:blipFill>
          <a:blip r:embed="rId3" cstate="print"/>
          <a:srcRect/>
          <a:stretch>
            <a:fillRect/>
          </a:stretch>
        </p:blipFill>
        <p:spPr bwMode="auto">
          <a:xfrm>
            <a:off x="533400" y="1828800"/>
            <a:ext cx="8077200" cy="5029200"/>
          </a:xfrm>
          <a:prstGeom prst="ellipse">
            <a:avLst/>
          </a:prstGeom>
          <a:ln>
            <a:noFill/>
          </a:ln>
          <a:effectLst>
            <a:softEdge rad="112500"/>
          </a:effectLst>
        </p:spPr>
      </p:pic>
      <p:sp>
        <p:nvSpPr>
          <p:cNvPr id="3" name="Title 2"/>
          <p:cNvSpPr>
            <a:spLocks noGrp="1"/>
          </p:cNvSpPr>
          <p:nvPr>
            <p:ph type="title"/>
          </p:nvPr>
        </p:nvSpPr>
        <p:spPr/>
        <p:txBody>
          <a:bodyPr>
            <a:normAutofit fontScale="90000"/>
          </a:bodyPr>
          <a:lstStyle/>
          <a:p>
            <a:r>
              <a:rPr lang="en-US" i="1" dirty="0" smtClean="0"/>
              <a:t>“I will make them to come and  worship before thy feet…”</a:t>
            </a:r>
            <a:endParaRPr lang="en-US" i="1" dirty="0"/>
          </a:p>
        </p:txBody>
      </p:sp>
    </p:spTree>
    <p:extLst>
      <p:ext uri="{BB962C8B-B14F-4D97-AF65-F5344CB8AC3E}">
        <p14:creationId xmlns:p14="http://schemas.microsoft.com/office/powerpoint/2010/main" val="652014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www.nowtheendbegins.com/blog/wp-content/uploads/2014/04/great-white-throne-judgment-book-of-revelation-chapter-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9" y="457200"/>
            <a:ext cx="9127621" cy="5888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4069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Users\Ptr. Daniel White\Desktop\Bible pictures\Prophecy pictures\prophecy pictures\rapture and second coming\God_bride.jpg"/>
          <p:cNvPicPr>
            <a:picLocks noChangeAspect="1" noChangeArrowheads="1"/>
          </p:cNvPicPr>
          <p:nvPr/>
        </p:nvPicPr>
        <p:blipFill>
          <a:blip r:embed="rId3" cstate="print"/>
          <a:srcRect/>
          <a:stretch>
            <a:fillRect/>
          </a:stretch>
        </p:blipFill>
        <p:spPr bwMode="auto">
          <a:xfrm>
            <a:off x="4876800" y="0"/>
            <a:ext cx="3818435" cy="3200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293" name="Picture 5" descr="C:\Users\Ptr. Daniel White\Desktop\Bible pictures\Prophecy pictures\prophecy pictures\rapture and second coming\greeting.jpg"/>
          <p:cNvPicPr>
            <a:picLocks noChangeAspect="1" noChangeArrowheads="1"/>
          </p:cNvPicPr>
          <p:nvPr/>
        </p:nvPicPr>
        <p:blipFill>
          <a:blip r:embed="rId4" cstate="print"/>
          <a:srcRect l="4096" t="4767" r="5802" b="14192"/>
          <a:stretch>
            <a:fillRect/>
          </a:stretch>
        </p:blipFill>
        <p:spPr bwMode="auto">
          <a:xfrm>
            <a:off x="4876800" y="3352800"/>
            <a:ext cx="3962400" cy="3276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itle 5"/>
          <p:cNvSpPr>
            <a:spLocks noGrp="1"/>
          </p:cNvSpPr>
          <p:nvPr>
            <p:ph type="title"/>
          </p:nvPr>
        </p:nvSpPr>
        <p:spPr>
          <a:xfrm>
            <a:off x="0" y="274638"/>
            <a:ext cx="4495800" cy="6278562"/>
          </a:xfrm>
        </p:spPr>
        <p:txBody>
          <a:bodyPr>
            <a:normAutofit/>
          </a:bodyPr>
          <a:lstStyle/>
          <a:p>
            <a:r>
              <a:rPr lang="en-US" sz="5400" i="1" dirty="0" smtClean="0"/>
              <a:t> “I have loved thee…”</a:t>
            </a:r>
            <a:endParaRPr lang="en-US" sz="5400" i="1" dirty="0"/>
          </a:p>
        </p:txBody>
      </p:sp>
      <p:pic>
        <p:nvPicPr>
          <p:cNvPr id="12291" name="Picture 3" descr="C:\Users\Ptr. Daniel White\Desktop\Bible pictures\Prophecy pictures\prophecy pictures\rapture and second coming\ch2_Second_Coming_Harry Anderson.jpg"/>
          <p:cNvPicPr>
            <a:picLocks noChangeAspect="1" noChangeArrowheads="1"/>
          </p:cNvPicPr>
          <p:nvPr/>
        </p:nvPicPr>
        <p:blipFill>
          <a:blip r:embed="rId5" cstate="print"/>
          <a:srcRect/>
          <a:stretch>
            <a:fillRect/>
          </a:stretch>
        </p:blipFill>
        <p:spPr bwMode="auto">
          <a:xfrm>
            <a:off x="228600" y="0"/>
            <a:ext cx="4419600" cy="640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51550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20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p:cTn id="12" dur="1000" fill="hold"/>
                                        <p:tgtEl>
                                          <p:spTgt spid="12292"/>
                                        </p:tgtEl>
                                        <p:attrNameLst>
                                          <p:attrName>ppt_w</p:attrName>
                                        </p:attrNameLst>
                                      </p:cBhvr>
                                      <p:tavLst>
                                        <p:tav tm="0">
                                          <p:val>
                                            <p:fltVal val="0"/>
                                          </p:val>
                                        </p:tav>
                                        <p:tav tm="100000">
                                          <p:val>
                                            <p:strVal val="#ppt_w"/>
                                          </p:val>
                                        </p:tav>
                                      </p:tavLst>
                                    </p:anim>
                                    <p:anim calcmode="lin" valueType="num">
                                      <p:cBhvr>
                                        <p:cTn id="13" dur="1000" fill="hold"/>
                                        <p:tgtEl>
                                          <p:spTgt spid="12292"/>
                                        </p:tgtEl>
                                        <p:attrNameLst>
                                          <p:attrName>ppt_h</p:attrName>
                                        </p:attrNameLst>
                                      </p:cBhvr>
                                      <p:tavLst>
                                        <p:tav tm="0">
                                          <p:val>
                                            <p:fltVal val="0"/>
                                          </p:val>
                                        </p:tav>
                                        <p:tav tm="100000">
                                          <p:val>
                                            <p:strVal val="#ppt_h"/>
                                          </p:val>
                                        </p:tav>
                                      </p:tavLst>
                                    </p:anim>
                                    <p:animEffect transition="in" filter="fade">
                                      <p:cBhvr>
                                        <p:cTn id="14" dur="1000"/>
                                        <p:tgtEl>
                                          <p:spTgt spid="1229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12293"/>
                                        </p:tgtEl>
                                        <p:attrNameLst>
                                          <p:attrName>style.visibility</p:attrName>
                                        </p:attrNameLst>
                                      </p:cBhvr>
                                      <p:to>
                                        <p:strVal val="visible"/>
                                      </p:to>
                                    </p:set>
                                    <p:animEffect transition="in" filter="barn(inHorizontal)">
                                      <p:cBhvr>
                                        <p:cTn id="19" dur="1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Desktop\Bible pictures\Prophecy pictures\prophecy pictures\rapture and second coming\Judgement was given.jpg"/>
          <p:cNvPicPr>
            <a:picLocks noChangeAspect="1" noChangeArrowheads="1"/>
          </p:cNvPicPr>
          <p:nvPr/>
        </p:nvPicPr>
        <p:blipFill>
          <a:blip r:embed="rId3" cstate="print"/>
          <a:srcRect/>
          <a:stretch>
            <a:fillRect/>
          </a:stretch>
        </p:blipFill>
        <p:spPr bwMode="auto">
          <a:xfrm>
            <a:off x="0" y="0"/>
            <a:ext cx="3886200" cy="5148760"/>
          </a:xfrm>
          <a:prstGeom prst="rect">
            <a:avLst/>
          </a:prstGeom>
          <a:ln>
            <a:noFill/>
          </a:ln>
          <a:effectLst>
            <a:softEdge rad="112500"/>
          </a:effectLst>
        </p:spPr>
      </p:pic>
      <p:sp>
        <p:nvSpPr>
          <p:cNvPr id="4" name="Title 3"/>
          <p:cNvSpPr>
            <a:spLocks noGrp="1"/>
          </p:cNvSpPr>
          <p:nvPr>
            <p:ph type="title"/>
          </p:nvPr>
        </p:nvSpPr>
        <p:spPr>
          <a:xfrm>
            <a:off x="3886200" y="0"/>
            <a:ext cx="5257800" cy="2362200"/>
          </a:xfrm>
        </p:spPr>
        <p:txBody>
          <a:bodyPr>
            <a:normAutofit/>
          </a:bodyPr>
          <a:lstStyle/>
          <a:p>
            <a:r>
              <a:rPr lang="en-US" i="1" dirty="0" smtClean="0"/>
              <a:t>“I will keep thee from the hour of temptation…”</a:t>
            </a:r>
            <a:endParaRPr lang="en-US" i="1" dirty="0"/>
          </a:p>
        </p:txBody>
      </p:sp>
      <p:pic>
        <p:nvPicPr>
          <p:cNvPr id="12290" name="Picture 2" descr="http://www.nowtheendbegins.com/blog/wp-content/uploads/the-time-of-jacobs-trouble-great-tribulation-now-the-end-begi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800" y="2895600"/>
            <a:ext cx="5283200" cy="3962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107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Ptr. Daniel White\Desktop\Bible pictures\Prophecy pictures\prophecy pictures\revelation\Religious-Christian-264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1270" name="Picture 6" descr="C:\Users\Ptr. Daniel White\Desktop\Bible pictures\Churches\Church\1-04-05 019.jpg"/>
          <p:cNvPicPr>
            <a:picLocks noChangeAspect="1" noChangeArrowheads="1"/>
          </p:cNvPicPr>
          <p:nvPr/>
        </p:nvPicPr>
        <p:blipFill>
          <a:blip r:embed="rId4" cstate="print"/>
          <a:srcRect/>
          <a:stretch>
            <a:fillRect/>
          </a:stretch>
        </p:blipFill>
        <p:spPr bwMode="auto">
          <a:xfrm>
            <a:off x="0" y="-1242"/>
            <a:ext cx="9144000" cy="6859242"/>
          </a:xfrm>
          <a:prstGeom prst="rect">
            <a:avLst/>
          </a:prstGeom>
          <a:noFill/>
        </p:spPr>
      </p:pic>
      <p:pic>
        <p:nvPicPr>
          <p:cNvPr id="1027" name="Picture 3" descr="C:\Users\Ptr. Daniel White\Desktop\Bible pictures\Prophecy pictures\prophecy pictures\rapture and second coming\jesus_rapture.jpg"/>
          <p:cNvPicPr>
            <a:picLocks noChangeAspect="1" noChangeArrowheads="1"/>
          </p:cNvPicPr>
          <p:nvPr/>
        </p:nvPicPr>
        <p:blipFill>
          <a:blip r:embed="rId5" cstate="print"/>
          <a:srcRect/>
          <a:stretch>
            <a:fillRect/>
          </a:stretch>
        </p:blipFill>
        <p:spPr bwMode="auto">
          <a:xfrm>
            <a:off x="0" y="0"/>
            <a:ext cx="9144000" cy="6858001"/>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838200" y="2971801"/>
            <a:ext cx="7772400" cy="707886"/>
          </a:xfrm>
          <a:prstGeom prst="rect">
            <a:avLst/>
          </a:prstGeom>
        </p:spPr>
        <p:txBody>
          <a:bodyPr wrap="square">
            <a:spAutoFit/>
          </a:bodyPr>
          <a:lstStyle/>
          <a:p>
            <a:pPr algn="ctr"/>
            <a:r>
              <a:rPr lang="en-US" sz="4000" i="1" dirty="0" smtClean="0">
                <a:effectLst>
                  <a:glow rad="101600">
                    <a:schemeClr val="bg1">
                      <a:alpha val="60000"/>
                    </a:schemeClr>
                  </a:glow>
                </a:effectLst>
              </a:rPr>
              <a:t>“Behold, I come quickly.”</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2508038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FBC\Documents\Dad’s Prophesy Series\Pictures\Internet Pictures\16~.jpg"/>
          <p:cNvPicPr>
            <a:picLocks noChangeAspect="1" noChangeArrowheads="1"/>
          </p:cNvPicPr>
          <p:nvPr/>
        </p:nvPicPr>
        <p:blipFill>
          <a:blip r:embed="rId3" cstate="print"/>
          <a:srcRect/>
          <a:stretch>
            <a:fillRect/>
          </a:stretch>
        </p:blipFill>
        <p:spPr bwMode="auto">
          <a:xfrm>
            <a:off x="-52388" y="0"/>
            <a:ext cx="9196388" cy="6910388"/>
          </a:xfrm>
          <a:prstGeom prst="rect">
            <a:avLst/>
          </a:prstGeom>
          <a:ln>
            <a:noFill/>
          </a:ln>
          <a:effectLst>
            <a:softEdge rad="112500"/>
          </a:effectLst>
        </p:spPr>
      </p:pic>
    </p:spTree>
    <p:extLst>
      <p:ext uri="{BB962C8B-B14F-4D97-AF65-F5344CB8AC3E}">
        <p14:creationId xmlns:p14="http://schemas.microsoft.com/office/powerpoint/2010/main" val="3831689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BC\Documents\Dad’s Prophesy Series\Pictures\Internet Pictures\17~.jpg"/>
          <p:cNvPicPr>
            <a:picLocks noChangeAspect="1" noChangeArrowheads="1"/>
          </p:cNvPicPr>
          <p:nvPr/>
        </p:nvPicPr>
        <p:blipFill>
          <a:blip r:embed="rId3" cstate="print"/>
          <a:srcRect/>
          <a:stretch>
            <a:fillRect/>
          </a:stretch>
        </p:blipFill>
        <p:spPr bwMode="auto">
          <a:xfrm>
            <a:off x="-52388" y="0"/>
            <a:ext cx="9196388" cy="6910388"/>
          </a:xfrm>
          <a:prstGeom prst="rect">
            <a:avLst/>
          </a:prstGeom>
          <a:ln>
            <a:noFill/>
          </a:ln>
          <a:effectLst>
            <a:softEdge rad="112500"/>
          </a:effectLst>
        </p:spPr>
      </p:pic>
    </p:spTree>
    <p:extLst>
      <p:ext uri="{BB962C8B-B14F-4D97-AF65-F5344CB8AC3E}">
        <p14:creationId xmlns:p14="http://schemas.microsoft.com/office/powerpoint/2010/main" val="2917620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Bible pictures\Prophecy pictures\prophecy pictures\revelation\scan0013.jpg"/>
          <p:cNvPicPr>
            <a:picLocks noChangeAspect="1" noChangeArrowheads="1"/>
          </p:cNvPicPr>
          <p:nvPr/>
        </p:nvPicPr>
        <p:blipFill>
          <a:blip r:embed="rId3" cstate="print">
            <a:lum bright="-20000"/>
          </a:blip>
          <a:srcRect/>
          <a:stretch>
            <a:fillRect/>
          </a:stretch>
        </p:blipFill>
        <p:spPr bwMode="auto">
          <a:xfrm>
            <a:off x="0" y="0"/>
            <a:ext cx="5029199" cy="6858000"/>
          </a:xfrm>
          <a:prstGeom prst="rect">
            <a:avLst/>
          </a:prstGeom>
          <a:noFill/>
        </p:spPr>
      </p:pic>
      <p:pic>
        <p:nvPicPr>
          <p:cNvPr id="3074" name="Picture 2" descr="C:\Users\Ptr. Daniel White\Desktop\Bible pictures\heaven\Jesus-cross-heaven.jpg"/>
          <p:cNvPicPr>
            <a:picLocks noChangeAspect="1" noChangeArrowheads="1"/>
          </p:cNvPicPr>
          <p:nvPr/>
        </p:nvPicPr>
        <p:blipFill>
          <a:blip r:embed="rId4" cstate="print">
            <a:lum bright="-20000"/>
          </a:blip>
          <a:srcRect/>
          <a:stretch>
            <a:fillRect/>
          </a:stretch>
        </p:blipFill>
        <p:spPr bwMode="auto">
          <a:xfrm>
            <a:off x="5029200" y="0"/>
            <a:ext cx="4114800" cy="3048000"/>
          </a:xfrm>
          <a:prstGeom prst="ellipse">
            <a:avLst/>
          </a:prstGeom>
          <a:ln>
            <a:noFill/>
          </a:ln>
          <a:effectLst>
            <a:softEdge rad="112500"/>
          </a:effectLst>
        </p:spPr>
      </p:pic>
      <p:sp>
        <p:nvSpPr>
          <p:cNvPr id="7" name="Title 6"/>
          <p:cNvSpPr>
            <a:spLocks noGrp="1"/>
          </p:cNvSpPr>
          <p:nvPr>
            <p:ph type="title"/>
          </p:nvPr>
        </p:nvSpPr>
        <p:spPr>
          <a:xfrm>
            <a:off x="4876800" y="2971800"/>
            <a:ext cx="4267200" cy="3886200"/>
          </a:xfrm>
        </p:spPr>
        <p:txBody>
          <a:bodyPr>
            <a:normAutofit fontScale="90000"/>
          </a:bodyPr>
          <a:lstStyle/>
          <a:p>
            <a:r>
              <a:rPr lang="en-US" i="1" dirty="0" smtClean="0"/>
              <a:t>“For God hath not appointed us to wrath, but to obtain salvation by our Lord Jesus Christ…”</a:t>
            </a:r>
            <a:endParaRPr lang="en-US" i="1" dirty="0"/>
          </a:p>
        </p:txBody>
      </p:sp>
    </p:spTree>
    <p:extLst>
      <p:ext uri="{BB962C8B-B14F-4D97-AF65-F5344CB8AC3E}">
        <p14:creationId xmlns:p14="http://schemas.microsoft.com/office/powerpoint/2010/main" val="3061194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to="" calcmode="lin" valueType="num">
                                      <p:cBhvr>
                                        <p:cTn id="7" dur="1" fill="hold"/>
                                        <p:tgtEl>
                                          <p:spTgt spid="307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4648200" y="1066800"/>
            <a:ext cx="4038600" cy="5391150"/>
          </a:xfrm>
          <a:prstGeom prst="rect">
            <a:avLst/>
          </a:prstGeom>
          <a:ln>
            <a:noFill/>
          </a:ln>
          <a:effectLst>
            <a:softEdge rad="112500"/>
          </a:effectLst>
        </p:spPr>
      </p:pic>
      <p:pic>
        <p:nvPicPr>
          <p:cNvPr id="5124" name="Picture 4" descr="C:\Users\Ptr. Daniel White\Desktop\Bible pictures\crowns\1 Dad's Pix (39).jpg"/>
          <p:cNvPicPr>
            <a:picLocks noChangeAspect="1" noChangeArrowheads="1"/>
          </p:cNvPicPr>
          <p:nvPr/>
        </p:nvPicPr>
        <p:blipFill>
          <a:blip r:embed="rId4" cstate="print"/>
          <a:srcRect/>
          <a:stretch>
            <a:fillRect/>
          </a:stretch>
        </p:blipFill>
        <p:spPr bwMode="auto">
          <a:xfrm>
            <a:off x="533400" y="2514600"/>
            <a:ext cx="3714750" cy="4008723"/>
          </a:xfrm>
          <a:prstGeom prst="rect">
            <a:avLst/>
          </a:prstGeom>
          <a:ln>
            <a:noFill/>
          </a:ln>
          <a:effectLst>
            <a:softEdge rad="112500"/>
          </a:effectLst>
        </p:spPr>
      </p:pic>
      <p:sp>
        <p:nvSpPr>
          <p:cNvPr id="6" name="Title 5"/>
          <p:cNvSpPr>
            <a:spLocks noGrp="1"/>
          </p:cNvSpPr>
          <p:nvPr>
            <p:ph type="title"/>
          </p:nvPr>
        </p:nvSpPr>
        <p:spPr>
          <a:xfrm>
            <a:off x="4876799" y="4406900"/>
            <a:ext cx="3617913" cy="1362075"/>
          </a:xfrm>
        </p:spPr>
        <p:txBody>
          <a:bodyPr>
            <a:normAutofit/>
          </a:bodyPr>
          <a:lstStyle/>
          <a:p>
            <a:pPr algn="ctr"/>
            <a:r>
              <a:rPr lang="en-US" sz="4400" b="0" i="1" dirty="0" smtClean="0">
                <a:effectLst>
                  <a:glow rad="101600">
                    <a:schemeClr val="bg1">
                      <a:alpha val="60000"/>
                    </a:schemeClr>
                  </a:glow>
                </a:effectLst>
              </a:rPr>
              <a:t>“Hold Fast…”</a:t>
            </a:r>
            <a:endParaRPr lang="en-US" sz="4400" b="0" i="1" dirty="0">
              <a:effectLst>
                <a:glow rad="101600">
                  <a:schemeClr val="bg1">
                    <a:alpha val="60000"/>
                  </a:schemeClr>
                </a:glow>
              </a:effectLst>
            </a:endParaRPr>
          </a:p>
        </p:txBody>
      </p:sp>
      <p:sp>
        <p:nvSpPr>
          <p:cNvPr id="7" name="Text Placeholder 6"/>
          <p:cNvSpPr>
            <a:spLocks noGrp="1"/>
          </p:cNvSpPr>
          <p:nvPr>
            <p:ph type="body" idx="1"/>
          </p:nvPr>
        </p:nvSpPr>
        <p:spPr>
          <a:xfrm>
            <a:off x="228600" y="381001"/>
            <a:ext cx="4267199" cy="2057399"/>
          </a:xfrm>
        </p:spPr>
        <p:txBody>
          <a:bodyPr>
            <a:noAutofit/>
          </a:bodyPr>
          <a:lstStyle/>
          <a:p>
            <a:pPr algn="ctr"/>
            <a:r>
              <a:rPr lang="en-US" sz="4400" i="1" dirty="0" smtClean="0"/>
              <a:t>“…THAT NO MAN TAKE THY CROWN…”</a:t>
            </a:r>
            <a:endParaRPr lang="en-US" sz="4400" i="1" dirty="0"/>
          </a:p>
        </p:txBody>
      </p:sp>
    </p:spTree>
    <p:extLst>
      <p:ext uri="{BB962C8B-B14F-4D97-AF65-F5344CB8AC3E}">
        <p14:creationId xmlns:p14="http://schemas.microsoft.com/office/powerpoint/2010/main" val="249417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to="" calcmode="lin" valueType="num">
                                      <p:cBhvr>
                                        <p:cTn id="13" dur="1" fill="hold"/>
                                        <p:tgtEl>
                                          <p:spTgt spid="6"/>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nodeType="clickEffect">
                                  <p:stCondLst>
                                    <p:cond delay="0"/>
                                  </p:stCondLst>
                                  <p:childTnLst>
                                    <p:set>
                                      <p:cBhvr>
                                        <p:cTn id="17" dur="1" fill="hold">
                                          <p:stCondLst>
                                            <p:cond delay="0"/>
                                          </p:stCondLst>
                                        </p:cTn>
                                        <p:tgtEl>
                                          <p:spTgt spid="5124"/>
                                        </p:tgtEl>
                                        <p:attrNameLst>
                                          <p:attrName>style.visibility</p:attrName>
                                        </p:attrNameLst>
                                      </p:cBhvr>
                                      <p:to>
                                        <p:strVal val="visible"/>
                                      </p:to>
                                    </p:set>
                                    <p:anim to="" calcmode="lin" valueType="num">
                                      <p:cBhvr>
                                        <p:cTn id="18" dur="1" fill="hold"/>
                                        <p:tgtEl>
                                          <p:spTgt spid="5124"/>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to="" calcmode="lin" valueType="num">
                                      <p:cBhvr>
                                        <p:cTn id="23" dur="1" fill="hold"/>
                                        <p:tgtEl>
                                          <p:spTgt spid="7">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crowns\1 Dad's Pix (39).jpg"/>
          <p:cNvPicPr>
            <a:picLocks noChangeAspect="1" noChangeArrowheads="1"/>
          </p:cNvPicPr>
          <p:nvPr/>
        </p:nvPicPr>
        <p:blipFill>
          <a:blip r:embed="rId3" cstate="print"/>
          <a:srcRect/>
          <a:stretch>
            <a:fillRect/>
          </a:stretch>
        </p:blipFill>
        <p:spPr bwMode="auto">
          <a:xfrm>
            <a:off x="304800" y="228600"/>
            <a:ext cx="2743200" cy="2960288"/>
          </a:xfrm>
          <a:prstGeom prst="rect">
            <a:avLst/>
          </a:prstGeom>
          <a:ln>
            <a:noFill/>
          </a:ln>
          <a:effectLst>
            <a:softEdge rad="112500"/>
          </a:effectLst>
        </p:spPr>
      </p:pic>
      <p:sp>
        <p:nvSpPr>
          <p:cNvPr id="4" name="Content Placeholder 3"/>
          <p:cNvSpPr>
            <a:spLocks noGrp="1"/>
          </p:cNvSpPr>
          <p:nvPr>
            <p:ph idx="1"/>
          </p:nvPr>
        </p:nvSpPr>
        <p:spPr>
          <a:xfrm>
            <a:off x="3048000" y="228600"/>
            <a:ext cx="5715000" cy="6629400"/>
          </a:xfrm>
        </p:spPr>
        <p:txBody>
          <a:bodyPr>
            <a:normAutofit lnSpcReduction="10000"/>
          </a:bodyPr>
          <a:lstStyle/>
          <a:p>
            <a:r>
              <a:rPr lang="en-US" dirty="0" smtClean="0">
                <a:solidFill>
                  <a:srgbClr val="FFC000"/>
                </a:solidFill>
              </a:rPr>
              <a:t>Crown of righteousness </a:t>
            </a:r>
            <a:r>
              <a:rPr lang="en-US" dirty="0" smtClean="0"/>
              <a:t>(for all those who love the appearing of Jesus Christ)</a:t>
            </a:r>
          </a:p>
          <a:p>
            <a:r>
              <a:rPr lang="en-US" dirty="0" smtClean="0">
                <a:solidFill>
                  <a:srgbClr val="FFC000"/>
                </a:solidFill>
              </a:rPr>
              <a:t>Crown of life </a:t>
            </a:r>
            <a:r>
              <a:rPr lang="en-US" dirty="0" smtClean="0"/>
              <a:t>(for those who faithfully endure times of suffering and hardship for Christ)</a:t>
            </a:r>
          </a:p>
          <a:p>
            <a:r>
              <a:rPr lang="en-US" dirty="0" smtClean="0">
                <a:solidFill>
                  <a:srgbClr val="FFC000"/>
                </a:solidFill>
              </a:rPr>
              <a:t>Crown of glory </a:t>
            </a:r>
            <a:r>
              <a:rPr lang="en-US" dirty="0" smtClean="0"/>
              <a:t>(for faithful pastors)</a:t>
            </a:r>
          </a:p>
          <a:p>
            <a:r>
              <a:rPr lang="en-US" dirty="0" smtClean="0">
                <a:solidFill>
                  <a:srgbClr val="FFC000"/>
                </a:solidFill>
              </a:rPr>
              <a:t>Crown of rejoicing </a:t>
            </a:r>
            <a:r>
              <a:rPr lang="en-US" dirty="0" smtClean="0"/>
              <a:t>(for soul winners)</a:t>
            </a:r>
          </a:p>
          <a:p>
            <a:r>
              <a:rPr lang="en-US" dirty="0" smtClean="0">
                <a:solidFill>
                  <a:srgbClr val="FFC000"/>
                </a:solidFill>
              </a:rPr>
              <a:t>Incorruptible crown </a:t>
            </a:r>
            <a:r>
              <a:rPr lang="en-US" dirty="0" smtClean="0"/>
              <a:t>(for those who faithfully run the race and fight the fight)</a:t>
            </a:r>
            <a:endParaRPr lang="en-US" dirty="0"/>
          </a:p>
        </p:txBody>
      </p:sp>
    </p:spTree>
    <p:extLst>
      <p:ext uri="{BB962C8B-B14F-4D97-AF65-F5344CB8AC3E}">
        <p14:creationId xmlns:p14="http://schemas.microsoft.com/office/powerpoint/2010/main" val="202179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Title 2"/>
          <p:cNvSpPr>
            <a:spLocks noGrp="1"/>
          </p:cNvSpPr>
          <p:nvPr>
            <p:ph type="title"/>
          </p:nvPr>
        </p:nvSpPr>
        <p:spPr>
          <a:xfrm>
            <a:off x="457200" y="838200"/>
            <a:ext cx="8229600" cy="3048000"/>
          </a:xfrm>
        </p:spPr>
        <p:txBody>
          <a:bodyPr/>
          <a:lstStyle/>
          <a:p>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Revelation 2:1-7</a:t>
            </a:r>
            <a:b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br>
            <a:r>
              <a:rPr lang="en-US" b="1" i="1" dirty="0" smtClean="0">
                <a:solidFill>
                  <a:schemeClr val="bg1"/>
                </a:solidFill>
                <a:effectLst>
                  <a:glow rad="228600">
                    <a:schemeClr val="accent6">
                      <a:satMod val="175000"/>
                      <a:alpha val="40000"/>
                    </a:schemeClr>
                  </a:glow>
                </a:effectLst>
                <a:latin typeface="Times New Roman" pitchFamily="18" charset="0"/>
                <a:cs typeface="Times New Roman" pitchFamily="18" charset="0"/>
              </a:rPr>
              <a:t>The Church at Ephesus</a:t>
            </a:r>
            <a:endParaRPr lang="en-US" b="1" i="1" dirty="0">
              <a:solidFill>
                <a:schemeClr val="bg1"/>
              </a:solidFill>
              <a:effectLst>
                <a:glow rad="2286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5975498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church-of-the-firstborn.com/wp-content/uploads/2013/01/image1.png"/>
          <p:cNvPicPr>
            <a:picLocks noChangeAspect="1" noChangeArrowheads="1"/>
          </p:cNvPicPr>
          <p:nvPr/>
        </p:nvPicPr>
        <p:blipFill>
          <a:blip r:embed="rId3" cstate="print"/>
          <a:srcRect/>
          <a:stretch>
            <a:fillRect/>
          </a:stretch>
        </p:blipFill>
        <p:spPr bwMode="auto">
          <a:xfrm>
            <a:off x="0" y="-57150"/>
            <a:ext cx="9220200" cy="6915150"/>
          </a:xfrm>
          <a:prstGeom prst="rect">
            <a:avLst/>
          </a:prstGeom>
          <a:noFill/>
        </p:spPr>
      </p:pic>
      <p:pic>
        <p:nvPicPr>
          <p:cNvPr id="13318" name="Picture 6" descr="http://thevoiceofmary.files.wordpress.com/2013/04/jesus-on-the-throne.jpg"/>
          <p:cNvPicPr>
            <a:picLocks noChangeAspect="1" noChangeArrowheads="1"/>
          </p:cNvPicPr>
          <p:nvPr/>
        </p:nvPicPr>
        <p:blipFill>
          <a:blip r:embed="rId4" cstate="print"/>
          <a:srcRect/>
          <a:stretch>
            <a:fillRect/>
          </a:stretch>
        </p:blipFill>
        <p:spPr bwMode="auto">
          <a:xfrm>
            <a:off x="3352800" y="152400"/>
            <a:ext cx="2314575" cy="2457451"/>
          </a:xfrm>
          <a:prstGeom prst="ellipse">
            <a:avLst/>
          </a:prstGeom>
          <a:ln>
            <a:noFill/>
          </a:ln>
          <a:effectLst>
            <a:softEdge rad="112500"/>
          </a:effectLst>
        </p:spPr>
      </p:pic>
      <p:pic>
        <p:nvPicPr>
          <p:cNvPr id="7" name="Picture 6" descr="http://thevoiceofmary.files.wordpress.com/2013/04/jesus-on-the-throne.jpg"/>
          <p:cNvPicPr>
            <a:picLocks noChangeAspect="1" noChangeArrowheads="1"/>
          </p:cNvPicPr>
          <p:nvPr/>
        </p:nvPicPr>
        <p:blipFill>
          <a:blip r:embed="rId4" cstate="print">
            <a:lum bright="20000"/>
          </a:blip>
          <a:srcRect/>
          <a:stretch>
            <a:fillRect/>
          </a:stretch>
        </p:blipFill>
        <p:spPr bwMode="auto">
          <a:xfrm rot="10800000">
            <a:off x="3657599" y="2269471"/>
            <a:ext cx="1752600" cy="1860786"/>
          </a:xfrm>
          <a:prstGeom prst="ellipse">
            <a:avLst/>
          </a:prstGeom>
          <a:ln>
            <a:noFill/>
          </a:ln>
          <a:effectLst>
            <a:softEdge rad="112500"/>
          </a:effectLst>
        </p:spPr>
      </p:pic>
      <p:pic>
        <p:nvPicPr>
          <p:cNvPr id="3" name="Picture 4" descr="C:\Users\Ptr. Daniel White\Desktop\Bible pictures\crowns\1 Dad's Pix (39).jpg"/>
          <p:cNvPicPr>
            <a:picLocks noChangeAspect="1" noChangeArrowheads="1"/>
          </p:cNvPicPr>
          <p:nvPr/>
        </p:nvPicPr>
        <p:blipFill>
          <a:blip r:embed="rId5" cstate="print"/>
          <a:srcRect/>
          <a:stretch>
            <a:fillRect/>
          </a:stretch>
        </p:blipFill>
        <p:spPr bwMode="auto">
          <a:xfrm>
            <a:off x="3657600" y="2209800"/>
            <a:ext cx="1752600" cy="1891296"/>
          </a:xfrm>
          <a:prstGeom prst="ellipse">
            <a:avLst/>
          </a:prstGeom>
          <a:ln>
            <a:noFill/>
          </a:ln>
          <a:effectLst>
            <a:softEdge rad="112500"/>
          </a:effectLst>
        </p:spPr>
      </p:pic>
    </p:spTree>
    <p:extLst>
      <p:ext uri="{BB962C8B-B14F-4D97-AF65-F5344CB8AC3E}">
        <p14:creationId xmlns:p14="http://schemas.microsoft.com/office/powerpoint/2010/main" val="1362286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Bible pictures\heaven\gate.jpg"/>
          <p:cNvPicPr>
            <a:picLocks noChangeAspect="1" noChangeArrowheads="1"/>
          </p:cNvPicPr>
          <p:nvPr/>
        </p:nvPicPr>
        <p:blipFill>
          <a:blip r:embed="rId3" cstate="print"/>
          <a:srcRect l="5538" t="4157" r="9027" b="12680"/>
          <a:stretch>
            <a:fillRect/>
          </a:stretch>
        </p:blipFill>
        <p:spPr bwMode="auto">
          <a:xfrm>
            <a:off x="0" y="304800"/>
            <a:ext cx="4876800" cy="6324600"/>
          </a:xfrm>
          <a:prstGeom prst="rect">
            <a:avLst/>
          </a:prstGeom>
          <a:ln>
            <a:noFill/>
          </a:ln>
          <a:effectLst>
            <a:softEdge rad="112500"/>
          </a:effectLst>
        </p:spPr>
      </p:pic>
      <p:pic>
        <p:nvPicPr>
          <p:cNvPr id="3" name="Picture 2" descr="C:\Users\Ptr. Daniel White\Desktop\Bible pictures\heaven\gate.jpg"/>
          <p:cNvPicPr>
            <a:picLocks noChangeAspect="1" noChangeArrowheads="1"/>
          </p:cNvPicPr>
          <p:nvPr/>
        </p:nvPicPr>
        <p:blipFill>
          <a:blip r:embed="rId3" cstate="print"/>
          <a:srcRect l="8208" t="6523" r="75302" b="20334"/>
          <a:stretch>
            <a:fillRect/>
          </a:stretch>
        </p:blipFill>
        <p:spPr bwMode="auto">
          <a:xfrm>
            <a:off x="1752600" y="457200"/>
            <a:ext cx="990600" cy="5562600"/>
          </a:xfrm>
          <a:prstGeom prst="rect">
            <a:avLst/>
          </a:prstGeom>
          <a:ln>
            <a:noFill/>
          </a:ln>
          <a:effectLst>
            <a:softEdge rad="112500"/>
          </a:effectLst>
        </p:spPr>
      </p:pic>
      <p:sp>
        <p:nvSpPr>
          <p:cNvPr id="4" name="Rectangle 3"/>
          <p:cNvSpPr/>
          <p:nvPr/>
        </p:nvSpPr>
        <p:spPr>
          <a:xfrm>
            <a:off x="5029200" y="838200"/>
            <a:ext cx="3810000" cy="4832092"/>
          </a:xfrm>
          <a:prstGeom prst="rect">
            <a:avLst/>
          </a:prstGeom>
        </p:spPr>
        <p:txBody>
          <a:bodyPr wrap="square">
            <a:spAutoFit/>
          </a:bodyPr>
          <a:lstStyle/>
          <a:p>
            <a:pPr algn="ctr"/>
            <a:r>
              <a:rPr lang="en-US" sz="4400" i="1" dirty="0" smtClean="0"/>
              <a:t>“Him that </a:t>
            </a:r>
            <a:r>
              <a:rPr lang="en-US" sz="4400" i="1" dirty="0" err="1" smtClean="0"/>
              <a:t>overcometh</a:t>
            </a:r>
            <a:r>
              <a:rPr lang="en-US" sz="4400" i="1" dirty="0" smtClean="0"/>
              <a:t> will I make a pillar in the temple of my God, and he shall go no more out.”</a:t>
            </a:r>
            <a:endParaRPr lang="en-US" sz="4400" i="1" dirty="0"/>
          </a:p>
        </p:txBody>
      </p:sp>
    </p:spTree>
    <p:extLst>
      <p:ext uri="{BB962C8B-B14F-4D97-AF65-F5344CB8AC3E}">
        <p14:creationId xmlns:p14="http://schemas.microsoft.com/office/powerpoint/2010/main" val="347539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C:\Users\Ptr. Daniel White\Desktop\Bible pictures\heaven\heaven-joy.jpg"/>
          <p:cNvPicPr>
            <a:picLocks noChangeAspect="1" noChangeArrowheads="1"/>
          </p:cNvPicPr>
          <p:nvPr/>
        </p:nvPicPr>
        <p:blipFill>
          <a:blip r:embed="rId3" cstate="print"/>
          <a:srcRect/>
          <a:stretch>
            <a:fillRect/>
          </a:stretch>
        </p:blipFill>
        <p:spPr bwMode="auto">
          <a:xfrm>
            <a:off x="0" y="0"/>
            <a:ext cx="4495800" cy="6089974"/>
          </a:xfrm>
          <a:prstGeom prst="ellipse">
            <a:avLst/>
          </a:prstGeom>
          <a:ln>
            <a:noFill/>
          </a:ln>
          <a:effectLst>
            <a:softEdge rad="112500"/>
          </a:effectLst>
        </p:spPr>
      </p:pic>
      <p:sp>
        <p:nvSpPr>
          <p:cNvPr id="4" name="Rectangle 3"/>
          <p:cNvSpPr/>
          <p:nvPr/>
        </p:nvSpPr>
        <p:spPr>
          <a:xfrm>
            <a:off x="4191000" y="1447800"/>
            <a:ext cx="4953000" cy="3477875"/>
          </a:xfrm>
          <a:prstGeom prst="rect">
            <a:avLst/>
          </a:prstGeom>
        </p:spPr>
        <p:txBody>
          <a:bodyPr wrap="square">
            <a:spAutoFit/>
          </a:bodyPr>
          <a:lstStyle/>
          <a:p>
            <a:pPr algn="ctr"/>
            <a:r>
              <a:rPr lang="en-US" sz="4400" i="1" dirty="0" smtClean="0"/>
              <a:t>“…and I will write upon him the name of my God...and I will write upon him my new name.”</a:t>
            </a:r>
            <a:endParaRPr lang="en-US" sz="4400" i="1" dirty="0"/>
          </a:p>
        </p:txBody>
      </p:sp>
    </p:spTree>
    <p:extLst>
      <p:ext uri="{BB962C8B-B14F-4D97-AF65-F5344CB8AC3E}">
        <p14:creationId xmlns:p14="http://schemas.microsoft.com/office/powerpoint/2010/main" val="3108960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heaven\New Jerusalem (2).jpg"/>
          <p:cNvPicPr>
            <a:picLocks noChangeAspect="1" noChangeArrowheads="1"/>
          </p:cNvPicPr>
          <p:nvPr/>
        </p:nvPicPr>
        <p:blipFill>
          <a:blip r:embed="rId3" cstate="print">
            <a:lum bright="-10000"/>
          </a:blip>
          <a:srcRect/>
          <a:stretch>
            <a:fillRect/>
          </a:stretch>
        </p:blipFill>
        <p:spPr bwMode="auto">
          <a:xfrm>
            <a:off x="228600" y="0"/>
            <a:ext cx="4724400" cy="6858000"/>
          </a:xfrm>
          <a:prstGeom prst="rect">
            <a:avLst/>
          </a:prstGeom>
          <a:noFill/>
        </p:spPr>
      </p:pic>
      <p:sp>
        <p:nvSpPr>
          <p:cNvPr id="9" name="Rectangle 8"/>
          <p:cNvSpPr/>
          <p:nvPr/>
        </p:nvSpPr>
        <p:spPr>
          <a:xfrm>
            <a:off x="5105400" y="1828800"/>
            <a:ext cx="3733800" cy="2554545"/>
          </a:xfrm>
          <a:prstGeom prst="rect">
            <a:avLst/>
          </a:prstGeom>
        </p:spPr>
        <p:txBody>
          <a:bodyPr wrap="square">
            <a:spAutoFit/>
          </a:bodyPr>
          <a:lstStyle/>
          <a:p>
            <a:pPr algn="ctr"/>
            <a:r>
              <a:rPr lang="en-US" sz="4000" i="1" dirty="0" smtClean="0">
                <a:effectLst>
                  <a:glow rad="101600">
                    <a:schemeClr val="bg1">
                      <a:alpha val="60000"/>
                    </a:schemeClr>
                  </a:glow>
                </a:effectLst>
              </a:rPr>
              <a:t>“…and the name of the city of my God, which is new Jerusalem.”</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720494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400" i="1" dirty="0" smtClean="0"/>
              <a:t>“I will write upon him…”</a:t>
            </a:r>
            <a:br>
              <a:rPr lang="en-US" sz="5400" i="1" dirty="0" smtClean="0"/>
            </a:br>
            <a:r>
              <a:rPr lang="en-US" i="1" dirty="0" smtClean="0"/>
              <a:t>(Guarantee of Eternal Security)</a:t>
            </a:r>
            <a:endParaRPr lang="en-US" i="1" dirty="0"/>
          </a:p>
        </p:txBody>
      </p:sp>
      <p:sp>
        <p:nvSpPr>
          <p:cNvPr id="3" name="Content Placeholder 2"/>
          <p:cNvSpPr>
            <a:spLocks noGrp="1"/>
          </p:cNvSpPr>
          <p:nvPr>
            <p:ph idx="1"/>
          </p:nvPr>
        </p:nvSpPr>
        <p:spPr>
          <a:xfrm>
            <a:off x="152400" y="1828800"/>
            <a:ext cx="8991600" cy="4648200"/>
          </a:xfrm>
        </p:spPr>
        <p:txBody>
          <a:bodyPr>
            <a:normAutofit lnSpcReduction="10000"/>
          </a:bodyPr>
          <a:lstStyle/>
          <a:p>
            <a:r>
              <a:rPr lang="en-US" sz="4800" i="1" dirty="0" smtClean="0">
                <a:solidFill>
                  <a:srgbClr val="FFC000"/>
                </a:solidFill>
              </a:rPr>
              <a:t>“The name of my God…”   </a:t>
            </a:r>
            <a:r>
              <a:rPr lang="en-US" sz="4800" i="1" dirty="0" smtClean="0"/>
              <a:t>(Ownership)</a:t>
            </a:r>
          </a:p>
          <a:p>
            <a:r>
              <a:rPr lang="en-US" sz="4800" i="1" dirty="0" smtClean="0">
                <a:solidFill>
                  <a:srgbClr val="FFC000"/>
                </a:solidFill>
              </a:rPr>
              <a:t>“The name of the city of my       </a:t>
            </a:r>
          </a:p>
          <a:p>
            <a:pPr>
              <a:buNone/>
            </a:pPr>
            <a:r>
              <a:rPr lang="en-US" sz="4800" i="1" dirty="0">
                <a:solidFill>
                  <a:srgbClr val="FFC000"/>
                </a:solidFill>
              </a:rPr>
              <a:t> </a:t>
            </a:r>
            <a:r>
              <a:rPr lang="en-US" sz="4800" i="1" dirty="0" smtClean="0">
                <a:solidFill>
                  <a:srgbClr val="FFC000"/>
                </a:solidFill>
              </a:rPr>
              <a:t>    God…” </a:t>
            </a:r>
            <a:r>
              <a:rPr lang="en-US" sz="4800" i="1" dirty="0" smtClean="0"/>
              <a:t>(Heavenly Citizenship)</a:t>
            </a:r>
          </a:p>
          <a:p>
            <a:r>
              <a:rPr lang="en-US" sz="4800" i="1" dirty="0" smtClean="0">
                <a:solidFill>
                  <a:srgbClr val="FFC000"/>
                </a:solidFill>
              </a:rPr>
              <a:t>“I will write upon him my new   </a:t>
            </a:r>
          </a:p>
          <a:p>
            <a:pPr>
              <a:buNone/>
            </a:pPr>
            <a:r>
              <a:rPr lang="en-US" sz="4800" i="1" dirty="0">
                <a:solidFill>
                  <a:srgbClr val="FFC000"/>
                </a:solidFill>
              </a:rPr>
              <a:t> </a:t>
            </a:r>
            <a:r>
              <a:rPr lang="en-US" sz="4800" i="1" dirty="0" smtClean="0">
                <a:solidFill>
                  <a:srgbClr val="FFC000"/>
                </a:solidFill>
              </a:rPr>
              <a:t>    name…” </a:t>
            </a:r>
            <a:r>
              <a:rPr lang="en-US" sz="4800" i="1" dirty="0" smtClean="0"/>
              <a:t>(Joint heirs with Christ)</a:t>
            </a:r>
            <a:endParaRPr lang="en-US" sz="4800" i="1" dirty="0"/>
          </a:p>
        </p:txBody>
      </p:sp>
    </p:spTree>
    <p:extLst>
      <p:ext uri="{BB962C8B-B14F-4D97-AF65-F5344CB8AC3E}">
        <p14:creationId xmlns:p14="http://schemas.microsoft.com/office/powerpoint/2010/main" val="1838167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3" end="3"/>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C:\Users\Ptr. Daniel White\Desktop\Bible pictures\bibles and book of life\Bible spirit dove.jpg"/>
          <p:cNvPicPr>
            <a:picLocks noChangeAspect="1" noChangeArrowheads="1"/>
          </p:cNvPicPr>
          <p:nvPr/>
        </p:nvPicPr>
        <p:blipFill>
          <a:blip r:embed="rId3" cstate="print"/>
          <a:srcRect/>
          <a:stretch>
            <a:fillRect/>
          </a:stretch>
        </p:blipFill>
        <p:spPr bwMode="auto">
          <a:xfrm>
            <a:off x="4003634" y="1525780"/>
            <a:ext cx="3100971" cy="2589019"/>
          </a:xfrm>
          <a:prstGeom prst="rect">
            <a:avLst/>
          </a:prstGeom>
          <a:ln>
            <a:noFill/>
          </a:ln>
          <a:effectLst>
            <a:softEdge rad="112500"/>
          </a:effectLst>
        </p:spPr>
      </p:pic>
      <p:pic>
        <p:nvPicPr>
          <p:cNvPr id="16389" name="Picture 5" descr="C:\Users\Ptr. Daniel White\Desktop\Bible pictures\Churches\scan0001.jpg"/>
          <p:cNvPicPr>
            <a:picLocks noChangeAspect="1" noChangeArrowheads="1"/>
          </p:cNvPicPr>
          <p:nvPr/>
        </p:nvPicPr>
        <p:blipFill>
          <a:blip r:embed="rId4" cstate="print">
            <a:lum bright="-20000"/>
          </a:blip>
          <a:srcRect t="2804" r="5573"/>
          <a:stretch>
            <a:fillRect/>
          </a:stretch>
        </p:blipFill>
        <p:spPr bwMode="auto">
          <a:xfrm>
            <a:off x="5943600" y="4217044"/>
            <a:ext cx="3124200" cy="2640956"/>
          </a:xfrm>
          <a:prstGeom prst="rect">
            <a:avLst/>
          </a:prstGeom>
          <a:ln>
            <a:noFill/>
          </a:ln>
          <a:effectLst>
            <a:softEdge rad="112500"/>
          </a:effectLst>
        </p:spPr>
      </p:pic>
      <p:pic>
        <p:nvPicPr>
          <p:cNvPr id="6" name="Picture 2" descr="C:\Users\Ptr. Daniel White\Desktop\Bible pictures\Praying\man praising God.bmp"/>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381000" y="1828800"/>
            <a:ext cx="3399090" cy="3798373"/>
          </a:xfrm>
          <a:prstGeom prst="ellipse">
            <a:avLst/>
          </a:prstGeom>
          <a:ln>
            <a:noFill/>
          </a:ln>
          <a:effectLst>
            <a:softEdge rad="112500"/>
          </a:effectLst>
        </p:spPr>
      </p:pic>
      <p:sp>
        <p:nvSpPr>
          <p:cNvPr id="2" name="Rectangle 1"/>
          <p:cNvSpPr/>
          <p:nvPr/>
        </p:nvSpPr>
        <p:spPr>
          <a:xfrm>
            <a:off x="10682" y="76200"/>
            <a:ext cx="9067800" cy="1200329"/>
          </a:xfrm>
          <a:prstGeom prst="rect">
            <a:avLst/>
          </a:prstGeom>
        </p:spPr>
        <p:txBody>
          <a:bodyPr wrap="square">
            <a:spAutoFit/>
          </a:bodyPr>
          <a:lstStyle/>
          <a:p>
            <a:pPr algn="ctr"/>
            <a:r>
              <a:rPr lang="en-US" sz="3600" i="1" dirty="0" smtClean="0"/>
              <a:t>“He that hath an ear, let him hear what the Spirit </a:t>
            </a:r>
            <a:r>
              <a:rPr lang="en-US" sz="3600" i="1" dirty="0" err="1" smtClean="0"/>
              <a:t>saith</a:t>
            </a:r>
            <a:r>
              <a:rPr lang="en-US" sz="3600" i="1" dirty="0" smtClean="0"/>
              <a:t> unto the churches.”</a:t>
            </a:r>
            <a:endParaRPr lang="en-US" sz="3600" i="1" dirty="0"/>
          </a:p>
        </p:txBody>
      </p:sp>
    </p:spTree>
    <p:extLst>
      <p:ext uri="{BB962C8B-B14F-4D97-AF65-F5344CB8AC3E}">
        <p14:creationId xmlns:p14="http://schemas.microsoft.com/office/powerpoint/2010/main" val="3524293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20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6389"/>
                                        </p:tgtEl>
                                        <p:attrNameLst>
                                          <p:attrName>style.visibility</p:attrName>
                                        </p:attrNameLst>
                                      </p:cBhvr>
                                      <p:to>
                                        <p:strVal val="visible"/>
                                      </p:to>
                                    </p:set>
                                    <p:anim calcmode="lin" valueType="num">
                                      <p:cBhvr>
                                        <p:cTn id="12" dur="1000" fill="hold"/>
                                        <p:tgtEl>
                                          <p:spTgt spid="16389"/>
                                        </p:tgtEl>
                                        <p:attrNameLst>
                                          <p:attrName>ppt_w</p:attrName>
                                        </p:attrNameLst>
                                      </p:cBhvr>
                                      <p:tavLst>
                                        <p:tav tm="0">
                                          <p:val>
                                            <p:strVal val="#ppt_w*0.70"/>
                                          </p:val>
                                        </p:tav>
                                        <p:tav tm="100000">
                                          <p:val>
                                            <p:strVal val="#ppt_w"/>
                                          </p:val>
                                        </p:tav>
                                      </p:tavLst>
                                    </p:anim>
                                    <p:anim calcmode="lin" valueType="num">
                                      <p:cBhvr>
                                        <p:cTn id="13" dur="1000" fill="hold"/>
                                        <p:tgtEl>
                                          <p:spTgt spid="16389"/>
                                        </p:tgtEl>
                                        <p:attrNameLst>
                                          <p:attrName>ppt_h</p:attrName>
                                        </p:attrNameLst>
                                      </p:cBhvr>
                                      <p:tavLst>
                                        <p:tav tm="0">
                                          <p:val>
                                            <p:strVal val="#ppt_h"/>
                                          </p:val>
                                        </p:tav>
                                        <p:tav tm="100000">
                                          <p:val>
                                            <p:strVal val="#ppt_h"/>
                                          </p:val>
                                        </p:tav>
                                      </p:tavLst>
                                    </p:anim>
                                    <p:animEffect transition="in" filter="fade">
                                      <p:cBhvr>
                                        <p:cTn id="14" dur="1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2.wp.com/www.agodman.com/blog/wp-content/uploads/2012/05/first-love-for-the-lord1.jpg?resize=450%2C2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7620000" cy="4233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211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828800" y="1676400"/>
            <a:ext cx="6324600" cy="1323439"/>
          </a:xfrm>
          <a:prstGeom prst="rect">
            <a:avLst/>
          </a:prstGeom>
        </p:spPr>
        <p:txBody>
          <a:bodyPr wrap="square">
            <a:spAutoFit/>
          </a:bodyPr>
          <a:lstStyle/>
          <a:p>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Revelation 2:8-11</a:t>
            </a:r>
            <a:endParaRPr lang="en-US" sz="4000" b="1" i="1" dirty="0">
              <a:solidFill>
                <a:schemeClr val="bg1"/>
              </a:solidFill>
              <a:effectLst>
                <a:glow rad="101600">
                  <a:srgbClr val="FFC000">
                    <a:alpha val="60000"/>
                  </a:srgbClr>
                </a:glow>
              </a:effectLst>
              <a:latin typeface="Times New Roman" pitchFamily="18" charset="0"/>
              <a:cs typeface="Times New Roman" pitchFamily="18" charset="0"/>
            </a:endParaRPr>
          </a:p>
          <a:p>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“The Church at Smyrna”</a:t>
            </a:r>
            <a:endParaRPr lang="en-US" sz="4000" dirty="0">
              <a:effectLst>
                <a:glow rad="101600">
                  <a:srgbClr val="FFC000">
                    <a:alpha val="60000"/>
                  </a:srgbClr>
                </a:glow>
              </a:effectLst>
            </a:endParaRPr>
          </a:p>
        </p:txBody>
      </p:sp>
    </p:spTree>
    <p:extLst>
      <p:ext uri="{BB962C8B-B14F-4D97-AF65-F5344CB8AC3E}">
        <p14:creationId xmlns:p14="http://schemas.microsoft.com/office/powerpoint/2010/main" val="2422330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biblebc.org/wp-content/uploads/2014/08/the-persecuted-chur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7458075" cy="558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9120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066800" y="1752600"/>
            <a:ext cx="7162800" cy="1323439"/>
          </a:xfrm>
          <a:prstGeom prst="rect">
            <a:avLst/>
          </a:prstGeom>
        </p:spPr>
        <p:txBody>
          <a:bodyPr wrap="square">
            <a:spAutoFit/>
          </a:bodyPr>
          <a:lstStyle/>
          <a:p>
            <a:pPr algn="ctr"/>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Revelation 2:12-17</a:t>
            </a:r>
          </a:p>
          <a:p>
            <a:pPr algn="ctr"/>
            <a:r>
              <a:rPr lang="en-US" sz="4000" b="1" i="1" dirty="0" smtClean="0">
                <a:solidFill>
                  <a:schemeClr val="bg1"/>
                </a:solidFill>
                <a:effectLst>
                  <a:glow rad="101600">
                    <a:srgbClr val="FFC000">
                      <a:alpha val="60000"/>
                    </a:srgbClr>
                  </a:glow>
                </a:effectLst>
                <a:latin typeface="Times New Roman" pitchFamily="18" charset="0"/>
                <a:cs typeface="Times New Roman" pitchFamily="18" charset="0"/>
              </a:rPr>
              <a:t> “The Church at Pergamos”</a:t>
            </a:r>
            <a:endParaRPr lang="en-US" sz="4000" dirty="0"/>
          </a:p>
        </p:txBody>
      </p:sp>
    </p:spTree>
    <p:extLst>
      <p:ext uri="{BB962C8B-B14F-4D97-AF65-F5344CB8AC3E}">
        <p14:creationId xmlns:p14="http://schemas.microsoft.com/office/powerpoint/2010/main" val="1271342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TotalTime>
  <Words>809</Words>
  <Application>Microsoft Office PowerPoint</Application>
  <PresentationFormat>On-screen Show (4:3)</PresentationFormat>
  <Paragraphs>105</Paragraphs>
  <Slides>55</Slides>
  <Notes>35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Revelation 1:1-19 The Vision of the  Glorified Christ</vt:lpstr>
      <vt:lpstr>PowerPoint Presentation</vt:lpstr>
      <vt:lpstr>PowerPoint Presentation</vt:lpstr>
      <vt:lpstr>Revelation 2:1-7 The Church at Ephesus</vt:lpstr>
      <vt:lpstr>PowerPoint Presentation</vt:lpstr>
      <vt:lpstr>PowerPoint Presentation</vt:lpstr>
      <vt:lpstr>PowerPoint Presentation</vt:lpstr>
      <vt:lpstr>PowerPoint Presentation</vt:lpstr>
      <vt:lpstr>PowerPoint Presentation</vt:lpstr>
      <vt:lpstr>PowerPoint Presentation</vt:lpstr>
      <vt:lpstr>  The Church that  Became Pagan</vt:lpstr>
      <vt:lpstr>PowerPoint Presentation</vt:lpstr>
      <vt:lpstr>The Spiritually Dead Church</vt:lpstr>
      <vt:lpstr>PowerPoint Presentation</vt:lpstr>
      <vt:lpstr>PowerPoint Presentation</vt:lpstr>
      <vt:lpstr>“And to the angel of the church in Philadelphia write; These things saith he that is holy, he that is true, he that hath the key of David, he that openeth, and no man shutteth; and shutteth, and no man openeth.”</vt:lpstr>
      <vt:lpstr>PowerPoint Presentation</vt:lpstr>
      <vt:lpstr>PowerPoint Presentation</vt:lpstr>
      <vt:lpstr>PowerPoint Presentation</vt:lpstr>
      <vt:lpstr>“I know thy works…”</vt:lpstr>
      <vt:lpstr>PowerPoint Presentation</vt:lpstr>
      <vt:lpstr>Discerning Open Doors</vt:lpstr>
      <vt:lpstr>PowerPoint Presentation</vt:lpstr>
      <vt:lpstr>“Thou hast little strength…”</vt:lpstr>
      <vt:lpstr>PowerPoint Presentation</vt:lpstr>
      <vt:lpstr>PowerPoint Presentation</vt:lpstr>
      <vt:lpstr>PowerPoint Presentation</vt:lpstr>
      <vt:lpstr>PowerPoint Presentation</vt:lpstr>
      <vt:lpstr>(Judges 7:3)  “Now therefore go to, proclaim in the ears of the people, saying, Whosoever is fearful and afraid, let him return and depart early from mount Gilead. And there returned of the people twenty and two thousand; and there remained ten thousand.”</vt:lpstr>
      <vt:lpstr>PowerPoint Presentation</vt:lpstr>
      <vt:lpstr>(Judges 7:6)  “And the number of them that lapped, putting their hand to their mouth, were three hundred men: but all the rest of the people bowed down upon their knees to drink water.”</vt:lpstr>
      <vt:lpstr>PowerPoint Presentation</vt:lpstr>
      <vt:lpstr>PowerPoint Presentation</vt:lpstr>
      <vt:lpstr>“Thou hast kept         my Word…”</vt:lpstr>
      <vt:lpstr>“Thou hast not denied my name…”</vt:lpstr>
      <vt:lpstr>PowerPoint Presentation</vt:lpstr>
      <vt:lpstr>PowerPoint Presentation</vt:lpstr>
      <vt:lpstr>“They profess that they know  God; but in their works they deny him, being abominable (unlawful), and disobedient, and unto every good work reprobate.”  (Titus 1:16) </vt:lpstr>
      <vt:lpstr>“I will make them to come and  worship before thy feet…”</vt:lpstr>
      <vt:lpstr>PowerPoint Presentation</vt:lpstr>
      <vt:lpstr> “I have loved thee…”</vt:lpstr>
      <vt:lpstr>“I will keep thee from the hour of temptation…”</vt:lpstr>
      <vt:lpstr>PowerPoint Presentation</vt:lpstr>
      <vt:lpstr>PowerPoint Presentation</vt:lpstr>
      <vt:lpstr>PowerPoint Presentation</vt:lpstr>
      <vt:lpstr>“For God hath not appointed us to wrath, but to obtain salvation by our Lord Jesus Christ…”</vt:lpstr>
      <vt:lpstr>“Hold Fast…”</vt:lpstr>
      <vt:lpstr>PowerPoint Presentation</vt:lpstr>
      <vt:lpstr>PowerPoint Presentation</vt:lpstr>
      <vt:lpstr>PowerPoint Presentation</vt:lpstr>
      <vt:lpstr>PowerPoint Presentation</vt:lpstr>
      <vt:lpstr>PowerPoint Presentation</vt:lpstr>
      <vt:lpstr>“I will write upon him…” (Guarantee of Eternal Security)</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11</cp:revision>
  <dcterms:created xsi:type="dcterms:W3CDTF">2015-01-07T15:26:05Z</dcterms:created>
  <dcterms:modified xsi:type="dcterms:W3CDTF">2015-02-19T12:36:20Z</dcterms:modified>
</cp:coreProperties>
</file>