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331" r:id="rId3"/>
    <p:sldId id="337" r:id="rId4"/>
    <p:sldId id="342" r:id="rId5"/>
    <p:sldId id="299" r:id="rId6"/>
    <p:sldId id="300" r:id="rId7"/>
    <p:sldId id="301" r:id="rId8"/>
    <p:sldId id="302" r:id="rId9"/>
    <p:sldId id="339" r:id="rId10"/>
    <p:sldId id="303" r:id="rId11"/>
    <p:sldId id="304" r:id="rId12"/>
    <p:sldId id="344" r:id="rId13"/>
    <p:sldId id="305" r:id="rId14"/>
    <p:sldId id="306" r:id="rId15"/>
    <p:sldId id="307" r:id="rId16"/>
    <p:sldId id="309" r:id="rId17"/>
    <p:sldId id="308" r:id="rId18"/>
    <p:sldId id="310"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45"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69" d="100"/>
          <a:sy n="69" d="100"/>
        </p:scale>
        <p:origin x="-117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A185AB-DF12-420E-96BF-2630AF646A3A}" type="datetimeFigureOut">
              <a:rPr lang="en-US" smtClean="0"/>
              <a:t>3/9/2015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56B9C9-DC47-46D5-B8AF-01FD0A89DA0F}" type="slidenum">
              <a:rPr lang="en-US" smtClean="0"/>
              <a:t>‹#›</a:t>
            </a:fld>
            <a:endParaRPr lang="en-US"/>
          </a:p>
        </p:txBody>
      </p:sp>
    </p:spTree>
    <p:extLst>
      <p:ext uri="{BB962C8B-B14F-4D97-AF65-F5344CB8AC3E}">
        <p14:creationId xmlns:p14="http://schemas.microsoft.com/office/powerpoint/2010/main" val="949473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15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19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21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23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24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8D6B31-EBCB-4E49-8B57-64EAEC3C863C}" type="slidenum">
              <a:rPr lang="en-US" smtClean="0"/>
              <a:pPr/>
              <a:t>25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26</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27</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38D6B31-EBCB-4E49-8B57-64EAEC3C863C}" type="slidenum">
              <a:rPr lang="en-US" smtClean="0"/>
              <a:pPr/>
              <a:t>28</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29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30</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31</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32</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33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34</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35</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36</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37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5C0C1F-751C-4CB9-A669-FA6877220747}"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10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ABB7CA-24CF-4938-ABE1-6ACB7962ABF4}"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53C480-1A99-453E-8033-E6B9AECA6E55}" type="datetimeFigureOut">
              <a:rPr lang="en-US" smtClean="0"/>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27D0A-1B02-4DD6-8E4D-5DD2E2903346}" type="slidenum">
              <a:rPr lang="en-US" smtClean="0"/>
              <a:t>‹#›</a:t>
            </a:fld>
            <a:endParaRPr lang="en-US"/>
          </a:p>
        </p:txBody>
      </p:sp>
    </p:spTree>
    <p:extLst>
      <p:ext uri="{BB962C8B-B14F-4D97-AF65-F5344CB8AC3E}">
        <p14:creationId xmlns:p14="http://schemas.microsoft.com/office/powerpoint/2010/main" val="1592071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3C480-1A99-453E-8033-E6B9AECA6E55}" type="datetimeFigureOut">
              <a:rPr lang="en-US" smtClean="0"/>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27D0A-1B02-4DD6-8E4D-5DD2E2903346}" type="slidenum">
              <a:rPr lang="en-US" smtClean="0"/>
              <a:t>‹#›</a:t>
            </a:fld>
            <a:endParaRPr lang="en-US"/>
          </a:p>
        </p:txBody>
      </p:sp>
    </p:spTree>
    <p:extLst>
      <p:ext uri="{BB962C8B-B14F-4D97-AF65-F5344CB8AC3E}">
        <p14:creationId xmlns:p14="http://schemas.microsoft.com/office/powerpoint/2010/main" val="3001544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3C480-1A99-453E-8033-E6B9AECA6E55}" type="datetimeFigureOut">
              <a:rPr lang="en-US" smtClean="0"/>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27D0A-1B02-4DD6-8E4D-5DD2E2903346}" type="slidenum">
              <a:rPr lang="en-US" smtClean="0"/>
              <a:t>‹#›</a:t>
            </a:fld>
            <a:endParaRPr lang="en-US"/>
          </a:p>
        </p:txBody>
      </p:sp>
    </p:spTree>
    <p:extLst>
      <p:ext uri="{BB962C8B-B14F-4D97-AF65-F5344CB8AC3E}">
        <p14:creationId xmlns:p14="http://schemas.microsoft.com/office/powerpoint/2010/main" val="2416637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000B80-83EE-49CC-9455-7EECE9D4C9BF}" type="datetimeFigureOut">
              <a:rPr lang="en-US" smtClean="0">
                <a:solidFill>
                  <a:prstClr val="white">
                    <a:tint val="75000"/>
                  </a:prstClr>
                </a:solidFill>
              </a:rPr>
              <a:pPr/>
              <a:t>3/9/2015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5E16DCA-63ED-40C0-968E-1851D26FA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32259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000B80-83EE-49CC-9455-7EECE9D4C9BF}" type="datetimeFigureOut">
              <a:rPr lang="en-US" smtClean="0">
                <a:solidFill>
                  <a:prstClr val="white">
                    <a:tint val="75000"/>
                  </a:prstClr>
                </a:solidFill>
              </a:rPr>
              <a:pPr/>
              <a:t>3/9/2015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5E16DCA-63ED-40C0-968E-1851D26FA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08294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000B80-83EE-49CC-9455-7EECE9D4C9BF}" type="datetimeFigureOut">
              <a:rPr lang="en-US" smtClean="0">
                <a:solidFill>
                  <a:prstClr val="white">
                    <a:tint val="75000"/>
                  </a:prstClr>
                </a:solidFill>
              </a:rPr>
              <a:pPr/>
              <a:t>3/9/2015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5E16DCA-63ED-40C0-968E-1851D26FA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23074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000B80-83EE-49CC-9455-7EECE9D4C9BF}" type="datetimeFigureOut">
              <a:rPr lang="en-US" smtClean="0">
                <a:solidFill>
                  <a:prstClr val="white">
                    <a:tint val="75000"/>
                  </a:prstClr>
                </a:solidFill>
              </a:rPr>
              <a:pPr/>
              <a:t>3/9/2015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5E16DCA-63ED-40C0-968E-1851D26FA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90173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000B80-83EE-49CC-9455-7EECE9D4C9BF}" type="datetimeFigureOut">
              <a:rPr lang="en-US" smtClean="0">
                <a:solidFill>
                  <a:prstClr val="white">
                    <a:tint val="75000"/>
                  </a:prstClr>
                </a:solidFill>
              </a:rPr>
              <a:pPr/>
              <a:t>3/9/2015</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25E16DCA-63ED-40C0-968E-1851D26FA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99404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000B80-83EE-49CC-9455-7EECE9D4C9BF}" type="datetimeFigureOut">
              <a:rPr lang="en-US" smtClean="0">
                <a:solidFill>
                  <a:prstClr val="white">
                    <a:tint val="75000"/>
                  </a:prstClr>
                </a:solidFill>
              </a:rPr>
              <a:pPr/>
              <a:t>3/9/2015</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25E16DCA-63ED-40C0-968E-1851D26FA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25501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000B80-83EE-49CC-9455-7EECE9D4C9BF}" type="datetimeFigureOut">
              <a:rPr lang="en-US" smtClean="0">
                <a:solidFill>
                  <a:prstClr val="white">
                    <a:tint val="75000"/>
                  </a:prstClr>
                </a:solidFill>
              </a:rPr>
              <a:pPr/>
              <a:t>3/9/2015</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25E16DCA-63ED-40C0-968E-1851D26FA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77091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000B80-83EE-49CC-9455-7EECE9D4C9BF}" type="datetimeFigureOut">
              <a:rPr lang="en-US" smtClean="0">
                <a:solidFill>
                  <a:prstClr val="white">
                    <a:tint val="75000"/>
                  </a:prstClr>
                </a:solidFill>
              </a:rPr>
              <a:pPr/>
              <a:t>3/9/2015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5E16DCA-63ED-40C0-968E-1851D26FA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4832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3C480-1A99-453E-8033-E6B9AECA6E55}" type="datetimeFigureOut">
              <a:rPr lang="en-US" smtClean="0"/>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27D0A-1B02-4DD6-8E4D-5DD2E2903346}" type="slidenum">
              <a:rPr lang="en-US" smtClean="0"/>
              <a:t>‹#›</a:t>
            </a:fld>
            <a:endParaRPr lang="en-US"/>
          </a:p>
        </p:txBody>
      </p:sp>
    </p:spTree>
    <p:extLst>
      <p:ext uri="{BB962C8B-B14F-4D97-AF65-F5344CB8AC3E}">
        <p14:creationId xmlns:p14="http://schemas.microsoft.com/office/powerpoint/2010/main" val="1542438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000B80-83EE-49CC-9455-7EECE9D4C9BF}" type="datetimeFigureOut">
              <a:rPr lang="en-US" smtClean="0">
                <a:solidFill>
                  <a:prstClr val="white">
                    <a:tint val="75000"/>
                  </a:prstClr>
                </a:solidFill>
              </a:rPr>
              <a:pPr/>
              <a:t>3/9/2015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5E16DCA-63ED-40C0-968E-1851D26FA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61357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000B80-83EE-49CC-9455-7EECE9D4C9BF}" type="datetimeFigureOut">
              <a:rPr lang="en-US" smtClean="0">
                <a:solidFill>
                  <a:prstClr val="white">
                    <a:tint val="75000"/>
                  </a:prstClr>
                </a:solidFill>
              </a:rPr>
              <a:pPr/>
              <a:t>3/9/2015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5E16DCA-63ED-40C0-968E-1851D26FA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01587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000B80-83EE-49CC-9455-7EECE9D4C9BF}" type="datetimeFigureOut">
              <a:rPr lang="en-US" smtClean="0">
                <a:solidFill>
                  <a:prstClr val="white">
                    <a:tint val="75000"/>
                  </a:prstClr>
                </a:solidFill>
              </a:rPr>
              <a:pPr/>
              <a:t>3/9/2015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5E16DCA-63ED-40C0-968E-1851D26FA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72996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53C480-1A99-453E-8033-E6B9AECA6E55}" type="datetimeFigureOut">
              <a:rPr lang="en-US" smtClean="0"/>
              <a:t>3/9/2015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27D0A-1B02-4DD6-8E4D-5DD2E2903346}" type="slidenum">
              <a:rPr lang="en-US" smtClean="0"/>
              <a:t>‹#›</a:t>
            </a:fld>
            <a:endParaRPr lang="en-US"/>
          </a:p>
        </p:txBody>
      </p:sp>
    </p:spTree>
    <p:extLst>
      <p:ext uri="{BB962C8B-B14F-4D97-AF65-F5344CB8AC3E}">
        <p14:creationId xmlns:p14="http://schemas.microsoft.com/office/powerpoint/2010/main" val="277007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53C480-1A99-453E-8033-E6B9AECA6E55}" type="datetimeFigureOut">
              <a:rPr lang="en-US" smtClean="0"/>
              <a:t>3/9/2015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27D0A-1B02-4DD6-8E4D-5DD2E2903346}" type="slidenum">
              <a:rPr lang="en-US" smtClean="0"/>
              <a:t>‹#›</a:t>
            </a:fld>
            <a:endParaRPr lang="en-US"/>
          </a:p>
        </p:txBody>
      </p:sp>
    </p:spTree>
    <p:extLst>
      <p:ext uri="{BB962C8B-B14F-4D97-AF65-F5344CB8AC3E}">
        <p14:creationId xmlns:p14="http://schemas.microsoft.com/office/powerpoint/2010/main" val="352760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53C480-1A99-453E-8033-E6B9AECA6E55}" type="datetimeFigureOut">
              <a:rPr lang="en-US" smtClean="0"/>
              <a:t>3/9/2015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727D0A-1B02-4DD6-8E4D-5DD2E2903346}" type="slidenum">
              <a:rPr lang="en-US" smtClean="0"/>
              <a:t>‹#›</a:t>
            </a:fld>
            <a:endParaRPr lang="en-US"/>
          </a:p>
        </p:txBody>
      </p:sp>
    </p:spTree>
    <p:extLst>
      <p:ext uri="{BB962C8B-B14F-4D97-AF65-F5344CB8AC3E}">
        <p14:creationId xmlns:p14="http://schemas.microsoft.com/office/powerpoint/2010/main" val="387271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53C480-1A99-453E-8033-E6B9AECA6E55}" type="datetimeFigureOut">
              <a:rPr lang="en-US" smtClean="0"/>
              <a:t>3/9/2015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27D0A-1B02-4DD6-8E4D-5DD2E2903346}" type="slidenum">
              <a:rPr lang="en-US" smtClean="0"/>
              <a:t>‹#›</a:t>
            </a:fld>
            <a:endParaRPr lang="en-US"/>
          </a:p>
        </p:txBody>
      </p:sp>
    </p:spTree>
    <p:extLst>
      <p:ext uri="{BB962C8B-B14F-4D97-AF65-F5344CB8AC3E}">
        <p14:creationId xmlns:p14="http://schemas.microsoft.com/office/powerpoint/2010/main" val="3921147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53C480-1A99-453E-8033-E6B9AECA6E55}" type="datetimeFigureOut">
              <a:rPr lang="en-US" smtClean="0"/>
              <a:t>3/9/2015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27D0A-1B02-4DD6-8E4D-5DD2E2903346}" type="slidenum">
              <a:rPr lang="en-US" smtClean="0"/>
              <a:t>‹#›</a:t>
            </a:fld>
            <a:endParaRPr lang="en-US"/>
          </a:p>
        </p:txBody>
      </p:sp>
    </p:spTree>
    <p:extLst>
      <p:ext uri="{BB962C8B-B14F-4D97-AF65-F5344CB8AC3E}">
        <p14:creationId xmlns:p14="http://schemas.microsoft.com/office/powerpoint/2010/main" val="623878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3C480-1A99-453E-8033-E6B9AECA6E55}" type="datetimeFigureOut">
              <a:rPr lang="en-US" smtClean="0"/>
              <a:t>3/9/2015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27D0A-1B02-4DD6-8E4D-5DD2E2903346}" type="slidenum">
              <a:rPr lang="en-US" smtClean="0"/>
              <a:t>‹#›</a:t>
            </a:fld>
            <a:endParaRPr lang="en-US"/>
          </a:p>
        </p:txBody>
      </p:sp>
    </p:spTree>
    <p:extLst>
      <p:ext uri="{BB962C8B-B14F-4D97-AF65-F5344CB8AC3E}">
        <p14:creationId xmlns:p14="http://schemas.microsoft.com/office/powerpoint/2010/main" val="736408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3C480-1A99-453E-8033-E6B9AECA6E55}" type="datetimeFigureOut">
              <a:rPr lang="en-US" smtClean="0"/>
              <a:t>3/9/2015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27D0A-1B02-4DD6-8E4D-5DD2E2903346}" type="slidenum">
              <a:rPr lang="en-US" smtClean="0"/>
              <a:t>‹#›</a:t>
            </a:fld>
            <a:endParaRPr lang="en-US"/>
          </a:p>
        </p:txBody>
      </p:sp>
    </p:spTree>
    <p:extLst>
      <p:ext uri="{BB962C8B-B14F-4D97-AF65-F5344CB8AC3E}">
        <p14:creationId xmlns:p14="http://schemas.microsoft.com/office/powerpoint/2010/main" val="3547184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53C480-1A99-453E-8033-E6B9AECA6E55}" type="datetimeFigureOut">
              <a:rPr lang="en-US" smtClean="0"/>
              <a:t>3/9/2015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27D0A-1B02-4DD6-8E4D-5DD2E2903346}" type="slidenum">
              <a:rPr lang="en-US" smtClean="0"/>
              <a:t>‹#›</a:t>
            </a:fld>
            <a:endParaRPr lang="en-US"/>
          </a:p>
        </p:txBody>
      </p:sp>
    </p:spTree>
    <p:extLst>
      <p:ext uri="{BB962C8B-B14F-4D97-AF65-F5344CB8AC3E}">
        <p14:creationId xmlns:p14="http://schemas.microsoft.com/office/powerpoint/2010/main" val="173736262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000B80-83EE-49CC-9455-7EECE9D4C9BF}" type="datetimeFigureOut">
              <a:rPr lang="en-US" smtClean="0">
                <a:solidFill>
                  <a:prstClr val="white">
                    <a:tint val="75000"/>
                  </a:prstClr>
                </a:solidFill>
              </a:rPr>
              <a:pPr/>
              <a:t>3/9/2015</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E16DCA-63ED-40C0-968E-1851D26FA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5636800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41.gif"/></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2286000" y="1524001"/>
            <a:ext cx="4724400" cy="2076450"/>
          </a:xfrm>
        </p:spPr>
        <p:txBody>
          <a:bodyPr>
            <a:normAutofit/>
          </a:bodyPr>
          <a:lstStyle/>
          <a:p>
            <a:r>
              <a:rPr lang="en-US" sz="5400" b="1" i="1" dirty="0" smtClean="0">
                <a:solidFill>
                  <a:schemeClr val="bg1"/>
                </a:solidFill>
                <a:effectLst>
                  <a:glow rad="63500">
                    <a:schemeClr val="accent3">
                      <a:satMod val="175000"/>
                      <a:alpha val="40000"/>
                    </a:schemeClr>
                  </a:glow>
                </a:effectLst>
                <a:latin typeface="Times New Roman" pitchFamily="18" charset="0"/>
                <a:cs typeface="Times New Roman" pitchFamily="18" charset="0"/>
              </a:rPr>
              <a:t>The Revelation of Jesus Christ</a:t>
            </a:r>
            <a:endParaRPr lang="en-US" sz="5400" b="1" i="1" dirty="0">
              <a:solidFill>
                <a:schemeClr val="bg1"/>
              </a:solidFill>
              <a:effectLst>
                <a:glow rad="63500">
                  <a:schemeClr val="accent3">
                    <a:satMod val="175000"/>
                    <a:alpha val="4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752600" y="3886200"/>
            <a:ext cx="6019800" cy="1752600"/>
          </a:xfrm>
        </p:spPr>
        <p:txBody>
          <a:bodyPr>
            <a:normAutofit/>
          </a:bodyPr>
          <a:lstStyle/>
          <a:p>
            <a:r>
              <a:rPr lang="en-US" sz="4400" b="1" i="1" dirty="0" smtClean="0">
                <a:solidFill>
                  <a:schemeClr val="bg1"/>
                </a:solidFill>
                <a:latin typeface="Times New Roman" pitchFamily="18" charset="0"/>
                <a:cs typeface="Times New Roman" pitchFamily="18" charset="0"/>
              </a:rPr>
              <a:t>A study of the book </a:t>
            </a:r>
          </a:p>
          <a:p>
            <a:r>
              <a:rPr lang="en-US" sz="4400" b="1" i="1" dirty="0" smtClean="0">
                <a:solidFill>
                  <a:schemeClr val="bg1"/>
                </a:solidFill>
                <a:latin typeface="Times New Roman" pitchFamily="18" charset="0"/>
                <a:cs typeface="Times New Roman" pitchFamily="18" charset="0"/>
              </a:rPr>
              <a:t>of Revelation</a:t>
            </a:r>
          </a:p>
        </p:txBody>
      </p:sp>
      <p:pic>
        <p:nvPicPr>
          <p:cNvPr id="1026" name="Picture 2" descr="http://www.ubfriends.org/wp-content/uploads/2013/04/7church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72"/>
            <a:ext cx="9144000" cy="686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593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Prophecy pictures\prophecy pictures\backgrounds\holy-bible-ii_1490_1024x768.jpg"/>
          <p:cNvPicPr>
            <a:picLocks noChangeAspect="1" noChangeArrowheads="1"/>
          </p:cNvPicPr>
          <p:nvPr/>
        </p:nvPicPr>
        <p:blipFill>
          <a:blip r:embed="rId3" cstate="print"/>
          <a:srcRect/>
          <a:stretch>
            <a:fillRect/>
          </a:stretch>
        </p:blipFill>
        <p:spPr bwMode="auto">
          <a:xfrm>
            <a:off x="-609601" y="-457201"/>
            <a:ext cx="9753601" cy="7315201"/>
          </a:xfrm>
          <a:prstGeom prst="rect">
            <a:avLst/>
          </a:prstGeom>
          <a:noFill/>
        </p:spPr>
      </p:pic>
      <p:sp>
        <p:nvSpPr>
          <p:cNvPr id="3" name="Content Placeholder 2"/>
          <p:cNvSpPr>
            <a:spLocks noGrp="1"/>
          </p:cNvSpPr>
          <p:nvPr>
            <p:ph idx="1"/>
          </p:nvPr>
        </p:nvSpPr>
        <p:spPr>
          <a:xfrm>
            <a:off x="228600" y="228600"/>
            <a:ext cx="8686800" cy="6400800"/>
          </a:xfrm>
        </p:spPr>
        <p:txBody>
          <a:bodyPr>
            <a:normAutofit lnSpcReduction="10000"/>
          </a:bodyPr>
          <a:lstStyle/>
          <a:p>
            <a:pPr>
              <a:buFont typeface="Wingdings"/>
              <a:buChar char="Ø"/>
            </a:pPr>
            <a:r>
              <a:rPr lang="en-US" sz="3600" dirty="0" smtClean="0">
                <a:effectLst>
                  <a:glow rad="101600">
                    <a:schemeClr val="bg1">
                      <a:alpha val="60000"/>
                    </a:schemeClr>
                  </a:glow>
                </a:effectLst>
              </a:rPr>
              <a:t>Teach </a:t>
            </a:r>
            <a:r>
              <a:rPr lang="en-US" sz="3600" i="1" dirty="0" smtClean="0">
                <a:effectLst>
                  <a:glow rad="101600">
                    <a:schemeClr val="bg1">
                      <a:alpha val="60000"/>
                    </a:schemeClr>
                  </a:glow>
                </a:effectLst>
              </a:rPr>
              <a:t>– I Timothy  3:2</a:t>
            </a:r>
          </a:p>
          <a:p>
            <a:pPr>
              <a:buFont typeface="Wingdings"/>
              <a:buChar char="Ø"/>
            </a:pPr>
            <a:r>
              <a:rPr lang="en-US" sz="3600" dirty="0" smtClean="0">
                <a:effectLst>
                  <a:glow rad="101600">
                    <a:schemeClr val="bg1">
                      <a:alpha val="60000"/>
                    </a:schemeClr>
                  </a:glow>
                </a:effectLst>
              </a:rPr>
              <a:t>Doctrine – </a:t>
            </a:r>
            <a:r>
              <a:rPr lang="en-US" sz="3600" i="1" dirty="0" smtClean="0">
                <a:effectLst>
                  <a:glow rad="101600">
                    <a:schemeClr val="bg1">
                      <a:alpha val="60000"/>
                    </a:schemeClr>
                  </a:glow>
                </a:effectLst>
              </a:rPr>
              <a:t>Titus 1:9</a:t>
            </a:r>
          </a:p>
          <a:p>
            <a:pPr>
              <a:buFont typeface="Wingdings"/>
              <a:buChar char="Ø"/>
            </a:pPr>
            <a:r>
              <a:rPr lang="en-US" sz="3600" dirty="0" smtClean="0">
                <a:effectLst>
                  <a:glow rad="101600">
                    <a:schemeClr val="bg1">
                      <a:alpha val="60000"/>
                    </a:schemeClr>
                  </a:glow>
                </a:effectLst>
              </a:rPr>
              <a:t>Reprove </a:t>
            </a:r>
            <a:r>
              <a:rPr lang="en-US" sz="3600" i="1" dirty="0" smtClean="0">
                <a:effectLst>
                  <a:glow rad="101600">
                    <a:schemeClr val="bg1">
                      <a:alpha val="60000"/>
                    </a:schemeClr>
                  </a:glow>
                </a:effectLst>
              </a:rPr>
              <a:t>– II Timothy 4:2</a:t>
            </a:r>
          </a:p>
          <a:p>
            <a:pPr>
              <a:buFont typeface="Wingdings"/>
              <a:buChar char="Ø"/>
            </a:pPr>
            <a:r>
              <a:rPr lang="en-US" sz="3600" dirty="0" smtClean="0">
                <a:effectLst>
                  <a:glow rad="101600">
                    <a:schemeClr val="bg1">
                      <a:alpha val="60000"/>
                    </a:schemeClr>
                  </a:glow>
                </a:effectLst>
              </a:rPr>
              <a:t>Rebuke – </a:t>
            </a:r>
            <a:r>
              <a:rPr lang="en-US" sz="3600" i="1" dirty="0" smtClean="0">
                <a:effectLst>
                  <a:glow rad="101600">
                    <a:schemeClr val="bg1">
                      <a:alpha val="60000"/>
                    </a:schemeClr>
                  </a:glow>
                </a:effectLst>
              </a:rPr>
              <a:t>II Timothy 4:2</a:t>
            </a:r>
            <a:endParaRPr lang="en-US" sz="3600" i="1" dirty="0">
              <a:effectLst>
                <a:glow rad="101600">
                  <a:schemeClr val="bg1">
                    <a:alpha val="60000"/>
                  </a:schemeClr>
                </a:glow>
              </a:effectLst>
            </a:endParaRPr>
          </a:p>
          <a:p>
            <a:pPr>
              <a:buFont typeface="Wingdings"/>
              <a:buChar char="Ø"/>
            </a:pPr>
            <a:r>
              <a:rPr lang="en-US" sz="3600" dirty="0" smtClean="0">
                <a:effectLst>
                  <a:glow rad="101600">
                    <a:schemeClr val="bg1">
                      <a:alpha val="60000"/>
                    </a:schemeClr>
                  </a:glow>
                </a:effectLst>
              </a:rPr>
              <a:t>Charge </a:t>
            </a:r>
            <a:r>
              <a:rPr lang="en-US" sz="3600" i="1" dirty="0" smtClean="0">
                <a:effectLst>
                  <a:glow rad="101600">
                    <a:schemeClr val="bg1">
                      <a:alpha val="60000"/>
                    </a:schemeClr>
                  </a:glow>
                </a:effectLst>
              </a:rPr>
              <a:t>– I Timothy 1:3</a:t>
            </a:r>
          </a:p>
          <a:p>
            <a:pPr>
              <a:buFont typeface="Wingdings"/>
              <a:buChar char="Ø"/>
            </a:pPr>
            <a:r>
              <a:rPr lang="en-US" sz="3600" dirty="0" smtClean="0">
                <a:effectLst>
                  <a:glow rad="101600">
                    <a:schemeClr val="bg1">
                      <a:alpha val="60000"/>
                    </a:schemeClr>
                  </a:glow>
                </a:effectLst>
              </a:rPr>
              <a:t>Counsel – </a:t>
            </a:r>
            <a:r>
              <a:rPr lang="en-US" sz="3600" i="1" dirty="0" smtClean="0">
                <a:effectLst>
                  <a:glow rad="101600">
                    <a:schemeClr val="bg1">
                      <a:alpha val="60000"/>
                    </a:schemeClr>
                  </a:glow>
                </a:effectLst>
              </a:rPr>
              <a:t>Proverbs 11:14</a:t>
            </a:r>
          </a:p>
          <a:p>
            <a:pPr>
              <a:buFont typeface="Wingdings"/>
              <a:buChar char="Ø"/>
            </a:pPr>
            <a:r>
              <a:rPr lang="en-US" sz="3600" dirty="0" smtClean="0">
                <a:effectLst>
                  <a:glow rad="101600">
                    <a:schemeClr val="bg1">
                      <a:alpha val="60000"/>
                    </a:schemeClr>
                  </a:glow>
                </a:effectLst>
              </a:rPr>
              <a:t>Correction – </a:t>
            </a:r>
            <a:r>
              <a:rPr lang="en-US" sz="3600" i="1" dirty="0" smtClean="0">
                <a:effectLst>
                  <a:glow rad="101600">
                    <a:schemeClr val="bg1">
                      <a:alpha val="60000"/>
                    </a:schemeClr>
                  </a:glow>
                </a:effectLst>
              </a:rPr>
              <a:t>II Timothy 3:16</a:t>
            </a:r>
          </a:p>
          <a:p>
            <a:pPr>
              <a:buFont typeface="Wingdings"/>
              <a:buChar char="Ø"/>
            </a:pPr>
            <a:r>
              <a:rPr lang="en-US" sz="3600" dirty="0" smtClean="0">
                <a:effectLst>
                  <a:glow rad="101600">
                    <a:schemeClr val="bg1">
                      <a:alpha val="60000"/>
                    </a:schemeClr>
                  </a:glow>
                </a:effectLst>
              </a:rPr>
              <a:t>Instruction in righteousness –                        </a:t>
            </a:r>
            <a:r>
              <a:rPr lang="en-US" sz="3600" i="1" dirty="0" smtClean="0">
                <a:effectLst>
                  <a:glow rad="101600">
                    <a:schemeClr val="bg1">
                      <a:alpha val="60000"/>
                    </a:schemeClr>
                  </a:glow>
                </a:effectLst>
              </a:rPr>
              <a:t>II Timothy 3:16</a:t>
            </a:r>
          </a:p>
          <a:p>
            <a:pPr>
              <a:buFont typeface="Wingdings"/>
              <a:buChar char="Ø"/>
            </a:pPr>
            <a:r>
              <a:rPr lang="en-US" sz="3600" dirty="0" smtClean="0">
                <a:effectLst>
                  <a:glow rad="101600">
                    <a:schemeClr val="bg1">
                      <a:alpha val="60000"/>
                    </a:schemeClr>
                  </a:glow>
                </a:effectLst>
              </a:rPr>
              <a:t>Protect the flock from wolves –               </a:t>
            </a:r>
            <a:r>
              <a:rPr lang="en-US" sz="3600" i="1" dirty="0" smtClean="0">
                <a:effectLst>
                  <a:glow rad="101600">
                    <a:schemeClr val="bg1">
                      <a:alpha val="60000"/>
                    </a:schemeClr>
                  </a:glow>
                </a:effectLst>
              </a:rPr>
              <a:t>John 10:8-18</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30268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447800"/>
            <a:ext cx="9906000" cy="891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C:\Users\Ptr. Daniel White\Desktop\Bible pictures\shephard\scan0042.jpg"/>
          <p:cNvPicPr>
            <a:picLocks noChangeAspect="1" noChangeArrowheads="1"/>
          </p:cNvPicPr>
          <p:nvPr/>
        </p:nvPicPr>
        <p:blipFill>
          <a:blip r:embed="rId3" cstate="print">
            <a:lum bright="-10000"/>
          </a:blip>
          <a:srcRect/>
          <a:stretch>
            <a:fillRect/>
          </a:stretch>
        </p:blipFill>
        <p:spPr bwMode="auto">
          <a:xfrm>
            <a:off x="1676400" y="-1143000"/>
            <a:ext cx="6019800" cy="8305800"/>
          </a:xfrm>
          <a:prstGeom prst="rect">
            <a:avLst/>
          </a:prstGeom>
          <a:ln>
            <a:noFill/>
          </a:ln>
          <a:effectLst>
            <a:softEdge rad="112500"/>
          </a:effectLst>
        </p:spPr>
      </p:pic>
    </p:spTree>
    <p:extLst>
      <p:ext uri="{BB962C8B-B14F-4D97-AF65-F5344CB8AC3E}">
        <p14:creationId xmlns:p14="http://schemas.microsoft.com/office/powerpoint/2010/main" val="1024509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redomag.com/wp-content/uploads/2011/11/dever1.jpg"/>
          <p:cNvPicPr>
            <a:picLocks noChangeAspect="1" noChangeArrowheads="1"/>
          </p:cNvPicPr>
          <p:nvPr/>
        </p:nvPicPr>
        <p:blipFill rotWithShape="1">
          <a:blip r:embed="rId3">
            <a:extLst>
              <a:ext uri="{28A0092B-C50C-407E-A947-70E740481C1C}">
                <a14:useLocalDpi xmlns:a14="http://schemas.microsoft.com/office/drawing/2010/main" val="0"/>
              </a:ext>
            </a:extLst>
          </a:blip>
          <a:srcRect l="10797" t="-897" b="1"/>
          <a:stretch/>
        </p:blipFill>
        <p:spPr bwMode="auto">
          <a:xfrm>
            <a:off x="-61546" y="-61546"/>
            <a:ext cx="9176238" cy="69195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295400"/>
          </a:xfrm>
        </p:spPr>
        <p:txBody>
          <a:bodyPr/>
          <a:lstStyle/>
          <a:p>
            <a:r>
              <a:rPr lang="en-US" dirty="0" smtClean="0">
                <a:effectLst>
                  <a:glow rad="101600">
                    <a:schemeClr val="bg1">
                      <a:alpha val="60000"/>
                    </a:schemeClr>
                  </a:glow>
                </a:effectLst>
              </a:rPr>
              <a:t>How to treat your Pastor</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228600" y="1295400"/>
            <a:ext cx="8686800" cy="4572000"/>
          </a:xfrm>
        </p:spPr>
        <p:txBody>
          <a:bodyPr>
            <a:noAutofit/>
          </a:bodyPr>
          <a:lstStyle/>
          <a:p>
            <a:r>
              <a:rPr lang="en-US" sz="3400" dirty="0" smtClean="0">
                <a:solidFill>
                  <a:srgbClr val="FFC000"/>
                </a:solidFill>
                <a:effectLst>
                  <a:glow rad="101600">
                    <a:schemeClr val="bg1">
                      <a:alpha val="60000"/>
                    </a:schemeClr>
                  </a:glow>
                </a:effectLst>
              </a:rPr>
              <a:t>Treat him as your Shepherd –                   </a:t>
            </a:r>
            <a:r>
              <a:rPr lang="en-US" sz="3400" i="1" dirty="0" smtClean="0">
                <a:solidFill>
                  <a:srgbClr val="FFC000"/>
                </a:solidFill>
                <a:effectLst>
                  <a:glow rad="101600">
                    <a:schemeClr val="bg1">
                      <a:alpha val="60000"/>
                    </a:schemeClr>
                  </a:glow>
                </a:effectLst>
              </a:rPr>
              <a:t>Jeremiah 3:15</a:t>
            </a:r>
          </a:p>
          <a:p>
            <a:pPr>
              <a:buFont typeface="Wingdings"/>
              <a:buChar char="Ø"/>
            </a:pPr>
            <a:r>
              <a:rPr lang="en-US" sz="3400" dirty="0" smtClean="0">
                <a:effectLst>
                  <a:glow rad="101600">
                    <a:schemeClr val="bg1">
                      <a:alpha val="60000"/>
                    </a:schemeClr>
                  </a:glow>
                </a:effectLst>
              </a:rPr>
              <a:t>Listen to his voice – </a:t>
            </a:r>
            <a:r>
              <a:rPr lang="en-US" sz="3400" i="1" dirty="0" smtClean="0">
                <a:effectLst>
                  <a:glow rad="101600">
                    <a:schemeClr val="bg1">
                      <a:alpha val="60000"/>
                    </a:schemeClr>
                  </a:glow>
                </a:effectLst>
              </a:rPr>
              <a:t>John 10:1-18</a:t>
            </a:r>
          </a:p>
          <a:p>
            <a:pPr>
              <a:buFont typeface="Wingdings"/>
              <a:buChar char="Ø"/>
            </a:pPr>
            <a:r>
              <a:rPr lang="en-US" sz="3400" dirty="0" smtClean="0">
                <a:effectLst>
                  <a:glow rad="101600">
                    <a:schemeClr val="bg1">
                      <a:alpha val="60000"/>
                    </a:schemeClr>
                  </a:glow>
                </a:effectLst>
              </a:rPr>
              <a:t>Follow his leadership – </a:t>
            </a:r>
            <a:r>
              <a:rPr lang="en-US" sz="3400" i="1" dirty="0" smtClean="0">
                <a:effectLst>
                  <a:glow rad="101600">
                    <a:schemeClr val="bg1">
                      <a:alpha val="60000"/>
                    </a:schemeClr>
                  </a:glow>
                </a:effectLst>
              </a:rPr>
              <a:t>Hebrews 13:7</a:t>
            </a:r>
          </a:p>
          <a:p>
            <a:pPr>
              <a:buFont typeface="Arial" charset="0"/>
              <a:buChar char="•"/>
            </a:pPr>
            <a:r>
              <a:rPr lang="en-US" sz="3400" dirty="0" smtClean="0">
                <a:solidFill>
                  <a:srgbClr val="FFC000"/>
                </a:solidFill>
                <a:effectLst>
                  <a:glow rad="101600">
                    <a:schemeClr val="bg1">
                      <a:alpha val="60000"/>
                    </a:schemeClr>
                  </a:glow>
                </a:effectLst>
              </a:rPr>
              <a:t>Respect him as an Elder – </a:t>
            </a:r>
            <a:r>
              <a:rPr lang="en-US" sz="3400" i="1" dirty="0" smtClean="0">
                <a:solidFill>
                  <a:srgbClr val="FFC000"/>
                </a:solidFill>
                <a:effectLst>
                  <a:glow rad="101600">
                    <a:schemeClr val="bg1">
                      <a:alpha val="60000"/>
                    </a:schemeClr>
                  </a:glow>
                </a:effectLst>
              </a:rPr>
              <a:t>I Timothy 5:17</a:t>
            </a:r>
          </a:p>
          <a:p>
            <a:pPr>
              <a:buFont typeface="Wingdings"/>
              <a:buChar char="Ø"/>
            </a:pPr>
            <a:r>
              <a:rPr lang="en-US" sz="3400" dirty="0" smtClean="0">
                <a:effectLst>
                  <a:glow rad="101600">
                    <a:schemeClr val="bg1">
                      <a:alpha val="60000"/>
                    </a:schemeClr>
                  </a:glow>
                </a:effectLst>
              </a:rPr>
              <a:t>Honor him – </a:t>
            </a:r>
            <a:r>
              <a:rPr lang="en-US" sz="3400" i="1" dirty="0" smtClean="0">
                <a:effectLst>
                  <a:glow rad="101600">
                    <a:schemeClr val="bg1">
                      <a:alpha val="60000"/>
                    </a:schemeClr>
                  </a:glow>
                </a:effectLst>
              </a:rPr>
              <a:t>“Double honor”</a:t>
            </a:r>
          </a:p>
          <a:p>
            <a:pPr>
              <a:buFont typeface="Wingdings"/>
              <a:buChar char="Ø"/>
            </a:pPr>
            <a:r>
              <a:rPr lang="en-US" sz="3400" dirty="0" smtClean="0">
                <a:effectLst>
                  <a:glow rad="101600">
                    <a:schemeClr val="bg1">
                      <a:alpha val="60000"/>
                    </a:schemeClr>
                  </a:glow>
                </a:effectLst>
              </a:rPr>
              <a:t>Do not rebuke him – </a:t>
            </a:r>
            <a:r>
              <a:rPr lang="en-US" sz="3400" i="1" dirty="0" smtClean="0">
                <a:effectLst>
                  <a:glow rad="101600">
                    <a:schemeClr val="bg1">
                      <a:alpha val="60000"/>
                    </a:schemeClr>
                  </a:glow>
                </a:effectLst>
              </a:rPr>
              <a:t>I Timothy 5:1</a:t>
            </a:r>
          </a:p>
          <a:p>
            <a:pPr>
              <a:buFont typeface="Wingdings"/>
              <a:buChar char="Ø"/>
            </a:pPr>
            <a:r>
              <a:rPr lang="en-US" sz="3400" dirty="0" smtClean="0">
                <a:effectLst>
                  <a:glow rad="101600">
                    <a:schemeClr val="bg1">
                      <a:alpha val="60000"/>
                    </a:schemeClr>
                  </a:glow>
                </a:effectLst>
              </a:rPr>
              <a:t>Never speak evil against him –                   </a:t>
            </a:r>
            <a:r>
              <a:rPr lang="en-US" sz="3400" i="1" dirty="0" smtClean="0">
                <a:effectLst>
                  <a:glow rad="101600">
                    <a:schemeClr val="bg1">
                      <a:alpha val="60000"/>
                    </a:schemeClr>
                  </a:glow>
                </a:effectLst>
              </a:rPr>
              <a:t>Exodus 22:28</a:t>
            </a:r>
          </a:p>
        </p:txBody>
      </p:sp>
    </p:spTree>
    <p:extLst>
      <p:ext uri="{BB962C8B-B14F-4D97-AF65-F5344CB8AC3E}">
        <p14:creationId xmlns:p14="http://schemas.microsoft.com/office/powerpoint/2010/main" val="8755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redomag.com/wp-content/uploads/2011/11/dever1.jpg"/>
          <p:cNvPicPr>
            <a:picLocks noChangeAspect="1" noChangeArrowheads="1"/>
          </p:cNvPicPr>
          <p:nvPr/>
        </p:nvPicPr>
        <p:blipFill rotWithShape="1">
          <a:blip r:embed="rId3">
            <a:extLst>
              <a:ext uri="{28A0092B-C50C-407E-A947-70E740481C1C}">
                <a14:useLocalDpi xmlns:a14="http://schemas.microsoft.com/office/drawing/2010/main" val="0"/>
              </a:ext>
            </a:extLst>
          </a:blip>
          <a:srcRect l="7094"/>
          <a:stretch/>
        </p:blipFill>
        <p:spPr bwMode="auto">
          <a:xfrm>
            <a:off x="-395655" y="0"/>
            <a:ext cx="9557239"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228600"/>
            <a:ext cx="9448800" cy="6629400"/>
          </a:xfrm>
        </p:spPr>
        <p:txBody>
          <a:bodyPr>
            <a:normAutofit lnSpcReduction="10000"/>
          </a:bodyPr>
          <a:lstStyle/>
          <a:p>
            <a:r>
              <a:rPr lang="en-US" dirty="0" smtClean="0">
                <a:solidFill>
                  <a:srgbClr val="FFC000"/>
                </a:solidFill>
                <a:effectLst>
                  <a:glow rad="101600">
                    <a:schemeClr val="bg1">
                      <a:alpha val="60000"/>
                    </a:schemeClr>
                  </a:glow>
                </a:effectLst>
              </a:rPr>
              <a:t>Treat him as a Bishop – </a:t>
            </a:r>
            <a:r>
              <a:rPr lang="en-US" i="1" dirty="0" smtClean="0">
                <a:solidFill>
                  <a:srgbClr val="FFC000"/>
                </a:solidFill>
                <a:effectLst>
                  <a:glow rad="101600">
                    <a:schemeClr val="bg1">
                      <a:alpha val="60000"/>
                    </a:schemeClr>
                  </a:glow>
                </a:effectLst>
              </a:rPr>
              <a:t>Acts 20:28</a:t>
            </a:r>
          </a:p>
          <a:p>
            <a:pPr>
              <a:buFont typeface="Wingdings"/>
              <a:buChar char="Ø"/>
            </a:pPr>
            <a:r>
              <a:rPr lang="en-US" dirty="0" smtClean="0">
                <a:effectLst>
                  <a:glow rad="101600">
                    <a:schemeClr val="bg1">
                      <a:alpha val="60000"/>
                    </a:schemeClr>
                  </a:glow>
                </a:effectLst>
              </a:rPr>
              <a:t>Submit to his authority -  </a:t>
            </a:r>
            <a:r>
              <a:rPr lang="en-US" i="1" dirty="0" smtClean="0">
                <a:effectLst>
                  <a:glow rad="101600">
                    <a:schemeClr val="bg1">
                      <a:alpha val="60000"/>
                    </a:schemeClr>
                  </a:glow>
                </a:effectLst>
              </a:rPr>
              <a:t>Hebrews 13:17</a:t>
            </a:r>
          </a:p>
          <a:p>
            <a:pPr>
              <a:buFont typeface="Wingdings"/>
              <a:buChar char="Ø"/>
            </a:pPr>
            <a:r>
              <a:rPr lang="en-US" dirty="0" smtClean="0">
                <a:effectLst>
                  <a:glow rad="101600">
                    <a:schemeClr val="bg1">
                      <a:alpha val="60000"/>
                    </a:schemeClr>
                  </a:glow>
                </a:effectLst>
              </a:rPr>
              <a:t>Respect his ministry – </a:t>
            </a:r>
            <a:r>
              <a:rPr lang="en-US" i="1" dirty="0" smtClean="0">
                <a:effectLst>
                  <a:glow rad="101600">
                    <a:schemeClr val="bg1">
                      <a:alpha val="60000"/>
                    </a:schemeClr>
                  </a:glow>
                </a:effectLst>
              </a:rPr>
              <a:t>I Thessalonians 5:13</a:t>
            </a:r>
          </a:p>
          <a:p>
            <a:pPr>
              <a:buFont typeface="Wingdings"/>
              <a:buChar char="Ø"/>
            </a:pPr>
            <a:r>
              <a:rPr lang="en-US" dirty="0" smtClean="0">
                <a:effectLst>
                  <a:glow rad="101600">
                    <a:schemeClr val="bg1">
                      <a:alpha val="60000"/>
                    </a:schemeClr>
                  </a:glow>
                </a:effectLst>
              </a:rPr>
              <a:t>Love him – </a:t>
            </a:r>
            <a:r>
              <a:rPr lang="en-US" i="1" dirty="0" smtClean="0">
                <a:effectLst>
                  <a:glow rad="101600">
                    <a:schemeClr val="bg1">
                      <a:alpha val="60000"/>
                    </a:schemeClr>
                  </a:glow>
                </a:effectLst>
              </a:rPr>
              <a:t>I Corinthians 13:1-8</a:t>
            </a:r>
          </a:p>
          <a:p>
            <a:pPr>
              <a:buFont typeface="Wingdings"/>
              <a:buChar char="Ø"/>
            </a:pPr>
            <a:r>
              <a:rPr lang="en-US" dirty="0" smtClean="0">
                <a:effectLst>
                  <a:glow rad="101600">
                    <a:schemeClr val="bg1">
                      <a:alpha val="60000"/>
                    </a:schemeClr>
                  </a:glow>
                </a:effectLst>
              </a:rPr>
              <a:t>Love his wife – </a:t>
            </a:r>
            <a:r>
              <a:rPr lang="en-US" i="1" dirty="0" smtClean="0">
                <a:effectLst>
                  <a:glow rad="101600">
                    <a:schemeClr val="bg1">
                      <a:alpha val="60000"/>
                    </a:schemeClr>
                  </a:glow>
                </a:effectLst>
              </a:rPr>
              <a:t>Ephesians 5:28</a:t>
            </a:r>
          </a:p>
          <a:p>
            <a:pPr>
              <a:buFont typeface="Wingdings"/>
              <a:buChar char="Ø"/>
            </a:pPr>
            <a:r>
              <a:rPr lang="en-US" dirty="0" smtClean="0">
                <a:effectLst>
                  <a:glow rad="101600">
                    <a:schemeClr val="bg1">
                      <a:alpha val="60000"/>
                    </a:schemeClr>
                  </a:glow>
                </a:effectLst>
              </a:rPr>
              <a:t>Love his children – </a:t>
            </a:r>
            <a:r>
              <a:rPr lang="en-US" i="1" dirty="0" smtClean="0">
                <a:effectLst>
                  <a:glow rad="101600">
                    <a:schemeClr val="bg1">
                      <a:alpha val="60000"/>
                    </a:schemeClr>
                  </a:glow>
                </a:effectLst>
              </a:rPr>
              <a:t>Titus 1:6</a:t>
            </a:r>
          </a:p>
          <a:p>
            <a:pPr>
              <a:buFont typeface="Wingdings"/>
              <a:buChar char="Ø"/>
            </a:pPr>
            <a:r>
              <a:rPr lang="en-US" dirty="0" smtClean="0">
                <a:effectLst>
                  <a:glow rad="101600">
                    <a:schemeClr val="bg1">
                      <a:alpha val="60000"/>
                    </a:schemeClr>
                  </a:glow>
                </a:effectLst>
              </a:rPr>
              <a:t>Support him financially </a:t>
            </a:r>
            <a:r>
              <a:rPr lang="en-US" i="1" dirty="0" smtClean="0">
                <a:effectLst>
                  <a:glow rad="101600">
                    <a:schemeClr val="bg1">
                      <a:alpha val="60000"/>
                    </a:schemeClr>
                  </a:glow>
                </a:effectLst>
              </a:rPr>
              <a:t>– I Corinthians 9:7-14</a:t>
            </a:r>
          </a:p>
          <a:p>
            <a:pPr>
              <a:buFont typeface="Wingdings"/>
              <a:buChar char="Ø"/>
            </a:pPr>
            <a:r>
              <a:rPr lang="en-US" dirty="0" smtClean="0">
                <a:effectLst>
                  <a:glow rad="101600">
                    <a:schemeClr val="bg1">
                      <a:alpha val="60000"/>
                    </a:schemeClr>
                  </a:glow>
                </a:effectLst>
              </a:rPr>
              <a:t>Avoid a challenging spirit towards him –                         </a:t>
            </a:r>
            <a:r>
              <a:rPr lang="en-US" i="1" dirty="0" smtClean="0">
                <a:effectLst>
                  <a:glow rad="101600">
                    <a:schemeClr val="bg1">
                      <a:alpha val="60000"/>
                    </a:schemeClr>
                  </a:glow>
                </a:effectLst>
              </a:rPr>
              <a:t>I Peter 2:13-18</a:t>
            </a:r>
          </a:p>
          <a:p>
            <a:pPr>
              <a:buFont typeface="Wingdings"/>
              <a:buChar char="Ø"/>
            </a:pPr>
            <a:r>
              <a:rPr lang="en-US" dirty="0" smtClean="0">
                <a:effectLst>
                  <a:glow rad="101600">
                    <a:schemeClr val="bg1">
                      <a:alpha val="60000"/>
                    </a:schemeClr>
                  </a:glow>
                </a:effectLst>
              </a:rPr>
              <a:t>Pray for him – </a:t>
            </a:r>
            <a:r>
              <a:rPr lang="en-US" i="1" dirty="0" smtClean="0">
                <a:effectLst>
                  <a:glow rad="101600">
                    <a:schemeClr val="bg1">
                      <a:alpha val="60000"/>
                    </a:schemeClr>
                  </a:glow>
                </a:effectLst>
              </a:rPr>
              <a:t>Ephesians 6:18-19</a:t>
            </a:r>
          </a:p>
          <a:p>
            <a:pPr>
              <a:buFont typeface="Wingdings"/>
              <a:buChar char="Ø"/>
            </a:pPr>
            <a:r>
              <a:rPr lang="en-US" dirty="0" smtClean="0">
                <a:effectLst>
                  <a:glow rad="101600">
                    <a:schemeClr val="bg1">
                      <a:alpha val="60000"/>
                    </a:schemeClr>
                  </a:glow>
                </a:effectLst>
              </a:rPr>
              <a:t>Work with him (vision and goals) –                                  </a:t>
            </a:r>
            <a:r>
              <a:rPr lang="en-US" i="1" dirty="0" smtClean="0">
                <a:effectLst>
                  <a:glow rad="101600">
                    <a:schemeClr val="bg1">
                      <a:alpha val="60000"/>
                    </a:schemeClr>
                  </a:glow>
                </a:effectLst>
              </a:rPr>
              <a:t>I Corinthians 3:9</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05630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to="" calcmode="lin" valueType="num">
                                      <p:cBhvr>
                                        <p:cTn id="52" dur="1" fill="hold"/>
                                        <p:tgtEl>
                                          <p:spTgt spid="3">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3352800" cy="6583362"/>
          </a:xfrm>
        </p:spPr>
        <p:txBody>
          <a:bodyPr>
            <a:normAutofit/>
          </a:bodyPr>
          <a:lstStyle/>
          <a:p>
            <a:r>
              <a:rPr lang="en-US" i="1" dirty="0" smtClean="0"/>
              <a:t>“I know thy works, and tribulation, and poverty, (but thou art rich)…”</a:t>
            </a:r>
            <a:endParaRPr lang="en-US" i="1" dirty="0"/>
          </a:p>
        </p:txBody>
      </p:sp>
      <p:pic>
        <p:nvPicPr>
          <p:cNvPr id="3" name="Picture 2" descr="http://kzlam36.files.wordpress.com/2011/12/7-golden-lampstands.jpg"/>
          <p:cNvPicPr>
            <a:picLocks noChangeAspect="1" noChangeArrowheads="1"/>
          </p:cNvPicPr>
          <p:nvPr/>
        </p:nvPicPr>
        <p:blipFill>
          <a:blip r:embed="rId2" cstate="print"/>
          <a:srcRect/>
          <a:stretch>
            <a:fillRect/>
          </a:stretch>
        </p:blipFill>
        <p:spPr bwMode="auto">
          <a:xfrm>
            <a:off x="3505200" y="-130768"/>
            <a:ext cx="5638800" cy="6988768"/>
          </a:xfrm>
          <a:prstGeom prst="rect">
            <a:avLst/>
          </a:prstGeom>
          <a:noFill/>
        </p:spPr>
      </p:pic>
    </p:spTree>
    <p:extLst>
      <p:ext uri="{BB962C8B-B14F-4D97-AF65-F5344CB8AC3E}">
        <p14:creationId xmlns:p14="http://schemas.microsoft.com/office/powerpoint/2010/main" val="38992991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Prophecy pictures\prophecy pictures\backgrounds\3d-cross_1149_1024x768.jpg"/>
          <p:cNvPicPr>
            <a:picLocks noChangeAspect="1" noChangeArrowheads="1"/>
          </p:cNvPicPr>
          <p:nvPr/>
        </p:nvPicPr>
        <p:blipFill>
          <a:blip r:embed="rId3" cstate="print"/>
          <a:srcRect/>
          <a:stretch>
            <a:fillRect/>
          </a:stretch>
        </p:blipFill>
        <p:spPr bwMode="auto">
          <a:xfrm>
            <a:off x="-365125" y="-168275"/>
            <a:ext cx="9753600" cy="7315200"/>
          </a:xfrm>
          <a:prstGeom prst="rect">
            <a:avLst/>
          </a:prstGeom>
          <a:noFill/>
        </p:spPr>
      </p:pic>
      <p:sp>
        <p:nvSpPr>
          <p:cNvPr id="2" name="Title 1"/>
          <p:cNvSpPr>
            <a:spLocks noGrp="1"/>
          </p:cNvSpPr>
          <p:nvPr>
            <p:ph type="title"/>
          </p:nvPr>
        </p:nvSpPr>
        <p:spPr>
          <a:xfrm>
            <a:off x="0" y="0"/>
            <a:ext cx="9144000" cy="1219200"/>
          </a:xfrm>
        </p:spPr>
        <p:txBody>
          <a:bodyPr>
            <a:normAutofit fontScale="90000"/>
          </a:bodyPr>
          <a:lstStyle/>
          <a:p>
            <a:r>
              <a:rPr lang="en-US" dirty="0" smtClean="0">
                <a:effectLst>
                  <a:glow rad="101600">
                    <a:schemeClr val="bg1">
                      <a:alpha val="60000"/>
                    </a:schemeClr>
                  </a:glow>
                </a:effectLst>
              </a:rPr>
              <a:t>Smyrna</a:t>
            </a:r>
            <a:br>
              <a:rPr lang="en-US" dirty="0" smtClean="0">
                <a:effectLst>
                  <a:glow rad="101600">
                    <a:schemeClr val="bg1">
                      <a:alpha val="60000"/>
                    </a:schemeClr>
                  </a:glow>
                </a:effectLst>
              </a:rPr>
            </a:br>
            <a:r>
              <a:rPr lang="en-US" sz="4000" dirty="0" smtClean="0">
                <a:effectLst>
                  <a:glow rad="101600">
                    <a:schemeClr val="bg1">
                      <a:alpha val="60000"/>
                    </a:schemeClr>
                  </a:glow>
                </a:effectLst>
              </a:rPr>
              <a:t>“</a:t>
            </a:r>
            <a:r>
              <a:rPr lang="en-US" sz="3200" i="1" dirty="0" smtClean="0">
                <a:effectLst>
                  <a:glow rad="101600">
                    <a:schemeClr val="bg1">
                      <a:alpha val="60000"/>
                    </a:schemeClr>
                  </a:glow>
                </a:effectLst>
              </a:rPr>
              <a:t>Picture of what the Church should be”</a:t>
            </a:r>
            <a:endParaRPr lang="en-US" sz="3200" i="1" dirty="0">
              <a:effectLst>
                <a:glow rad="101600">
                  <a:schemeClr val="bg1">
                    <a:alpha val="60000"/>
                  </a:schemeClr>
                </a:glow>
              </a:effectLst>
            </a:endParaRPr>
          </a:p>
        </p:txBody>
      </p:sp>
      <p:sp>
        <p:nvSpPr>
          <p:cNvPr id="3" name="Content Placeholder 2"/>
          <p:cNvSpPr>
            <a:spLocks noGrp="1"/>
          </p:cNvSpPr>
          <p:nvPr>
            <p:ph idx="1"/>
          </p:nvPr>
        </p:nvSpPr>
        <p:spPr>
          <a:xfrm>
            <a:off x="0" y="1295400"/>
            <a:ext cx="9144000" cy="5867400"/>
          </a:xfrm>
        </p:spPr>
        <p:txBody>
          <a:bodyPr>
            <a:normAutofit/>
          </a:bodyPr>
          <a:lstStyle/>
          <a:p>
            <a:r>
              <a:rPr lang="en-US" sz="3400" dirty="0" smtClean="0">
                <a:effectLst>
                  <a:glow rad="101600">
                    <a:schemeClr val="bg1">
                      <a:alpha val="60000"/>
                    </a:schemeClr>
                  </a:glow>
                </a:effectLst>
              </a:rPr>
              <a:t>Dynamic witness</a:t>
            </a:r>
          </a:p>
          <a:p>
            <a:r>
              <a:rPr lang="en-US" sz="3400" dirty="0" smtClean="0">
                <a:effectLst>
                  <a:glow rad="101600">
                    <a:schemeClr val="bg1">
                      <a:alpha val="60000"/>
                    </a:schemeClr>
                  </a:glow>
                </a:effectLst>
              </a:rPr>
              <a:t>Victorious in trials and temptations</a:t>
            </a:r>
          </a:p>
          <a:p>
            <a:r>
              <a:rPr lang="en-US" sz="3400" dirty="0" smtClean="0">
                <a:effectLst>
                  <a:glow rad="101600">
                    <a:schemeClr val="bg1">
                      <a:alpha val="60000"/>
                    </a:schemeClr>
                  </a:glow>
                </a:effectLst>
              </a:rPr>
              <a:t>Deeply in love with and committed to Jesus</a:t>
            </a:r>
          </a:p>
          <a:p>
            <a:r>
              <a:rPr lang="en-US" sz="3400" dirty="0" smtClean="0">
                <a:effectLst>
                  <a:glow rad="101600">
                    <a:schemeClr val="bg1">
                      <a:alpha val="60000"/>
                    </a:schemeClr>
                  </a:glow>
                </a:effectLst>
              </a:rPr>
              <a:t>Conviction to stand up for Christ – </a:t>
            </a:r>
            <a:r>
              <a:rPr lang="en-US" sz="3400" i="1" dirty="0" smtClean="0">
                <a:effectLst>
                  <a:glow rad="101600">
                    <a:schemeClr val="bg1">
                      <a:alpha val="60000"/>
                    </a:schemeClr>
                  </a:glow>
                </a:effectLst>
              </a:rPr>
              <a:t>Matthew 5:10-16</a:t>
            </a:r>
          </a:p>
          <a:p>
            <a:r>
              <a:rPr lang="en-US" sz="3400" i="1" dirty="0" smtClean="0">
                <a:solidFill>
                  <a:srgbClr val="FFC000"/>
                </a:solidFill>
                <a:effectLst>
                  <a:glow rad="101600">
                    <a:schemeClr val="bg1">
                      <a:alpha val="60000"/>
                    </a:schemeClr>
                  </a:glow>
                </a:effectLst>
              </a:rPr>
              <a:t>Nothing of any major significance was wrong with this Church.</a:t>
            </a:r>
          </a:p>
          <a:p>
            <a:r>
              <a:rPr lang="en-US" sz="3400" i="1" dirty="0" smtClean="0">
                <a:solidFill>
                  <a:srgbClr val="FFC000"/>
                </a:solidFill>
                <a:effectLst>
                  <a:glow rad="101600">
                    <a:schemeClr val="bg1">
                      <a:alpha val="60000"/>
                    </a:schemeClr>
                  </a:glow>
                </a:effectLst>
              </a:rPr>
              <a:t>They were one of only two of the seven Churches that received no words of condemnation.</a:t>
            </a:r>
          </a:p>
          <a:p>
            <a:endParaRPr lang="en-US" dirty="0"/>
          </a:p>
        </p:txBody>
      </p:sp>
    </p:spTree>
    <p:extLst>
      <p:ext uri="{BB962C8B-B14F-4D97-AF65-F5344CB8AC3E}">
        <p14:creationId xmlns:p14="http://schemas.microsoft.com/office/powerpoint/2010/main" val="423972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Prophecy pictures\prophecy pictures\Persecution and suffering, poverity\Persecution of Christians 6.jpg"/>
          <p:cNvPicPr>
            <a:picLocks noChangeAspect="1" noChangeArrowheads="1"/>
          </p:cNvPicPr>
          <p:nvPr/>
        </p:nvPicPr>
        <p:blipFill>
          <a:blip r:embed="rId3" cstate="print"/>
          <a:srcRect/>
          <a:stretch>
            <a:fillRect/>
          </a:stretch>
        </p:blipFill>
        <p:spPr bwMode="auto">
          <a:xfrm>
            <a:off x="5867400" y="0"/>
            <a:ext cx="3276600" cy="3429000"/>
          </a:xfrm>
          <a:prstGeom prst="rect">
            <a:avLst/>
          </a:prstGeom>
          <a:ln>
            <a:noFill/>
          </a:ln>
          <a:effectLst>
            <a:softEdge rad="112500"/>
          </a:effectLst>
        </p:spPr>
      </p:pic>
      <p:sp>
        <p:nvSpPr>
          <p:cNvPr id="2" name="Title 1"/>
          <p:cNvSpPr>
            <a:spLocks noGrp="1"/>
          </p:cNvSpPr>
          <p:nvPr>
            <p:ph type="title"/>
          </p:nvPr>
        </p:nvSpPr>
        <p:spPr>
          <a:xfrm>
            <a:off x="457200" y="274638"/>
            <a:ext cx="4267200" cy="1143000"/>
          </a:xfrm>
        </p:spPr>
        <p:txBody>
          <a:bodyPr/>
          <a:lstStyle/>
          <a:p>
            <a:r>
              <a:rPr lang="en-US" dirty="0" smtClean="0"/>
              <a:t>Persecution </a:t>
            </a:r>
            <a:endParaRPr lang="en-US" dirty="0"/>
          </a:p>
        </p:txBody>
      </p:sp>
      <p:sp>
        <p:nvSpPr>
          <p:cNvPr id="3" name="Content Placeholder 2"/>
          <p:cNvSpPr>
            <a:spLocks noGrp="1"/>
          </p:cNvSpPr>
          <p:nvPr>
            <p:ph idx="1"/>
          </p:nvPr>
        </p:nvSpPr>
        <p:spPr>
          <a:xfrm>
            <a:off x="0" y="1752600"/>
            <a:ext cx="8686800" cy="5486400"/>
          </a:xfrm>
        </p:spPr>
        <p:txBody>
          <a:bodyPr>
            <a:normAutofit/>
          </a:bodyPr>
          <a:lstStyle/>
          <a:p>
            <a:r>
              <a:rPr lang="en-US" dirty="0" smtClean="0"/>
              <a:t>Church was under heavy attack                          from both the community and                             city officials.</a:t>
            </a:r>
          </a:p>
          <a:p>
            <a:pPr>
              <a:buFont typeface="Arial" charset="0"/>
              <a:buChar char="•"/>
            </a:pPr>
            <a:r>
              <a:rPr lang="en-US" dirty="0" smtClean="0"/>
              <a:t>There was more intense persecution coming around the corner – </a:t>
            </a:r>
            <a:r>
              <a:rPr lang="en-US" i="1" dirty="0" smtClean="0"/>
              <a:t>vs. 10</a:t>
            </a:r>
          </a:p>
          <a:p>
            <a:pPr>
              <a:buFont typeface="Arial" charset="0"/>
              <a:buChar char="•"/>
            </a:pPr>
            <a:r>
              <a:rPr lang="en-US" dirty="0" smtClean="0"/>
              <a:t>Church was standing fast for the truth against all attacks.</a:t>
            </a:r>
          </a:p>
          <a:p>
            <a:pPr>
              <a:buFont typeface="Arial" charset="0"/>
              <a:buChar char="•"/>
            </a:pPr>
            <a:r>
              <a:rPr lang="en-US" dirty="0" smtClean="0"/>
              <a:t>Church was remaining faithful to Christ and its mission.</a:t>
            </a:r>
            <a:endParaRPr lang="en-US" dirty="0"/>
          </a:p>
        </p:txBody>
      </p:sp>
    </p:spTree>
    <p:extLst>
      <p:ext uri="{BB962C8B-B14F-4D97-AF65-F5344CB8AC3E}">
        <p14:creationId xmlns:p14="http://schemas.microsoft.com/office/powerpoint/2010/main" val="298142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Dad's Mission Trip Pix 2009\6\1 (13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81000" y="2828836"/>
            <a:ext cx="8305800" cy="2400657"/>
          </a:xfrm>
          <a:prstGeom prst="rect">
            <a:avLst/>
          </a:prstGeom>
        </p:spPr>
        <p:txBody>
          <a:bodyPr wrap="square">
            <a:spAutoFit/>
          </a:bodyPr>
          <a:lstStyle/>
          <a:p>
            <a:pPr algn="ctr"/>
            <a:r>
              <a:rPr lang="en-US" b="1" i="1" dirty="0" smtClean="0">
                <a:effectLst>
                  <a:glow rad="101600">
                    <a:schemeClr val="bg1">
                      <a:alpha val="60000"/>
                    </a:schemeClr>
                  </a:glow>
                </a:effectLst>
                <a:latin typeface="ClassGarmnd BT" pitchFamily="18" charset="0"/>
              </a:rPr>
              <a:t/>
            </a:r>
            <a:br>
              <a:rPr lang="en-US" b="1" i="1" dirty="0" smtClean="0">
                <a:effectLst>
                  <a:glow rad="101600">
                    <a:schemeClr val="bg1">
                      <a:alpha val="60000"/>
                    </a:schemeClr>
                  </a:glow>
                </a:effectLst>
                <a:latin typeface="ClassGarmnd BT" pitchFamily="18" charset="0"/>
              </a:rPr>
            </a:br>
            <a:r>
              <a:rPr lang="en-US" sz="4400" b="1" i="1" dirty="0" smtClean="0">
                <a:effectLst>
                  <a:glow rad="101600">
                    <a:schemeClr val="bg1">
                      <a:alpha val="60000"/>
                    </a:schemeClr>
                  </a:glow>
                </a:effectLst>
                <a:latin typeface="ClassGarmnd BT" pitchFamily="18" charset="0"/>
              </a:rPr>
              <a:t>“I am no longer worried about persecution as much as I am about prosperity.”</a:t>
            </a:r>
            <a:endParaRPr lang="en-US" sz="4400" dirty="0"/>
          </a:p>
        </p:txBody>
      </p:sp>
      <p:sp>
        <p:nvSpPr>
          <p:cNvPr id="6" name="Rectangle 5"/>
          <p:cNvSpPr/>
          <p:nvPr/>
        </p:nvSpPr>
        <p:spPr>
          <a:xfrm>
            <a:off x="1295400" y="685800"/>
            <a:ext cx="5791200" cy="1569660"/>
          </a:xfrm>
          <a:prstGeom prst="rect">
            <a:avLst/>
          </a:prstGeom>
        </p:spPr>
        <p:txBody>
          <a:bodyPr wrap="square">
            <a:spAutoFit/>
          </a:bodyPr>
          <a:lstStyle/>
          <a:p>
            <a:pPr algn="ctr"/>
            <a:r>
              <a:rPr lang="en-US" sz="4800" i="1" dirty="0" smtClean="0">
                <a:effectLst>
                  <a:glow rad="101600">
                    <a:schemeClr val="bg1">
                      <a:alpha val="60000"/>
                    </a:schemeClr>
                  </a:glow>
                </a:effectLst>
                <a:latin typeface="+mj-lt"/>
              </a:rPr>
              <a:t>Pastor Espino</a:t>
            </a:r>
          </a:p>
          <a:p>
            <a:pPr algn="ctr"/>
            <a:r>
              <a:rPr lang="en-US" sz="4800" i="1" dirty="0" smtClean="0">
                <a:effectLst>
                  <a:glow rad="101600">
                    <a:schemeClr val="bg1">
                      <a:alpha val="60000"/>
                    </a:schemeClr>
                  </a:glow>
                </a:effectLst>
                <a:latin typeface="+mj-lt"/>
              </a:rPr>
              <a:t>Vietnam</a:t>
            </a:r>
            <a:endParaRPr lang="en-US" sz="4800" dirty="0">
              <a:latin typeface="+mj-lt"/>
            </a:endParaRPr>
          </a:p>
        </p:txBody>
      </p:sp>
    </p:spTree>
    <p:extLst>
      <p:ext uri="{BB962C8B-B14F-4D97-AF65-F5344CB8AC3E}">
        <p14:creationId xmlns:p14="http://schemas.microsoft.com/office/powerpoint/2010/main" val="348212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amond(in)">
                                      <p:cBhvr>
                                        <p:cTn id="7" dur="2000"/>
                                        <p:tgtEl>
                                          <p:spTgt spid="6">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amond(in)">
                                      <p:cBhvr>
                                        <p:cTn id="10" dur="20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diamond(in)">
                                      <p:cBhvr>
                                        <p:cTn id="15"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Results of Persecution</a:t>
            </a:r>
            <a:br>
              <a:rPr lang="en-US" dirty="0" smtClean="0"/>
            </a:br>
            <a:r>
              <a:rPr lang="en-US" sz="3600" i="1" dirty="0" smtClean="0"/>
              <a:t>(I Peter 1:1-9; 4:1-2, 12-19; 5:8-11)</a:t>
            </a:r>
            <a:endParaRPr lang="en-US" sz="3600" i="1" dirty="0"/>
          </a:p>
        </p:txBody>
      </p:sp>
      <p:sp>
        <p:nvSpPr>
          <p:cNvPr id="3" name="Content Placeholder 2"/>
          <p:cNvSpPr>
            <a:spLocks noGrp="1"/>
          </p:cNvSpPr>
          <p:nvPr>
            <p:ph idx="1"/>
          </p:nvPr>
        </p:nvSpPr>
        <p:spPr>
          <a:xfrm>
            <a:off x="0" y="1600200"/>
            <a:ext cx="5257800" cy="5029200"/>
          </a:xfrm>
        </p:spPr>
        <p:txBody>
          <a:bodyPr>
            <a:normAutofit/>
          </a:bodyPr>
          <a:lstStyle/>
          <a:p>
            <a:r>
              <a:rPr lang="en-US" sz="3600" dirty="0" smtClean="0"/>
              <a:t>Purging – </a:t>
            </a:r>
            <a:r>
              <a:rPr lang="en-US" sz="3600" i="1" dirty="0" smtClean="0"/>
              <a:t>John 15:1-4</a:t>
            </a:r>
          </a:p>
          <a:p>
            <a:r>
              <a:rPr lang="en-US" sz="3600" dirty="0" smtClean="0"/>
              <a:t>Purification – </a:t>
            </a:r>
            <a:r>
              <a:rPr lang="en-US" sz="3600" i="1" dirty="0" smtClean="0"/>
              <a:t>Job 23:10</a:t>
            </a:r>
          </a:p>
          <a:p>
            <a:r>
              <a:rPr lang="en-US" sz="3600" dirty="0" smtClean="0"/>
              <a:t>Perfection – </a:t>
            </a:r>
            <a:r>
              <a:rPr lang="en-US" sz="3600" i="1" dirty="0" smtClean="0"/>
              <a:t>James 1:1-4</a:t>
            </a:r>
            <a:endParaRPr lang="en-US" sz="3600" i="1" dirty="0">
              <a:solidFill>
                <a:srgbClr val="FF0000"/>
              </a:solidFill>
            </a:endParaRPr>
          </a:p>
          <a:p>
            <a:pPr>
              <a:buNone/>
            </a:pPr>
            <a:r>
              <a:rPr lang="en-US" sz="3600" i="1" dirty="0" smtClean="0">
                <a:solidFill>
                  <a:srgbClr val="FF0000"/>
                </a:solidFill>
              </a:rPr>
              <a:t> God desires above all else that His church be pure </a:t>
            </a:r>
          </a:p>
          <a:p>
            <a:pPr algn="ctr">
              <a:buNone/>
            </a:pPr>
            <a:r>
              <a:rPr lang="en-US" sz="3600" i="1" dirty="0" smtClean="0">
                <a:solidFill>
                  <a:srgbClr val="FFC000"/>
                </a:solidFill>
              </a:rPr>
              <a:t>“Blessed are the pure         in heart…”</a:t>
            </a:r>
            <a:endParaRPr lang="en-US" sz="3600" i="1" dirty="0">
              <a:solidFill>
                <a:srgbClr val="FFC000"/>
              </a:solidFill>
            </a:endParaRPr>
          </a:p>
        </p:txBody>
      </p:sp>
      <p:pic>
        <p:nvPicPr>
          <p:cNvPr id="10242" name="Picture 2"/>
          <p:cNvPicPr>
            <a:picLocks noChangeAspect="1" noChangeArrowheads="1"/>
          </p:cNvPicPr>
          <p:nvPr/>
        </p:nvPicPr>
        <p:blipFill>
          <a:blip r:embed="rId3" cstate="print"/>
          <a:srcRect/>
          <a:stretch>
            <a:fillRect/>
          </a:stretch>
        </p:blipFill>
        <p:spPr bwMode="auto">
          <a:xfrm>
            <a:off x="6096000" y="1295400"/>
            <a:ext cx="2743200" cy="2286000"/>
          </a:xfrm>
          <a:prstGeom prst="rect">
            <a:avLst/>
          </a:prstGeom>
          <a:ln>
            <a:noFill/>
          </a:ln>
          <a:effectLst>
            <a:softEdge rad="112500"/>
          </a:effectLst>
        </p:spPr>
      </p:pic>
      <p:pic>
        <p:nvPicPr>
          <p:cNvPr id="10243" name="Picture 3"/>
          <p:cNvPicPr>
            <a:picLocks noChangeAspect="1" noChangeArrowheads="1"/>
          </p:cNvPicPr>
          <p:nvPr/>
        </p:nvPicPr>
        <p:blipFill>
          <a:blip r:embed="rId4" cstate="print"/>
          <a:srcRect/>
          <a:stretch>
            <a:fillRect/>
          </a:stretch>
        </p:blipFill>
        <p:spPr bwMode="auto">
          <a:xfrm>
            <a:off x="5486400" y="2819400"/>
            <a:ext cx="2743200" cy="2590800"/>
          </a:xfrm>
          <a:prstGeom prst="rect">
            <a:avLst/>
          </a:prstGeom>
          <a:ln>
            <a:noFill/>
          </a:ln>
          <a:effectLst>
            <a:softEdge rad="112500"/>
          </a:effectLst>
        </p:spPr>
      </p:pic>
      <p:pic>
        <p:nvPicPr>
          <p:cNvPr id="10244" name="Picture 4" descr="C:\Users\Ptr. Daniel White\Desktop\Prophecy pictures\prophecy pictures\3-Jesus\KingJesus.jpg"/>
          <p:cNvPicPr>
            <a:picLocks noChangeAspect="1" noChangeArrowheads="1"/>
          </p:cNvPicPr>
          <p:nvPr/>
        </p:nvPicPr>
        <p:blipFill>
          <a:blip r:embed="rId5" cstate="print"/>
          <a:srcRect/>
          <a:stretch>
            <a:fillRect/>
          </a:stretch>
        </p:blipFill>
        <p:spPr bwMode="auto">
          <a:xfrm flipH="1">
            <a:off x="6324600" y="4419600"/>
            <a:ext cx="2133600" cy="2438400"/>
          </a:xfrm>
          <a:prstGeom prst="rect">
            <a:avLst/>
          </a:prstGeom>
          <a:ln>
            <a:noFill/>
          </a:ln>
          <a:effectLst>
            <a:softEdge rad="112500"/>
          </a:effectLst>
        </p:spPr>
      </p:pic>
    </p:spTree>
    <p:extLst>
      <p:ext uri="{BB962C8B-B14F-4D97-AF65-F5344CB8AC3E}">
        <p14:creationId xmlns:p14="http://schemas.microsoft.com/office/powerpoint/2010/main" val="45121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 calcmode="lin" valueType="num">
                                      <p:cBhvr>
                                        <p:cTn id="14" dur="1000" fill="hold"/>
                                        <p:tgtEl>
                                          <p:spTgt spid="10242"/>
                                        </p:tgtEl>
                                        <p:attrNameLst>
                                          <p:attrName>ppt_w</p:attrName>
                                        </p:attrNameLst>
                                      </p:cBhvr>
                                      <p:tavLst>
                                        <p:tav tm="0">
                                          <p:val>
                                            <p:strVal val="#ppt_w*0.70"/>
                                          </p:val>
                                        </p:tav>
                                        <p:tav tm="100000">
                                          <p:val>
                                            <p:strVal val="#ppt_w"/>
                                          </p:val>
                                        </p:tav>
                                      </p:tavLst>
                                    </p:anim>
                                    <p:anim calcmode="lin" valueType="num">
                                      <p:cBhvr>
                                        <p:cTn id="15" dur="1000" fill="hold"/>
                                        <p:tgtEl>
                                          <p:spTgt spid="10242"/>
                                        </p:tgtEl>
                                        <p:attrNameLst>
                                          <p:attrName>ppt_h</p:attrName>
                                        </p:attrNameLst>
                                      </p:cBhvr>
                                      <p:tavLst>
                                        <p:tav tm="0">
                                          <p:val>
                                            <p:strVal val="#ppt_h"/>
                                          </p:val>
                                        </p:tav>
                                        <p:tav tm="100000">
                                          <p:val>
                                            <p:strVal val="#ppt_h"/>
                                          </p:val>
                                        </p:tav>
                                      </p:tavLst>
                                    </p:anim>
                                    <p:animEffect transition="in" filter="fade">
                                      <p:cBhvr>
                                        <p:cTn id="16" dur="1000"/>
                                        <p:tgtEl>
                                          <p:spTgt spid="1024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0243"/>
                                        </p:tgtEl>
                                        <p:attrNameLst>
                                          <p:attrName>style.visibility</p:attrName>
                                        </p:attrNameLst>
                                      </p:cBhvr>
                                      <p:to>
                                        <p:strVal val="visible"/>
                                      </p:to>
                                    </p:set>
                                    <p:anim calcmode="lin" valueType="num">
                                      <p:cBhvr>
                                        <p:cTn id="28" dur="1000" fill="hold"/>
                                        <p:tgtEl>
                                          <p:spTgt spid="10243"/>
                                        </p:tgtEl>
                                        <p:attrNameLst>
                                          <p:attrName>ppt_w</p:attrName>
                                        </p:attrNameLst>
                                      </p:cBhvr>
                                      <p:tavLst>
                                        <p:tav tm="0">
                                          <p:val>
                                            <p:strVal val="#ppt_w*0.70"/>
                                          </p:val>
                                        </p:tav>
                                        <p:tav tm="100000">
                                          <p:val>
                                            <p:strVal val="#ppt_w"/>
                                          </p:val>
                                        </p:tav>
                                      </p:tavLst>
                                    </p:anim>
                                    <p:anim calcmode="lin" valueType="num">
                                      <p:cBhvr>
                                        <p:cTn id="29" dur="1000" fill="hold"/>
                                        <p:tgtEl>
                                          <p:spTgt spid="10243"/>
                                        </p:tgtEl>
                                        <p:attrNameLst>
                                          <p:attrName>ppt_h</p:attrName>
                                        </p:attrNameLst>
                                      </p:cBhvr>
                                      <p:tavLst>
                                        <p:tav tm="0">
                                          <p:val>
                                            <p:strVal val="#ppt_h"/>
                                          </p:val>
                                        </p:tav>
                                        <p:tav tm="100000">
                                          <p:val>
                                            <p:strVal val="#ppt_h"/>
                                          </p:val>
                                        </p:tav>
                                      </p:tavLst>
                                    </p:anim>
                                    <p:animEffect transition="in" filter="fade">
                                      <p:cBhvr>
                                        <p:cTn id="30" dur="1000"/>
                                        <p:tgtEl>
                                          <p:spTgt spid="10243"/>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0244"/>
                                        </p:tgtEl>
                                        <p:attrNameLst>
                                          <p:attrName>style.visibility</p:attrName>
                                        </p:attrNameLst>
                                      </p:cBhvr>
                                      <p:to>
                                        <p:strVal val="visible"/>
                                      </p:to>
                                    </p:set>
                                    <p:anim calcmode="lin" valueType="num">
                                      <p:cBhvr>
                                        <p:cTn id="42" dur="1000" fill="hold"/>
                                        <p:tgtEl>
                                          <p:spTgt spid="10244"/>
                                        </p:tgtEl>
                                        <p:attrNameLst>
                                          <p:attrName>ppt_w</p:attrName>
                                        </p:attrNameLst>
                                      </p:cBhvr>
                                      <p:tavLst>
                                        <p:tav tm="0">
                                          <p:val>
                                            <p:strVal val="#ppt_w*0.70"/>
                                          </p:val>
                                        </p:tav>
                                        <p:tav tm="100000">
                                          <p:val>
                                            <p:strVal val="#ppt_w"/>
                                          </p:val>
                                        </p:tav>
                                      </p:tavLst>
                                    </p:anim>
                                    <p:anim calcmode="lin" valueType="num">
                                      <p:cBhvr>
                                        <p:cTn id="43" dur="1000" fill="hold"/>
                                        <p:tgtEl>
                                          <p:spTgt spid="10244"/>
                                        </p:tgtEl>
                                        <p:attrNameLst>
                                          <p:attrName>ppt_h</p:attrName>
                                        </p:attrNameLst>
                                      </p:cBhvr>
                                      <p:tavLst>
                                        <p:tav tm="0">
                                          <p:val>
                                            <p:strVal val="#ppt_h"/>
                                          </p:val>
                                        </p:tav>
                                        <p:tav tm="100000">
                                          <p:val>
                                            <p:strVal val="#ppt_h"/>
                                          </p:val>
                                        </p:tav>
                                      </p:tavLst>
                                    </p:anim>
                                    <p:animEffect transition="in" filter="fade">
                                      <p:cBhvr>
                                        <p:cTn id="44" dur="1000"/>
                                        <p:tgtEl>
                                          <p:spTgt spid="10244"/>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p:cTn id="49"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52"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3">
                                            <p:txEl>
                                              <p:pRg st="3" end="3"/>
                                            </p:txEl>
                                          </p:spTgt>
                                        </p:tgtEl>
                                      </p:cBhvr>
                                    </p:animEffect>
                                  </p:childTnLst>
                                </p:cTn>
                              </p:par>
                              <p:par>
                                <p:cTn id="57" presetID="25" presetClass="entr" presetSubtype="0" fill="hold" nodeType="with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 calcmode="lin" valueType="num">
                                      <p:cBhvr>
                                        <p:cTn id="59"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62"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Prophecy pictures\prophecy pictures\backgrounds\revelation-2213_1432_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effectLst>
                  <a:glow rad="101600">
                    <a:schemeClr val="bg1">
                      <a:alpha val="60000"/>
                    </a:schemeClr>
                  </a:glow>
                </a:effectLst>
              </a:rPr>
              <a:t>“I am the first and the last…”</a:t>
            </a:r>
            <a:endParaRPr lang="en-US" dirty="0">
              <a:effectLst>
                <a:glow rad="101600">
                  <a:schemeClr val="bg1">
                    <a:alpha val="60000"/>
                  </a:schemeClr>
                </a:glow>
              </a:effectLst>
            </a:endParaRPr>
          </a:p>
        </p:txBody>
      </p:sp>
      <p:pic>
        <p:nvPicPr>
          <p:cNvPr id="11267" name="Picture 3" descr="C:\Users\Ptr. Daniel White\Desktop\Prophecy pictures\prophecy pictures\backgrounds\world in black and white hands.jpg"/>
          <p:cNvPicPr>
            <a:picLocks noChangeAspect="1" noChangeArrowheads="1"/>
          </p:cNvPicPr>
          <p:nvPr/>
        </p:nvPicPr>
        <p:blipFill>
          <a:blip r:embed="rId4" cstate="print"/>
          <a:srcRect/>
          <a:stretch>
            <a:fillRect/>
          </a:stretch>
        </p:blipFill>
        <p:spPr bwMode="auto">
          <a:xfrm>
            <a:off x="685800" y="0"/>
            <a:ext cx="8153400" cy="6858000"/>
          </a:xfrm>
          <a:prstGeom prst="rect">
            <a:avLst/>
          </a:prstGeom>
          <a:ln>
            <a:noFill/>
          </a:ln>
          <a:effectLst>
            <a:softEdge rad="112500"/>
          </a:effectLst>
        </p:spPr>
      </p:pic>
      <p:pic>
        <p:nvPicPr>
          <p:cNvPr id="11269" name="Picture 5" descr="C:\Users\Ptr. Daniel White\Desktop\Prophecy pictures\prophecy pictures\rapture and second coming\Christ the Conquer.jpg"/>
          <p:cNvPicPr>
            <a:picLocks noChangeAspect="1" noChangeArrowheads="1"/>
          </p:cNvPicPr>
          <p:nvPr/>
        </p:nvPicPr>
        <p:blipFill>
          <a:blip r:embed="rId5" cstate="print"/>
          <a:srcRect/>
          <a:stretch>
            <a:fillRect/>
          </a:stretch>
        </p:blipFill>
        <p:spPr bwMode="auto">
          <a:xfrm>
            <a:off x="1752600" y="0"/>
            <a:ext cx="5867400" cy="5945632"/>
          </a:xfrm>
          <a:prstGeom prst="ellipse">
            <a:avLst/>
          </a:prstGeom>
          <a:ln>
            <a:noFill/>
          </a:ln>
          <a:effectLst>
            <a:softEdge rad="112500"/>
          </a:effectLst>
        </p:spPr>
      </p:pic>
    </p:spTree>
    <p:extLst>
      <p:ext uri="{BB962C8B-B14F-4D97-AF65-F5344CB8AC3E}">
        <p14:creationId xmlns:p14="http://schemas.microsoft.com/office/powerpoint/2010/main" val="259782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267"/>
                                        </p:tgtEl>
                                        <p:attrNameLst>
                                          <p:attrName>style.visibility</p:attrName>
                                        </p:attrNameLst>
                                      </p:cBhvr>
                                      <p:to>
                                        <p:strVal val="visible"/>
                                      </p:to>
                                    </p:set>
                                    <p:animEffect transition="in" filter="fade">
                                      <p:cBhvr>
                                        <p:cTn id="14" dur="2000"/>
                                        <p:tgtEl>
                                          <p:spTgt spid="1126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269"/>
                                        </p:tgtEl>
                                        <p:attrNameLst>
                                          <p:attrName>style.visibility</p:attrName>
                                        </p:attrNameLst>
                                      </p:cBhvr>
                                      <p:to>
                                        <p:strVal val="visible"/>
                                      </p:to>
                                    </p:set>
                                    <p:animEffect transition="in" filter="fade">
                                      <p:cBhvr>
                                        <p:cTn id="19"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Title 2"/>
          <p:cNvSpPr>
            <a:spLocks noGrp="1"/>
          </p:cNvSpPr>
          <p:nvPr>
            <p:ph type="title"/>
          </p:nvPr>
        </p:nvSpPr>
        <p:spPr>
          <a:xfrm>
            <a:off x="457200" y="838200"/>
            <a:ext cx="8229600" cy="3048000"/>
          </a:xfrm>
        </p:spPr>
        <p:txBody>
          <a:bodyPr/>
          <a:lstStyle/>
          <a:p>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Revelation 2:1-7</a:t>
            </a:r>
            <a:b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The Church at Ephesus</a:t>
            </a:r>
            <a:endParaRPr lang="en-US" b="1" i="1" dirty="0">
              <a:solidFill>
                <a:schemeClr val="bg1"/>
              </a:solidFill>
              <a:effectLst>
                <a:glow rad="2286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9867073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effectLst>
                  <a:glow rad="101600">
                    <a:schemeClr val="bg1">
                      <a:alpha val="60000"/>
                    </a:schemeClr>
                  </a:glow>
                </a:effectLst>
              </a:rPr>
              <a:t>“I am He which was dead, </a:t>
            </a:r>
            <a:br>
              <a:rPr lang="en-US" i="1" dirty="0" smtClean="0">
                <a:effectLst>
                  <a:glow rad="101600">
                    <a:schemeClr val="bg1">
                      <a:alpha val="60000"/>
                    </a:schemeClr>
                  </a:glow>
                </a:effectLst>
              </a:rPr>
            </a:br>
            <a:r>
              <a:rPr lang="en-US" i="1" dirty="0" smtClean="0">
                <a:effectLst>
                  <a:glow rad="101600">
                    <a:schemeClr val="bg1">
                      <a:alpha val="60000"/>
                    </a:schemeClr>
                  </a:glow>
                </a:effectLst>
              </a:rPr>
              <a:t>and is alive…”</a:t>
            </a:r>
            <a:endParaRPr lang="en-US" i="1" dirty="0">
              <a:effectLst>
                <a:glow rad="101600">
                  <a:schemeClr val="bg1">
                    <a:alpha val="60000"/>
                  </a:schemeClr>
                </a:glow>
              </a:effectLst>
            </a:endParaRPr>
          </a:p>
        </p:txBody>
      </p:sp>
      <p:pic>
        <p:nvPicPr>
          <p:cNvPr id="12291" name="Picture 3" descr="C:\Users\Ptr. Daniel White\Desktop\Prophecy pictures\prophecy pictures\3-Jesus\4475.jpg"/>
          <p:cNvPicPr>
            <a:picLocks noChangeAspect="1" noChangeArrowheads="1"/>
          </p:cNvPicPr>
          <p:nvPr/>
        </p:nvPicPr>
        <p:blipFill>
          <a:blip r:embed="rId3" cstate="print"/>
          <a:srcRect/>
          <a:stretch>
            <a:fillRect/>
          </a:stretch>
        </p:blipFill>
        <p:spPr bwMode="auto">
          <a:xfrm>
            <a:off x="4953000" y="1447800"/>
            <a:ext cx="3476625" cy="4762500"/>
          </a:xfrm>
          <a:prstGeom prst="rect">
            <a:avLst/>
          </a:prstGeom>
          <a:noFill/>
          <a:effectLst>
            <a:reflection blurRad="6350" stA="50000" endA="300" endPos="55500" dist="50800" dir="5400000" sy="-100000" algn="bl" rotWithShape="0"/>
          </a:effectLst>
        </p:spPr>
      </p:pic>
      <p:pic>
        <p:nvPicPr>
          <p:cNvPr id="12292" name="Picture 4" descr="C:\Users\Ptr. Daniel White\Desktop\Prophecy pictures\prophecy pictures\3-Jesus\Jesus_cross.JPG"/>
          <p:cNvPicPr>
            <a:picLocks noChangeAspect="1" noChangeArrowheads="1"/>
          </p:cNvPicPr>
          <p:nvPr/>
        </p:nvPicPr>
        <p:blipFill>
          <a:blip r:embed="rId4" cstate="print"/>
          <a:srcRect/>
          <a:stretch>
            <a:fillRect/>
          </a:stretch>
        </p:blipFill>
        <p:spPr bwMode="auto">
          <a:xfrm>
            <a:off x="228600" y="1752600"/>
            <a:ext cx="4560887" cy="3543300"/>
          </a:xfrm>
          <a:prstGeom prst="rect">
            <a:avLst/>
          </a:prstGeom>
          <a:noFill/>
          <a:effectLst>
            <a:reflection blurRad="6350" stA="50000" endA="300" endPos="55500" dist="50800" dir="5400000" sy="-100000" algn="bl" rotWithShape="0"/>
          </a:effectLst>
        </p:spPr>
      </p:pic>
    </p:spTree>
    <p:extLst>
      <p:ext uri="{BB962C8B-B14F-4D97-AF65-F5344CB8AC3E}">
        <p14:creationId xmlns:p14="http://schemas.microsoft.com/office/powerpoint/2010/main" val="38420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1000" fill="hold"/>
                                        <p:tgtEl>
                                          <p:spTgt spid="12292"/>
                                        </p:tgtEl>
                                        <p:attrNameLst>
                                          <p:attrName>ppt_w</p:attrName>
                                        </p:attrNameLst>
                                      </p:cBhvr>
                                      <p:tavLst>
                                        <p:tav tm="0">
                                          <p:val>
                                            <p:strVal val="#ppt_w*0.70"/>
                                          </p:val>
                                        </p:tav>
                                        <p:tav tm="100000">
                                          <p:val>
                                            <p:strVal val="#ppt_w"/>
                                          </p:val>
                                        </p:tav>
                                      </p:tavLst>
                                    </p:anim>
                                    <p:anim calcmode="lin" valueType="num">
                                      <p:cBhvr>
                                        <p:cTn id="8" dur="1000" fill="hold"/>
                                        <p:tgtEl>
                                          <p:spTgt spid="12292"/>
                                        </p:tgtEl>
                                        <p:attrNameLst>
                                          <p:attrName>ppt_h</p:attrName>
                                        </p:attrNameLst>
                                      </p:cBhvr>
                                      <p:tavLst>
                                        <p:tav tm="0">
                                          <p:val>
                                            <p:strVal val="#ppt_h"/>
                                          </p:val>
                                        </p:tav>
                                        <p:tav tm="100000">
                                          <p:val>
                                            <p:strVal val="#ppt_h"/>
                                          </p:val>
                                        </p:tav>
                                      </p:tavLst>
                                    </p:anim>
                                    <p:animEffect transition="in" filter="fade">
                                      <p:cBhvr>
                                        <p:cTn id="9" dur="1000"/>
                                        <p:tgtEl>
                                          <p:spTgt spid="1229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2291"/>
                                        </p:tgtEl>
                                        <p:attrNameLst>
                                          <p:attrName>style.visibility</p:attrName>
                                        </p:attrNameLst>
                                      </p:cBhvr>
                                      <p:to>
                                        <p:strVal val="visible"/>
                                      </p:to>
                                    </p:set>
                                    <p:anim calcmode="lin" valueType="num">
                                      <p:cBhvr>
                                        <p:cTn id="14" dur="1000" fill="hold"/>
                                        <p:tgtEl>
                                          <p:spTgt spid="12291"/>
                                        </p:tgtEl>
                                        <p:attrNameLst>
                                          <p:attrName>ppt_w</p:attrName>
                                        </p:attrNameLst>
                                      </p:cBhvr>
                                      <p:tavLst>
                                        <p:tav tm="0">
                                          <p:val>
                                            <p:strVal val="#ppt_w*0.70"/>
                                          </p:val>
                                        </p:tav>
                                        <p:tav tm="100000">
                                          <p:val>
                                            <p:strVal val="#ppt_w"/>
                                          </p:val>
                                        </p:tav>
                                      </p:tavLst>
                                    </p:anim>
                                    <p:anim calcmode="lin" valueType="num">
                                      <p:cBhvr>
                                        <p:cTn id="15" dur="1000" fill="hold"/>
                                        <p:tgtEl>
                                          <p:spTgt spid="12291"/>
                                        </p:tgtEl>
                                        <p:attrNameLst>
                                          <p:attrName>ppt_h</p:attrName>
                                        </p:attrNameLst>
                                      </p:cBhvr>
                                      <p:tavLst>
                                        <p:tav tm="0">
                                          <p:val>
                                            <p:strVal val="#ppt_h"/>
                                          </p:val>
                                        </p:tav>
                                        <p:tav tm="100000">
                                          <p:val>
                                            <p:strVal val="#ppt_h"/>
                                          </p:val>
                                        </p:tav>
                                      </p:tavLst>
                                    </p:anim>
                                    <p:animEffect transition="in" filter="fade">
                                      <p:cBhvr>
                                        <p:cTn id="16" dur="1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Prophecy pictures\prophecy pictures\3-Jesus\0252 A caminhada 2.jpg"/>
          <p:cNvPicPr>
            <a:picLocks noChangeAspect="1" noChangeArrowheads="1"/>
          </p:cNvPicPr>
          <p:nvPr/>
        </p:nvPicPr>
        <p:blipFill>
          <a:blip r:embed="rId3" cstate="print">
            <a:lum bright="-20000"/>
          </a:blip>
          <a:srcRect/>
          <a:stretch>
            <a:fillRect/>
          </a:stretch>
        </p:blipFill>
        <p:spPr bwMode="auto">
          <a:xfrm>
            <a:off x="-1235076" y="-746539"/>
            <a:ext cx="11369675" cy="7909339"/>
          </a:xfrm>
          <a:prstGeom prst="rect">
            <a:avLst/>
          </a:prstGeom>
          <a:noFill/>
        </p:spPr>
      </p:pic>
      <p:sp>
        <p:nvSpPr>
          <p:cNvPr id="3" name="Title 2"/>
          <p:cNvSpPr>
            <a:spLocks noGrp="1"/>
          </p:cNvSpPr>
          <p:nvPr>
            <p:ph type="title"/>
          </p:nvPr>
        </p:nvSpPr>
        <p:spPr/>
        <p:txBody>
          <a:bodyPr>
            <a:normAutofit fontScale="90000"/>
          </a:bodyPr>
          <a:lstStyle/>
          <a:p>
            <a:r>
              <a:rPr lang="en-US" dirty="0" smtClean="0">
                <a:effectLst>
                  <a:glow rad="101600">
                    <a:schemeClr val="bg1">
                      <a:alpha val="60000"/>
                    </a:schemeClr>
                  </a:glow>
                </a:effectLst>
              </a:rPr>
              <a:t>Christ Sets Himself Forth as an </a:t>
            </a:r>
            <a:br>
              <a:rPr lang="en-US" dirty="0" smtClean="0">
                <a:effectLst>
                  <a:glow rad="101600">
                    <a:schemeClr val="bg1">
                      <a:alpha val="60000"/>
                    </a:schemeClr>
                  </a:glow>
                </a:effectLst>
              </a:rPr>
            </a:br>
            <a:r>
              <a:rPr lang="en-US" dirty="0" smtClean="0">
                <a:effectLst>
                  <a:glow rad="101600">
                    <a:schemeClr val="bg1">
                      <a:alpha val="60000"/>
                    </a:schemeClr>
                  </a:glow>
                </a:effectLst>
              </a:rPr>
              <a:t>Example of Suffering</a:t>
            </a:r>
            <a:endParaRPr lang="en-US" dirty="0">
              <a:effectLst>
                <a:glow rad="101600">
                  <a:schemeClr val="bg1">
                    <a:alpha val="60000"/>
                  </a:schemeClr>
                </a:glow>
              </a:effectLst>
            </a:endParaRPr>
          </a:p>
        </p:txBody>
      </p:sp>
      <p:sp>
        <p:nvSpPr>
          <p:cNvPr id="4" name="Content Placeholder 3"/>
          <p:cNvSpPr>
            <a:spLocks noGrp="1"/>
          </p:cNvSpPr>
          <p:nvPr>
            <p:ph idx="1"/>
          </p:nvPr>
        </p:nvSpPr>
        <p:spPr>
          <a:xfrm>
            <a:off x="457200" y="1600200"/>
            <a:ext cx="8229600" cy="5257800"/>
          </a:xfrm>
        </p:spPr>
        <p:txBody>
          <a:bodyPr>
            <a:normAutofit lnSpcReduction="10000"/>
          </a:bodyPr>
          <a:lstStyle/>
          <a:p>
            <a:r>
              <a:rPr lang="en-US" sz="3600" i="1" dirty="0" smtClean="0">
                <a:effectLst>
                  <a:glow rad="101600">
                    <a:schemeClr val="bg1">
                      <a:alpha val="60000"/>
                    </a:schemeClr>
                  </a:glow>
                </a:effectLst>
              </a:rPr>
              <a:t>I Peter 2:21-23</a:t>
            </a:r>
          </a:p>
          <a:p>
            <a:r>
              <a:rPr lang="en-US" sz="3600" i="1" dirty="0" smtClean="0">
                <a:effectLst>
                  <a:glow rad="101600">
                    <a:schemeClr val="bg1">
                      <a:alpha val="60000"/>
                    </a:schemeClr>
                  </a:glow>
                </a:effectLst>
              </a:rPr>
              <a:t>Hebrews 2:9-10, 14-18</a:t>
            </a:r>
          </a:p>
          <a:p>
            <a:r>
              <a:rPr lang="en-US" sz="3600" i="1" dirty="0" smtClean="0">
                <a:effectLst>
                  <a:glow rad="101600">
                    <a:schemeClr val="bg1">
                      <a:alpha val="60000"/>
                    </a:schemeClr>
                  </a:glow>
                </a:effectLst>
              </a:rPr>
              <a:t>Hebrews 12:1-3</a:t>
            </a:r>
          </a:p>
          <a:p>
            <a:r>
              <a:rPr lang="en-US" sz="3600" i="1" dirty="0" smtClean="0">
                <a:effectLst>
                  <a:glow rad="101600">
                    <a:schemeClr val="bg1">
                      <a:alpha val="60000"/>
                    </a:schemeClr>
                  </a:glow>
                </a:effectLst>
              </a:rPr>
              <a:t>Hebrews 12:12-13</a:t>
            </a:r>
          </a:p>
          <a:p>
            <a:r>
              <a:rPr lang="en-US" sz="3600" i="1" dirty="0" smtClean="0">
                <a:effectLst>
                  <a:glow rad="101600">
                    <a:schemeClr val="bg1">
                      <a:alpha val="60000"/>
                    </a:schemeClr>
                  </a:glow>
                </a:effectLst>
              </a:rPr>
              <a:t>Romans 5:3-8</a:t>
            </a:r>
          </a:p>
          <a:p>
            <a:pPr algn="ctr">
              <a:buNone/>
            </a:pPr>
            <a:r>
              <a:rPr lang="en-US" sz="3600" i="1" dirty="0" smtClean="0">
                <a:solidFill>
                  <a:srgbClr val="FFC000"/>
                </a:solidFill>
                <a:effectLst>
                  <a:glow rad="101600">
                    <a:schemeClr val="bg1">
                      <a:alpha val="60000"/>
                    </a:schemeClr>
                  </a:glow>
                </a:effectLst>
              </a:rPr>
              <a:t>“Blessed are ye, when men shall revile you, and persecute you…rejoice, and be exceeding glad: for great is your reward in heaven…”</a:t>
            </a:r>
          </a:p>
        </p:txBody>
      </p:sp>
    </p:spTree>
    <p:extLst>
      <p:ext uri="{BB962C8B-B14F-4D97-AF65-F5344CB8AC3E}">
        <p14:creationId xmlns:p14="http://schemas.microsoft.com/office/powerpoint/2010/main" val="264420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Desktop\Prophecy pictures\prophecy pictures\3-Jesus\06 MINISTRY\Jesus teaching\Jesus Teaching Crowd 002.jpg"/>
          <p:cNvPicPr>
            <a:picLocks noChangeAspect="1" noChangeArrowheads="1"/>
          </p:cNvPicPr>
          <p:nvPr/>
        </p:nvPicPr>
        <p:blipFill>
          <a:blip r:embed="rId3" cstate="print"/>
          <a:srcRect r="21311" b="1923"/>
          <a:stretch>
            <a:fillRect/>
          </a:stretch>
        </p:blipFill>
        <p:spPr bwMode="auto">
          <a:xfrm>
            <a:off x="0" y="0"/>
            <a:ext cx="4648199" cy="4800600"/>
          </a:xfrm>
          <a:prstGeom prst="rect">
            <a:avLst/>
          </a:prstGeom>
          <a:ln>
            <a:noFill/>
          </a:ln>
          <a:effectLst>
            <a:reflection blurRad="6350" stA="50000" endA="300" endPos="55500" dist="101600" dir="5400000" sy="-100000" algn="bl" rotWithShape="0"/>
            <a:softEdge rad="112500"/>
          </a:effectLst>
        </p:spPr>
      </p:pic>
      <p:sp>
        <p:nvSpPr>
          <p:cNvPr id="3" name="Title 2"/>
          <p:cNvSpPr>
            <a:spLocks noGrp="1"/>
          </p:cNvSpPr>
          <p:nvPr>
            <p:ph type="title"/>
          </p:nvPr>
        </p:nvSpPr>
        <p:spPr>
          <a:xfrm>
            <a:off x="4648200" y="274638"/>
            <a:ext cx="4495800" cy="6583362"/>
          </a:xfrm>
        </p:spPr>
        <p:txBody>
          <a:bodyPr>
            <a:normAutofit fontScale="90000"/>
          </a:bodyPr>
          <a:lstStyle/>
          <a:p>
            <a:r>
              <a:rPr lang="en-US" i="1" dirty="0" smtClean="0"/>
              <a:t>“If the world hate you, ye know that it hated me before it hated you. If ye were of the world, the world would love its own: but ye are not of the world, therefore the world </a:t>
            </a:r>
            <a:r>
              <a:rPr lang="en-US" i="1" dirty="0" err="1" smtClean="0"/>
              <a:t>hateth</a:t>
            </a:r>
            <a:r>
              <a:rPr lang="en-US" i="1" dirty="0" smtClean="0"/>
              <a:t> you.”</a:t>
            </a:r>
            <a:endParaRPr lang="en-US" i="1" dirty="0"/>
          </a:p>
        </p:txBody>
      </p:sp>
    </p:spTree>
    <p:extLst>
      <p:ext uri="{BB962C8B-B14F-4D97-AF65-F5344CB8AC3E}">
        <p14:creationId xmlns:p14="http://schemas.microsoft.com/office/powerpoint/2010/main" val="245082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Prophecy pictures\prophecy pictures\rapture and second coming\scan0138.jpg"/>
          <p:cNvPicPr>
            <a:picLocks noChangeAspect="1" noChangeArrowheads="1"/>
          </p:cNvPicPr>
          <p:nvPr/>
        </p:nvPicPr>
        <p:blipFill>
          <a:blip r:embed="rId3" cstate="print"/>
          <a:srcRect/>
          <a:stretch>
            <a:fillRect/>
          </a:stretch>
        </p:blipFill>
        <p:spPr bwMode="auto">
          <a:xfrm>
            <a:off x="1981200" y="0"/>
            <a:ext cx="5486400" cy="6858000"/>
          </a:xfrm>
          <a:prstGeom prst="rect">
            <a:avLst/>
          </a:prstGeom>
          <a:noFill/>
        </p:spPr>
      </p:pic>
      <p:sp>
        <p:nvSpPr>
          <p:cNvPr id="4" name="Title 3"/>
          <p:cNvSpPr>
            <a:spLocks noGrp="1"/>
          </p:cNvSpPr>
          <p:nvPr>
            <p:ph type="title"/>
          </p:nvPr>
        </p:nvSpPr>
        <p:spPr>
          <a:xfrm>
            <a:off x="1981200" y="1219200"/>
            <a:ext cx="5486400" cy="1219200"/>
          </a:xfrm>
        </p:spPr>
        <p:txBody>
          <a:bodyPr>
            <a:normAutofit/>
          </a:bodyPr>
          <a:lstStyle/>
          <a:p>
            <a:r>
              <a:rPr lang="en-US" b="1" i="1" dirty="0" smtClean="0">
                <a:solidFill>
                  <a:schemeClr val="bg1"/>
                </a:solidFill>
                <a:effectLst>
                  <a:glow rad="101600">
                    <a:schemeClr val="tx1">
                      <a:alpha val="60000"/>
                    </a:schemeClr>
                  </a:glow>
                </a:effectLst>
              </a:rPr>
              <a:t>“I know…”</a:t>
            </a:r>
            <a:endParaRPr lang="en-US" b="1" i="1" dirty="0">
              <a:solidFill>
                <a:schemeClr val="bg1"/>
              </a:solidFill>
              <a:effectLst>
                <a:glow rad="101600">
                  <a:schemeClr val="tx1">
                    <a:alpha val="60000"/>
                  </a:schemeClr>
                </a:glow>
              </a:effectLst>
            </a:endParaRPr>
          </a:p>
        </p:txBody>
      </p:sp>
      <p:sp>
        <p:nvSpPr>
          <p:cNvPr id="5" name="Content Placeholder 4"/>
          <p:cNvSpPr>
            <a:spLocks noGrp="1"/>
          </p:cNvSpPr>
          <p:nvPr>
            <p:ph idx="1"/>
          </p:nvPr>
        </p:nvSpPr>
        <p:spPr>
          <a:xfrm>
            <a:off x="2057400" y="2667000"/>
            <a:ext cx="5410200" cy="3459163"/>
          </a:xfrm>
        </p:spPr>
        <p:txBody>
          <a:bodyPr>
            <a:normAutofit/>
          </a:bodyPr>
          <a:lstStyle/>
          <a:p>
            <a:pPr>
              <a:buNone/>
            </a:pPr>
            <a:r>
              <a:rPr lang="en-US" sz="4000" b="1" i="1" dirty="0" smtClean="0">
                <a:solidFill>
                  <a:schemeClr val="bg1"/>
                </a:solidFill>
                <a:effectLst>
                  <a:glow rad="101600">
                    <a:schemeClr val="tx1">
                      <a:alpha val="60000"/>
                    </a:schemeClr>
                  </a:glow>
                </a:effectLst>
              </a:rPr>
              <a:t>I know your works</a:t>
            </a:r>
          </a:p>
          <a:p>
            <a:pPr>
              <a:buNone/>
            </a:pPr>
            <a:r>
              <a:rPr lang="en-US" sz="4000" b="1" i="1" dirty="0" smtClean="0">
                <a:solidFill>
                  <a:schemeClr val="bg1"/>
                </a:solidFill>
                <a:effectLst>
                  <a:glow rad="101600">
                    <a:schemeClr val="tx1">
                      <a:alpha val="60000"/>
                    </a:schemeClr>
                  </a:glow>
                </a:effectLst>
              </a:rPr>
              <a:t>I know your poverty</a:t>
            </a:r>
          </a:p>
          <a:p>
            <a:pPr>
              <a:buNone/>
            </a:pPr>
            <a:r>
              <a:rPr lang="en-US" sz="4000" b="1" i="1" dirty="0" smtClean="0">
                <a:solidFill>
                  <a:schemeClr val="bg1"/>
                </a:solidFill>
                <a:effectLst>
                  <a:glow rad="101600">
                    <a:schemeClr val="tx1">
                      <a:alpha val="60000"/>
                    </a:schemeClr>
                  </a:glow>
                </a:effectLst>
              </a:rPr>
              <a:t>I know your tribulations</a:t>
            </a:r>
          </a:p>
          <a:p>
            <a:pPr>
              <a:buNone/>
            </a:pPr>
            <a:r>
              <a:rPr lang="en-US" sz="4000" b="1" i="1" dirty="0" smtClean="0">
                <a:solidFill>
                  <a:schemeClr val="bg1"/>
                </a:solidFill>
                <a:effectLst>
                  <a:glow rad="101600">
                    <a:schemeClr val="tx1">
                      <a:alpha val="60000"/>
                    </a:schemeClr>
                  </a:glow>
                </a:effectLst>
              </a:rPr>
              <a:t>I know their blasphemy</a:t>
            </a:r>
            <a:endParaRPr lang="en-US" sz="40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6342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to="" calcmode="lin" valueType="num">
                                      <p:cBhvr>
                                        <p:cTn id="14" dur="1" fill="hold"/>
                                        <p:tgtEl>
                                          <p:spTgt spid="5">
                                            <p:txEl>
                                              <p:pRg st="0" end="0"/>
                                            </p:txEl>
                                          </p:spTgt>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to="" calcmode="lin" valueType="num">
                                      <p:cBhvr>
                                        <p:cTn id="19" dur="1" fill="hold"/>
                                        <p:tgtEl>
                                          <p:spTgt spid="5">
                                            <p:txEl>
                                              <p:pRg st="1" end="1"/>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to="" calcmode="lin" valueType="num">
                                      <p:cBhvr>
                                        <p:cTn id="24" dur="1" fill="hold"/>
                                        <p:tgtEl>
                                          <p:spTgt spid="5">
                                            <p:txEl>
                                              <p:pRg st="2" end="2"/>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to="" calcmode="lin" valueType="num">
                                      <p:cBhvr>
                                        <p:cTn id="29" dur="1" fill="hold"/>
                                        <p:tgtEl>
                                          <p:spTgt spid="5">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esktop\Prophecy pictures\prophecy pictures\backgrounds\Earth-From-Space-2529.jpg"/>
          <p:cNvPicPr>
            <a:picLocks noChangeAspect="1" noChangeArrowheads="1"/>
          </p:cNvPicPr>
          <p:nvPr/>
        </p:nvPicPr>
        <p:blipFill>
          <a:blip r:embed="rId3" cstate="print"/>
          <a:srcRect/>
          <a:stretch>
            <a:fillRect/>
          </a:stretch>
        </p:blipFill>
        <p:spPr bwMode="auto">
          <a:xfrm>
            <a:off x="-2895600" y="-2362200"/>
            <a:ext cx="15240000" cy="11430001"/>
          </a:xfrm>
          <a:prstGeom prst="rect">
            <a:avLst/>
          </a:prstGeom>
          <a:noFill/>
        </p:spPr>
      </p:pic>
      <p:sp>
        <p:nvSpPr>
          <p:cNvPr id="3" name="Title 2"/>
          <p:cNvSpPr>
            <a:spLocks noGrp="1"/>
          </p:cNvSpPr>
          <p:nvPr>
            <p:ph type="title"/>
          </p:nvPr>
        </p:nvSpPr>
        <p:spPr>
          <a:xfrm>
            <a:off x="-304800" y="274638"/>
            <a:ext cx="9982200" cy="6583362"/>
          </a:xfrm>
        </p:spPr>
        <p:txBody>
          <a:bodyPr>
            <a:normAutofit/>
          </a:bodyPr>
          <a:lstStyle/>
          <a:p>
            <a:r>
              <a:rPr lang="en-US" sz="5400" dirty="0" smtClean="0">
                <a:effectLst>
                  <a:glow rad="101600">
                    <a:schemeClr val="bg1">
                      <a:alpha val="60000"/>
                    </a:schemeClr>
                  </a:glow>
                </a:effectLst>
              </a:rPr>
              <a:t>“The best commentary on </a:t>
            </a:r>
            <a:br>
              <a:rPr lang="en-US" sz="5400" dirty="0" smtClean="0">
                <a:effectLst>
                  <a:glow rad="101600">
                    <a:schemeClr val="bg1">
                      <a:alpha val="60000"/>
                    </a:schemeClr>
                  </a:glow>
                </a:effectLst>
              </a:rPr>
            </a:br>
            <a:r>
              <a:rPr lang="en-US" sz="5400" dirty="0" smtClean="0">
                <a:effectLst>
                  <a:glow rad="101600">
                    <a:schemeClr val="bg1">
                      <a:alpha val="60000"/>
                    </a:schemeClr>
                  </a:glow>
                </a:effectLst>
              </a:rPr>
              <a:t>the Church is what the world </a:t>
            </a:r>
            <a:br>
              <a:rPr lang="en-US" sz="5400" dirty="0" smtClean="0">
                <a:effectLst>
                  <a:glow rad="101600">
                    <a:schemeClr val="bg1">
                      <a:alpha val="60000"/>
                    </a:schemeClr>
                  </a:glow>
                </a:effectLst>
              </a:rPr>
            </a:br>
            <a:r>
              <a:rPr lang="en-US" sz="5400" dirty="0" smtClean="0">
                <a:effectLst>
                  <a:glow rad="101600">
                    <a:schemeClr val="bg1">
                      <a:alpha val="60000"/>
                    </a:schemeClr>
                  </a:glow>
                </a:effectLst>
              </a:rPr>
              <a:t>thinks of it.”</a:t>
            </a:r>
            <a:endParaRPr lang="en-US" sz="5400" dirty="0">
              <a:effectLst>
                <a:glow rad="101600">
                  <a:schemeClr val="bg1">
                    <a:alpha val="60000"/>
                  </a:schemeClr>
                </a:glow>
              </a:effectLst>
            </a:endParaRPr>
          </a:p>
        </p:txBody>
      </p:sp>
      <p:pic>
        <p:nvPicPr>
          <p:cNvPr id="5122" name="Picture 2" descr="C:\Users\Ptr. Daniel White\Desktop\Prophecy pictures\prophecy pictures\Churches\scan0001.jpg"/>
          <p:cNvPicPr>
            <a:picLocks noChangeAspect="1" noChangeArrowheads="1"/>
          </p:cNvPicPr>
          <p:nvPr/>
        </p:nvPicPr>
        <p:blipFill>
          <a:blip r:embed="rId4" cstate="print">
            <a:lum bright="-10000"/>
          </a:blip>
          <a:srcRect/>
          <a:stretch>
            <a:fillRect/>
          </a:stretch>
        </p:blipFill>
        <p:spPr bwMode="auto">
          <a:xfrm>
            <a:off x="3276600" y="457200"/>
            <a:ext cx="3048000" cy="2079584"/>
          </a:xfrm>
          <a:prstGeom prst="ellipse">
            <a:avLst/>
          </a:prstGeom>
          <a:ln>
            <a:noFill/>
          </a:ln>
          <a:effectLst>
            <a:softEdge rad="112500"/>
          </a:effectLst>
        </p:spPr>
      </p:pic>
    </p:spTree>
    <p:extLst>
      <p:ext uri="{BB962C8B-B14F-4D97-AF65-F5344CB8AC3E}">
        <p14:creationId xmlns:p14="http://schemas.microsoft.com/office/powerpoint/2010/main" val="413890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fontScale="90000"/>
          </a:bodyPr>
          <a:lstStyle/>
          <a:p>
            <a:r>
              <a:rPr lang="en-US" i="1" dirty="0" smtClean="0"/>
              <a:t>History has left us with an account of the death of one of the </a:t>
            </a:r>
            <a:r>
              <a:rPr lang="en-US" i="1" dirty="0" err="1" smtClean="0"/>
              <a:t>Smyrnaean</a:t>
            </a:r>
            <a:r>
              <a:rPr lang="en-US" i="1" dirty="0" smtClean="0"/>
              <a:t> believers by the name of Polycarp. Polycarp was the pastor at Smyrna, and in a letter addressed by the Church at Smyrna to the Churches in the Christian world, it is related that the Jews joined with the pagans in clamoring that Polycarp be cast to the lions or burned alive. The following is the account of the death of Polycarp.</a:t>
            </a:r>
            <a:endParaRPr lang="en-US" i="1" dirty="0"/>
          </a:p>
        </p:txBody>
      </p:sp>
    </p:spTree>
    <p:extLst>
      <p:ext uri="{BB962C8B-B14F-4D97-AF65-F5344CB8AC3E}">
        <p14:creationId xmlns:p14="http://schemas.microsoft.com/office/powerpoint/2010/main" val="2105273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038600"/>
          </a:xfrm>
        </p:spPr>
        <p:txBody>
          <a:bodyPr>
            <a:normAutofit fontScale="90000"/>
          </a:bodyPr>
          <a:lstStyle/>
          <a:p>
            <a:r>
              <a:rPr lang="en-US" i="1" dirty="0" smtClean="0">
                <a:effectLst>
                  <a:glow rad="101600">
                    <a:schemeClr val="bg1">
                      <a:alpha val="60000"/>
                    </a:schemeClr>
                  </a:glow>
                </a:effectLst>
              </a:rPr>
              <a:t>It was the time of the public games; the city was crowded and the crowds were excited. Suddenly a shout went up. Away with the atheists! Let Polycarp be searched for.</a:t>
            </a:r>
            <a:endParaRPr lang="en-US" i="1" dirty="0">
              <a:effectLst>
                <a:glow rad="101600">
                  <a:schemeClr val="bg1">
                    <a:alpha val="60000"/>
                  </a:schemeClr>
                </a:glow>
              </a:effectLst>
            </a:endParaRPr>
          </a:p>
        </p:txBody>
      </p:sp>
      <p:pic>
        <p:nvPicPr>
          <p:cNvPr id="18435" name="Picture 3"/>
          <p:cNvPicPr>
            <a:picLocks noChangeAspect="1" noChangeArrowheads="1"/>
          </p:cNvPicPr>
          <p:nvPr/>
        </p:nvPicPr>
        <p:blipFill>
          <a:blip r:embed="rId3" cstate="print"/>
          <a:srcRect/>
          <a:stretch>
            <a:fillRect/>
          </a:stretch>
        </p:blipFill>
        <p:spPr bwMode="auto">
          <a:xfrm>
            <a:off x="381000" y="3962400"/>
            <a:ext cx="3588534" cy="2514600"/>
          </a:xfrm>
          <a:prstGeom prst="rect">
            <a:avLst/>
          </a:prstGeom>
          <a:ln>
            <a:noFill/>
          </a:ln>
          <a:effectLst>
            <a:softEdge rad="112500"/>
          </a:effectLst>
        </p:spPr>
      </p:pic>
      <p:pic>
        <p:nvPicPr>
          <p:cNvPr id="18436" name="Picture 4"/>
          <p:cNvPicPr>
            <a:picLocks noChangeAspect="1" noChangeArrowheads="1"/>
          </p:cNvPicPr>
          <p:nvPr/>
        </p:nvPicPr>
        <p:blipFill>
          <a:blip r:embed="rId4" cstate="print"/>
          <a:srcRect/>
          <a:stretch>
            <a:fillRect/>
          </a:stretch>
        </p:blipFill>
        <p:spPr bwMode="auto">
          <a:xfrm>
            <a:off x="5257799" y="4028358"/>
            <a:ext cx="3356429" cy="2448642"/>
          </a:xfrm>
          <a:prstGeom prst="rect">
            <a:avLst/>
          </a:prstGeom>
          <a:ln>
            <a:noFill/>
          </a:ln>
          <a:effectLst>
            <a:softEdge rad="112500"/>
          </a:effectLst>
        </p:spPr>
      </p:pic>
    </p:spTree>
    <p:extLst>
      <p:ext uri="{BB962C8B-B14F-4D97-AF65-F5344CB8AC3E}">
        <p14:creationId xmlns:p14="http://schemas.microsoft.com/office/powerpoint/2010/main" val="4944618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Prophecy pictures\prophecy pictures\hell\fire.jpg"/>
          <p:cNvPicPr>
            <a:picLocks noChangeAspect="1" noChangeArrowheads="1"/>
          </p:cNvPicPr>
          <p:nvPr/>
        </p:nvPicPr>
        <p:blipFill>
          <a:blip r:embed="rId3" cstate="print"/>
          <a:srcRect/>
          <a:stretch>
            <a:fillRect/>
          </a:stretch>
        </p:blipFill>
        <p:spPr bwMode="auto">
          <a:xfrm>
            <a:off x="-609600" y="0"/>
            <a:ext cx="9753600" cy="7315200"/>
          </a:xfrm>
          <a:prstGeom prst="rect">
            <a:avLst/>
          </a:prstGeom>
          <a:noFill/>
        </p:spPr>
      </p:pic>
      <p:pic>
        <p:nvPicPr>
          <p:cNvPr id="2" name="Picture 6" descr="C:\Users\Ptr. Daniel White\Desktop\Prophecy pictures\prophecy pictures\Persecution and suffering, poverity\Martyr 1889-497.jpg"/>
          <p:cNvPicPr>
            <a:picLocks noChangeAspect="1" noChangeArrowheads="1"/>
          </p:cNvPicPr>
          <p:nvPr/>
        </p:nvPicPr>
        <p:blipFill>
          <a:blip r:embed="rId4" cstate="print">
            <a:duotone>
              <a:prstClr val="black"/>
              <a:schemeClr val="accent1">
                <a:tint val="45000"/>
                <a:satMod val="400000"/>
              </a:schemeClr>
            </a:duotone>
          </a:blip>
          <a:srcRect l="19796" t="3333" r="53337" b="77778"/>
          <a:stretch>
            <a:fillRect/>
          </a:stretch>
        </p:blipFill>
        <p:spPr bwMode="auto">
          <a:xfrm>
            <a:off x="0" y="304800"/>
            <a:ext cx="2438400" cy="2133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itle 2"/>
          <p:cNvSpPr>
            <a:spLocks noGrp="1"/>
          </p:cNvSpPr>
          <p:nvPr>
            <p:ph type="title"/>
          </p:nvPr>
        </p:nvSpPr>
        <p:spPr>
          <a:xfrm>
            <a:off x="457200" y="274638"/>
            <a:ext cx="8229600" cy="6583362"/>
          </a:xfrm>
        </p:spPr>
        <p:txBody>
          <a:bodyPr/>
          <a:lstStyle/>
          <a:p>
            <a:r>
              <a:rPr lang="en-US" i="1" dirty="0" smtClean="0">
                <a:solidFill>
                  <a:schemeClr val="tx1">
                    <a:lumMod val="75000"/>
                  </a:schemeClr>
                </a:solidFill>
                <a:effectLst>
                  <a:glow rad="101600">
                    <a:schemeClr val="bg1">
                      <a:alpha val="60000"/>
                    </a:schemeClr>
                  </a:glow>
                </a:effectLst>
              </a:rPr>
              <a:t>Pastor Polycarp</a:t>
            </a:r>
            <a:r>
              <a:rPr lang="en-US" dirty="0" smtClean="0">
                <a:solidFill>
                  <a:schemeClr val="tx1">
                    <a:lumMod val="75000"/>
                  </a:schemeClr>
                </a:solidFill>
              </a:rPr>
              <a:t/>
            </a:r>
            <a:br>
              <a:rPr lang="en-US" dirty="0" smtClean="0">
                <a:solidFill>
                  <a:schemeClr val="tx1">
                    <a:lumMod val="75000"/>
                  </a:schemeClr>
                </a:solidFill>
              </a:rPr>
            </a:br>
            <a:r>
              <a:rPr lang="en-US" dirty="0">
                <a:solidFill>
                  <a:schemeClr val="tx1">
                    <a:lumMod val="75000"/>
                  </a:schemeClr>
                </a:solidFill>
              </a:rPr>
              <a:t/>
            </a:r>
            <a:br>
              <a:rPr lang="en-US" dirty="0">
                <a:solidFill>
                  <a:schemeClr val="tx1">
                    <a:lumMod val="75000"/>
                  </a:schemeClr>
                </a:solidFill>
              </a:rPr>
            </a:br>
            <a:r>
              <a:rPr lang="en-US" i="1" dirty="0" smtClean="0">
                <a:solidFill>
                  <a:schemeClr val="tx1">
                    <a:lumMod val="75000"/>
                  </a:schemeClr>
                </a:solidFill>
                <a:effectLst>
                  <a:glow rad="101600">
                    <a:schemeClr val="bg1">
                      <a:alpha val="60000"/>
                    </a:schemeClr>
                  </a:glow>
                </a:effectLst>
              </a:rPr>
              <a:t>The night before his death Polycarp had a dream in which he saw the pillow under his head burning with fire and he had awakened to tell his disciples “I must be burnt alive.”</a:t>
            </a:r>
            <a:endParaRPr lang="en-US" i="1" dirty="0">
              <a:solidFill>
                <a:schemeClr val="tx1">
                  <a:lumMod val="75000"/>
                </a:schemeClr>
              </a:solidFill>
              <a:effectLst>
                <a:glow rad="101600">
                  <a:schemeClr val="bg1">
                    <a:alpha val="60000"/>
                  </a:schemeClr>
                </a:glow>
              </a:effectLst>
            </a:endParaRPr>
          </a:p>
        </p:txBody>
      </p:sp>
    </p:spTree>
    <p:extLst>
      <p:ext uri="{BB962C8B-B14F-4D97-AF65-F5344CB8AC3E}">
        <p14:creationId xmlns:p14="http://schemas.microsoft.com/office/powerpoint/2010/main" val="109130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9458"/>
                                        </p:tgtEl>
                                        <p:attrNameLst>
                                          <p:attrName>style.visibility</p:attrName>
                                        </p:attrNameLst>
                                      </p:cBhvr>
                                      <p:to>
                                        <p:strVal val="visible"/>
                                      </p:to>
                                    </p:set>
                                    <p:anim calcmode="lin" valueType="num">
                                      <p:cBhvr>
                                        <p:cTn id="14" dur="1000" fill="hold"/>
                                        <p:tgtEl>
                                          <p:spTgt spid="19458"/>
                                        </p:tgtEl>
                                        <p:attrNameLst>
                                          <p:attrName>ppt_w</p:attrName>
                                        </p:attrNameLst>
                                      </p:cBhvr>
                                      <p:tavLst>
                                        <p:tav tm="0">
                                          <p:val>
                                            <p:strVal val="#ppt_w*0.70"/>
                                          </p:val>
                                        </p:tav>
                                        <p:tav tm="100000">
                                          <p:val>
                                            <p:strVal val="#ppt_w"/>
                                          </p:val>
                                        </p:tav>
                                      </p:tavLst>
                                    </p:anim>
                                    <p:anim calcmode="lin" valueType="num">
                                      <p:cBhvr>
                                        <p:cTn id="15" dur="1000" fill="hold"/>
                                        <p:tgtEl>
                                          <p:spTgt spid="19458"/>
                                        </p:tgtEl>
                                        <p:attrNameLst>
                                          <p:attrName>ppt_h</p:attrName>
                                        </p:attrNameLst>
                                      </p:cBhvr>
                                      <p:tavLst>
                                        <p:tav tm="0">
                                          <p:val>
                                            <p:strVal val="#ppt_h"/>
                                          </p:val>
                                        </p:tav>
                                        <p:tav tm="100000">
                                          <p:val>
                                            <p:strVal val="#ppt_h"/>
                                          </p:val>
                                        </p:tav>
                                      </p:tavLst>
                                    </p:anim>
                                    <p:animEffect transition="in" filter="fade">
                                      <p:cBhvr>
                                        <p:cTn id="16" dur="1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fontScale="90000"/>
          </a:bodyPr>
          <a:lstStyle/>
          <a:p>
            <a:r>
              <a:rPr lang="en-US" i="1" dirty="0" smtClean="0"/>
              <a:t>Polycarp’s whereabouts was betrayed by a slave who collapsed under torture. Polycarp was arrested, but not even the captain of the guard wanted Polycarp to die. On the brief journey to the city he pleaded with the old man to confess Caesar as Lord and offer sacrifice to him and be saved. Polycarp was adamant that for him only       Jesus Christ was Lord.</a:t>
            </a:r>
            <a:endParaRPr lang="en-US" i="1" dirty="0"/>
          </a:p>
        </p:txBody>
      </p:sp>
    </p:spTree>
    <p:extLst>
      <p:ext uri="{BB962C8B-B14F-4D97-AF65-F5344CB8AC3E}">
        <p14:creationId xmlns:p14="http://schemas.microsoft.com/office/powerpoint/2010/main" val="2023581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2438400" y="304800"/>
            <a:ext cx="4648200" cy="6248400"/>
          </a:xfrm>
          <a:prstGeom prst="rect">
            <a:avLst/>
          </a:prstGeom>
          <a:noFill/>
          <a:ln w="9525">
            <a:noFill/>
            <a:miter lim="800000"/>
            <a:headEnd/>
            <a:tailEnd/>
          </a:ln>
          <a:effectLst/>
        </p:spPr>
      </p:pic>
    </p:spTree>
    <p:extLst>
      <p:ext uri="{BB962C8B-B14F-4D97-AF65-F5344CB8AC3E}">
        <p14:creationId xmlns:p14="http://schemas.microsoft.com/office/powerpoint/2010/main" val="228817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2000" fill="hold"/>
                                        <p:tgtEl>
                                          <p:spTgt spid="20482"/>
                                        </p:tgtEl>
                                        <p:attrNameLst>
                                          <p:attrName>ppt_w</p:attrName>
                                        </p:attrNameLst>
                                      </p:cBhvr>
                                      <p:tavLst>
                                        <p:tav tm="0">
                                          <p:val>
                                            <p:fltVal val="0"/>
                                          </p:val>
                                        </p:tav>
                                        <p:tav tm="100000">
                                          <p:val>
                                            <p:strVal val="#ppt_w"/>
                                          </p:val>
                                        </p:tav>
                                      </p:tavLst>
                                    </p:anim>
                                    <p:anim calcmode="lin" valueType="num">
                                      <p:cBhvr>
                                        <p:cTn id="8" dur="2000" fill="hold"/>
                                        <p:tgtEl>
                                          <p:spTgt spid="20482"/>
                                        </p:tgtEl>
                                        <p:attrNameLst>
                                          <p:attrName>ppt_h</p:attrName>
                                        </p:attrNameLst>
                                      </p:cBhvr>
                                      <p:tavLst>
                                        <p:tav tm="0">
                                          <p:val>
                                            <p:fltVal val="0"/>
                                          </p:val>
                                        </p:tav>
                                        <p:tav tm="100000">
                                          <p:val>
                                            <p:strVal val="#ppt_h"/>
                                          </p:val>
                                        </p:tav>
                                      </p:tavLst>
                                    </p:anim>
                                    <p:animEffect transition="in" filter="fade">
                                      <p:cBhvr>
                                        <p:cTn id="9"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3.bp.blogspot.com/-57A2THzOL6g/TVURHATHMoI/AAAAAAAAAGI/9ynp7YA4d5M/s1600/JE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91" y="533400"/>
            <a:ext cx="9081405" cy="5410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2.wp.com/www.agodman.com/blog/wp-content/uploads/2012/05/first-love-for-the-lord1.jpg?resize=450%2C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88683"/>
            <a:ext cx="4572000" cy="26949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tabernaclefortoday.files.wordpress.com/2014/06/1-john-2-verse-15p.png?w=5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9144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74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75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75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1" name="Picture 7" descr="C:\Users\Ptr. Daniel White\Desktop\Prophecy pictures\prophecy pictures\Persecution and suffering, poverity\lionrome.jpg"/>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ln>
            <a:noFill/>
          </a:ln>
          <a:effectLst>
            <a:softEdge rad="112500"/>
          </a:effectLst>
        </p:spPr>
      </p:pic>
      <p:pic>
        <p:nvPicPr>
          <p:cNvPr id="8" name="Picture 3" descr="C:\Users\Ptr. Daniel White\Desktop\Prophecy pictures\prophecy pictures\faces\NeroThb.gif"/>
          <p:cNvPicPr>
            <a:picLocks noChangeAspect="1" noChangeArrowheads="1"/>
          </p:cNvPicPr>
          <p:nvPr/>
        </p:nvPicPr>
        <p:blipFill>
          <a:blip r:embed="rId4" cstate="print">
            <a:duotone>
              <a:prstClr val="black"/>
              <a:srgbClr val="FFFF00">
                <a:tint val="45000"/>
                <a:satMod val="400000"/>
              </a:srgbClr>
            </a:duotone>
          </a:blip>
          <a:srcRect/>
          <a:stretch>
            <a:fillRect/>
          </a:stretch>
        </p:blipFill>
        <p:spPr bwMode="auto">
          <a:xfrm>
            <a:off x="533400" y="228600"/>
            <a:ext cx="2895600" cy="3200400"/>
          </a:xfrm>
          <a:prstGeom prst="rect">
            <a:avLst/>
          </a:prstGeom>
          <a:ln>
            <a:noFill/>
          </a:ln>
          <a:effectLst>
            <a:reflection blurRad="6350" stA="50000" endA="295" endPos="92000" dist="101600" dir="5400000" sy="-100000" algn="bl" rotWithShape="0"/>
            <a:softEdge rad="112500"/>
          </a:effectLst>
        </p:spPr>
      </p:pic>
      <p:pic>
        <p:nvPicPr>
          <p:cNvPr id="9" name="Picture 6" descr="C:\Users\Ptr. Daniel White\Desktop\Prophecy pictures\prophecy pictures\Persecution and suffering, poverity\Martyr 1889-497.jpg"/>
          <p:cNvPicPr>
            <a:picLocks noChangeAspect="1" noChangeArrowheads="1"/>
          </p:cNvPicPr>
          <p:nvPr/>
        </p:nvPicPr>
        <p:blipFill>
          <a:blip r:embed="rId5" cstate="print">
            <a:duotone>
              <a:prstClr val="black"/>
              <a:srgbClr val="FFFF00">
                <a:tint val="45000"/>
                <a:satMod val="400000"/>
              </a:srgbClr>
            </a:duotone>
          </a:blip>
          <a:srcRect l="19796" t="3333" r="53337" b="77778"/>
          <a:stretch>
            <a:fillRect/>
          </a:stretch>
        </p:blipFill>
        <p:spPr bwMode="auto">
          <a:xfrm flipH="1">
            <a:off x="5334000" y="228600"/>
            <a:ext cx="3276600" cy="3124200"/>
          </a:xfrm>
          <a:prstGeom prst="rect">
            <a:avLst/>
          </a:prstGeom>
          <a:ln>
            <a:noFill/>
          </a:ln>
          <a:effectLst>
            <a:reflection blurRad="6350" stA="50000" endA="295" endPos="92000" dist="101600" dir="5400000" sy="-100000" algn="bl" rotWithShape="0"/>
            <a:softEdge rad="112500"/>
          </a:effectLst>
        </p:spPr>
      </p:pic>
      <p:sp>
        <p:nvSpPr>
          <p:cNvPr id="5" name="Title 4"/>
          <p:cNvSpPr>
            <a:spLocks noGrp="1"/>
          </p:cNvSpPr>
          <p:nvPr>
            <p:ph type="title"/>
          </p:nvPr>
        </p:nvSpPr>
        <p:spPr>
          <a:xfrm>
            <a:off x="457200" y="3810000"/>
            <a:ext cx="8229600" cy="2819400"/>
          </a:xfrm>
        </p:spPr>
        <p:txBody>
          <a:bodyPr>
            <a:normAutofit/>
          </a:bodyPr>
          <a:lstStyle/>
          <a:p>
            <a:r>
              <a:rPr lang="en-US" i="1" dirty="0" smtClean="0">
                <a:effectLst>
                  <a:glow rad="101600">
                    <a:schemeClr val="bg1">
                      <a:alpha val="60000"/>
                    </a:schemeClr>
                  </a:glow>
                </a:effectLst>
              </a:rPr>
              <a:t>Upon entering the arena Polycarp was given the choice of cursing the name of Christ and making sacrifice to Caesar or death.</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98686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2000" fill="hold"/>
                                        <p:tgtEl>
                                          <p:spTgt spid="9"/>
                                        </p:tgtEl>
                                        <p:attrNameLst>
                                          <p:attrName>ppt_w</p:attrName>
                                        </p:attrNameLst>
                                      </p:cBhvr>
                                      <p:tavLst>
                                        <p:tav tm="0">
                                          <p:val>
                                            <p:strVal val="#ppt_w*0.70"/>
                                          </p:val>
                                        </p:tav>
                                        <p:tav tm="100000">
                                          <p:val>
                                            <p:strVal val="#ppt_w"/>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animEffect transition="in" filter="fade">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9143999" cy="6858000"/>
          </a:xfrm>
          <a:prstGeom prst="rect">
            <a:avLst/>
          </a:prstGeom>
          <a:noFill/>
          <a:ln w="9525">
            <a:noFill/>
            <a:miter lim="800000"/>
            <a:headEnd/>
            <a:tailEnd/>
          </a:ln>
          <a:effectLst/>
        </p:spPr>
      </p:pic>
      <p:pic>
        <p:nvPicPr>
          <p:cNvPr id="2" name="Picture 6" descr="C:\Users\Ptr. Daniel White\Desktop\Prophecy pictures\prophecy pictures\Persecution and suffering, poverity\Martyr 1889-497.jpg"/>
          <p:cNvPicPr>
            <a:picLocks noChangeAspect="1" noChangeArrowheads="1"/>
          </p:cNvPicPr>
          <p:nvPr/>
        </p:nvPicPr>
        <p:blipFill>
          <a:blip r:embed="rId4" cstate="print">
            <a:duotone>
              <a:prstClr val="black"/>
              <a:schemeClr val="accent1">
                <a:tint val="45000"/>
                <a:satMod val="400000"/>
              </a:schemeClr>
            </a:duotone>
          </a:blip>
          <a:srcRect l="19796" t="3333" r="53337" b="77778"/>
          <a:stretch>
            <a:fillRect/>
          </a:stretch>
        </p:blipFill>
        <p:spPr bwMode="auto">
          <a:xfrm>
            <a:off x="0" y="0"/>
            <a:ext cx="2438400" cy="2133600"/>
          </a:xfrm>
          <a:prstGeom prst="rect">
            <a:avLst/>
          </a:prstGeom>
          <a:ln>
            <a:noFill/>
          </a:ln>
          <a:effectLst>
            <a:softEdge rad="112500"/>
          </a:effectLst>
        </p:spPr>
      </p:pic>
      <p:sp>
        <p:nvSpPr>
          <p:cNvPr id="3" name="Title 2"/>
          <p:cNvSpPr>
            <a:spLocks noGrp="1"/>
          </p:cNvSpPr>
          <p:nvPr>
            <p:ph type="title"/>
          </p:nvPr>
        </p:nvSpPr>
        <p:spPr>
          <a:xfrm>
            <a:off x="457200" y="274638"/>
            <a:ext cx="8229600" cy="6354762"/>
          </a:xfrm>
        </p:spPr>
        <p:txBody>
          <a:bodyPr>
            <a:normAutofit fontScale="90000"/>
          </a:bodyPr>
          <a:lstStyle/>
          <a:p>
            <a:r>
              <a:rPr lang="en-US" i="1" dirty="0" smtClean="0">
                <a:effectLst>
                  <a:glow rad="101600">
                    <a:schemeClr val="bg1">
                      <a:alpha val="60000"/>
                    </a:schemeClr>
                  </a:glow>
                </a:effectLst>
              </a:rPr>
              <a:t>              “Eighty six years have I served     </a:t>
            </a:r>
            <a:br>
              <a:rPr lang="en-US" i="1" dirty="0" smtClean="0">
                <a:effectLst>
                  <a:glow rad="101600">
                    <a:schemeClr val="bg1">
                      <a:alpha val="60000"/>
                    </a:schemeClr>
                  </a:glow>
                </a:effectLst>
              </a:rPr>
            </a:br>
            <a:r>
              <a:rPr lang="en-US" i="1" dirty="0">
                <a:effectLst>
                  <a:glow rad="101600">
                    <a:schemeClr val="bg1">
                      <a:alpha val="60000"/>
                    </a:schemeClr>
                  </a:glow>
                </a:effectLst>
              </a:rPr>
              <a:t> </a:t>
            </a:r>
            <a:r>
              <a:rPr lang="en-US" i="1" dirty="0" smtClean="0">
                <a:effectLst>
                  <a:glow rad="101600">
                    <a:schemeClr val="bg1">
                      <a:alpha val="60000"/>
                    </a:schemeClr>
                  </a:glow>
                </a:effectLst>
              </a:rPr>
              <a:t>               my Lord, He has done me no </a:t>
            </a:r>
            <a:br>
              <a:rPr lang="en-US" i="1" dirty="0" smtClean="0">
                <a:effectLst>
                  <a:glow rad="101600">
                    <a:schemeClr val="bg1">
                      <a:alpha val="60000"/>
                    </a:schemeClr>
                  </a:glow>
                </a:effectLst>
              </a:rPr>
            </a:br>
            <a:r>
              <a:rPr lang="en-US" i="1" dirty="0">
                <a:effectLst>
                  <a:glow rad="101600">
                    <a:schemeClr val="bg1">
                      <a:alpha val="60000"/>
                    </a:schemeClr>
                  </a:glow>
                </a:effectLst>
              </a:rPr>
              <a:t> </a:t>
            </a:r>
            <a:r>
              <a:rPr lang="en-US" i="1" dirty="0" smtClean="0">
                <a:effectLst>
                  <a:glow rad="101600">
                    <a:schemeClr val="bg1">
                      <a:alpha val="60000"/>
                    </a:schemeClr>
                  </a:glow>
                </a:effectLst>
              </a:rPr>
              <a:t>                wrong, how can I blaspheme my King who saved me? You threaten me with fire that burns for a time and is quickly quenched for you do not know the fire that awaits the wicked in the judgment to come and in everlasting punishment. Why are you waiting? Come do that you will, I am ready to meet my Savior.”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90678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0.7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Ptr. Daniel White\Desktop\Prophecy pictures\prophecy pictures\Persecution and suffering, poverity\Martyr 1889-497.jpg"/>
          <p:cNvPicPr>
            <a:picLocks noChangeAspect="1" noChangeArrowheads="1"/>
          </p:cNvPicPr>
          <p:nvPr/>
        </p:nvPicPr>
        <p:blipFill>
          <a:blip r:embed="rId3" cstate="print">
            <a:duotone>
              <a:prstClr val="black"/>
              <a:srgbClr val="FFC000">
                <a:tint val="45000"/>
                <a:satMod val="400000"/>
              </a:srgbClr>
            </a:duotone>
          </a:blip>
          <a:srcRect r="36369"/>
          <a:stretch>
            <a:fillRect/>
          </a:stretch>
        </p:blipFill>
        <p:spPr bwMode="auto">
          <a:xfrm>
            <a:off x="0" y="0"/>
            <a:ext cx="3429000" cy="6858000"/>
          </a:xfrm>
          <a:prstGeom prst="rect">
            <a:avLst/>
          </a:prstGeom>
          <a:ln>
            <a:noFill/>
          </a:ln>
          <a:effectLst>
            <a:softEdge rad="112500"/>
          </a:effectLst>
        </p:spPr>
      </p:pic>
      <p:sp>
        <p:nvSpPr>
          <p:cNvPr id="4" name="Title 3"/>
          <p:cNvSpPr>
            <a:spLocks noGrp="1"/>
          </p:cNvSpPr>
          <p:nvPr>
            <p:ph type="title"/>
          </p:nvPr>
        </p:nvSpPr>
        <p:spPr>
          <a:xfrm>
            <a:off x="3429000" y="274638"/>
            <a:ext cx="5257800" cy="1143000"/>
          </a:xfrm>
        </p:spPr>
        <p:txBody>
          <a:bodyPr>
            <a:normAutofit fontScale="90000"/>
          </a:bodyPr>
          <a:lstStyle/>
          <a:p>
            <a:r>
              <a:rPr lang="en-US" dirty="0" smtClean="0"/>
              <a:t>Polycarp’s Final Request</a:t>
            </a:r>
            <a:endParaRPr lang="en-US" dirty="0"/>
          </a:p>
        </p:txBody>
      </p:sp>
      <p:sp>
        <p:nvSpPr>
          <p:cNvPr id="5" name="Content Placeholder 4"/>
          <p:cNvSpPr>
            <a:spLocks noGrp="1"/>
          </p:cNvSpPr>
          <p:nvPr>
            <p:ph idx="1"/>
          </p:nvPr>
        </p:nvSpPr>
        <p:spPr>
          <a:xfrm>
            <a:off x="3429000" y="1600200"/>
            <a:ext cx="5257800" cy="5029200"/>
          </a:xfrm>
        </p:spPr>
        <p:txBody>
          <a:bodyPr/>
          <a:lstStyle/>
          <a:p>
            <a:pPr algn="ctr">
              <a:buNone/>
            </a:pPr>
            <a:r>
              <a:rPr lang="en-US" i="1" dirty="0" smtClean="0">
                <a:solidFill>
                  <a:srgbClr val="FFC000"/>
                </a:solidFill>
              </a:rPr>
              <a:t>“Leave me as I am, for He who gives me the power to endure the fire will grant me to remain in the flames unmoved even without the security of your bonds.”</a:t>
            </a:r>
          </a:p>
          <a:p>
            <a:pPr algn="ctr">
              <a:buNone/>
            </a:pPr>
            <a:endParaRPr lang="en-US" dirty="0" smtClean="0"/>
          </a:p>
          <a:p>
            <a:pPr algn="ctr">
              <a:buNone/>
            </a:pPr>
            <a:r>
              <a:rPr lang="en-US" b="1" i="1" dirty="0" smtClean="0">
                <a:solidFill>
                  <a:srgbClr val="FF0000"/>
                </a:solidFill>
              </a:rPr>
              <a:t>Polycarp died singing praises to his Lord and Savior.</a:t>
            </a:r>
            <a:endParaRPr lang="en-US" b="1" i="1" dirty="0">
              <a:solidFill>
                <a:srgbClr val="FF0000"/>
              </a:solidFill>
            </a:endParaRPr>
          </a:p>
        </p:txBody>
      </p:sp>
    </p:spTree>
    <p:extLst>
      <p:ext uri="{BB962C8B-B14F-4D97-AF65-F5344CB8AC3E}">
        <p14:creationId xmlns:p14="http://schemas.microsoft.com/office/powerpoint/2010/main" val="265606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2" dur="2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3" dur="20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Dad's Mission Trip Pix 2009\6\DSCN1024.JPG"/>
          <p:cNvPicPr>
            <a:picLocks noChangeAspect="1" noChangeArrowheads="1"/>
          </p:cNvPicPr>
          <p:nvPr/>
        </p:nvPicPr>
        <p:blipFill>
          <a:blip r:embed="rId3" cstate="print">
            <a:lum bright="-20000"/>
          </a:blip>
          <a:srcRect/>
          <a:stretch>
            <a:fillRect/>
          </a:stretch>
        </p:blipFill>
        <p:spPr bwMode="auto">
          <a:xfrm rot="16200000">
            <a:off x="777875" y="-1006475"/>
            <a:ext cx="7588250" cy="9144000"/>
          </a:xfrm>
          <a:prstGeom prst="rect">
            <a:avLst/>
          </a:prstGeom>
          <a:noFill/>
        </p:spPr>
      </p:pic>
      <p:sp>
        <p:nvSpPr>
          <p:cNvPr id="2" name="Title 1"/>
          <p:cNvSpPr>
            <a:spLocks noGrp="1"/>
          </p:cNvSpPr>
          <p:nvPr>
            <p:ph type="title"/>
          </p:nvPr>
        </p:nvSpPr>
        <p:spPr>
          <a:xfrm>
            <a:off x="457200" y="228600"/>
            <a:ext cx="8229600" cy="1143000"/>
          </a:xfrm>
        </p:spPr>
        <p:txBody>
          <a:bodyPr>
            <a:normAutofit/>
          </a:bodyPr>
          <a:lstStyle/>
          <a:p>
            <a:r>
              <a:rPr lang="en-US" sz="5400" dirty="0" smtClean="0">
                <a:effectLst>
                  <a:glow rad="101600">
                    <a:schemeClr val="bg1">
                      <a:alpha val="60000"/>
                    </a:schemeClr>
                  </a:glow>
                </a:effectLst>
              </a:rPr>
              <a:t>Smyrna - A Pagan City</a:t>
            </a:r>
            <a:endParaRPr lang="en-US" sz="5400" dirty="0">
              <a:effectLst>
                <a:glow rad="101600">
                  <a:schemeClr val="bg1">
                    <a:alpha val="60000"/>
                  </a:schemeClr>
                </a:glow>
              </a:effectLst>
            </a:endParaRPr>
          </a:p>
        </p:txBody>
      </p:sp>
      <p:sp>
        <p:nvSpPr>
          <p:cNvPr id="3" name="Content Placeholder 2"/>
          <p:cNvSpPr>
            <a:spLocks noGrp="1"/>
          </p:cNvSpPr>
          <p:nvPr>
            <p:ph idx="1"/>
          </p:nvPr>
        </p:nvSpPr>
        <p:spPr>
          <a:xfrm>
            <a:off x="457200" y="1828800"/>
            <a:ext cx="8229600" cy="5029200"/>
          </a:xfrm>
        </p:spPr>
        <p:txBody>
          <a:bodyPr/>
          <a:lstStyle/>
          <a:p>
            <a:r>
              <a:rPr lang="en-US" sz="4800" dirty="0" smtClean="0">
                <a:effectLst>
                  <a:glow rad="101600">
                    <a:schemeClr val="bg1">
                      <a:alpha val="60000"/>
                    </a:schemeClr>
                  </a:glow>
                </a:effectLst>
              </a:rPr>
              <a:t>Temple of Cybele</a:t>
            </a:r>
          </a:p>
          <a:p>
            <a:r>
              <a:rPr lang="en-US" sz="4800" dirty="0" smtClean="0">
                <a:effectLst>
                  <a:glow rad="101600">
                    <a:schemeClr val="bg1">
                      <a:alpha val="60000"/>
                    </a:schemeClr>
                  </a:glow>
                </a:effectLst>
              </a:rPr>
              <a:t>Temple of Apollo</a:t>
            </a:r>
          </a:p>
          <a:p>
            <a:r>
              <a:rPr lang="en-US" sz="4800" dirty="0" smtClean="0">
                <a:effectLst>
                  <a:glow rad="101600">
                    <a:schemeClr val="bg1">
                      <a:alpha val="60000"/>
                    </a:schemeClr>
                  </a:glow>
                </a:effectLst>
              </a:rPr>
              <a:t>Temple of Asclepious</a:t>
            </a:r>
          </a:p>
          <a:p>
            <a:r>
              <a:rPr lang="en-US" sz="4800" dirty="0" smtClean="0">
                <a:effectLst>
                  <a:glow rad="101600">
                    <a:schemeClr val="bg1">
                      <a:alpha val="60000"/>
                    </a:schemeClr>
                  </a:glow>
                </a:effectLst>
              </a:rPr>
              <a:t>Temple of Aphrodite's</a:t>
            </a:r>
          </a:p>
          <a:p>
            <a:r>
              <a:rPr lang="en-US" sz="4800" dirty="0" smtClean="0">
                <a:effectLst>
                  <a:glow rad="101600">
                    <a:schemeClr val="bg1">
                      <a:alpha val="60000"/>
                    </a:schemeClr>
                  </a:glow>
                </a:effectLst>
              </a:rPr>
              <a:t>Temple of Caesar</a:t>
            </a:r>
          </a:p>
          <a:p>
            <a:pPr>
              <a:buNone/>
            </a:pPr>
            <a:endParaRPr lang="en-US" dirty="0">
              <a:effectLst>
                <a:glow rad="101600">
                  <a:schemeClr val="bg1">
                    <a:alpha val="60000"/>
                  </a:schemeClr>
                </a:glow>
              </a:effectLst>
            </a:endParaRPr>
          </a:p>
        </p:txBody>
      </p:sp>
    </p:spTree>
    <p:extLst>
      <p:ext uri="{BB962C8B-B14F-4D97-AF65-F5344CB8AC3E}">
        <p14:creationId xmlns:p14="http://schemas.microsoft.com/office/powerpoint/2010/main" val="309509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Desktop\Prophecy pictures\prophecy pictures\Persecution and suffering, poverity\Christians_ in coliseum3.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sp>
        <p:nvSpPr>
          <p:cNvPr id="3" name="Title 2"/>
          <p:cNvSpPr>
            <a:spLocks noGrp="1"/>
          </p:cNvSpPr>
          <p:nvPr>
            <p:ph type="title"/>
          </p:nvPr>
        </p:nvSpPr>
        <p:spPr/>
        <p:txBody>
          <a:bodyPr/>
          <a:lstStyle/>
          <a:p>
            <a:r>
              <a:rPr lang="en-US" dirty="0" smtClean="0">
                <a:effectLst>
                  <a:glow rad="101600">
                    <a:schemeClr val="bg1">
                      <a:alpha val="60000"/>
                    </a:schemeClr>
                  </a:glow>
                </a:effectLst>
              </a:rPr>
              <a:t>The Reasons for the Persecution</a:t>
            </a:r>
            <a:endParaRPr lang="en-US" dirty="0">
              <a:effectLst>
                <a:glow rad="101600">
                  <a:schemeClr val="bg1">
                    <a:alpha val="60000"/>
                  </a:schemeClr>
                </a:glow>
              </a:effectLst>
            </a:endParaRPr>
          </a:p>
        </p:txBody>
      </p:sp>
      <p:sp>
        <p:nvSpPr>
          <p:cNvPr id="4" name="Content Placeholder 3"/>
          <p:cNvSpPr>
            <a:spLocks noGrp="1"/>
          </p:cNvSpPr>
          <p:nvPr>
            <p:ph idx="1"/>
          </p:nvPr>
        </p:nvSpPr>
        <p:spPr>
          <a:xfrm>
            <a:off x="457200" y="1600200"/>
            <a:ext cx="8229600" cy="5105400"/>
          </a:xfrm>
        </p:spPr>
        <p:txBody>
          <a:bodyPr>
            <a:normAutofit/>
          </a:bodyPr>
          <a:lstStyle/>
          <a:p>
            <a:r>
              <a:rPr lang="en-US" sz="3600" dirty="0" smtClean="0">
                <a:effectLst>
                  <a:glow rad="101600">
                    <a:schemeClr val="bg1">
                      <a:alpha val="60000"/>
                    </a:schemeClr>
                  </a:glow>
                </a:effectLst>
              </a:rPr>
              <a:t>Convicting influence (salt and light)</a:t>
            </a:r>
          </a:p>
          <a:p>
            <a:r>
              <a:rPr lang="en-US" sz="3600" dirty="0" smtClean="0">
                <a:effectLst>
                  <a:glow rad="101600">
                    <a:schemeClr val="bg1">
                      <a:alpha val="60000"/>
                    </a:schemeClr>
                  </a:glow>
                </a:effectLst>
              </a:rPr>
              <a:t>Missionary zeal (evangelism/ soul winning)</a:t>
            </a:r>
          </a:p>
          <a:p>
            <a:r>
              <a:rPr lang="en-US" sz="3600" dirty="0" smtClean="0">
                <a:effectLst>
                  <a:glow rad="101600">
                    <a:schemeClr val="bg1">
                      <a:alpha val="60000"/>
                    </a:schemeClr>
                  </a:glow>
                </a:effectLst>
              </a:rPr>
              <a:t>Refusal to worship pagan gods</a:t>
            </a:r>
          </a:p>
          <a:p>
            <a:r>
              <a:rPr lang="en-US" sz="3600" dirty="0" smtClean="0">
                <a:effectLst>
                  <a:glow rad="101600">
                    <a:schemeClr val="bg1">
                      <a:alpha val="60000"/>
                    </a:schemeClr>
                  </a:glow>
                </a:effectLst>
              </a:rPr>
              <a:t>Obedience to Christ above Caesar</a:t>
            </a:r>
          </a:p>
          <a:p>
            <a:r>
              <a:rPr lang="en-US" sz="3600" dirty="0" smtClean="0">
                <a:effectLst>
                  <a:glow rad="101600">
                    <a:schemeClr val="bg1">
                      <a:alpha val="60000"/>
                    </a:schemeClr>
                  </a:glow>
                </a:effectLst>
              </a:rPr>
              <a:t>Accused of being cannibals because of the observance of the Lord’s Supper</a:t>
            </a: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265286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p:cTn id="21"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p:cTn id="35"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 calcmode="lin" valueType="num">
                                      <p:cBhvr>
                                        <p:cTn id="42"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3999" cy="6858000"/>
          </a:xfrm>
          <a:prstGeom prst="rect">
            <a:avLst/>
          </a:prstGeom>
          <a:noFill/>
          <a:ln w="9525">
            <a:noFill/>
            <a:miter lim="800000"/>
            <a:headEnd/>
            <a:tailEnd/>
          </a:ln>
          <a:effectLst/>
        </p:spPr>
      </p:pic>
      <p:sp>
        <p:nvSpPr>
          <p:cNvPr id="2" name="Title 1"/>
          <p:cNvSpPr>
            <a:spLocks noGrp="1"/>
          </p:cNvSpPr>
          <p:nvPr>
            <p:ph type="title"/>
          </p:nvPr>
        </p:nvSpPr>
        <p:spPr>
          <a:xfrm>
            <a:off x="457200" y="0"/>
            <a:ext cx="8229600" cy="1371600"/>
          </a:xfrm>
        </p:spPr>
        <p:txBody>
          <a:bodyPr/>
          <a:lstStyle/>
          <a:p>
            <a:r>
              <a:rPr lang="en-US" b="1" i="1" dirty="0" smtClean="0">
                <a:solidFill>
                  <a:schemeClr val="accent5">
                    <a:lumMod val="20000"/>
                    <a:lumOff val="80000"/>
                  </a:schemeClr>
                </a:solidFill>
                <a:effectLst>
                  <a:glow rad="101600">
                    <a:schemeClr val="bg1">
                      <a:alpha val="60000"/>
                    </a:schemeClr>
                  </a:glow>
                </a:effectLst>
              </a:rPr>
              <a:t>Common Forms of Persecution</a:t>
            </a:r>
            <a:endParaRPr lang="en-US" b="1" i="1" dirty="0">
              <a:solidFill>
                <a:schemeClr val="accent5">
                  <a:lumMod val="20000"/>
                  <a:lumOff val="80000"/>
                </a:schemeClr>
              </a:solidFill>
              <a:effectLst>
                <a:glow rad="101600">
                  <a:schemeClr val="bg1">
                    <a:alpha val="60000"/>
                  </a:schemeClr>
                </a:glow>
              </a:effectLst>
            </a:endParaRPr>
          </a:p>
        </p:txBody>
      </p:sp>
      <p:sp>
        <p:nvSpPr>
          <p:cNvPr id="3" name="Content Placeholder 2"/>
          <p:cNvSpPr>
            <a:spLocks noGrp="1"/>
          </p:cNvSpPr>
          <p:nvPr>
            <p:ph idx="1"/>
          </p:nvPr>
        </p:nvSpPr>
        <p:spPr>
          <a:xfrm>
            <a:off x="457200" y="1219200"/>
            <a:ext cx="8229600" cy="5638800"/>
          </a:xfrm>
        </p:spPr>
        <p:txBody>
          <a:bodyPr>
            <a:normAutofit fontScale="92500"/>
          </a:bodyPr>
          <a:lstStyle/>
          <a:p>
            <a:r>
              <a:rPr lang="en-US" b="1" dirty="0" smtClean="0">
                <a:solidFill>
                  <a:schemeClr val="accent5">
                    <a:lumMod val="20000"/>
                    <a:lumOff val="80000"/>
                  </a:schemeClr>
                </a:solidFill>
                <a:effectLst>
                  <a:glow rad="101600">
                    <a:schemeClr val="bg1">
                      <a:alpha val="60000"/>
                    </a:schemeClr>
                  </a:glow>
                </a:effectLst>
              </a:rPr>
              <a:t>Pulling off of fingernails</a:t>
            </a:r>
          </a:p>
          <a:p>
            <a:r>
              <a:rPr lang="en-US" b="1" dirty="0" smtClean="0">
                <a:solidFill>
                  <a:schemeClr val="accent5">
                    <a:lumMod val="20000"/>
                    <a:lumOff val="80000"/>
                  </a:schemeClr>
                </a:solidFill>
                <a:effectLst>
                  <a:glow rad="101600">
                    <a:schemeClr val="bg1">
                      <a:alpha val="60000"/>
                    </a:schemeClr>
                  </a:glow>
                </a:effectLst>
              </a:rPr>
              <a:t>Slivers of wood pushed under the fingernails</a:t>
            </a:r>
          </a:p>
          <a:p>
            <a:r>
              <a:rPr lang="en-US" b="1" dirty="0" smtClean="0">
                <a:solidFill>
                  <a:schemeClr val="accent5">
                    <a:lumMod val="20000"/>
                    <a:lumOff val="80000"/>
                  </a:schemeClr>
                </a:solidFill>
                <a:effectLst>
                  <a:glow rad="101600">
                    <a:schemeClr val="bg1">
                      <a:alpha val="60000"/>
                    </a:schemeClr>
                  </a:glow>
                </a:effectLst>
              </a:rPr>
              <a:t>Sawed  asunder </a:t>
            </a:r>
          </a:p>
          <a:p>
            <a:r>
              <a:rPr lang="en-US" b="1" dirty="0" smtClean="0">
                <a:solidFill>
                  <a:schemeClr val="accent5">
                    <a:lumMod val="20000"/>
                    <a:lumOff val="80000"/>
                  </a:schemeClr>
                </a:solidFill>
                <a:effectLst>
                  <a:glow rad="101600">
                    <a:schemeClr val="bg1">
                      <a:alpha val="60000"/>
                    </a:schemeClr>
                  </a:glow>
                </a:effectLst>
              </a:rPr>
              <a:t>Pulled apart</a:t>
            </a:r>
          </a:p>
          <a:p>
            <a:r>
              <a:rPr lang="en-US" b="1" dirty="0" smtClean="0">
                <a:solidFill>
                  <a:schemeClr val="accent5">
                    <a:lumMod val="20000"/>
                    <a:lumOff val="80000"/>
                  </a:schemeClr>
                </a:solidFill>
                <a:effectLst>
                  <a:glow rad="101600">
                    <a:schemeClr val="bg1">
                      <a:alpha val="60000"/>
                    </a:schemeClr>
                  </a:glow>
                </a:effectLst>
              </a:rPr>
              <a:t>Beatings</a:t>
            </a:r>
          </a:p>
          <a:p>
            <a:r>
              <a:rPr lang="en-US" b="1" dirty="0" smtClean="0">
                <a:solidFill>
                  <a:schemeClr val="accent5">
                    <a:lumMod val="20000"/>
                    <a:lumOff val="80000"/>
                  </a:schemeClr>
                </a:solidFill>
                <a:effectLst>
                  <a:glow rad="101600">
                    <a:schemeClr val="bg1">
                      <a:alpha val="60000"/>
                    </a:schemeClr>
                  </a:glow>
                </a:effectLst>
              </a:rPr>
              <a:t>Stoning</a:t>
            </a:r>
          </a:p>
          <a:p>
            <a:r>
              <a:rPr lang="en-US" b="1" dirty="0" smtClean="0">
                <a:solidFill>
                  <a:schemeClr val="accent5">
                    <a:lumMod val="20000"/>
                    <a:lumOff val="80000"/>
                  </a:schemeClr>
                </a:solidFill>
                <a:effectLst>
                  <a:glow rad="101600">
                    <a:schemeClr val="bg1">
                      <a:alpha val="60000"/>
                    </a:schemeClr>
                  </a:glow>
                </a:effectLst>
              </a:rPr>
              <a:t>Burning</a:t>
            </a:r>
          </a:p>
          <a:p>
            <a:r>
              <a:rPr lang="en-US" b="1" dirty="0" smtClean="0">
                <a:solidFill>
                  <a:schemeClr val="accent5">
                    <a:lumMod val="20000"/>
                    <a:lumOff val="80000"/>
                  </a:schemeClr>
                </a:solidFill>
                <a:effectLst>
                  <a:glow rad="101600">
                    <a:schemeClr val="bg1">
                      <a:alpha val="60000"/>
                    </a:schemeClr>
                  </a:glow>
                </a:effectLst>
              </a:rPr>
              <a:t>Cast to the lions</a:t>
            </a:r>
          </a:p>
          <a:p>
            <a:r>
              <a:rPr lang="en-US" b="1" dirty="0" smtClean="0">
                <a:solidFill>
                  <a:schemeClr val="accent5">
                    <a:lumMod val="20000"/>
                    <a:lumOff val="80000"/>
                  </a:schemeClr>
                </a:solidFill>
                <a:effectLst>
                  <a:glow rad="101600">
                    <a:schemeClr val="bg1">
                      <a:alpha val="60000"/>
                    </a:schemeClr>
                  </a:glow>
                </a:effectLst>
              </a:rPr>
              <a:t>Flesh cut open and salt poured into the wound</a:t>
            </a:r>
          </a:p>
          <a:p>
            <a:r>
              <a:rPr lang="en-US" b="1" dirty="0" smtClean="0">
                <a:solidFill>
                  <a:schemeClr val="accent5">
                    <a:lumMod val="20000"/>
                    <a:lumOff val="80000"/>
                  </a:schemeClr>
                </a:solidFill>
                <a:effectLst>
                  <a:glow rad="101600">
                    <a:schemeClr val="bg1">
                      <a:alpha val="60000"/>
                    </a:schemeClr>
                  </a:glow>
                </a:effectLst>
              </a:rPr>
              <a:t>Boiled in oil</a:t>
            </a:r>
          </a:p>
        </p:txBody>
      </p:sp>
    </p:spTree>
    <p:extLst>
      <p:ext uri="{BB962C8B-B14F-4D97-AF65-F5344CB8AC3E}">
        <p14:creationId xmlns:p14="http://schemas.microsoft.com/office/powerpoint/2010/main" val="322294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1000"/>
                                        <p:tgtEl>
                                          <p:spTgt spid="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Ptr. Daniel White\Desktop\Prophecy pictures\prophecy pictures\rapture and second coming\0014 Deus.jpg"/>
          <p:cNvPicPr>
            <a:picLocks noChangeAspect="1" noChangeArrowheads="1"/>
          </p:cNvPicPr>
          <p:nvPr/>
        </p:nvPicPr>
        <p:blipFill>
          <a:blip r:embed="rId3" cstate="print"/>
          <a:srcRect/>
          <a:stretch>
            <a:fillRect/>
          </a:stretch>
        </p:blipFill>
        <p:spPr bwMode="auto">
          <a:xfrm>
            <a:off x="-457200" y="0"/>
            <a:ext cx="10668000" cy="7315200"/>
          </a:xfrm>
          <a:prstGeom prst="rect">
            <a:avLst/>
          </a:prstGeom>
          <a:noFill/>
        </p:spPr>
      </p:pic>
      <p:sp>
        <p:nvSpPr>
          <p:cNvPr id="2" name="Title 1"/>
          <p:cNvSpPr>
            <a:spLocks noGrp="1"/>
          </p:cNvSpPr>
          <p:nvPr>
            <p:ph type="title"/>
          </p:nvPr>
        </p:nvSpPr>
        <p:spPr/>
        <p:txBody>
          <a:bodyPr>
            <a:noAutofit/>
          </a:bodyPr>
          <a:lstStyle/>
          <a:p>
            <a:r>
              <a:rPr lang="en-US" dirty="0" smtClean="0">
                <a:solidFill>
                  <a:schemeClr val="bg1"/>
                </a:solidFill>
                <a:effectLst>
                  <a:glow rad="101600">
                    <a:schemeClr val="tx1">
                      <a:alpha val="60000"/>
                    </a:schemeClr>
                  </a:glow>
                </a:effectLst>
              </a:rPr>
              <a:t>Their Commendation</a:t>
            </a:r>
            <a:br>
              <a:rPr lang="en-US" dirty="0" smtClean="0">
                <a:solidFill>
                  <a:schemeClr val="bg1"/>
                </a:solidFill>
                <a:effectLst>
                  <a:glow rad="101600">
                    <a:schemeClr val="tx1">
                      <a:alpha val="60000"/>
                    </a:schemeClr>
                  </a:glow>
                </a:effectLst>
              </a:rPr>
            </a:br>
            <a:r>
              <a:rPr lang="en-US" i="1" dirty="0" smtClean="0">
                <a:solidFill>
                  <a:schemeClr val="bg1"/>
                </a:solidFill>
                <a:effectLst>
                  <a:glow rad="101600">
                    <a:schemeClr val="tx1">
                      <a:alpha val="60000"/>
                    </a:schemeClr>
                  </a:glow>
                </a:effectLst>
              </a:rPr>
              <a:t>“I know…”</a:t>
            </a:r>
            <a:endParaRPr lang="en-US" i="1" dirty="0">
              <a:solidFill>
                <a:schemeClr val="bg1"/>
              </a:solidFill>
              <a:effectLst>
                <a:glow rad="101600">
                  <a:schemeClr val="tx1">
                    <a:alpha val="60000"/>
                  </a:schemeClr>
                </a:glow>
              </a:effectLst>
            </a:endParaRPr>
          </a:p>
        </p:txBody>
      </p:sp>
      <p:sp>
        <p:nvSpPr>
          <p:cNvPr id="3" name="Content Placeholder 2"/>
          <p:cNvSpPr>
            <a:spLocks noGrp="1"/>
          </p:cNvSpPr>
          <p:nvPr>
            <p:ph idx="1"/>
          </p:nvPr>
        </p:nvSpPr>
        <p:spPr>
          <a:xfrm>
            <a:off x="228600" y="2057400"/>
            <a:ext cx="8915400" cy="5257800"/>
          </a:xfrm>
        </p:spPr>
        <p:txBody>
          <a:bodyPr>
            <a:noAutofit/>
          </a:bodyPr>
          <a:lstStyle/>
          <a:p>
            <a:r>
              <a:rPr lang="en-US" dirty="0" smtClean="0">
                <a:solidFill>
                  <a:schemeClr val="bg1"/>
                </a:solidFill>
                <a:effectLst>
                  <a:glow rad="101600">
                    <a:schemeClr val="tx1">
                      <a:alpha val="60000"/>
                    </a:schemeClr>
                  </a:glow>
                </a:effectLst>
              </a:rPr>
              <a:t>The Church bore up under malicious slander – </a:t>
            </a:r>
            <a:r>
              <a:rPr lang="en-US" i="1" dirty="0" smtClean="0">
                <a:solidFill>
                  <a:schemeClr val="bg1"/>
                </a:solidFill>
                <a:effectLst>
                  <a:glow rad="101600">
                    <a:schemeClr val="tx1">
                      <a:alpha val="60000"/>
                    </a:schemeClr>
                  </a:glow>
                </a:effectLst>
              </a:rPr>
              <a:t>Matthew 5:11; I Peter 2:21-4:14</a:t>
            </a:r>
          </a:p>
          <a:p>
            <a:r>
              <a:rPr lang="en-US" dirty="0" smtClean="0">
                <a:solidFill>
                  <a:schemeClr val="bg1"/>
                </a:solidFill>
                <a:effectLst>
                  <a:glow rad="101600">
                    <a:schemeClr val="tx1">
                      <a:alpha val="60000"/>
                    </a:schemeClr>
                  </a:glow>
                </a:effectLst>
              </a:rPr>
              <a:t>The Church bore up under terrible persecution </a:t>
            </a:r>
            <a:r>
              <a:rPr lang="en-US" i="1" dirty="0" smtClean="0">
                <a:solidFill>
                  <a:schemeClr val="bg1"/>
                </a:solidFill>
                <a:effectLst>
                  <a:glow rad="101600">
                    <a:schemeClr val="tx1">
                      <a:alpha val="60000"/>
                    </a:schemeClr>
                  </a:glow>
                </a:effectLst>
              </a:rPr>
              <a:t>– Hebrews 12:1-5; I Peter 4:12-13</a:t>
            </a:r>
          </a:p>
          <a:p>
            <a:r>
              <a:rPr lang="en-US" dirty="0" smtClean="0">
                <a:solidFill>
                  <a:schemeClr val="bg1"/>
                </a:solidFill>
                <a:effectLst>
                  <a:glow rad="101600">
                    <a:schemeClr val="tx1">
                      <a:alpha val="60000"/>
                    </a:schemeClr>
                  </a:glow>
                </a:effectLst>
              </a:rPr>
              <a:t>The Church bore up under extreme poverty –</a:t>
            </a:r>
          </a:p>
          <a:p>
            <a:pPr>
              <a:buNone/>
            </a:pPr>
            <a:r>
              <a:rPr lang="en-US" dirty="0" smtClean="0">
                <a:solidFill>
                  <a:schemeClr val="bg1"/>
                </a:solidFill>
                <a:effectLst>
                  <a:glow rad="101600">
                    <a:schemeClr val="tx1">
                      <a:alpha val="60000"/>
                    </a:schemeClr>
                  </a:glow>
                </a:effectLst>
              </a:rPr>
              <a:t>    </a:t>
            </a:r>
            <a:r>
              <a:rPr lang="en-US" i="1" dirty="0" smtClean="0">
                <a:solidFill>
                  <a:schemeClr val="bg1"/>
                </a:solidFill>
                <a:effectLst>
                  <a:glow rad="101600">
                    <a:schemeClr val="tx1">
                      <a:alpha val="60000"/>
                    </a:schemeClr>
                  </a:glow>
                </a:effectLst>
              </a:rPr>
              <a:t>Matthew 8:20;  Philippians 3:8, 4:19</a:t>
            </a:r>
          </a:p>
          <a:p>
            <a:r>
              <a:rPr lang="en-US" dirty="0" smtClean="0">
                <a:solidFill>
                  <a:schemeClr val="bg1"/>
                </a:solidFill>
                <a:effectLst>
                  <a:glow rad="101600">
                    <a:schemeClr val="tx1">
                      <a:alpha val="60000"/>
                    </a:schemeClr>
                  </a:glow>
                </a:effectLst>
              </a:rPr>
              <a:t>The Church was spiritually wealthy – </a:t>
            </a:r>
            <a:r>
              <a:rPr lang="en-US" i="1" dirty="0" smtClean="0">
                <a:solidFill>
                  <a:schemeClr val="bg1"/>
                </a:solidFill>
                <a:effectLst>
                  <a:glow rad="101600">
                    <a:schemeClr val="tx1">
                      <a:alpha val="60000"/>
                    </a:schemeClr>
                  </a:glow>
                </a:effectLst>
              </a:rPr>
              <a:t>Ephesians 2:4-7; I Timothy 6:19</a:t>
            </a:r>
          </a:p>
        </p:txBody>
      </p:sp>
    </p:spTree>
    <p:extLst>
      <p:ext uri="{BB962C8B-B14F-4D97-AF65-F5344CB8AC3E}">
        <p14:creationId xmlns:p14="http://schemas.microsoft.com/office/powerpoint/2010/main" val="372163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3">
                                            <p:txEl>
                                              <p:pRg st="2" end="2"/>
                                            </p:txEl>
                                          </p:spTgt>
                                        </p:tgtEl>
                                      </p:cBhvr>
                                    </p:animEffect>
                                  </p:childTnLst>
                                </p:cTn>
                              </p:par>
                              <p:par>
                                <p:cTn id="24" presetID="53"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Ptr. Daniel White\Desktop\Prophecy pictures\prophecy pictures\backgrounds\jesus-against-sunset.jpg"/>
          <p:cNvPicPr>
            <a:picLocks noChangeAspect="1" noChangeArrowheads="1"/>
          </p:cNvPicPr>
          <p:nvPr/>
        </p:nvPicPr>
        <p:blipFill>
          <a:blip r:embed="rId3" cstate="print"/>
          <a:srcRect/>
          <a:stretch>
            <a:fillRect/>
          </a:stretch>
        </p:blipFill>
        <p:spPr bwMode="auto">
          <a:xfrm>
            <a:off x="0" y="0"/>
            <a:ext cx="9133670" cy="6858000"/>
          </a:xfrm>
          <a:prstGeom prst="rect">
            <a:avLst/>
          </a:prstGeom>
          <a:noFill/>
        </p:spPr>
      </p:pic>
      <p:sp>
        <p:nvSpPr>
          <p:cNvPr id="2" name="Title 1"/>
          <p:cNvSpPr>
            <a:spLocks noGrp="1"/>
          </p:cNvSpPr>
          <p:nvPr>
            <p:ph type="title"/>
          </p:nvPr>
        </p:nvSpPr>
        <p:spPr>
          <a:xfrm>
            <a:off x="533400" y="304800"/>
            <a:ext cx="8229600" cy="1143000"/>
          </a:xfrm>
        </p:spPr>
        <p:txBody>
          <a:bodyPr/>
          <a:lstStyle/>
          <a:p>
            <a:r>
              <a:rPr lang="en-US" dirty="0" smtClean="0">
                <a:effectLst>
                  <a:glow rad="101600">
                    <a:schemeClr val="bg1">
                      <a:alpha val="60000"/>
                    </a:schemeClr>
                  </a:glow>
                </a:effectLst>
              </a:rPr>
              <a:t>The Words of Jesus Christ</a:t>
            </a:r>
            <a:endParaRPr lang="en-US" dirty="0">
              <a:effectLst>
                <a:glow rad="101600">
                  <a:schemeClr val="bg1">
                    <a:alpha val="60000"/>
                  </a:schemeClr>
                </a:glow>
              </a:effectLst>
            </a:endParaRPr>
          </a:p>
        </p:txBody>
      </p:sp>
      <p:sp>
        <p:nvSpPr>
          <p:cNvPr id="3" name="Content Placeholder 2"/>
          <p:cNvSpPr>
            <a:spLocks noGrp="1"/>
          </p:cNvSpPr>
          <p:nvPr>
            <p:ph idx="1"/>
          </p:nvPr>
        </p:nvSpPr>
        <p:spPr/>
        <p:txBody>
          <a:bodyPr/>
          <a:lstStyle/>
          <a:p>
            <a:r>
              <a:rPr lang="en-US" i="1" dirty="0" smtClean="0">
                <a:effectLst>
                  <a:glow rad="101600">
                    <a:schemeClr val="bg1">
                      <a:alpha val="60000"/>
                    </a:schemeClr>
                  </a:glow>
                </a:effectLst>
              </a:rPr>
              <a:t>“Do not fear” – Matthew 10:1-31</a:t>
            </a:r>
          </a:p>
          <a:p>
            <a:r>
              <a:rPr lang="en-US" i="1" dirty="0" smtClean="0">
                <a:effectLst>
                  <a:glow rad="101600">
                    <a:schemeClr val="bg1">
                      <a:alpha val="60000"/>
                    </a:schemeClr>
                  </a:glow>
                </a:effectLst>
              </a:rPr>
              <a:t>“Be faithful” – James 1:12</a:t>
            </a:r>
          </a:p>
          <a:p>
            <a:r>
              <a:rPr lang="en-US" i="1" dirty="0" smtClean="0">
                <a:effectLst>
                  <a:glow rad="101600">
                    <a:schemeClr val="bg1">
                      <a:alpha val="60000"/>
                    </a:schemeClr>
                  </a:glow>
                </a:effectLst>
              </a:rPr>
              <a:t>“I will give thee a crown of life -</a:t>
            </a:r>
          </a:p>
          <a:p>
            <a:r>
              <a:rPr lang="en-US" i="1" dirty="0" smtClean="0">
                <a:effectLst>
                  <a:glow rad="101600">
                    <a:schemeClr val="bg1">
                      <a:alpha val="60000"/>
                    </a:schemeClr>
                  </a:glow>
                </a:effectLst>
              </a:rPr>
              <a:t>“You will not be hurt of the                           second death.”</a:t>
            </a:r>
            <a:endParaRPr lang="en-US" i="1" dirty="0">
              <a:effectLst>
                <a:glow rad="101600">
                  <a:schemeClr val="bg1">
                    <a:alpha val="60000"/>
                  </a:schemeClr>
                </a:glow>
              </a:effectLst>
            </a:endParaRPr>
          </a:p>
        </p:txBody>
      </p:sp>
      <p:pic>
        <p:nvPicPr>
          <p:cNvPr id="3074" name="Picture 2" descr="C:\Users\Ptr. Daniel White\Desktop\Prophecy pictures\prophecy pictures\revelation\Crowns 3.jpg"/>
          <p:cNvPicPr>
            <a:picLocks noChangeAspect="1" noChangeArrowheads="1"/>
          </p:cNvPicPr>
          <p:nvPr/>
        </p:nvPicPr>
        <p:blipFill>
          <a:blip r:embed="rId4" cstate="print"/>
          <a:srcRect/>
          <a:stretch>
            <a:fillRect/>
          </a:stretch>
        </p:blipFill>
        <p:spPr bwMode="auto">
          <a:xfrm>
            <a:off x="6324600" y="2057400"/>
            <a:ext cx="2209800" cy="1905000"/>
          </a:xfrm>
          <a:prstGeom prst="rect">
            <a:avLst/>
          </a:prstGeom>
          <a:noFill/>
          <a:effectLst>
            <a:reflection blurRad="6350" stA="50000" endA="295" endPos="92000" dist="101600" dir="5400000" sy="-100000" algn="bl" rotWithShape="0"/>
          </a:effectLst>
        </p:spPr>
      </p:pic>
      <p:pic>
        <p:nvPicPr>
          <p:cNvPr id="3075" name="Picture 3" descr="C:\Users\Ptr. Daniel White\Desktop\Prophecy pictures\prophecy pictures\hell\lakefire.jpg"/>
          <p:cNvPicPr>
            <a:picLocks noChangeAspect="1" noChangeArrowheads="1"/>
          </p:cNvPicPr>
          <p:nvPr/>
        </p:nvPicPr>
        <p:blipFill>
          <a:blip r:embed="rId5" cstate="print"/>
          <a:srcRect t="19022" r="1996"/>
          <a:stretch>
            <a:fillRect/>
          </a:stretch>
        </p:blipFill>
        <p:spPr bwMode="auto">
          <a:xfrm>
            <a:off x="3733800" y="4038600"/>
            <a:ext cx="2514600" cy="25908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347539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2000"/>
                                        <p:tgtEl>
                                          <p:spTgt spid="30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10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075"/>
                                        </p:tgtEl>
                                        <p:attrNameLst>
                                          <p:attrName>style.visibility</p:attrName>
                                        </p:attrNameLst>
                                      </p:cBhvr>
                                      <p:to>
                                        <p:strVal val="visible"/>
                                      </p:to>
                                    </p:set>
                                    <p:animEffect transition="in" filter="fade">
                                      <p:cBhvr>
                                        <p:cTn id="40"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michalpechardo.com/images/portfolio/conqueror-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4049"/>
            <a:ext cx="9143999" cy="35420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michalpechardo.com/images/portfolio/conqueror-4.jpg"/>
          <p:cNvPicPr>
            <a:picLocks noChangeAspect="1" noChangeArrowheads="1"/>
          </p:cNvPicPr>
          <p:nvPr/>
        </p:nvPicPr>
        <p:blipFill rotWithShape="1">
          <a:blip r:embed="rId2">
            <a:extLst>
              <a:ext uri="{28A0092B-C50C-407E-A947-70E740481C1C}">
                <a14:useLocalDpi xmlns:a14="http://schemas.microsoft.com/office/drawing/2010/main" val="0"/>
              </a:ext>
            </a:extLst>
          </a:blip>
          <a:srcRect l="39361" t="18926" r="51667" b="67804"/>
          <a:stretch/>
        </p:blipFill>
        <p:spPr bwMode="auto">
          <a:xfrm>
            <a:off x="4161800" y="4267199"/>
            <a:ext cx="820395" cy="4700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0033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828800" y="1676400"/>
            <a:ext cx="6324600" cy="1323439"/>
          </a:xfrm>
          <a:prstGeom prst="rect">
            <a:avLst/>
          </a:prstGeom>
        </p:spPr>
        <p:txBody>
          <a:bodyPr wrap="square">
            <a:spAutoFit/>
          </a:bodyPr>
          <a:lstStyle/>
          <a:p>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Revelation 2:8-11</a:t>
            </a:r>
            <a:endParaRPr lang="en-US" sz="4000" b="1" i="1" dirty="0">
              <a:solidFill>
                <a:schemeClr val="bg1"/>
              </a:solidFill>
              <a:effectLst>
                <a:glow rad="101600">
                  <a:srgbClr val="FFC000">
                    <a:alpha val="60000"/>
                  </a:srgbClr>
                </a:glow>
              </a:effectLst>
              <a:latin typeface="Times New Roman" pitchFamily="18" charset="0"/>
              <a:cs typeface="Times New Roman" pitchFamily="18" charset="0"/>
            </a:endParaRPr>
          </a:p>
          <a:p>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“The Church at Smyrna”</a:t>
            </a:r>
            <a:endParaRPr lang="en-US" sz="4000" dirty="0">
              <a:effectLst>
                <a:glow rad="101600">
                  <a:srgbClr val="FFC000">
                    <a:alpha val="60000"/>
                  </a:srgbClr>
                </a:glow>
              </a:effectLst>
            </a:endParaRPr>
          </a:p>
        </p:txBody>
      </p:sp>
    </p:spTree>
    <p:extLst>
      <p:ext uri="{BB962C8B-B14F-4D97-AF65-F5344CB8AC3E}">
        <p14:creationId xmlns:p14="http://schemas.microsoft.com/office/powerpoint/2010/main" val="2350017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tr. Daniel White\Desktop\Prophecy pictures\prophecy pictures\revelation\Isle Of Patmos 1156-1025.jpg"/>
          <p:cNvPicPr>
            <a:picLocks noChangeAspect="1" noChangeArrowheads="1"/>
          </p:cNvPicPr>
          <p:nvPr/>
        </p:nvPicPr>
        <p:blipFill>
          <a:blip r:embed="rId3" cstate="print"/>
          <a:srcRect/>
          <a:stretch>
            <a:fillRect/>
          </a:stretch>
        </p:blipFill>
        <p:spPr bwMode="auto">
          <a:xfrm>
            <a:off x="1219200" y="0"/>
            <a:ext cx="6400800" cy="6858000"/>
          </a:xfrm>
          <a:prstGeom prst="rect">
            <a:avLst/>
          </a:prstGeom>
          <a:ln>
            <a:noFill/>
          </a:ln>
          <a:effectLst>
            <a:softEdge rad="112500"/>
          </a:effectLst>
        </p:spPr>
      </p:pic>
      <p:pic>
        <p:nvPicPr>
          <p:cNvPr id="1028" name="Picture 4" descr="C:\Users\Ptr. Daniel White\Desktop\Prophecy pictures\prophecy pictures\revelation\Angel with foot on land and Sea.jpg"/>
          <p:cNvPicPr>
            <a:picLocks noChangeAspect="1" noChangeArrowheads="1"/>
          </p:cNvPicPr>
          <p:nvPr/>
        </p:nvPicPr>
        <p:blipFill>
          <a:blip r:embed="rId4" cstate="print"/>
          <a:srcRect l="40965" t="43975" r="2005" b="-263"/>
          <a:stretch>
            <a:fillRect/>
          </a:stretch>
        </p:blipFill>
        <p:spPr bwMode="auto">
          <a:xfrm>
            <a:off x="5334000" y="4279900"/>
            <a:ext cx="2133600" cy="2578100"/>
          </a:xfrm>
          <a:prstGeom prst="ellipse">
            <a:avLst/>
          </a:prstGeom>
          <a:ln>
            <a:noFill/>
          </a:ln>
          <a:effectLst>
            <a:softEdge rad="112500"/>
          </a:effectLst>
        </p:spPr>
      </p:pic>
      <p:pic>
        <p:nvPicPr>
          <p:cNvPr id="1030" name="Picture 6" descr="C:\Users\Ptr. Daniel White\Desktop\Prophecy pictures\prophecy pictures\3-Jesus\jbak.jpg"/>
          <p:cNvPicPr>
            <a:picLocks noChangeAspect="1" noChangeArrowheads="1"/>
          </p:cNvPicPr>
          <p:nvPr/>
        </p:nvPicPr>
        <p:blipFill>
          <a:blip r:embed="rId5" cstate="print"/>
          <a:srcRect/>
          <a:stretch>
            <a:fillRect/>
          </a:stretch>
        </p:blipFill>
        <p:spPr bwMode="auto">
          <a:xfrm flipH="1">
            <a:off x="1219200" y="0"/>
            <a:ext cx="6400800" cy="4191000"/>
          </a:xfrm>
          <a:prstGeom prst="rect">
            <a:avLst/>
          </a:prstGeom>
          <a:ln>
            <a:noFill/>
          </a:ln>
          <a:effectLst>
            <a:softEdge rad="112500"/>
          </a:effectLst>
        </p:spPr>
      </p:pic>
      <p:sp>
        <p:nvSpPr>
          <p:cNvPr id="7" name="Title 6"/>
          <p:cNvSpPr>
            <a:spLocks noGrp="1"/>
          </p:cNvSpPr>
          <p:nvPr>
            <p:ph type="title"/>
          </p:nvPr>
        </p:nvSpPr>
        <p:spPr>
          <a:xfrm>
            <a:off x="0" y="2057400"/>
            <a:ext cx="8686800" cy="1828800"/>
          </a:xfrm>
        </p:spPr>
        <p:txBody>
          <a:bodyPr>
            <a:normAutofit/>
          </a:bodyPr>
          <a:lstStyle/>
          <a:p>
            <a:r>
              <a:rPr lang="en-US" i="1" dirty="0" smtClean="0">
                <a:solidFill>
                  <a:srgbClr val="FFC000"/>
                </a:solidFill>
                <a:effectLst>
                  <a:glow rad="101600">
                    <a:schemeClr val="bg1">
                      <a:alpha val="60000"/>
                    </a:schemeClr>
                  </a:glow>
                </a:effectLst>
              </a:rPr>
              <a:t>Smyrna</a:t>
            </a:r>
            <a:br>
              <a:rPr lang="en-US" i="1" dirty="0" smtClean="0">
                <a:solidFill>
                  <a:srgbClr val="FFC000"/>
                </a:solidFill>
                <a:effectLst>
                  <a:glow rad="101600">
                    <a:schemeClr val="bg1">
                      <a:alpha val="60000"/>
                    </a:schemeClr>
                  </a:glow>
                </a:effectLst>
              </a:rPr>
            </a:br>
            <a:r>
              <a:rPr lang="en-US" i="1" dirty="0" smtClean="0">
                <a:solidFill>
                  <a:srgbClr val="FFC000"/>
                </a:solidFill>
                <a:effectLst>
                  <a:glow rad="101600">
                    <a:schemeClr val="bg1">
                      <a:alpha val="60000"/>
                    </a:schemeClr>
                  </a:glow>
                </a:effectLst>
              </a:rPr>
              <a:t>“The Persecuted Church”</a:t>
            </a:r>
            <a:endParaRPr lang="en-US" i="1" dirty="0">
              <a:solidFill>
                <a:srgbClr val="FFC000"/>
              </a:solidFill>
              <a:effectLst>
                <a:glow rad="101600">
                  <a:schemeClr val="bg1">
                    <a:alpha val="60000"/>
                  </a:schemeClr>
                </a:glow>
              </a:effectLst>
            </a:endParaRPr>
          </a:p>
        </p:txBody>
      </p:sp>
    </p:spTree>
    <p:extLst>
      <p:ext uri="{BB962C8B-B14F-4D97-AF65-F5344CB8AC3E}">
        <p14:creationId xmlns:p14="http://schemas.microsoft.com/office/powerpoint/2010/main" val="10255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2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Dan Whites\candlesticks7jesus-13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04800" y="228601"/>
            <a:ext cx="8686800" cy="1323439"/>
          </a:xfrm>
          <a:prstGeom prst="rect">
            <a:avLst/>
          </a:prstGeom>
        </p:spPr>
        <p:txBody>
          <a:bodyPr wrap="square">
            <a:spAutoFit/>
          </a:bodyPr>
          <a:lstStyle/>
          <a:p>
            <a:pPr algn="ctr"/>
            <a:r>
              <a:rPr lang="en-US" sz="4000"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t>Signs of Christ’s Return</a:t>
            </a:r>
            <a:br>
              <a:rPr lang="en-US" sz="4000"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br>
            <a:r>
              <a:rPr lang="en-US" sz="4000"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t>(Church age)</a:t>
            </a:r>
            <a:endParaRPr lang="en-US" sz="4000" dirty="0">
              <a:ln w="12700" cmpd="sng">
                <a:solidFill>
                  <a:schemeClr val="bg1"/>
                </a:solidFill>
                <a:prstDash val="solid"/>
              </a:ln>
              <a:effectLst>
                <a:glow rad="139700">
                  <a:srgbClr val="FFC000">
                    <a:alpha val="40000"/>
                  </a:srgbClr>
                </a:glow>
              </a:effectLst>
            </a:endParaRPr>
          </a:p>
        </p:txBody>
      </p:sp>
      <p:sp>
        <p:nvSpPr>
          <p:cNvPr id="7" name="Content Placeholder 6"/>
          <p:cNvSpPr>
            <a:spLocks noGrp="1"/>
          </p:cNvSpPr>
          <p:nvPr>
            <p:ph idx="1"/>
          </p:nvPr>
        </p:nvSpPr>
        <p:spPr>
          <a:xfrm>
            <a:off x="457200" y="1600200"/>
            <a:ext cx="8229600" cy="5257800"/>
          </a:xfrm>
        </p:spPr>
        <p:txBody>
          <a:bodyPr>
            <a:normAutofit/>
          </a:bodyPr>
          <a:lstStyle/>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Ephesus – Fundamental - A.D. 30-100</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Smyrna – Persecuted – A.D. 100-312</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Pergamos – Worldly – A.D. 312-606</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Thyatira – Pagan – A.D. 606-1520                   (Dark Ages)</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Sardis – Spiritually Dead – A.D. 1520-1750</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Philadelphia – Revival – A.D. 1750-1900</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Laodicea – Apathy – A.D. 1900-Rapture</a:t>
            </a:r>
          </a:p>
          <a:p>
            <a:endParaRPr lang="en-US" dirty="0"/>
          </a:p>
        </p:txBody>
      </p:sp>
    </p:spTree>
    <p:extLst>
      <p:ext uri="{BB962C8B-B14F-4D97-AF65-F5344CB8AC3E}">
        <p14:creationId xmlns:p14="http://schemas.microsoft.com/office/powerpoint/2010/main" val="2475080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to="" calcmode="lin" valueType="num">
                                      <p:cBhvr>
                                        <p:cTn id="7" dur="1" fill="hold"/>
                                        <p:tgtEl>
                                          <p:spTgt spid="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991"/>
          <a:stretch/>
        </p:blipFill>
        <p:spPr bwMode="auto">
          <a:xfrm>
            <a:off x="526472" y="2963481"/>
            <a:ext cx="4197927" cy="37062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0"/>
            <a:ext cx="8229600" cy="2971800"/>
          </a:xfrm>
        </p:spPr>
        <p:txBody>
          <a:bodyPr>
            <a:normAutofit/>
          </a:bodyPr>
          <a:lstStyle/>
          <a:p>
            <a:r>
              <a:rPr lang="en-US" i="1" dirty="0" smtClean="0"/>
              <a:t>“And unto the angel of the church in Smyrna write; These things saith the first and the last, which was dead, and is alive.”</a:t>
            </a:r>
            <a:endParaRPr lang="en-US" i="1" dirty="0"/>
          </a:p>
        </p:txBody>
      </p:sp>
      <p:pic>
        <p:nvPicPr>
          <p:cNvPr id="3" name="Picture 5" descr="C:\Users\Ptr. Daniel White\Desktop\Prophecy pictures\prophecy pictures\revelation\scan0158.jpg"/>
          <p:cNvPicPr>
            <a:picLocks noChangeAspect="1" noChangeArrowheads="1"/>
          </p:cNvPicPr>
          <p:nvPr/>
        </p:nvPicPr>
        <p:blipFill>
          <a:blip r:embed="rId3" cstate="print"/>
          <a:srcRect/>
          <a:stretch>
            <a:fillRect/>
          </a:stretch>
        </p:blipFill>
        <p:spPr bwMode="auto">
          <a:xfrm>
            <a:off x="4800600" y="2837329"/>
            <a:ext cx="4343400" cy="3832412"/>
          </a:xfrm>
          <a:prstGeom prst="rect">
            <a:avLst/>
          </a:prstGeom>
          <a:ln>
            <a:noFill/>
          </a:ln>
          <a:effectLst>
            <a:softEdge rad="112500"/>
          </a:effectLst>
        </p:spPr>
      </p:pic>
      <p:pic>
        <p:nvPicPr>
          <p:cNvPr id="2050" name="Picture 2" descr="C:\Users\Dan White\Pictures\Bible pictures\Jesus\14 Resurrection\Jesus Tomb 4.jpg"/>
          <p:cNvPicPr>
            <a:picLocks noChangeAspect="1" noChangeArrowheads="1"/>
          </p:cNvPicPr>
          <p:nvPr/>
        </p:nvPicPr>
        <p:blipFill>
          <a:blip r:embed="rId4" cstate="print"/>
          <a:srcRect/>
          <a:stretch>
            <a:fillRect/>
          </a:stretch>
        </p:blipFill>
        <p:spPr bwMode="auto">
          <a:xfrm>
            <a:off x="443345" y="2877621"/>
            <a:ext cx="4343400" cy="3877978"/>
          </a:xfrm>
          <a:prstGeom prst="rect">
            <a:avLst/>
          </a:prstGeom>
          <a:ln>
            <a:noFill/>
          </a:ln>
          <a:effectLst>
            <a:softEdge rad="112500"/>
          </a:effectLst>
        </p:spPr>
      </p:pic>
    </p:spTree>
    <p:extLst>
      <p:ext uri="{BB962C8B-B14F-4D97-AF65-F5344CB8AC3E}">
        <p14:creationId xmlns:p14="http://schemas.microsoft.com/office/powerpoint/2010/main" val="410726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http://upload.wikimedia.org/wikipedia/commons/e/e9/Tertulli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772"/>
            <a:ext cx="5715000" cy="688955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867400" y="274637"/>
            <a:ext cx="3124200" cy="6543145"/>
          </a:xfrm>
        </p:spPr>
        <p:txBody>
          <a:bodyPr>
            <a:normAutofit/>
          </a:bodyPr>
          <a:lstStyle/>
          <a:p>
            <a:r>
              <a:rPr lang="en-US" i="1" dirty="0" smtClean="0"/>
              <a:t>“And </a:t>
            </a:r>
            <a:r>
              <a:rPr lang="en-US" i="1" dirty="0"/>
              <a:t>unto the angel of the church in Smyrna </a:t>
            </a:r>
            <a:r>
              <a:rPr lang="en-US" i="1" dirty="0" smtClean="0"/>
              <a:t>write…” </a:t>
            </a:r>
            <a:endParaRPr lang="en-US" i="1" dirty="0"/>
          </a:p>
        </p:txBody>
      </p:sp>
    </p:spTree>
    <p:extLst>
      <p:ext uri="{BB962C8B-B14F-4D97-AF65-F5344CB8AC3E}">
        <p14:creationId xmlns:p14="http://schemas.microsoft.com/office/powerpoint/2010/main" val="18665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Prophecy pictures\prophecy pictures\backgrounds\holy-bible-ii_1490_1024x768.jpg"/>
          <p:cNvPicPr>
            <a:picLocks noChangeAspect="1" noChangeArrowheads="1"/>
          </p:cNvPicPr>
          <p:nvPr/>
        </p:nvPicPr>
        <p:blipFill>
          <a:blip r:embed="rId3" cstate="print"/>
          <a:srcRect/>
          <a:stretch>
            <a:fillRect/>
          </a:stretch>
        </p:blipFill>
        <p:spPr bwMode="auto">
          <a:xfrm>
            <a:off x="-304800" y="0"/>
            <a:ext cx="9753600" cy="7315200"/>
          </a:xfrm>
          <a:prstGeom prst="rect">
            <a:avLst/>
          </a:prstGeom>
          <a:noFill/>
        </p:spPr>
      </p:pic>
      <p:sp>
        <p:nvSpPr>
          <p:cNvPr id="2" name="Title 1"/>
          <p:cNvSpPr>
            <a:spLocks noGrp="1"/>
          </p:cNvSpPr>
          <p:nvPr>
            <p:ph type="title"/>
          </p:nvPr>
        </p:nvSpPr>
        <p:spPr/>
        <p:txBody>
          <a:bodyPr/>
          <a:lstStyle/>
          <a:p>
            <a:r>
              <a:rPr lang="en-US" dirty="0" smtClean="0">
                <a:effectLst>
                  <a:glow rad="101600">
                    <a:schemeClr val="bg1">
                      <a:alpha val="60000"/>
                    </a:schemeClr>
                  </a:glow>
                </a:effectLst>
              </a:rPr>
              <a:t>The Responsibility of the Pastor</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457200" y="1600200"/>
            <a:ext cx="8229600" cy="5257800"/>
          </a:xfrm>
        </p:spPr>
        <p:txBody>
          <a:bodyPr>
            <a:normAutofit/>
          </a:bodyPr>
          <a:lstStyle/>
          <a:p>
            <a:pPr>
              <a:buFont typeface="Wingdings"/>
              <a:buChar char="Ø"/>
            </a:pPr>
            <a:r>
              <a:rPr lang="en-US" dirty="0" smtClean="0">
                <a:effectLst>
                  <a:glow rad="101600">
                    <a:schemeClr val="bg1">
                      <a:alpha val="60000"/>
                    </a:schemeClr>
                  </a:glow>
                </a:effectLst>
              </a:rPr>
              <a:t>Lead and feed (Shepherd) - </a:t>
            </a:r>
            <a:r>
              <a:rPr lang="en-US" i="1" dirty="0" smtClean="0">
                <a:effectLst>
                  <a:glow rad="101600">
                    <a:schemeClr val="bg1">
                      <a:alpha val="60000"/>
                    </a:schemeClr>
                  </a:glow>
                </a:effectLst>
              </a:rPr>
              <a:t>I Peter 5:1-4</a:t>
            </a:r>
          </a:p>
          <a:p>
            <a:pPr>
              <a:buFont typeface="Wingdings"/>
              <a:buChar char="Ø"/>
            </a:pPr>
            <a:r>
              <a:rPr lang="en-US" dirty="0" smtClean="0">
                <a:effectLst>
                  <a:glow rad="101600">
                    <a:schemeClr val="bg1">
                      <a:alpha val="60000"/>
                    </a:schemeClr>
                  </a:glow>
                </a:effectLst>
              </a:rPr>
              <a:t>Rule  (Bishop) - </a:t>
            </a:r>
            <a:r>
              <a:rPr lang="en-US" i="1" dirty="0" smtClean="0">
                <a:effectLst>
                  <a:glow rad="101600">
                    <a:schemeClr val="bg1">
                      <a:alpha val="60000"/>
                    </a:schemeClr>
                  </a:glow>
                </a:effectLst>
              </a:rPr>
              <a:t>Hebrews 13:7, 17</a:t>
            </a:r>
          </a:p>
          <a:p>
            <a:pPr>
              <a:buFont typeface="Wingdings"/>
              <a:buChar char="Ø"/>
            </a:pPr>
            <a:r>
              <a:rPr lang="en-US" dirty="0" smtClean="0">
                <a:effectLst>
                  <a:glow rad="101600">
                    <a:schemeClr val="bg1">
                      <a:alpha val="60000"/>
                    </a:schemeClr>
                  </a:glow>
                </a:effectLst>
              </a:rPr>
              <a:t>Preach the Word – </a:t>
            </a:r>
            <a:r>
              <a:rPr lang="en-US" i="1" dirty="0" smtClean="0">
                <a:effectLst>
                  <a:glow rad="101600">
                    <a:schemeClr val="bg1">
                      <a:alpha val="60000"/>
                    </a:schemeClr>
                  </a:glow>
                </a:effectLst>
              </a:rPr>
              <a:t>Colossians 1:28</a:t>
            </a:r>
          </a:p>
          <a:p>
            <a:pPr>
              <a:buFont typeface="Wingdings"/>
              <a:buChar char="Ø"/>
            </a:pPr>
            <a:r>
              <a:rPr lang="en-US" dirty="0" smtClean="0">
                <a:effectLst>
                  <a:glow rad="101600">
                    <a:schemeClr val="bg1">
                      <a:alpha val="60000"/>
                    </a:schemeClr>
                  </a:glow>
                </a:effectLst>
              </a:rPr>
              <a:t>Admonish – </a:t>
            </a:r>
            <a:r>
              <a:rPr lang="en-US" i="1" dirty="0" smtClean="0">
                <a:effectLst>
                  <a:glow rad="101600">
                    <a:schemeClr val="bg1">
                      <a:alpha val="60000"/>
                    </a:schemeClr>
                  </a:glow>
                </a:effectLst>
              </a:rPr>
              <a:t>I Thessalonians 5:12</a:t>
            </a:r>
          </a:p>
          <a:p>
            <a:pPr>
              <a:buFont typeface="Wingdings"/>
              <a:buChar char="Ø"/>
            </a:pPr>
            <a:r>
              <a:rPr lang="en-US" dirty="0" smtClean="0">
                <a:effectLst>
                  <a:glow rad="101600">
                    <a:schemeClr val="bg1">
                      <a:alpha val="60000"/>
                    </a:schemeClr>
                  </a:glow>
                </a:effectLst>
              </a:rPr>
              <a:t>Edify – </a:t>
            </a:r>
            <a:r>
              <a:rPr lang="en-US" i="1" dirty="0" smtClean="0">
                <a:effectLst>
                  <a:glow rad="101600">
                    <a:schemeClr val="bg1">
                      <a:alpha val="60000"/>
                    </a:schemeClr>
                  </a:glow>
                </a:effectLst>
              </a:rPr>
              <a:t>I Corinthians 14:3</a:t>
            </a:r>
          </a:p>
          <a:p>
            <a:pPr>
              <a:buFont typeface="Wingdings"/>
              <a:buChar char="Ø"/>
            </a:pPr>
            <a:r>
              <a:rPr lang="en-US" dirty="0" smtClean="0">
                <a:effectLst>
                  <a:glow rad="101600">
                    <a:schemeClr val="bg1">
                      <a:alpha val="60000"/>
                    </a:schemeClr>
                  </a:glow>
                </a:effectLst>
              </a:rPr>
              <a:t>Exhort – </a:t>
            </a:r>
            <a:r>
              <a:rPr lang="en-US" i="1" dirty="0" smtClean="0">
                <a:effectLst>
                  <a:glow rad="101600">
                    <a:schemeClr val="bg1">
                      <a:alpha val="60000"/>
                    </a:schemeClr>
                  </a:glow>
                </a:effectLst>
              </a:rPr>
              <a:t>II Timothy 4:2</a:t>
            </a:r>
          </a:p>
          <a:p>
            <a:pPr>
              <a:buFont typeface="Wingdings"/>
              <a:buChar char="Ø"/>
            </a:pPr>
            <a:r>
              <a:rPr lang="en-US" dirty="0" smtClean="0">
                <a:effectLst>
                  <a:glow rad="101600">
                    <a:schemeClr val="bg1">
                      <a:alpha val="60000"/>
                    </a:schemeClr>
                  </a:glow>
                </a:effectLst>
              </a:rPr>
              <a:t>Comfort –</a:t>
            </a:r>
            <a:r>
              <a:rPr lang="en-US" i="1" dirty="0" smtClean="0">
                <a:effectLst>
                  <a:glow rad="101600">
                    <a:schemeClr val="bg1">
                      <a:alpha val="60000"/>
                    </a:schemeClr>
                  </a:glow>
                </a:effectLst>
              </a:rPr>
              <a:t> I Corinthians 14:3</a:t>
            </a:r>
          </a:p>
          <a:p>
            <a:pPr>
              <a:buFont typeface="Wingdings"/>
              <a:buChar char="Ø"/>
            </a:pPr>
            <a:r>
              <a:rPr lang="en-US" dirty="0" smtClean="0">
                <a:effectLst>
                  <a:glow rad="101600">
                    <a:schemeClr val="bg1">
                      <a:alpha val="60000"/>
                    </a:schemeClr>
                  </a:glow>
                </a:effectLst>
              </a:rPr>
              <a:t>Warn </a:t>
            </a:r>
            <a:r>
              <a:rPr lang="en-US" i="1" dirty="0" smtClean="0">
                <a:effectLst>
                  <a:glow rad="101600">
                    <a:schemeClr val="bg1">
                      <a:alpha val="60000"/>
                    </a:schemeClr>
                  </a:glow>
                </a:effectLst>
              </a:rPr>
              <a:t>– Colossians 1:28</a:t>
            </a:r>
          </a:p>
          <a:p>
            <a:pPr>
              <a:buFont typeface="Wingdings"/>
              <a:buChar char="Ø"/>
            </a:pPr>
            <a:endParaRPr lang="en-US" dirty="0" smtClean="0"/>
          </a:p>
          <a:p>
            <a:pPr>
              <a:buFont typeface="Wingdings"/>
              <a:buChar char="Ø"/>
            </a:pPr>
            <a:endParaRPr lang="en-US" dirty="0" smtClean="0"/>
          </a:p>
          <a:p>
            <a:pPr>
              <a:buNone/>
            </a:pPr>
            <a:endParaRPr lang="en-US" dirty="0"/>
          </a:p>
        </p:txBody>
      </p:sp>
    </p:spTree>
    <p:extLst>
      <p:ext uri="{BB962C8B-B14F-4D97-AF65-F5344CB8AC3E}">
        <p14:creationId xmlns:p14="http://schemas.microsoft.com/office/powerpoint/2010/main" val="337341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1155</Words>
  <Application>Microsoft Office PowerPoint</Application>
  <PresentationFormat>On-screen Show (4:3)</PresentationFormat>
  <Paragraphs>169</Paragraphs>
  <Slides>38</Slides>
  <Notes>33</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1_Office Theme</vt:lpstr>
      <vt:lpstr>The Revelation of Jesus Christ</vt:lpstr>
      <vt:lpstr>Revelation 2:1-7 The Church at Ephesus</vt:lpstr>
      <vt:lpstr>PowerPoint Presentation</vt:lpstr>
      <vt:lpstr>PowerPoint Presentation</vt:lpstr>
      <vt:lpstr>Smyrna “The Persecuted Church”</vt:lpstr>
      <vt:lpstr>PowerPoint Presentation</vt:lpstr>
      <vt:lpstr>“And unto the angel of the church in Smyrna write; These things saith the first and the last, which was dead, and is alive.”</vt:lpstr>
      <vt:lpstr>“And unto the angel of the church in Smyrna write…” </vt:lpstr>
      <vt:lpstr>The Responsibility of the Pastor</vt:lpstr>
      <vt:lpstr>PowerPoint Presentation</vt:lpstr>
      <vt:lpstr>PowerPoint Presentation</vt:lpstr>
      <vt:lpstr>How to treat your Pastor</vt:lpstr>
      <vt:lpstr>PowerPoint Presentation</vt:lpstr>
      <vt:lpstr>“I know thy works, and tribulation, and poverty, (but thou art rich)…”</vt:lpstr>
      <vt:lpstr>Smyrna “Picture of what the Church should be”</vt:lpstr>
      <vt:lpstr>Persecution </vt:lpstr>
      <vt:lpstr>PowerPoint Presentation</vt:lpstr>
      <vt:lpstr>The Results of Persecution (I Peter 1:1-9; 4:1-2, 12-19; 5:8-11)</vt:lpstr>
      <vt:lpstr>“I am the first and the last…”</vt:lpstr>
      <vt:lpstr>“I am He which was dead,  and is alive…”</vt:lpstr>
      <vt:lpstr>Christ Sets Himself Forth as an  Example of Suffering</vt:lpstr>
      <vt:lpstr>“If the world hate you, ye know that it hated me before it hated you. If ye were of the world, the world would love its own: but ye are not of the world, therefore the world hateth you.”</vt:lpstr>
      <vt:lpstr>“I know…”</vt:lpstr>
      <vt:lpstr>“The best commentary on  the Church is what the world  thinks of it.”</vt:lpstr>
      <vt:lpstr>History has left us with an account of the death of one of the Smyrnaean believers by the name of Polycarp. Polycarp was the pastor at Smyrna, and in a letter addressed by the Church at Smyrna to the Churches in the Christian world, it is related that the Jews joined with the pagans in clamoring that Polycarp be cast to the lions or burned alive. The following is the account of the death of Polycarp.</vt:lpstr>
      <vt:lpstr>It was the time of the public games; the city was crowded and the crowds were excited. Suddenly a shout went up. Away with the atheists! Let Polycarp be searched for.</vt:lpstr>
      <vt:lpstr>Pastor Polycarp  The night before his death Polycarp had a dream in which he saw the pillow under his head burning with fire and he had awakened to tell his disciples “I must be burnt alive.”</vt:lpstr>
      <vt:lpstr>Polycarp’s whereabouts was betrayed by a slave who collapsed under torture. Polycarp was arrested, but not even the captain of the guard wanted Polycarp to die. On the brief journey to the city he pleaded with the old man to confess Caesar as Lord and offer sacrifice to him and be saved. Polycarp was adamant that for him only       Jesus Christ was Lord.</vt:lpstr>
      <vt:lpstr>PowerPoint Presentation</vt:lpstr>
      <vt:lpstr>Upon entering the arena Polycarp was given the choice of cursing the name of Christ and making sacrifice to Caesar or death.</vt:lpstr>
      <vt:lpstr>              “Eighty six years have I served                      my Lord, He has done me no                   wrong, how can I blaspheme my King who saved me? You threaten me with fire that burns for a time and is quickly quenched for you do not know the fire that awaits the wicked in the judgment to come and in everlasting punishment. Why are you waiting? Come do that you will, I am ready to meet my Savior.”</vt:lpstr>
      <vt:lpstr>Polycarp’s Final Request</vt:lpstr>
      <vt:lpstr>Smyrna - A Pagan City</vt:lpstr>
      <vt:lpstr>The Reasons for the Persecution</vt:lpstr>
      <vt:lpstr>Common Forms of Persecution</vt:lpstr>
      <vt:lpstr>Their Commendation “I know…”</vt:lpstr>
      <vt:lpstr>The Words of Jesus Christ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14</cp:revision>
  <dcterms:created xsi:type="dcterms:W3CDTF">2014-11-11T22:37:57Z</dcterms:created>
  <dcterms:modified xsi:type="dcterms:W3CDTF">2015-03-09T22:34:31Z</dcterms:modified>
</cp:coreProperties>
</file>