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64" r:id="rId2"/>
    <p:sldId id="266" r:id="rId3"/>
    <p:sldId id="302" r:id="rId4"/>
    <p:sldId id="303" r:id="rId5"/>
    <p:sldId id="265"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301" r:id="rId38"/>
    <p:sldId id="298" r:id="rId39"/>
    <p:sldId id="299" r:id="rId40"/>
    <p:sldId id="300" r:id="rId41"/>
    <p:sldId id="257" r:id="rId42"/>
    <p:sldId id="258" r:id="rId43"/>
    <p:sldId id="259" r:id="rId44"/>
    <p:sldId id="260" r:id="rId45"/>
    <p:sldId id="261" r:id="rId46"/>
    <p:sldId id="262" r:id="rId47"/>
    <p:sldId id="26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32" y="-3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5D6CF-5318-4C90-81CC-1EE2D8F5904C}" type="datetimeFigureOut">
              <a:rPr lang="en-US" smtClean="0"/>
              <a:t>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34E2B-79CA-4D74-973A-7F75DC291FCF}" type="slidenum">
              <a:rPr lang="en-US" smtClean="0"/>
              <a:t>‹#›</a:t>
            </a:fld>
            <a:endParaRPr lang="en-US"/>
          </a:p>
        </p:txBody>
      </p:sp>
    </p:spTree>
    <p:extLst>
      <p:ext uri="{BB962C8B-B14F-4D97-AF65-F5344CB8AC3E}">
        <p14:creationId xmlns:p14="http://schemas.microsoft.com/office/powerpoint/2010/main" val="23816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28</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30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31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38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67FFFAE-449A-435C-89CA-E65AB9216DE7}" type="slidenum">
              <a:rPr lang="en-US" smtClean="0"/>
              <a:pPr/>
              <a:t>47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654653-2BF9-4464-A896-A041E28128E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73685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654653-2BF9-4464-A896-A041E28128E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138004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654653-2BF9-4464-A896-A041E28128E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31900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654653-2BF9-4464-A896-A041E28128E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374069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654653-2BF9-4464-A896-A041E28128E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217001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654653-2BF9-4464-A896-A041E28128E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121820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654653-2BF9-4464-A896-A041E28128EE}" type="datetimeFigureOut">
              <a:rPr lang="en-US" smtClean="0"/>
              <a:t>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81122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654653-2BF9-4464-A896-A041E28128EE}" type="datetimeFigureOut">
              <a:rPr lang="en-US" smtClean="0"/>
              <a:t>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167153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54653-2BF9-4464-A896-A041E28128EE}" type="datetimeFigureOut">
              <a:rPr lang="en-US" smtClean="0"/>
              <a:t>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139623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654653-2BF9-4464-A896-A041E28128E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244397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654653-2BF9-4464-A896-A041E28128E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9DAD6-5C07-4DE4-AF90-F05D12BA800F}" type="slidenum">
              <a:rPr lang="en-US" smtClean="0"/>
              <a:t>‹#›</a:t>
            </a:fld>
            <a:endParaRPr lang="en-US"/>
          </a:p>
        </p:txBody>
      </p:sp>
    </p:spTree>
    <p:extLst>
      <p:ext uri="{BB962C8B-B14F-4D97-AF65-F5344CB8AC3E}">
        <p14:creationId xmlns:p14="http://schemas.microsoft.com/office/powerpoint/2010/main" val="112745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54653-2BF9-4464-A896-A041E28128EE}" type="datetimeFigureOut">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9DAD6-5C07-4DE4-AF90-F05D12BA800F}" type="slidenum">
              <a:rPr lang="en-US" smtClean="0"/>
              <a:t>‹#›</a:t>
            </a:fld>
            <a:endParaRPr lang="en-US"/>
          </a:p>
        </p:txBody>
      </p:sp>
    </p:spTree>
    <p:extLst>
      <p:ext uri="{BB962C8B-B14F-4D97-AF65-F5344CB8AC3E}">
        <p14:creationId xmlns:p14="http://schemas.microsoft.com/office/powerpoint/2010/main" val="246597203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0" y="1524001"/>
            <a:ext cx="4724400" cy="2076450"/>
          </a:xfrm>
        </p:spPr>
        <p:txBody>
          <a:bodyPr>
            <a:normAutofit/>
          </a:bodyPr>
          <a:lstStyle/>
          <a:p>
            <a:r>
              <a:rPr lang="en-US" sz="5400" b="1" i="1" dirty="0" smtClean="0">
                <a:solidFill>
                  <a:schemeClr val="bg1"/>
                </a:solidFill>
                <a:effectLst>
                  <a:glow rad="63500">
                    <a:schemeClr val="accent3">
                      <a:satMod val="175000"/>
                      <a:alpha val="40000"/>
                    </a:schemeClr>
                  </a:glow>
                </a:effectLst>
                <a:latin typeface="Times New Roman" pitchFamily="18" charset="0"/>
                <a:cs typeface="Times New Roman" pitchFamily="18" charset="0"/>
              </a:rPr>
              <a:t>The Revelation of Jesus Christ</a:t>
            </a:r>
            <a:endParaRPr lang="en-US" sz="5400" b="1" i="1" dirty="0">
              <a:solidFill>
                <a:schemeClr val="bg1"/>
              </a:solidFill>
              <a:effectLst>
                <a:glow rad="63500">
                  <a:schemeClr val="accent3">
                    <a:satMod val="175000"/>
                    <a:alpha val="4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752600" y="3886200"/>
            <a:ext cx="6019800" cy="1752600"/>
          </a:xfrm>
        </p:spPr>
        <p:txBody>
          <a:bodyPr>
            <a:normAutofit/>
          </a:bodyPr>
          <a:lstStyle/>
          <a:p>
            <a:r>
              <a:rPr lang="en-US" sz="4400" b="1" i="1" dirty="0" smtClean="0">
                <a:solidFill>
                  <a:schemeClr val="bg1"/>
                </a:solidFill>
                <a:latin typeface="Times New Roman" pitchFamily="18" charset="0"/>
                <a:cs typeface="Times New Roman" pitchFamily="18" charset="0"/>
              </a:rPr>
              <a:t>A study of the book </a:t>
            </a:r>
          </a:p>
          <a:p>
            <a:r>
              <a:rPr lang="en-US" sz="4400" b="1" i="1" dirty="0" smtClean="0">
                <a:solidFill>
                  <a:schemeClr val="bg1"/>
                </a:solidFill>
                <a:latin typeface="Times New Roman" pitchFamily="18" charset="0"/>
                <a:cs typeface="Times New Roman" pitchFamily="18" charset="0"/>
              </a:rPr>
              <a:t>of Revelation</a:t>
            </a:r>
          </a:p>
        </p:txBody>
      </p:sp>
      <p:pic>
        <p:nvPicPr>
          <p:cNvPr id="1026" name="Picture 2" descr="http://www.ubfriends.org/wp-content/uploads/2013/04/7church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72"/>
            <a:ext cx="9144000" cy="686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895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thejesusvirus.org/wp-content/uploads/2012/01/Listening-to-God1.jpg"/>
          <p:cNvPicPr>
            <a:picLocks noChangeAspect="1" noChangeArrowheads="1"/>
          </p:cNvPicPr>
          <p:nvPr/>
        </p:nvPicPr>
        <p:blipFill>
          <a:blip r:embed="rId2" cstate="print"/>
          <a:srcRect t="1152" r="31579"/>
          <a:stretch>
            <a:fillRect/>
          </a:stretch>
        </p:blipFill>
        <p:spPr bwMode="auto">
          <a:xfrm>
            <a:off x="2514600" y="2209800"/>
            <a:ext cx="4191000" cy="4191000"/>
          </a:xfrm>
          <a:prstGeom prst="rect">
            <a:avLst/>
          </a:prstGeom>
          <a:ln>
            <a:noFill/>
          </a:ln>
          <a:effectLst>
            <a:softEdge rad="112500"/>
          </a:effectLst>
        </p:spPr>
      </p:pic>
      <p:sp>
        <p:nvSpPr>
          <p:cNvPr id="3" name="Title 2"/>
          <p:cNvSpPr>
            <a:spLocks noGrp="1"/>
          </p:cNvSpPr>
          <p:nvPr>
            <p:ph type="title"/>
          </p:nvPr>
        </p:nvSpPr>
        <p:spPr>
          <a:xfrm>
            <a:off x="457200" y="274638"/>
            <a:ext cx="8229600" cy="2468562"/>
          </a:xfrm>
        </p:spPr>
        <p:txBody>
          <a:bodyPr>
            <a:normAutofit fontScale="90000"/>
          </a:bodyPr>
          <a:lstStyle/>
          <a:p>
            <a:r>
              <a:rPr lang="en-US" i="1" dirty="0" smtClean="0">
                <a:solidFill>
                  <a:srgbClr val="FFC000"/>
                </a:solidFill>
                <a:effectLst>
                  <a:glow rad="101600">
                    <a:schemeClr val="bg1">
                      <a:alpha val="60000"/>
                    </a:schemeClr>
                  </a:glow>
                </a:effectLst>
              </a:rPr>
              <a:t>“He that hath ears to hear let him hear what the Spirit saith unto the Churches.”</a:t>
            </a:r>
            <a:br>
              <a:rPr lang="en-US" i="1" dirty="0" smtClean="0">
                <a:solidFill>
                  <a:srgbClr val="FFC000"/>
                </a:solidFill>
                <a:effectLst>
                  <a:glow rad="101600">
                    <a:schemeClr val="bg1">
                      <a:alpha val="60000"/>
                    </a:schemeClr>
                  </a:glow>
                </a:effectLst>
              </a:rPr>
            </a:br>
            <a:endParaRPr lang="en-US" dirty="0"/>
          </a:p>
        </p:txBody>
      </p:sp>
    </p:spTree>
    <p:extLst>
      <p:ext uri="{BB962C8B-B14F-4D97-AF65-F5344CB8AC3E}">
        <p14:creationId xmlns:p14="http://schemas.microsoft.com/office/powerpoint/2010/main" val="406076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95400"/>
            <a:ext cx="3669102" cy="57054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44562"/>
          </a:xfrm>
        </p:spPr>
        <p:txBody>
          <a:bodyPr>
            <a:normAutofit fontScale="90000"/>
          </a:bodyPr>
          <a:lstStyle/>
          <a:p>
            <a:r>
              <a:rPr lang="en-US" i="1" dirty="0" smtClean="0">
                <a:solidFill>
                  <a:srgbClr val="FFC000"/>
                </a:solidFill>
                <a:effectLst>
                  <a:glow rad="101600">
                    <a:schemeClr val="bg1">
                      <a:alpha val="60000"/>
                    </a:schemeClr>
                  </a:glow>
                </a:effectLst>
              </a:rPr>
              <a:t>The Seven Churches Represent the Spiritual Condition of Churches Today</a:t>
            </a:r>
            <a:endParaRPr lang="en-US" i="1" dirty="0">
              <a:solidFill>
                <a:srgbClr val="FFC000"/>
              </a:solidFill>
              <a:effectLst>
                <a:glow rad="101600">
                  <a:schemeClr val="bg1">
                    <a:alpha val="60000"/>
                  </a:schemeClr>
                </a:glow>
              </a:effectLst>
            </a:endParaRPr>
          </a:p>
        </p:txBody>
      </p:sp>
      <p:sp>
        <p:nvSpPr>
          <p:cNvPr id="3" name="Content Placeholder 2"/>
          <p:cNvSpPr>
            <a:spLocks noGrp="1"/>
          </p:cNvSpPr>
          <p:nvPr>
            <p:ph idx="1"/>
          </p:nvPr>
        </p:nvSpPr>
        <p:spPr>
          <a:xfrm>
            <a:off x="304800" y="2057400"/>
            <a:ext cx="8686800" cy="4648200"/>
          </a:xfrm>
        </p:spPr>
        <p:txBody>
          <a:bodyPr>
            <a:noAutofit/>
          </a:bodyPr>
          <a:lstStyle/>
          <a:p>
            <a:r>
              <a:rPr lang="en-US" sz="3600" dirty="0" smtClean="0">
                <a:effectLst>
                  <a:glow rad="101600">
                    <a:schemeClr val="bg1">
                      <a:alpha val="60000"/>
                    </a:schemeClr>
                  </a:glow>
                </a:effectLst>
              </a:rPr>
              <a:t>Christ is seen in the midst of the Churches observing and ministering to them –</a:t>
            </a:r>
          </a:p>
          <a:p>
            <a:pPr algn="ctr">
              <a:buNone/>
            </a:pPr>
            <a:r>
              <a:rPr lang="en-US" sz="3600" i="1" dirty="0" smtClean="0">
                <a:solidFill>
                  <a:srgbClr val="FFC000"/>
                </a:solidFill>
                <a:effectLst>
                  <a:glow rad="101600">
                    <a:schemeClr val="bg1">
                      <a:alpha val="60000"/>
                    </a:schemeClr>
                  </a:glow>
                </a:effectLst>
              </a:rPr>
              <a:t>“And in the midst of the seven candlesticks           One like unto the Son of man…”</a:t>
            </a:r>
          </a:p>
          <a:p>
            <a:r>
              <a:rPr lang="en-US" sz="3600" dirty="0" smtClean="0">
                <a:effectLst>
                  <a:glow rad="101600">
                    <a:schemeClr val="bg1">
                      <a:alpha val="60000"/>
                    </a:schemeClr>
                  </a:glow>
                </a:effectLst>
              </a:rPr>
              <a:t>Reveals what God expects from His Church.</a:t>
            </a:r>
          </a:p>
          <a:p>
            <a:r>
              <a:rPr lang="en-US" sz="3600" dirty="0" smtClean="0">
                <a:effectLst>
                  <a:glow rad="101600">
                    <a:schemeClr val="bg1">
                      <a:alpha val="60000"/>
                    </a:schemeClr>
                  </a:glow>
                </a:effectLst>
              </a:rPr>
              <a:t>Reveals God’s standards for His Church.</a:t>
            </a:r>
          </a:p>
        </p:txBody>
      </p:sp>
    </p:spTree>
    <p:extLst>
      <p:ext uri="{BB962C8B-B14F-4D97-AF65-F5344CB8AC3E}">
        <p14:creationId xmlns:p14="http://schemas.microsoft.com/office/powerpoint/2010/main" val="37980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6858000"/>
          </a:xfrm>
        </p:spPr>
        <p:txBody>
          <a:bodyPr>
            <a:noAutofit/>
          </a:bodyPr>
          <a:lstStyle/>
          <a:p>
            <a:r>
              <a:rPr lang="en-US" sz="3600" i="1" dirty="0" smtClean="0"/>
              <a:t>“What </a:t>
            </a:r>
            <a:r>
              <a:rPr lang="en-US" sz="3600" i="1" dirty="0"/>
              <a:t>thou </a:t>
            </a:r>
            <a:r>
              <a:rPr lang="en-US" sz="3600" i="1" dirty="0" err="1"/>
              <a:t>seest</a:t>
            </a:r>
            <a:r>
              <a:rPr lang="en-US" sz="3600" i="1" dirty="0"/>
              <a:t>, write in a book, and send it unto the seven churches which are in Asia; unto Ephesus, and unto Smyrna, and unto </a:t>
            </a:r>
            <a:r>
              <a:rPr lang="en-US" sz="3600" i="1" dirty="0" err="1"/>
              <a:t>Pergamos</a:t>
            </a:r>
            <a:r>
              <a:rPr lang="en-US" sz="3600" i="1" dirty="0"/>
              <a:t>, and unto Thyatira, and unto Sardis, and unto Philadelphia, and unto Laodicea</a:t>
            </a:r>
            <a:r>
              <a:rPr lang="en-US" sz="3600" i="1" dirty="0" smtClean="0"/>
              <a:t>.”</a:t>
            </a:r>
            <a:endParaRPr lang="en-US" sz="3600" i="1" dirty="0"/>
          </a:p>
        </p:txBody>
      </p:sp>
      <p:pic>
        <p:nvPicPr>
          <p:cNvPr id="3" name="Picture 2" descr="C:\Users\Ptr. Daniel White\Desktop\Prophecy pictures\prophecy pictures\revelation\scan0133.jpg"/>
          <p:cNvPicPr>
            <a:picLocks noChangeAspect="1" noChangeArrowheads="1"/>
          </p:cNvPicPr>
          <p:nvPr/>
        </p:nvPicPr>
        <p:blipFill>
          <a:blip r:embed="rId2" cstate="print"/>
          <a:srcRect/>
          <a:stretch>
            <a:fillRect/>
          </a:stretch>
        </p:blipFill>
        <p:spPr bwMode="auto">
          <a:xfrm>
            <a:off x="76200" y="76200"/>
            <a:ext cx="4495800" cy="44958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691731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Prophecy pictures\prophecy pictures\backgrounds\Earth-From-Space-22378.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5181600" cy="1143000"/>
          </a:xfrm>
        </p:spPr>
        <p:txBody>
          <a:bodyPr>
            <a:normAutofit/>
          </a:bodyPr>
          <a:lstStyle/>
          <a:p>
            <a:r>
              <a:rPr lang="en-US" dirty="0" smtClean="0">
                <a:effectLst>
                  <a:glow rad="101600">
                    <a:schemeClr val="bg1">
                      <a:alpha val="60000"/>
                    </a:schemeClr>
                  </a:glow>
                </a:effectLst>
              </a:rPr>
              <a:t>The Stars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6705600" cy="5257800"/>
          </a:xfrm>
        </p:spPr>
        <p:txBody>
          <a:bodyPr>
            <a:normAutofit/>
          </a:bodyPr>
          <a:lstStyle/>
          <a:p>
            <a:r>
              <a:rPr lang="en-US" dirty="0" smtClean="0">
                <a:effectLst>
                  <a:glow rad="101600">
                    <a:schemeClr val="bg1">
                      <a:alpha val="60000"/>
                    </a:schemeClr>
                  </a:glow>
                </a:effectLst>
              </a:rPr>
              <a:t>The seven stars are the angels </a:t>
            </a:r>
            <a:endParaRPr lang="en-US" i="1" dirty="0" smtClean="0">
              <a:effectLst>
                <a:glow rad="101600">
                  <a:schemeClr val="bg1">
                    <a:alpha val="60000"/>
                  </a:schemeClr>
                </a:glow>
              </a:effectLst>
            </a:endParaRPr>
          </a:p>
          <a:p>
            <a:r>
              <a:rPr lang="en-US" dirty="0" smtClean="0">
                <a:effectLst>
                  <a:glow rad="101600">
                    <a:schemeClr val="bg1">
                      <a:alpha val="60000"/>
                    </a:schemeClr>
                  </a:glow>
                </a:effectLst>
              </a:rPr>
              <a:t>The angels are the “messengers” </a:t>
            </a:r>
          </a:p>
          <a:p>
            <a:r>
              <a:rPr lang="en-US" dirty="0" smtClean="0">
                <a:effectLst>
                  <a:glow rad="101600">
                    <a:schemeClr val="bg1">
                      <a:alpha val="60000"/>
                    </a:schemeClr>
                  </a:glow>
                </a:effectLst>
              </a:rPr>
              <a:t>Messengers are the pastors</a:t>
            </a:r>
          </a:p>
          <a:p>
            <a:r>
              <a:rPr lang="en-US" dirty="0" smtClean="0">
                <a:effectLst>
                  <a:glow rad="101600">
                    <a:schemeClr val="bg1">
                      <a:alpha val="60000"/>
                    </a:schemeClr>
                  </a:glow>
                </a:effectLst>
              </a:rPr>
              <a:t>Right hand – </a:t>
            </a:r>
          </a:p>
          <a:p>
            <a:pPr>
              <a:buFont typeface="Wingdings"/>
              <a:buChar char="Ø"/>
            </a:pPr>
            <a:r>
              <a:rPr lang="en-US" dirty="0" smtClean="0">
                <a:effectLst>
                  <a:glow rad="101600">
                    <a:schemeClr val="bg1">
                      <a:alpha val="60000"/>
                    </a:schemeClr>
                  </a:glow>
                </a:effectLst>
              </a:rPr>
              <a:t>Authority / Power</a:t>
            </a:r>
          </a:p>
          <a:p>
            <a:pPr>
              <a:buFont typeface="Wingdings"/>
              <a:buChar char="Ø"/>
            </a:pPr>
            <a:r>
              <a:rPr lang="en-US" dirty="0" smtClean="0">
                <a:effectLst>
                  <a:glow rad="101600">
                    <a:schemeClr val="bg1">
                      <a:alpha val="60000"/>
                    </a:schemeClr>
                  </a:glow>
                </a:effectLst>
              </a:rPr>
              <a:t>Security / Protection</a:t>
            </a:r>
          </a:p>
          <a:p>
            <a:pPr>
              <a:buFont typeface="Wingdings"/>
              <a:buChar char="Ø"/>
            </a:pPr>
            <a:r>
              <a:rPr lang="en-US" dirty="0" smtClean="0">
                <a:effectLst>
                  <a:glow rad="101600">
                    <a:schemeClr val="bg1">
                      <a:alpha val="60000"/>
                    </a:schemeClr>
                  </a:glow>
                </a:effectLst>
              </a:rPr>
              <a:t>Responsibility / Accountability</a:t>
            </a:r>
          </a:p>
          <a:p>
            <a:pPr>
              <a:buFont typeface="Wingdings"/>
              <a:buChar char="Ø"/>
            </a:pPr>
            <a:r>
              <a:rPr lang="en-US" i="1" dirty="0" smtClean="0">
                <a:effectLst>
                  <a:glow rad="101600">
                    <a:schemeClr val="bg1">
                      <a:alpha val="60000"/>
                    </a:schemeClr>
                  </a:glow>
                </a:effectLst>
              </a:rPr>
              <a:t>Hebrews 13:7, 17</a:t>
            </a:r>
            <a:endParaRPr lang="en-US" i="1" dirty="0">
              <a:effectLst>
                <a:glow rad="101600">
                  <a:schemeClr val="bg1">
                    <a:alpha val="60000"/>
                  </a:schemeClr>
                </a:glow>
              </a:effectLst>
            </a:endParaRPr>
          </a:p>
        </p:txBody>
      </p:sp>
      <p:pic>
        <p:nvPicPr>
          <p:cNvPr id="4" name="Picture 2" descr="C:\Users\Ptr. Daniel White\Desktop\Prophecy pictures\prophecy pictures\PC_02.jpg"/>
          <p:cNvPicPr>
            <a:picLocks noChangeAspect="1" noChangeArrowheads="1"/>
          </p:cNvPicPr>
          <p:nvPr/>
        </p:nvPicPr>
        <p:blipFill>
          <a:blip r:embed="rId4" cstate="print"/>
          <a:srcRect r="5036" b="-546"/>
          <a:stretch>
            <a:fillRect/>
          </a:stretch>
        </p:blipFill>
        <p:spPr bwMode="auto">
          <a:xfrm>
            <a:off x="5867400" y="762000"/>
            <a:ext cx="30480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2" name="Picture 4" descr="C:\Users\Ptr. Daniel White\Desktop\Prophecy pictures\prophecy pictures\fales teachers and churches\Supernatural-Islam-Moon.jpg"/>
          <p:cNvPicPr>
            <a:picLocks noChangeAspect="1" noChangeArrowheads="1"/>
          </p:cNvPicPr>
          <p:nvPr/>
        </p:nvPicPr>
        <p:blipFill>
          <a:blip r:embed="rId5" cstate="print"/>
          <a:srcRect l="55417" t="27593" r="12361" b="27963"/>
          <a:stretch>
            <a:fillRect/>
          </a:stretch>
        </p:blipFill>
        <p:spPr bwMode="auto">
          <a:xfrm>
            <a:off x="7010400" y="3541986"/>
            <a:ext cx="1066800" cy="1106214"/>
          </a:xfrm>
          <a:prstGeom prst="ellipse">
            <a:avLst/>
          </a:prstGeom>
          <a:ln>
            <a:noFill/>
          </a:ln>
          <a:effectLst>
            <a:softEdge rad="112500"/>
          </a:effectLst>
        </p:spPr>
      </p:pic>
      <p:pic>
        <p:nvPicPr>
          <p:cNvPr id="1026" name="Picture 2" descr="C:\Users\Ptr. Daniel White\Desktop\Bible pictures\preaching\jeff_preaching_copy.jpg"/>
          <p:cNvPicPr>
            <a:picLocks noChangeAspect="1" noChangeArrowheads="1"/>
          </p:cNvPicPr>
          <p:nvPr/>
        </p:nvPicPr>
        <p:blipFill>
          <a:blip r:embed="rId6" cstate="print"/>
          <a:srcRect/>
          <a:stretch>
            <a:fillRect/>
          </a:stretch>
        </p:blipFill>
        <p:spPr bwMode="auto">
          <a:xfrm>
            <a:off x="6629400" y="3505200"/>
            <a:ext cx="1845733" cy="1384300"/>
          </a:xfrm>
          <a:prstGeom prst="ellipse">
            <a:avLst/>
          </a:prstGeom>
          <a:ln>
            <a:noFill/>
          </a:ln>
          <a:effectLst>
            <a:softEdge rad="112500"/>
          </a:effectLst>
        </p:spPr>
      </p:pic>
    </p:spTree>
    <p:extLst>
      <p:ext uri="{BB962C8B-B14F-4D97-AF65-F5344CB8AC3E}">
        <p14:creationId xmlns:p14="http://schemas.microsoft.com/office/powerpoint/2010/main" val="26899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Effect transition="in" filter="fade">
                                      <p:cBhvr>
                                        <p:cTn id="49" dur="1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72"/>
                                        </p:tgtEl>
                                        <p:attrNameLst>
                                          <p:attrName>style.visibility</p:attrName>
                                        </p:attrNameLst>
                                      </p:cBhvr>
                                      <p:to>
                                        <p:strVal val="visible"/>
                                      </p:to>
                                    </p:set>
                                    <p:animEffect transition="in" filter="fade">
                                      <p:cBhvr>
                                        <p:cTn id="54" dur="1000"/>
                                        <p:tgtEl>
                                          <p:spTgt spid="717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74638"/>
            <a:ext cx="5334000" cy="6583362"/>
          </a:xfrm>
        </p:spPr>
        <p:txBody>
          <a:bodyPr>
            <a:normAutofit/>
          </a:bodyPr>
          <a:lstStyle/>
          <a:p>
            <a:r>
              <a:rPr lang="en-US" i="1" dirty="0" smtClean="0"/>
              <a:t>“Unto the angel of the church of Ephesus write; These things saith he that </a:t>
            </a:r>
            <a:r>
              <a:rPr lang="en-US" i="1" dirty="0" err="1" smtClean="0"/>
              <a:t>holdeth</a:t>
            </a:r>
            <a:r>
              <a:rPr lang="en-US" i="1" dirty="0" smtClean="0"/>
              <a:t> the seven stars in his right hand, who walketh in the midst of the seven golden candlesticks.”</a:t>
            </a:r>
            <a:endParaRPr lang="en-US" i="1" dirty="0"/>
          </a:p>
        </p:txBody>
      </p:sp>
      <p:pic>
        <p:nvPicPr>
          <p:cNvPr id="1026" name="Picture 2" descr="C:\Users\Dan White\Pictures\Bible pictures\Prophecy pictures\prophecy pictures\revelation\glorified christ\ch2_SonofMan.jpg"/>
          <p:cNvPicPr>
            <a:picLocks noChangeAspect="1" noChangeArrowheads="1"/>
          </p:cNvPicPr>
          <p:nvPr/>
        </p:nvPicPr>
        <p:blipFill>
          <a:blip r:embed="rId2" cstate="print"/>
          <a:srcRect/>
          <a:stretch>
            <a:fillRect/>
          </a:stretch>
        </p:blipFill>
        <p:spPr bwMode="auto">
          <a:xfrm>
            <a:off x="0" y="609599"/>
            <a:ext cx="3886200" cy="5518405"/>
          </a:xfrm>
          <a:prstGeom prst="rect">
            <a:avLst/>
          </a:prstGeom>
          <a:ln>
            <a:noFill/>
          </a:ln>
          <a:effectLst>
            <a:softEdge rad="112500"/>
          </a:effectLst>
        </p:spPr>
      </p:pic>
    </p:spTree>
    <p:extLst>
      <p:ext uri="{BB962C8B-B14F-4D97-AF65-F5344CB8AC3E}">
        <p14:creationId xmlns:p14="http://schemas.microsoft.com/office/powerpoint/2010/main" val="1104739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5334000" cy="6858000"/>
          </a:xfrm>
        </p:spPr>
        <p:txBody>
          <a:bodyPr>
            <a:noAutofit/>
          </a:bodyPr>
          <a:lstStyle/>
          <a:p>
            <a:r>
              <a:rPr lang="en-US" sz="3200" i="1" dirty="0" smtClean="0"/>
              <a:t>“I know thy works, and thy </a:t>
            </a:r>
            <a:r>
              <a:rPr lang="en-US" sz="3200" i="1" dirty="0" err="1" smtClean="0"/>
              <a:t>labour</a:t>
            </a:r>
            <a:r>
              <a:rPr lang="en-US" sz="3200" i="1" dirty="0" smtClean="0"/>
              <a:t>, and thy patience, and how thou canst not bear them which are evil: and thou hast tried them which say they are apostles, and are not, and hast found them liars: And hast borne, and hast patience, and for my name's sake hast </a:t>
            </a:r>
            <a:r>
              <a:rPr lang="en-US" sz="3200" i="1" dirty="0" err="1" smtClean="0"/>
              <a:t>laboured</a:t>
            </a:r>
            <a:r>
              <a:rPr lang="en-US" sz="3200" i="1" dirty="0" smtClean="0"/>
              <a:t>, and hast not fainted. Nevertheless I have somewhat against thee, because thou hast left thy first love”</a:t>
            </a:r>
            <a:endParaRPr lang="en-US" sz="3200" i="1" dirty="0"/>
          </a:p>
        </p:txBody>
      </p:sp>
      <p:pic>
        <p:nvPicPr>
          <p:cNvPr id="3" name="Picture 2" descr="C:\Users\Dan White\Pictures\Bible pictures\Prophecy pictures\prophecy pictures\revelation\glorified christ\ch2_SonofMan.jpg"/>
          <p:cNvPicPr>
            <a:picLocks noChangeAspect="1" noChangeArrowheads="1"/>
          </p:cNvPicPr>
          <p:nvPr/>
        </p:nvPicPr>
        <p:blipFill>
          <a:blip r:embed="rId2" cstate="print"/>
          <a:srcRect/>
          <a:stretch>
            <a:fillRect/>
          </a:stretch>
        </p:blipFill>
        <p:spPr bwMode="auto">
          <a:xfrm>
            <a:off x="0" y="609599"/>
            <a:ext cx="3886200" cy="5518405"/>
          </a:xfrm>
          <a:prstGeom prst="rect">
            <a:avLst/>
          </a:prstGeom>
          <a:ln>
            <a:noFill/>
          </a:ln>
          <a:effectLst>
            <a:softEdge rad="112500"/>
          </a:effectLst>
        </p:spPr>
      </p:pic>
    </p:spTree>
    <p:extLst>
      <p:ext uri="{BB962C8B-B14F-4D97-AF65-F5344CB8AC3E}">
        <p14:creationId xmlns:p14="http://schemas.microsoft.com/office/powerpoint/2010/main" val="2003618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effectLst>
                  <a:glow rad="101600">
                    <a:schemeClr val="bg1">
                      <a:alpha val="60000"/>
                    </a:schemeClr>
                  </a:glow>
                </a:effectLst>
              </a:rPr>
              <a:t>The City of Ephesus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effectLst>
                  <a:glow rad="101600">
                    <a:schemeClr val="bg1">
                      <a:alpha val="60000"/>
                    </a:schemeClr>
                  </a:glow>
                </a:effectLst>
              </a:rPr>
              <a:t>Largest city in Asia</a:t>
            </a:r>
          </a:p>
          <a:p>
            <a:r>
              <a:rPr lang="en-US" dirty="0" smtClean="0">
                <a:effectLst>
                  <a:glow rad="101600">
                    <a:schemeClr val="bg1">
                      <a:alpha val="60000"/>
                    </a:schemeClr>
                  </a:glow>
                </a:effectLst>
              </a:rPr>
              <a:t>Sea port city</a:t>
            </a:r>
          </a:p>
          <a:p>
            <a:r>
              <a:rPr lang="en-US" dirty="0" smtClean="0">
                <a:effectLst>
                  <a:glow rad="101600">
                    <a:schemeClr val="bg1">
                      <a:alpha val="60000"/>
                    </a:schemeClr>
                  </a:glow>
                </a:effectLst>
              </a:rPr>
              <a:t>Center of Pagan worship</a:t>
            </a:r>
          </a:p>
          <a:p>
            <a:r>
              <a:rPr lang="en-US" dirty="0" smtClean="0">
                <a:effectLst>
                  <a:glow rad="101600">
                    <a:schemeClr val="bg1">
                      <a:alpha val="60000"/>
                    </a:schemeClr>
                  </a:glow>
                </a:effectLst>
              </a:rPr>
              <a:t>Temple of Diana – Goddess of love and fertility</a:t>
            </a:r>
          </a:p>
          <a:p>
            <a:pPr>
              <a:buFont typeface="Wingdings"/>
              <a:buChar char="Ø"/>
            </a:pPr>
            <a:r>
              <a:rPr lang="en-US" dirty="0" smtClean="0">
                <a:effectLst>
                  <a:glow rad="101600">
                    <a:schemeClr val="bg1">
                      <a:alpha val="60000"/>
                    </a:schemeClr>
                  </a:glow>
                </a:effectLst>
              </a:rPr>
              <a:t>1000 male and female prostitutes</a:t>
            </a:r>
          </a:p>
          <a:p>
            <a:pPr>
              <a:buFont typeface="Wingdings"/>
              <a:buChar char="Ø"/>
            </a:pPr>
            <a:r>
              <a:rPr lang="en-US" dirty="0" smtClean="0">
                <a:effectLst>
                  <a:glow rad="101600">
                    <a:schemeClr val="bg1">
                      <a:alpha val="60000"/>
                    </a:schemeClr>
                  </a:glow>
                </a:effectLst>
              </a:rPr>
              <a:t>Sexual perversion of every kind</a:t>
            </a:r>
          </a:p>
          <a:p>
            <a:pPr>
              <a:buFont typeface="Wingdings"/>
              <a:buChar char="Ø"/>
            </a:pPr>
            <a:r>
              <a:rPr lang="en-US" dirty="0" smtClean="0">
                <a:effectLst>
                  <a:glow rad="101600">
                    <a:schemeClr val="bg1">
                      <a:alpha val="60000"/>
                    </a:schemeClr>
                  </a:glow>
                </a:effectLst>
              </a:rPr>
              <a:t>Historian – </a:t>
            </a:r>
            <a:r>
              <a:rPr lang="en-US" i="1" dirty="0" smtClean="0">
                <a:solidFill>
                  <a:srgbClr val="FFC000"/>
                </a:solidFill>
                <a:effectLst>
                  <a:glow rad="101600">
                    <a:schemeClr val="bg1">
                      <a:alpha val="60000"/>
                    </a:schemeClr>
                  </a:glow>
                </a:effectLst>
              </a:rPr>
              <a:t>“The morals of Ephesus were worse than that of animals.”</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316632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ocuments\My Scans\2009-03 (Mar)\scan0001.jpg"/>
          <p:cNvPicPr>
            <a:picLocks noChangeAspect="1" noChangeArrowheads="1"/>
          </p:cNvPicPr>
          <p:nvPr/>
        </p:nvPicPr>
        <p:blipFill>
          <a:blip r:embed="rId3" cstate="print">
            <a:lum bright="-30000"/>
          </a:blip>
          <a:srcRect l="3307" r="779" b="8290"/>
          <a:stretch>
            <a:fillRect/>
          </a:stretch>
        </p:blipFill>
        <p:spPr bwMode="auto">
          <a:xfrm>
            <a:off x="0" y="0"/>
            <a:ext cx="9144000" cy="6858000"/>
          </a:xfrm>
          <a:prstGeom prst="rect">
            <a:avLst/>
          </a:prstGeom>
          <a:noFill/>
        </p:spPr>
      </p:pic>
      <p:pic>
        <p:nvPicPr>
          <p:cNvPr id="8195" name="Picture 3" descr="C:\Users\Ptr. Daniel White\Desktop\Prophecy pictures\prophecy pictures\backgrounds\BACKGROUNDS\freefallbackgrounds\9.jpg"/>
          <p:cNvPicPr>
            <a:picLocks noChangeAspect="1" noChangeArrowheads="1"/>
          </p:cNvPicPr>
          <p:nvPr/>
        </p:nvPicPr>
        <p:blipFill>
          <a:blip r:embed="rId4"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p:txBody>
          <a:bodyPr>
            <a:normAutofit/>
          </a:bodyPr>
          <a:lstStyle/>
          <a:p>
            <a:r>
              <a:rPr lang="en-US" b="1" dirty="0" smtClean="0">
                <a:solidFill>
                  <a:schemeClr val="bg1"/>
                </a:solidFill>
              </a:rPr>
              <a:t>The Church at Ephesus</a:t>
            </a:r>
            <a:endParaRPr lang="en-US" b="1" dirty="0">
              <a:solidFill>
                <a:schemeClr val="bg1"/>
              </a:solidFill>
            </a:endParaRPr>
          </a:p>
        </p:txBody>
      </p:sp>
      <p:sp>
        <p:nvSpPr>
          <p:cNvPr id="3" name="Content Placeholder 2"/>
          <p:cNvSpPr>
            <a:spLocks noGrp="1"/>
          </p:cNvSpPr>
          <p:nvPr>
            <p:ph idx="1"/>
          </p:nvPr>
        </p:nvSpPr>
        <p:spPr>
          <a:xfrm>
            <a:off x="228600" y="1676400"/>
            <a:ext cx="8686800" cy="4953000"/>
          </a:xfrm>
        </p:spPr>
        <p:txBody>
          <a:bodyPr>
            <a:normAutofit/>
          </a:bodyPr>
          <a:lstStyle/>
          <a:p>
            <a:r>
              <a:rPr lang="en-US" sz="3600" b="1" dirty="0" smtClean="0">
                <a:solidFill>
                  <a:schemeClr val="bg1"/>
                </a:solidFill>
              </a:rPr>
              <a:t>Established by Paul on his third missionary journey </a:t>
            </a:r>
            <a:r>
              <a:rPr lang="en-US" sz="3600" b="1" i="1" dirty="0" smtClean="0">
                <a:solidFill>
                  <a:schemeClr val="bg1"/>
                </a:solidFill>
              </a:rPr>
              <a:t>– Acts 19:1-10</a:t>
            </a:r>
          </a:p>
          <a:p>
            <a:r>
              <a:rPr lang="en-US" sz="3600" b="1" dirty="0" smtClean="0">
                <a:solidFill>
                  <a:schemeClr val="bg1"/>
                </a:solidFill>
              </a:rPr>
              <a:t>Example of what the Lord can do through a Church that is in love with Him –               </a:t>
            </a:r>
            <a:r>
              <a:rPr lang="en-US" sz="3600" b="1" i="1" dirty="0" smtClean="0">
                <a:solidFill>
                  <a:schemeClr val="bg1"/>
                </a:solidFill>
              </a:rPr>
              <a:t>Acts 19:11-27</a:t>
            </a:r>
          </a:p>
          <a:p>
            <a:r>
              <a:rPr lang="en-US" sz="3600" b="1" dirty="0" smtClean="0">
                <a:solidFill>
                  <a:schemeClr val="bg1"/>
                </a:solidFill>
              </a:rPr>
              <a:t>Paul loved the believers at Ephesus and spent a total of three years ministering there – </a:t>
            </a:r>
            <a:r>
              <a:rPr lang="en-US" sz="3600" b="1" i="1" dirty="0" smtClean="0">
                <a:solidFill>
                  <a:schemeClr val="bg1"/>
                </a:solidFill>
              </a:rPr>
              <a:t>Acts 20:25-38</a:t>
            </a:r>
            <a:endParaRPr lang="en-US" sz="3600" b="1" i="1" dirty="0">
              <a:solidFill>
                <a:schemeClr val="bg1"/>
              </a:solidFill>
            </a:endParaRPr>
          </a:p>
        </p:txBody>
      </p:sp>
    </p:spTree>
    <p:extLst>
      <p:ext uri="{BB962C8B-B14F-4D97-AF65-F5344CB8AC3E}">
        <p14:creationId xmlns:p14="http://schemas.microsoft.com/office/powerpoint/2010/main" val="21973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tr. Daniel White\Desktop\Prophecy pictures\prophecy pictures\backgrounds\BACKGROUNDS\freefallbackgrounds\9.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b="1" i="1" dirty="0" smtClean="0">
                <a:solidFill>
                  <a:schemeClr val="bg1"/>
                </a:solidFill>
                <a:effectLst/>
              </a:rPr>
              <a:t>The Church’s Commendation</a:t>
            </a:r>
            <a:br>
              <a:rPr lang="en-US" b="1" i="1" dirty="0" smtClean="0">
                <a:solidFill>
                  <a:schemeClr val="bg1"/>
                </a:solidFill>
                <a:effectLst/>
              </a:rPr>
            </a:br>
            <a:r>
              <a:rPr lang="en-US" b="1" i="1" dirty="0" smtClean="0">
                <a:solidFill>
                  <a:schemeClr val="bg1"/>
                </a:solidFill>
                <a:effectLst/>
              </a:rPr>
              <a:t>(vs. 2-3, 6)</a:t>
            </a:r>
            <a:endParaRPr lang="en-US" b="1" i="1" dirty="0">
              <a:solidFill>
                <a:schemeClr val="bg1"/>
              </a:solidFill>
              <a:effectLst/>
            </a:endParaRPr>
          </a:p>
        </p:txBody>
      </p:sp>
      <p:sp>
        <p:nvSpPr>
          <p:cNvPr id="3" name="Content Placeholder 2"/>
          <p:cNvSpPr>
            <a:spLocks noGrp="1"/>
          </p:cNvSpPr>
          <p:nvPr>
            <p:ph idx="1"/>
          </p:nvPr>
        </p:nvSpPr>
        <p:spPr>
          <a:xfrm>
            <a:off x="152400" y="1600200"/>
            <a:ext cx="8229600" cy="4953000"/>
          </a:xfrm>
        </p:spPr>
        <p:txBody>
          <a:bodyPr>
            <a:noAutofit/>
          </a:bodyPr>
          <a:lstStyle/>
          <a:p>
            <a:r>
              <a:rPr lang="en-US" sz="3400" b="1" dirty="0" smtClean="0">
                <a:solidFill>
                  <a:schemeClr val="bg1"/>
                </a:solidFill>
              </a:rPr>
              <a:t>Worked hard and labored for Christ –</a:t>
            </a:r>
          </a:p>
          <a:p>
            <a:pPr>
              <a:buNone/>
            </a:pPr>
            <a:r>
              <a:rPr lang="en-US" sz="3400" b="1" dirty="0">
                <a:solidFill>
                  <a:schemeClr val="bg1"/>
                </a:solidFill>
              </a:rPr>
              <a:t> </a:t>
            </a:r>
            <a:r>
              <a:rPr lang="en-US" sz="3400" b="1" dirty="0" smtClean="0">
                <a:solidFill>
                  <a:schemeClr val="bg1"/>
                </a:solidFill>
              </a:rPr>
              <a:t>   Greek (labor</a:t>
            </a:r>
            <a:r>
              <a:rPr lang="en-US" sz="3400" b="1" dirty="0">
                <a:solidFill>
                  <a:schemeClr val="bg1"/>
                </a:solidFill>
              </a:rPr>
              <a:t>)</a:t>
            </a:r>
            <a:r>
              <a:rPr lang="en-US" sz="3400" b="1" dirty="0" smtClean="0">
                <a:solidFill>
                  <a:schemeClr val="bg1"/>
                </a:solidFill>
              </a:rPr>
              <a:t> – </a:t>
            </a:r>
            <a:r>
              <a:rPr lang="en-US" sz="3400" b="1" i="1" dirty="0" smtClean="0">
                <a:solidFill>
                  <a:schemeClr val="bg1"/>
                </a:solidFill>
                <a:effectLst/>
              </a:rPr>
              <a:t>Labor to the point of weariness, to sweat, exhaustion, to work and labor to the limit of one’s ability.</a:t>
            </a:r>
          </a:p>
          <a:p>
            <a:r>
              <a:rPr lang="en-US" sz="3400" b="1" dirty="0" smtClean="0">
                <a:solidFill>
                  <a:schemeClr val="bg1"/>
                </a:solidFill>
              </a:rPr>
              <a:t>Committed to serving Christ to the fullest – </a:t>
            </a:r>
            <a:r>
              <a:rPr lang="en-US" sz="3400" b="1" i="1" dirty="0" smtClean="0">
                <a:solidFill>
                  <a:schemeClr val="bg1"/>
                </a:solidFill>
              </a:rPr>
              <a:t>Matthew 25:35-36</a:t>
            </a:r>
          </a:p>
          <a:p>
            <a:r>
              <a:rPr lang="en-US" sz="3400" b="1" dirty="0" smtClean="0">
                <a:solidFill>
                  <a:schemeClr val="bg1"/>
                </a:solidFill>
              </a:rPr>
              <a:t>Committed to making personal sacrifices for the sake of the ministry –           </a:t>
            </a:r>
            <a:r>
              <a:rPr lang="en-US" sz="3400" b="1" i="1" dirty="0" smtClean="0">
                <a:solidFill>
                  <a:schemeClr val="bg1"/>
                </a:solidFill>
              </a:rPr>
              <a:t>Hebrews 13:16</a:t>
            </a:r>
          </a:p>
          <a:p>
            <a:endParaRPr lang="en-US" sz="3400" dirty="0"/>
          </a:p>
          <a:p>
            <a:endParaRPr lang="en-US" sz="3400" dirty="0"/>
          </a:p>
        </p:txBody>
      </p:sp>
    </p:spTree>
    <p:extLst>
      <p:ext uri="{BB962C8B-B14F-4D97-AF65-F5344CB8AC3E}">
        <p14:creationId xmlns:p14="http://schemas.microsoft.com/office/powerpoint/2010/main" val="5940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tr. Daniel White\Desktop\Prophecy pictures\prophecy pictures\backgrounds\BACKGROUNDS\freefallbackgrounds\9.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3" name="Content Placeholder 2"/>
          <p:cNvSpPr>
            <a:spLocks noGrp="1"/>
          </p:cNvSpPr>
          <p:nvPr>
            <p:ph idx="1"/>
          </p:nvPr>
        </p:nvSpPr>
        <p:spPr>
          <a:xfrm>
            <a:off x="304800" y="0"/>
            <a:ext cx="8839200" cy="6858000"/>
          </a:xfrm>
        </p:spPr>
        <p:txBody>
          <a:bodyPr>
            <a:normAutofit/>
          </a:bodyPr>
          <a:lstStyle/>
          <a:p>
            <a:r>
              <a:rPr lang="en-US" b="1" dirty="0" smtClean="0">
                <a:solidFill>
                  <a:schemeClr val="bg1"/>
                </a:solidFill>
              </a:rPr>
              <a:t>Patiently endured – </a:t>
            </a:r>
            <a:r>
              <a:rPr lang="en-US" b="1" i="1" dirty="0" smtClean="0">
                <a:solidFill>
                  <a:schemeClr val="bg1"/>
                </a:solidFill>
              </a:rPr>
              <a:t>I Corinthians 15:58</a:t>
            </a:r>
          </a:p>
          <a:p>
            <a:r>
              <a:rPr lang="en-US" b="1" dirty="0" smtClean="0">
                <a:solidFill>
                  <a:schemeClr val="bg1"/>
                </a:solidFill>
              </a:rPr>
              <a:t>Steadfast in persevering in their service for Christ – </a:t>
            </a:r>
            <a:r>
              <a:rPr lang="en-US" b="1" i="1" dirty="0" smtClean="0">
                <a:solidFill>
                  <a:schemeClr val="bg1"/>
                </a:solidFill>
              </a:rPr>
              <a:t>James 1:2-4, 12, 5:7</a:t>
            </a:r>
          </a:p>
          <a:p>
            <a:r>
              <a:rPr lang="en-US" b="1" dirty="0" smtClean="0">
                <a:solidFill>
                  <a:schemeClr val="bg1"/>
                </a:solidFill>
              </a:rPr>
              <a:t>Devoted - Bore up under pressure </a:t>
            </a:r>
            <a:r>
              <a:rPr lang="en-US" b="1" i="1" dirty="0" smtClean="0">
                <a:solidFill>
                  <a:schemeClr val="bg1"/>
                </a:solidFill>
              </a:rPr>
              <a:t>“did not faint…”– Matthew 10:22-39; I Timothy 6:11-12</a:t>
            </a:r>
          </a:p>
          <a:p>
            <a:r>
              <a:rPr lang="en-US" b="1" dirty="0" smtClean="0">
                <a:solidFill>
                  <a:schemeClr val="bg1"/>
                </a:solidFill>
              </a:rPr>
              <a:t>Discerning</a:t>
            </a:r>
            <a:r>
              <a:rPr lang="en-US" b="1" i="1" dirty="0" smtClean="0">
                <a:solidFill>
                  <a:schemeClr val="bg1"/>
                </a:solidFill>
              </a:rPr>
              <a:t> - </a:t>
            </a:r>
            <a:r>
              <a:rPr lang="en-US" b="1" dirty="0" smtClean="0">
                <a:solidFill>
                  <a:schemeClr val="bg1"/>
                </a:solidFill>
              </a:rPr>
              <a:t>Rejected false teachers and preachers –  </a:t>
            </a:r>
            <a:r>
              <a:rPr lang="en-US" b="1" i="1" dirty="0" smtClean="0">
                <a:solidFill>
                  <a:schemeClr val="bg1"/>
                </a:solidFill>
              </a:rPr>
              <a:t>I John 2:22-23, 4:1-3</a:t>
            </a:r>
          </a:p>
          <a:p>
            <a:r>
              <a:rPr lang="en-US" b="1" dirty="0" smtClean="0">
                <a:solidFill>
                  <a:schemeClr val="bg1"/>
                </a:solidFill>
              </a:rPr>
              <a:t>Mature believers – </a:t>
            </a:r>
            <a:r>
              <a:rPr lang="en-US" b="1" i="1" dirty="0" smtClean="0">
                <a:solidFill>
                  <a:schemeClr val="bg1"/>
                </a:solidFill>
              </a:rPr>
              <a:t>Psalms 119:104</a:t>
            </a:r>
          </a:p>
          <a:p>
            <a:r>
              <a:rPr lang="en-US" b="1" dirty="0" smtClean="0">
                <a:solidFill>
                  <a:schemeClr val="bg1"/>
                </a:solidFill>
              </a:rPr>
              <a:t>Separated church – </a:t>
            </a:r>
            <a:r>
              <a:rPr lang="en-US" b="1" i="1" dirty="0" smtClean="0">
                <a:solidFill>
                  <a:schemeClr val="bg1"/>
                </a:solidFill>
              </a:rPr>
              <a:t>I </a:t>
            </a:r>
            <a:r>
              <a:rPr lang="en-US" b="1" i="1" dirty="0">
                <a:solidFill>
                  <a:schemeClr val="bg1"/>
                </a:solidFill>
              </a:rPr>
              <a:t>C</a:t>
            </a:r>
            <a:r>
              <a:rPr lang="en-US" b="1" i="1" dirty="0" smtClean="0">
                <a:solidFill>
                  <a:schemeClr val="bg1"/>
                </a:solidFill>
              </a:rPr>
              <a:t>orinthians 6:17-18</a:t>
            </a:r>
          </a:p>
          <a:p>
            <a:pPr>
              <a:buFont typeface="Wingdings"/>
              <a:buChar char="Ø"/>
            </a:pPr>
            <a:r>
              <a:rPr lang="en-US" b="1" dirty="0" smtClean="0">
                <a:solidFill>
                  <a:schemeClr val="bg1"/>
                </a:solidFill>
              </a:rPr>
              <a:t>Could not bear those who were evil –                </a:t>
            </a:r>
            <a:r>
              <a:rPr lang="en-US" b="1" i="1" dirty="0" smtClean="0">
                <a:solidFill>
                  <a:schemeClr val="bg1"/>
                </a:solidFill>
              </a:rPr>
              <a:t>Ephesians 5:11</a:t>
            </a:r>
          </a:p>
          <a:p>
            <a:pPr>
              <a:buFont typeface="Wingdings"/>
              <a:buChar char="Ø"/>
            </a:pPr>
            <a:r>
              <a:rPr lang="en-US" b="1" dirty="0" smtClean="0">
                <a:solidFill>
                  <a:schemeClr val="bg1"/>
                </a:solidFill>
              </a:rPr>
              <a:t>Rejected the teachings of the </a:t>
            </a:r>
            <a:r>
              <a:rPr lang="en-US" b="1" dirty="0" err="1" smtClean="0">
                <a:solidFill>
                  <a:schemeClr val="bg1"/>
                </a:solidFill>
              </a:rPr>
              <a:t>Nicolaitans</a:t>
            </a:r>
            <a:r>
              <a:rPr lang="en-US" b="1" dirty="0" smtClean="0">
                <a:solidFill>
                  <a:schemeClr val="bg1"/>
                </a:solidFill>
              </a:rPr>
              <a:t> </a:t>
            </a:r>
            <a:r>
              <a:rPr lang="en-US" b="1" i="1" dirty="0" smtClean="0">
                <a:solidFill>
                  <a:schemeClr val="bg1"/>
                </a:solidFill>
              </a:rPr>
              <a:t>-</a:t>
            </a:r>
          </a:p>
        </p:txBody>
      </p:sp>
    </p:spTree>
    <p:extLst>
      <p:ext uri="{BB962C8B-B14F-4D97-AF65-F5344CB8AC3E}">
        <p14:creationId xmlns:p14="http://schemas.microsoft.com/office/powerpoint/2010/main" val="25248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ACKGROUNDS\003_Arcticblue.jpg"/>
          <p:cNvPicPr>
            <a:picLocks noChangeAspect="1" noChangeArrowheads="1"/>
          </p:cNvPicPr>
          <p:nvPr/>
        </p:nvPicPr>
        <p:blipFill>
          <a:blip r:embed="rId3" cstate="print">
            <a:lum bright="-30000"/>
          </a:blip>
          <a:srcRect/>
          <a:stretch>
            <a:fillRect/>
          </a:stretch>
        </p:blipFill>
        <p:spPr bwMode="auto">
          <a:xfrm>
            <a:off x="0" y="1"/>
            <a:ext cx="9296400" cy="6858000"/>
          </a:xfrm>
          <a:prstGeom prst="rect">
            <a:avLst/>
          </a:prstGeom>
          <a:noFill/>
        </p:spPr>
      </p:pic>
      <p:pic>
        <p:nvPicPr>
          <p:cNvPr id="8" name="Picture 4" descr="C:\Users\Ptr. Daniel White\Desktop\Prophecy pictures\prophecy pictures\revelation\Angel with foot on land and Sea.jpg"/>
          <p:cNvPicPr>
            <a:picLocks noChangeAspect="1" noChangeArrowheads="1"/>
          </p:cNvPicPr>
          <p:nvPr/>
        </p:nvPicPr>
        <p:blipFill>
          <a:blip r:embed="rId4" cstate="print"/>
          <a:srcRect l="40965" t="43975" r="2005" b="-263"/>
          <a:stretch>
            <a:fillRect/>
          </a:stretch>
        </p:blipFill>
        <p:spPr bwMode="auto">
          <a:xfrm>
            <a:off x="6858000" y="3276600"/>
            <a:ext cx="1524000" cy="1841500"/>
          </a:xfrm>
          <a:prstGeom prst="ellipse">
            <a:avLst/>
          </a:prstGeom>
          <a:ln>
            <a:noFill/>
          </a:ln>
          <a:effectLst>
            <a:softEdge rad="112500"/>
          </a:effectLst>
        </p:spPr>
      </p:pic>
      <p:sp>
        <p:nvSpPr>
          <p:cNvPr id="3" name="Rectangle 2"/>
          <p:cNvSpPr/>
          <p:nvPr/>
        </p:nvSpPr>
        <p:spPr>
          <a:xfrm>
            <a:off x="304800" y="2551836"/>
            <a:ext cx="8610600" cy="3785652"/>
          </a:xfrm>
          <a:prstGeom prst="rect">
            <a:avLst/>
          </a:prstGeom>
        </p:spPr>
        <p:txBody>
          <a:bodyPr wrap="square">
            <a:spAutoFit/>
          </a:bodyPr>
          <a:lstStyle/>
          <a:p>
            <a:pPr>
              <a:buFont typeface="Arial" charset="0"/>
              <a:buChar char="•"/>
            </a:pPr>
            <a:r>
              <a:rPr lang="en-US" sz="4000" b="1" i="1" dirty="0" smtClean="0">
                <a:effectLst>
                  <a:glow rad="101600">
                    <a:schemeClr val="bg1">
                      <a:alpha val="60000"/>
                    </a:schemeClr>
                  </a:glow>
                </a:effectLst>
                <a:latin typeface="Times New Roman" pitchFamily="18" charset="0"/>
                <a:cs typeface="Times New Roman" pitchFamily="18" charset="0"/>
              </a:rPr>
              <a:t> “The things which thou hast seen”</a:t>
            </a:r>
          </a:p>
          <a:p>
            <a:r>
              <a:rPr lang="en-US" sz="4000" b="1" i="1" dirty="0" smtClean="0">
                <a:effectLst>
                  <a:glow rad="101600">
                    <a:schemeClr val="bg1">
                      <a:alpha val="60000"/>
                    </a:schemeClr>
                  </a:glow>
                </a:effectLst>
                <a:latin typeface="Times New Roman" pitchFamily="18" charset="0"/>
                <a:cs typeface="Times New Roman" pitchFamily="18" charset="0"/>
              </a:rPr>
              <a:t>    (Revelation 1:1-20)</a:t>
            </a:r>
          </a:p>
          <a:p>
            <a:pPr>
              <a:buFont typeface="Arial" charset="0"/>
              <a:buChar char="•"/>
            </a:pPr>
            <a:r>
              <a:rPr lang="en-US" sz="4000" b="1" i="1" dirty="0" smtClean="0">
                <a:effectLst>
                  <a:glow rad="101600">
                    <a:schemeClr val="bg1">
                      <a:alpha val="60000"/>
                    </a:schemeClr>
                  </a:glow>
                </a:effectLst>
                <a:latin typeface="Times New Roman" pitchFamily="18" charset="0"/>
                <a:cs typeface="Times New Roman" pitchFamily="18" charset="0"/>
              </a:rPr>
              <a:t> “The things which are” </a:t>
            </a:r>
          </a:p>
          <a:p>
            <a:r>
              <a:rPr lang="en-US" sz="4000" b="1" i="1" dirty="0" smtClean="0">
                <a:effectLst>
                  <a:glow rad="101600">
                    <a:schemeClr val="bg1">
                      <a:alpha val="60000"/>
                    </a:schemeClr>
                  </a:glow>
                </a:effectLst>
                <a:latin typeface="Times New Roman" pitchFamily="18" charset="0"/>
                <a:cs typeface="Times New Roman" pitchFamily="18" charset="0"/>
              </a:rPr>
              <a:t>    (Revelation 2:1-3:22)</a:t>
            </a:r>
          </a:p>
          <a:p>
            <a:pPr>
              <a:buFont typeface="Arial" charset="0"/>
              <a:buChar char="•"/>
            </a:pPr>
            <a:r>
              <a:rPr lang="en-US" sz="4000" b="1" i="1" dirty="0" smtClean="0">
                <a:effectLst>
                  <a:glow rad="101600">
                    <a:schemeClr val="bg1">
                      <a:alpha val="60000"/>
                    </a:schemeClr>
                  </a:glow>
                </a:effectLst>
                <a:latin typeface="Times New Roman" pitchFamily="18" charset="0"/>
                <a:cs typeface="Times New Roman" pitchFamily="18" charset="0"/>
              </a:rPr>
              <a:t> “The things which shall be hereafter.”  </a:t>
            </a:r>
          </a:p>
          <a:p>
            <a:r>
              <a:rPr lang="en-US" sz="4000" b="1" i="1" dirty="0" smtClean="0">
                <a:effectLst>
                  <a:glow rad="101600">
                    <a:schemeClr val="bg1">
                      <a:alpha val="60000"/>
                    </a:schemeClr>
                  </a:glow>
                </a:effectLst>
                <a:latin typeface="Times New Roman" pitchFamily="18" charset="0"/>
                <a:cs typeface="Times New Roman" pitchFamily="18" charset="0"/>
              </a:rPr>
              <a:t>    (Revelation 4:1-22:21)</a:t>
            </a:r>
            <a:endParaRPr lang="en-US" sz="4000" b="1" i="1" dirty="0">
              <a:effectLst>
                <a:glow rad="101600">
                  <a:schemeClr val="bg1">
                    <a:alpha val="60000"/>
                  </a:schemeClr>
                </a:glow>
              </a:effectLst>
              <a:latin typeface="Times New Roman" pitchFamily="18" charset="0"/>
              <a:cs typeface="Times New Roman" pitchFamily="18" charset="0"/>
            </a:endParaRPr>
          </a:p>
        </p:txBody>
      </p:sp>
      <p:sp>
        <p:nvSpPr>
          <p:cNvPr id="4" name="Rectangle 3"/>
          <p:cNvSpPr/>
          <p:nvPr/>
        </p:nvSpPr>
        <p:spPr>
          <a:xfrm>
            <a:off x="2286000" y="381000"/>
            <a:ext cx="4572000" cy="1323439"/>
          </a:xfrm>
          <a:prstGeom prst="rect">
            <a:avLst/>
          </a:prstGeom>
        </p:spPr>
        <p:txBody>
          <a:bodyPr wrap="square">
            <a:spAutoFit/>
          </a:bodyPr>
          <a:lstStyle/>
          <a:p>
            <a:pPr algn="ctr"/>
            <a:r>
              <a:rPr lang="en-US" sz="4000" b="1" i="1" dirty="0" smtClean="0">
                <a:effectLst>
                  <a:glow rad="101600">
                    <a:schemeClr val="bg1">
                      <a:alpha val="60000"/>
                    </a:schemeClr>
                  </a:glow>
                </a:effectLst>
                <a:latin typeface="Times New Roman" pitchFamily="18" charset="0"/>
                <a:cs typeface="Times New Roman" pitchFamily="18" charset="0"/>
              </a:rPr>
              <a:t>“Write the things…”</a:t>
            </a:r>
            <a:br>
              <a:rPr lang="en-US" sz="4000" b="1" i="1" dirty="0" smtClean="0">
                <a:effectLst>
                  <a:glow rad="101600">
                    <a:schemeClr val="bg1">
                      <a:alpha val="60000"/>
                    </a:schemeClr>
                  </a:glow>
                </a:effectLst>
                <a:latin typeface="Times New Roman" pitchFamily="18" charset="0"/>
                <a:cs typeface="Times New Roman" pitchFamily="18" charset="0"/>
              </a:rPr>
            </a:br>
            <a:r>
              <a:rPr lang="en-US" sz="4000" b="1" i="1" dirty="0" smtClean="0">
                <a:effectLst>
                  <a:glow rad="101600">
                    <a:schemeClr val="bg1">
                      <a:alpha val="60000"/>
                    </a:schemeClr>
                  </a:glow>
                </a:effectLst>
                <a:latin typeface="Times New Roman" pitchFamily="18" charset="0"/>
                <a:cs typeface="Times New Roman" pitchFamily="18" charset="0"/>
              </a:rPr>
              <a:t>(Revelation 1:19)</a:t>
            </a:r>
            <a:endParaRPr lang="en-US" sz="4000" dirty="0"/>
          </a:p>
        </p:txBody>
      </p:sp>
      <p:pic>
        <p:nvPicPr>
          <p:cNvPr id="1026" name="Picture 2" descr="C:\Users\Ptr. Daniel White\Desktop\Prophecy pictures\prophecy pictures\revelation\glorified christ (2).jpg"/>
          <p:cNvPicPr>
            <a:picLocks noChangeAspect="1" noChangeArrowheads="1"/>
          </p:cNvPicPr>
          <p:nvPr/>
        </p:nvPicPr>
        <p:blipFill>
          <a:blip r:embed="rId5" cstate="print">
            <a:lum bright="-20000"/>
          </a:blip>
          <a:srcRect/>
          <a:stretch>
            <a:fillRect/>
          </a:stretch>
        </p:blipFill>
        <p:spPr bwMode="auto">
          <a:xfrm>
            <a:off x="6629400" y="3200400"/>
            <a:ext cx="1905000" cy="1828800"/>
          </a:xfrm>
          <a:prstGeom prst="rect">
            <a:avLst/>
          </a:prstGeom>
          <a:noFill/>
        </p:spPr>
      </p:pic>
      <p:pic>
        <p:nvPicPr>
          <p:cNvPr id="5" name="Picture 2" descr="C:\Users\Ptr. Daniel White\Desktop\Bible pictures\Churches\1 Dad's Pix (35).jpg"/>
          <p:cNvPicPr>
            <a:picLocks noChangeAspect="1" noChangeArrowheads="1"/>
          </p:cNvPicPr>
          <p:nvPr/>
        </p:nvPicPr>
        <p:blipFill>
          <a:blip r:embed="rId6" cstate="print"/>
          <a:srcRect/>
          <a:stretch>
            <a:fillRect/>
          </a:stretch>
        </p:blipFill>
        <p:spPr bwMode="auto">
          <a:xfrm>
            <a:off x="6400800" y="3200400"/>
            <a:ext cx="2209800" cy="1828800"/>
          </a:xfrm>
          <a:prstGeom prst="rect">
            <a:avLst/>
          </a:prstGeom>
          <a:noFill/>
        </p:spPr>
      </p:pic>
      <p:pic>
        <p:nvPicPr>
          <p:cNvPr id="1028" name="Picture 4" descr="C:\Users\Ptr. Daniel White\Desktop\Prophecy pictures\prophecy pictures\four horsemen\4_horses.jpg"/>
          <p:cNvPicPr>
            <a:picLocks noChangeAspect="1" noChangeArrowheads="1"/>
          </p:cNvPicPr>
          <p:nvPr/>
        </p:nvPicPr>
        <p:blipFill>
          <a:blip r:embed="rId7" cstate="print"/>
          <a:srcRect/>
          <a:stretch>
            <a:fillRect/>
          </a:stretch>
        </p:blipFill>
        <p:spPr bwMode="auto">
          <a:xfrm>
            <a:off x="6096000" y="3200400"/>
            <a:ext cx="2819400" cy="1828800"/>
          </a:xfrm>
          <a:prstGeom prst="rect">
            <a:avLst/>
          </a:prstGeom>
          <a:noFill/>
        </p:spPr>
      </p:pic>
    </p:spTree>
    <p:extLst>
      <p:ext uri="{BB962C8B-B14F-4D97-AF65-F5344CB8AC3E}">
        <p14:creationId xmlns:p14="http://schemas.microsoft.com/office/powerpoint/2010/main" val="2692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2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7"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
                                            <p:txEl>
                                              <p:pRg st="2" end="2"/>
                                            </p:txEl>
                                          </p:spTgt>
                                        </p:tgtEl>
                                      </p:cBhvr>
                                    </p:animEffect>
                                  </p:childTnLst>
                                </p:cTn>
                              </p:par>
                              <p:par>
                                <p:cTn id="42" presetID="25" presetClass="entr" presetSubtype="0" fill="hold"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p:cTn id="44"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47"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2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p:cTn id="6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6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3">
                                            <p:txEl>
                                              <p:pRg st="4" end="4"/>
                                            </p:txEl>
                                          </p:spTgt>
                                        </p:tgtEl>
                                      </p:cBhvr>
                                    </p:animEffect>
                                  </p:childTnLst>
                                </p:cTn>
                              </p:par>
                              <p:par>
                                <p:cTn id="69" presetID="25" presetClass="entr" presetSubtype="0" fill="hold" nodeType="with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 calcmode="lin" valueType="num">
                                      <p:cBhvr>
                                        <p:cTn id="71"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74"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3">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fade">
                                      <p:cBhvr>
                                        <p:cTn id="8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Ptr. Daniel White\Desktop\Prophecy pictures\prophecy pictures\backgrounds\BACKGROUNDS\freefallbackgrounds\36.jpg"/>
          <p:cNvPicPr>
            <a:picLocks noChangeAspect="1" noChangeArrowheads="1"/>
          </p:cNvPicPr>
          <p:nvPr/>
        </p:nvPicPr>
        <p:blipFill>
          <a:blip r:embed="rId3" cstate="print">
            <a:lum bright="-20000"/>
          </a:blip>
          <a:srcRect/>
          <a:stretch>
            <a:fillRect/>
          </a:stretch>
        </p:blipFill>
        <p:spPr bwMode="auto">
          <a:xfrm>
            <a:off x="-457200" y="-457200"/>
            <a:ext cx="9753600" cy="7315200"/>
          </a:xfrm>
          <a:prstGeom prst="rect">
            <a:avLst/>
          </a:prstGeom>
          <a:noFill/>
        </p:spPr>
      </p:pic>
      <p:sp>
        <p:nvSpPr>
          <p:cNvPr id="2" name="Title 1"/>
          <p:cNvSpPr>
            <a:spLocks noGrp="1"/>
          </p:cNvSpPr>
          <p:nvPr>
            <p:ph type="title"/>
          </p:nvPr>
        </p:nvSpPr>
        <p:spPr>
          <a:xfrm>
            <a:off x="-533400" y="0"/>
            <a:ext cx="9372600" cy="1417638"/>
          </a:xfrm>
        </p:spPr>
        <p:txBody>
          <a:bodyPr>
            <a:normAutofit fontScale="90000"/>
          </a:bodyPr>
          <a:lstStyle/>
          <a:p>
            <a:r>
              <a:rPr lang="en-US" dirty="0" smtClean="0">
                <a:solidFill>
                  <a:schemeClr val="tx1">
                    <a:lumMod val="95000"/>
                  </a:schemeClr>
                </a:solidFill>
                <a:effectLst>
                  <a:glow rad="101600">
                    <a:schemeClr val="bg1">
                      <a:alpha val="60000"/>
                    </a:schemeClr>
                  </a:glow>
                </a:effectLst>
              </a:rPr>
              <a:t>The Doctrine of the </a:t>
            </a:r>
            <a:r>
              <a:rPr lang="en-US" dirty="0" err="1" smtClean="0">
                <a:solidFill>
                  <a:schemeClr val="tx1">
                    <a:lumMod val="95000"/>
                  </a:schemeClr>
                </a:solidFill>
                <a:effectLst>
                  <a:glow rad="101600">
                    <a:schemeClr val="bg1">
                      <a:alpha val="60000"/>
                    </a:schemeClr>
                  </a:glow>
                </a:effectLst>
              </a:rPr>
              <a:t>Nicolaitans</a:t>
            </a:r>
            <a:r>
              <a:rPr lang="en-US" dirty="0" smtClean="0">
                <a:solidFill>
                  <a:schemeClr val="tx1">
                    <a:lumMod val="95000"/>
                  </a:schemeClr>
                </a:solidFill>
                <a:effectLst>
                  <a:glow rad="101600">
                    <a:schemeClr val="bg1">
                      <a:alpha val="60000"/>
                    </a:schemeClr>
                  </a:glow>
                </a:effectLst>
              </a:rPr>
              <a:t/>
            </a:r>
            <a:br>
              <a:rPr lang="en-US" dirty="0" smtClean="0">
                <a:solidFill>
                  <a:schemeClr val="tx1">
                    <a:lumMod val="95000"/>
                  </a:schemeClr>
                </a:solidFill>
                <a:effectLst>
                  <a:glow rad="101600">
                    <a:schemeClr val="bg1">
                      <a:alpha val="60000"/>
                    </a:schemeClr>
                  </a:glow>
                </a:effectLst>
              </a:rPr>
            </a:br>
            <a:r>
              <a:rPr lang="en-US" sz="3600" i="1" dirty="0" smtClean="0">
                <a:solidFill>
                  <a:schemeClr val="tx1">
                    <a:lumMod val="95000"/>
                  </a:schemeClr>
                </a:solidFill>
                <a:effectLst>
                  <a:glow rad="101600">
                    <a:schemeClr val="bg1">
                      <a:alpha val="60000"/>
                    </a:schemeClr>
                  </a:glow>
                </a:effectLst>
              </a:rPr>
              <a:t>“But this thou hast, that thou </a:t>
            </a:r>
            <a:r>
              <a:rPr lang="en-US" sz="3600" i="1" dirty="0" err="1" smtClean="0">
                <a:solidFill>
                  <a:schemeClr val="tx1">
                    <a:lumMod val="95000"/>
                  </a:schemeClr>
                </a:solidFill>
                <a:effectLst>
                  <a:glow rad="101600">
                    <a:schemeClr val="bg1">
                      <a:alpha val="60000"/>
                    </a:schemeClr>
                  </a:glow>
                </a:effectLst>
              </a:rPr>
              <a:t>hatest</a:t>
            </a:r>
            <a:r>
              <a:rPr lang="en-US" sz="3600" i="1" dirty="0" smtClean="0">
                <a:solidFill>
                  <a:schemeClr val="tx1">
                    <a:lumMod val="95000"/>
                  </a:schemeClr>
                </a:solidFill>
                <a:effectLst>
                  <a:glow rad="101600">
                    <a:schemeClr val="bg1">
                      <a:alpha val="60000"/>
                    </a:schemeClr>
                  </a:glow>
                </a:effectLst>
              </a:rPr>
              <a:t> the deeds               of the </a:t>
            </a:r>
            <a:r>
              <a:rPr lang="en-US" sz="3600" i="1" dirty="0" err="1" smtClean="0">
                <a:solidFill>
                  <a:schemeClr val="tx1">
                    <a:lumMod val="95000"/>
                  </a:schemeClr>
                </a:solidFill>
                <a:effectLst>
                  <a:glow rad="101600">
                    <a:schemeClr val="bg1">
                      <a:alpha val="60000"/>
                    </a:schemeClr>
                  </a:glow>
                </a:effectLst>
              </a:rPr>
              <a:t>Nicolaitans</a:t>
            </a:r>
            <a:r>
              <a:rPr lang="en-US" sz="3600" i="1" dirty="0" smtClean="0">
                <a:solidFill>
                  <a:schemeClr val="tx1">
                    <a:lumMod val="95000"/>
                  </a:schemeClr>
                </a:solidFill>
                <a:effectLst>
                  <a:glow rad="101600">
                    <a:schemeClr val="bg1">
                      <a:alpha val="60000"/>
                    </a:schemeClr>
                  </a:glow>
                </a:effectLst>
              </a:rPr>
              <a:t>, which I also hate.”</a:t>
            </a:r>
            <a:endParaRPr lang="en-US" sz="3600" i="1" dirty="0">
              <a:solidFill>
                <a:schemeClr val="tx1">
                  <a:lumMod val="95000"/>
                </a:schemeClr>
              </a:solidFill>
              <a:effectLst>
                <a:glow rad="101600">
                  <a:schemeClr val="bg1">
                    <a:alpha val="60000"/>
                  </a:schemeClr>
                </a:glow>
              </a:effectLst>
            </a:endParaRPr>
          </a:p>
        </p:txBody>
      </p:sp>
      <p:sp>
        <p:nvSpPr>
          <p:cNvPr id="3" name="Content Placeholder 2"/>
          <p:cNvSpPr>
            <a:spLocks noGrp="1"/>
          </p:cNvSpPr>
          <p:nvPr>
            <p:ph idx="1"/>
          </p:nvPr>
        </p:nvSpPr>
        <p:spPr>
          <a:xfrm>
            <a:off x="457200" y="1905000"/>
            <a:ext cx="8229600" cy="5257800"/>
          </a:xfrm>
        </p:spPr>
        <p:txBody>
          <a:bodyPr>
            <a:normAutofit fontScale="92500" lnSpcReduction="10000"/>
          </a:bodyPr>
          <a:lstStyle/>
          <a:p>
            <a:r>
              <a:rPr lang="en-US" sz="3900" dirty="0" smtClean="0">
                <a:solidFill>
                  <a:schemeClr val="tx1">
                    <a:lumMod val="85000"/>
                  </a:schemeClr>
                </a:solidFill>
                <a:effectLst>
                  <a:glow rad="101600">
                    <a:schemeClr val="bg1">
                      <a:alpha val="60000"/>
                    </a:schemeClr>
                  </a:glow>
                </a:effectLst>
              </a:rPr>
              <a:t>Followers of Nicolas</a:t>
            </a:r>
          </a:p>
          <a:p>
            <a:r>
              <a:rPr lang="en-US" sz="3900" dirty="0" smtClean="0">
                <a:solidFill>
                  <a:schemeClr val="tx1">
                    <a:lumMod val="85000"/>
                  </a:schemeClr>
                </a:solidFill>
                <a:effectLst>
                  <a:glow rad="101600">
                    <a:schemeClr val="bg1">
                      <a:alpha val="60000"/>
                    </a:schemeClr>
                  </a:glow>
                </a:effectLst>
              </a:rPr>
              <a:t>His Teachings –</a:t>
            </a:r>
          </a:p>
          <a:p>
            <a:pPr>
              <a:buFont typeface="Wingdings"/>
              <a:buChar char="Ø"/>
            </a:pPr>
            <a:r>
              <a:rPr lang="en-US" sz="3900" dirty="0" smtClean="0">
                <a:solidFill>
                  <a:schemeClr val="tx1">
                    <a:lumMod val="85000"/>
                  </a:schemeClr>
                </a:solidFill>
                <a:effectLst>
                  <a:glow rad="101600">
                    <a:schemeClr val="bg1">
                      <a:alpha val="60000"/>
                    </a:schemeClr>
                  </a:glow>
                </a:effectLst>
              </a:rPr>
              <a:t>Christians can live however they want.</a:t>
            </a:r>
          </a:p>
          <a:p>
            <a:pPr>
              <a:buFont typeface="Wingdings"/>
              <a:buChar char="Ø"/>
            </a:pPr>
            <a:r>
              <a:rPr lang="en-US" sz="3900" dirty="0" smtClean="0">
                <a:solidFill>
                  <a:schemeClr val="tx1">
                    <a:lumMod val="85000"/>
                  </a:schemeClr>
                </a:solidFill>
                <a:effectLst>
                  <a:glow rad="101600">
                    <a:schemeClr val="bg1">
                      <a:alpha val="60000"/>
                    </a:schemeClr>
                  </a:glow>
                </a:effectLst>
              </a:rPr>
              <a:t>Christians are “under grace” </a:t>
            </a:r>
          </a:p>
          <a:p>
            <a:pPr>
              <a:buNone/>
            </a:pPr>
            <a:r>
              <a:rPr lang="en-US" sz="3900" dirty="0">
                <a:solidFill>
                  <a:schemeClr val="tx1">
                    <a:lumMod val="85000"/>
                  </a:schemeClr>
                </a:solidFill>
                <a:effectLst>
                  <a:glow rad="101600">
                    <a:schemeClr val="bg1">
                      <a:alpha val="60000"/>
                    </a:schemeClr>
                  </a:glow>
                </a:effectLst>
              </a:rPr>
              <a:t> </a:t>
            </a:r>
            <a:r>
              <a:rPr lang="en-US" sz="3900" dirty="0" smtClean="0">
                <a:solidFill>
                  <a:schemeClr val="tx1">
                    <a:lumMod val="85000"/>
                  </a:schemeClr>
                </a:solidFill>
                <a:effectLst>
                  <a:glow rad="101600">
                    <a:schemeClr val="bg1">
                      <a:alpha val="60000"/>
                    </a:schemeClr>
                  </a:glow>
                </a:effectLst>
              </a:rPr>
              <a:t> - Christians can live a sinful life-style because they  are  forgiven of their sin.</a:t>
            </a:r>
          </a:p>
          <a:p>
            <a:pPr>
              <a:buNone/>
            </a:pPr>
            <a:r>
              <a:rPr lang="en-US" sz="3900" dirty="0">
                <a:solidFill>
                  <a:schemeClr val="tx1">
                    <a:lumMod val="85000"/>
                  </a:schemeClr>
                </a:solidFill>
                <a:effectLst>
                  <a:glow rad="101600">
                    <a:schemeClr val="bg1">
                      <a:alpha val="60000"/>
                    </a:schemeClr>
                  </a:glow>
                </a:effectLst>
              </a:rPr>
              <a:t> </a:t>
            </a:r>
            <a:r>
              <a:rPr lang="en-US" sz="3900" dirty="0" smtClean="0">
                <a:solidFill>
                  <a:schemeClr val="tx1">
                    <a:lumMod val="85000"/>
                  </a:schemeClr>
                </a:solidFill>
                <a:effectLst>
                  <a:glow rad="101600">
                    <a:schemeClr val="bg1">
                      <a:alpha val="60000"/>
                    </a:schemeClr>
                  </a:glow>
                </a:effectLst>
              </a:rPr>
              <a:t> - Christians can enjoy the pleasures of sin without consequence</a:t>
            </a:r>
            <a:r>
              <a:rPr lang="en-US" sz="3600" dirty="0" smtClean="0">
                <a:solidFill>
                  <a:schemeClr val="tx1">
                    <a:lumMod val="85000"/>
                  </a:schemeClr>
                </a:solidFill>
                <a:effectLst>
                  <a:glow rad="101600">
                    <a:schemeClr val="bg1">
                      <a:alpha val="60000"/>
                    </a:schemeClr>
                  </a:glow>
                </a:effectLst>
              </a:rPr>
              <a:t>.</a:t>
            </a:r>
          </a:p>
          <a:p>
            <a:pPr>
              <a:buNone/>
            </a:pPr>
            <a:r>
              <a:rPr lang="en-US" dirty="0"/>
              <a:t> </a:t>
            </a:r>
            <a:r>
              <a:rPr lang="en-US" dirty="0" smtClean="0"/>
              <a:t>  </a:t>
            </a:r>
            <a:endParaRPr lang="en-US" dirty="0"/>
          </a:p>
        </p:txBody>
      </p:sp>
      <p:pic>
        <p:nvPicPr>
          <p:cNvPr id="93186" name="Picture 2" descr="http://gbcdecatur.org/files/SeparateMessage.jpg"/>
          <p:cNvPicPr>
            <a:picLocks noChangeAspect="1" noChangeArrowheads="1"/>
          </p:cNvPicPr>
          <p:nvPr/>
        </p:nvPicPr>
        <p:blipFill>
          <a:blip r:embed="rId4" cstate="print"/>
          <a:srcRect/>
          <a:stretch>
            <a:fillRect/>
          </a:stretch>
        </p:blipFill>
        <p:spPr bwMode="auto">
          <a:xfrm>
            <a:off x="6705600" y="1504926"/>
            <a:ext cx="2261546" cy="1695473"/>
          </a:xfrm>
          <a:prstGeom prst="rect">
            <a:avLst/>
          </a:prstGeom>
          <a:noFill/>
        </p:spPr>
      </p:pic>
    </p:spTree>
    <p:extLst>
      <p:ext uri="{BB962C8B-B14F-4D97-AF65-F5344CB8AC3E}">
        <p14:creationId xmlns:p14="http://schemas.microsoft.com/office/powerpoint/2010/main" val="31136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3999" cy="6857999"/>
          </a:xfrm>
          <a:prstGeom prst="rect">
            <a:avLst/>
          </a:prstGeom>
          <a:noFill/>
          <a:ln w="9525">
            <a:noFill/>
            <a:miter lim="800000"/>
            <a:headEnd/>
            <a:tailEnd/>
          </a:ln>
          <a:effectLst/>
        </p:spPr>
      </p:pic>
      <p:pic>
        <p:nvPicPr>
          <p:cNvPr id="11266" name="Picture 2" descr="C:\Users\Ptr. Daniel White\Desktop\Prophecy pictures\prophecy pictures\faces\ClaudiusThb.gif"/>
          <p:cNvPicPr>
            <a:picLocks noChangeAspect="1" noChangeArrowheads="1"/>
          </p:cNvPicPr>
          <p:nvPr/>
        </p:nvPicPr>
        <p:blipFill>
          <a:blip r:embed="rId4" cstate="print">
            <a:duotone>
              <a:prstClr val="black"/>
              <a:schemeClr val="accent2">
                <a:tint val="45000"/>
                <a:satMod val="400000"/>
              </a:schemeClr>
            </a:duotone>
            <a:lum bright="-20000"/>
          </a:blip>
          <a:srcRect/>
          <a:stretch>
            <a:fillRect/>
          </a:stretch>
        </p:blipFill>
        <p:spPr bwMode="auto">
          <a:xfrm>
            <a:off x="990600" y="685800"/>
            <a:ext cx="2743200" cy="327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p:cNvSpPr>
            <a:spLocks noGrp="1"/>
          </p:cNvSpPr>
          <p:nvPr>
            <p:ph type="title"/>
          </p:nvPr>
        </p:nvSpPr>
        <p:spPr>
          <a:xfrm>
            <a:off x="152401" y="4406900"/>
            <a:ext cx="4114800" cy="1362075"/>
          </a:xfrm>
        </p:spPr>
        <p:txBody>
          <a:bodyPr/>
          <a:lstStyle/>
          <a:p>
            <a:pPr algn="ctr"/>
            <a:r>
              <a:rPr lang="en-US" dirty="0" smtClean="0">
                <a:effectLst>
                  <a:glow rad="101600">
                    <a:schemeClr val="bg1">
                      <a:alpha val="60000"/>
                    </a:schemeClr>
                  </a:glow>
                </a:effectLst>
              </a:rPr>
              <a:t>Clement of Alexandria</a:t>
            </a:r>
            <a:endParaRPr lang="en-US" dirty="0">
              <a:effectLst>
                <a:glow rad="101600">
                  <a:schemeClr val="bg1">
                    <a:alpha val="60000"/>
                  </a:schemeClr>
                </a:glow>
              </a:effectLst>
            </a:endParaRPr>
          </a:p>
        </p:txBody>
      </p:sp>
      <p:sp>
        <p:nvSpPr>
          <p:cNvPr id="5" name="Text Placeholder 4"/>
          <p:cNvSpPr>
            <a:spLocks noGrp="1"/>
          </p:cNvSpPr>
          <p:nvPr>
            <p:ph type="body" idx="1"/>
          </p:nvPr>
        </p:nvSpPr>
        <p:spPr>
          <a:xfrm>
            <a:off x="4343399" y="-304801"/>
            <a:ext cx="4191001" cy="6019801"/>
          </a:xfrm>
        </p:spPr>
        <p:txBody>
          <a:bodyPr>
            <a:normAutofit/>
          </a:bodyPr>
          <a:lstStyle/>
          <a:p>
            <a:pPr algn="ctr"/>
            <a:r>
              <a:rPr lang="en-US" sz="4400" i="1" dirty="0" smtClean="0">
                <a:effectLst>
                  <a:glow rad="101600">
                    <a:schemeClr val="bg1">
                      <a:alpha val="60000"/>
                    </a:schemeClr>
                  </a:glow>
                </a:effectLst>
              </a:rPr>
              <a:t>“The </a:t>
            </a:r>
            <a:r>
              <a:rPr lang="en-US" sz="4400" i="1" dirty="0" err="1" smtClean="0">
                <a:effectLst>
                  <a:glow rad="101600">
                    <a:schemeClr val="bg1">
                      <a:alpha val="60000"/>
                    </a:schemeClr>
                  </a:glow>
                </a:effectLst>
              </a:rPr>
              <a:t>Nicolaitans</a:t>
            </a:r>
            <a:r>
              <a:rPr lang="en-US" sz="4400" i="1" dirty="0" smtClean="0">
                <a:effectLst>
                  <a:glow rad="101600">
                    <a:schemeClr val="bg1">
                      <a:alpha val="60000"/>
                    </a:schemeClr>
                  </a:glow>
                </a:effectLst>
              </a:rPr>
              <a:t> abandoned the principles of Christianity to live in sinful pleasure.”</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37454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Prophecy pictures\prophecy pictures\bibles and book of life\candlelight_1615_1024x768.jpg"/>
          <p:cNvPicPr>
            <a:picLocks noChangeAspect="1" noChangeArrowheads="1"/>
          </p:cNvPicPr>
          <p:nvPr/>
        </p:nvPicPr>
        <p:blipFill>
          <a:blip r:embed="rId3" cstate="print">
            <a:lum bright="-20000"/>
          </a:blip>
          <a:srcRect/>
          <a:stretch>
            <a:fillRect/>
          </a:stretch>
        </p:blipFill>
        <p:spPr bwMode="auto">
          <a:xfrm>
            <a:off x="-609601" y="-152400"/>
            <a:ext cx="9753601" cy="7315200"/>
          </a:xfrm>
          <a:prstGeom prst="rect">
            <a:avLst/>
          </a:prstGeom>
          <a:noFill/>
        </p:spPr>
      </p:pic>
      <p:sp>
        <p:nvSpPr>
          <p:cNvPr id="3" name="Content Placeholder 2"/>
          <p:cNvSpPr>
            <a:spLocks noGrp="1"/>
          </p:cNvSpPr>
          <p:nvPr>
            <p:ph idx="1"/>
          </p:nvPr>
        </p:nvSpPr>
        <p:spPr>
          <a:xfrm>
            <a:off x="0" y="228600"/>
            <a:ext cx="9144000" cy="6629400"/>
          </a:xfrm>
        </p:spPr>
        <p:txBody>
          <a:bodyPr/>
          <a:lstStyle/>
          <a:p>
            <a:pPr>
              <a:buNone/>
            </a:pPr>
            <a:r>
              <a:rPr lang="en-US" i="1" dirty="0" smtClean="0">
                <a:effectLst>
                  <a:glow rad="101600">
                    <a:schemeClr val="bg1">
                      <a:alpha val="60000"/>
                    </a:schemeClr>
                  </a:glow>
                </a:effectLst>
              </a:rPr>
              <a:t>   “Beloved, when I gave all diligence to write unto you of the common salvation, it was needful for me to write unto you, and exhort you that ye should earnestly contend for the faith which was once delivered unto the saints. For there are certain men crept in unawares, who were before of old ordained to this condemnation, ungodly men, turning the grace of our God into lasciviousness (no moral laws).” (Jude 3-4)</a:t>
            </a:r>
          </a:p>
          <a:p>
            <a:pPr>
              <a:buNone/>
            </a:pPr>
            <a:endParaRPr lang="en-US" i="1" dirty="0" smtClean="0">
              <a:effectLst>
                <a:glow rad="101600">
                  <a:schemeClr val="bg1">
                    <a:alpha val="60000"/>
                  </a:schemeClr>
                </a:glow>
              </a:effectLst>
            </a:endParaRPr>
          </a:p>
          <a:p>
            <a:pPr>
              <a:buNone/>
            </a:pPr>
            <a:r>
              <a:rPr lang="en-US" i="1" dirty="0" smtClean="0">
                <a:effectLst>
                  <a:glow rad="101600">
                    <a:schemeClr val="bg1">
                      <a:alpha val="60000"/>
                    </a:schemeClr>
                  </a:glow>
                </a:effectLst>
              </a:rPr>
              <a:t>   “Shall we continue in sin, that grace may abound? God forbid.” (Rom. 6:1)</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345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Church’s Condemnation</a:t>
            </a:r>
            <a:br>
              <a:rPr lang="en-US" i="1" dirty="0" smtClean="0"/>
            </a:br>
            <a:r>
              <a:rPr lang="en-US" i="1" dirty="0" smtClean="0"/>
              <a:t>(vs. 4)</a:t>
            </a:r>
            <a:endParaRPr lang="en-US" i="1" dirty="0"/>
          </a:p>
        </p:txBody>
      </p:sp>
      <p:sp>
        <p:nvSpPr>
          <p:cNvPr id="3" name="Content Placeholder 2"/>
          <p:cNvSpPr>
            <a:spLocks noGrp="1"/>
          </p:cNvSpPr>
          <p:nvPr>
            <p:ph idx="1"/>
          </p:nvPr>
        </p:nvSpPr>
        <p:spPr>
          <a:xfrm>
            <a:off x="457200" y="1447800"/>
            <a:ext cx="4038600" cy="5181600"/>
          </a:xfrm>
        </p:spPr>
        <p:txBody>
          <a:bodyPr>
            <a:normAutofit/>
          </a:bodyPr>
          <a:lstStyle/>
          <a:p>
            <a:r>
              <a:rPr lang="en-US" dirty="0" smtClean="0"/>
              <a:t>They had </a:t>
            </a:r>
            <a:r>
              <a:rPr lang="en-US" i="1" dirty="0" smtClean="0">
                <a:solidFill>
                  <a:srgbClr val="FFC000"/>
                </a:solidFill>
              </a:rPr>
              <a:t>“left their first love” </a:t>
            </a:r>
          </a:p>
          <a:p>
            <a:r>
              <a:rPr lang="en-US" dirty="0" smtClean="0"/>
              <a:t>They did not </a:t>
            </a:r>
            <a:r>
              <a:rPr lang="en-US" i="1" dirty="0" smtClean="0">
                <a:solidFill>
                  <a:srgbClr val="FFC000"/>
                </a:solidFill>
              </a:rPr>
              <a:t>“lose” </a:t>
            </a:r>
            <a:r>
              <a:rPr lang="en-US" dirty="0" smtClean="0"/>
              <a:t>their first love, they </a:t>
            </a:r>
            <a:r>
              <a:rPr lang="en-US" i="1" dirty="0" smtClean="0">
                <a:solidFill>
                  <a:srgbClr val="FFC000"/>
                </a:solidFill>
              </a:rPr>
              <a:t>“left” </a:t>
            </a:r>
            <a:r>
              <a:rPr lang="en-US" dirty="0" smtClean="0"/>
              <a:t>their first love.</a:t>
            </a:r>
          </a:p>
          <a:p>
            <a:r>
              <a:rPr lang="en-US" dirty="0" smtClean="0"/>
              <a:t>First love – Picture of a young man who falls in love with a young lady.</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687" y="2057400"/>
            <a:ext cx="4491620" cy="3352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302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heel(1)">
                                      <p:cBhvr>
                                        <p:cTn id="2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glow rad="101600">
                    <a:schemeClr val="bg1">
                      <a:alpha val="60000"/>
                    </a:schemeClr>
                  </a:glow>
                </a:effectLst>
              </a:rPr>
              <a:t>First Love</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effectLst>
                  <a:glow rad="101600">
                    <a:schemeClr val="bg1">
                      <a:alpha val="60000"/>
                    </a:schemeClr>
                  </a:glow>
                </a:effectLst>
              </a:rPr>
              <a:t>Want to spend time together</a:t>
            </a:r>
          </a:p>
          <a:p>
            <a:r>
              <a:rPr lang="en-US" dirty="0" smtClean="0">
                <a:effectLst>
                  <a:glow rad="101600">
                    <a:schemeClr val="bg1">
                      <a:alpha val="60000"/>
                    </a:schemeClr>
                  </a:glow>
                </a:effectLst>
              </a:rPr>
              <a:t>Think about each other often</a:t>
            </a:r>
          </a:p>
          <a:p>
            <a:r>
              <a:rPr lang="en-US" dirty="0" smtClean="0">
                <a:effectLst>
                  <a:glow rad="101600">
                    <a:schemeClr val="bg1">
                      <a:alpha val="60000"/>
                    </a:schemeClr>
                  </a:glow>
                </a:effectLst>
              </a:rPr>
              <a:t>Look for ways to express love</a:t>
            </a:r>
          </a:p>
          <a:p>
            <a:r>
              <a:rPr lang="en-US" dirty="0" smtClean="0">
                <a:effectLst>
                  <a:glow rad="101600">
                    <a:schemeClr val="bg1">
                      <a:alpha val="60000"/>
                    </a:schemeClr>
                  </a:glow>
                </a:effectLst>
              </a:rPr>
              <a:t>Desire to be alone</a:t>
            </a:r>
          </a:p>
          <a:p>
            <a:r>
              <a:rPr lang="en-US" dirty="0" smtClean="0">
                <a:effectLst>
                  <a:glow rad="101600">
                    <a:schemeClr val="bg1">
                      <a:alpha val="60000"/>
                    </a:schemeClr>
                  </a:glow>
                </a:effectLst>
              </a:rPr>
              <a:t>Tell others about each other</a:t>
            </a:r>
          </a:p>
          <a:p>
            <a:r>
              <a:rPr lang="en-US" dirty="0" smtClean="0">
                <a:effectLst>
                  <a:glow rad="101600">
                    <a:schemeClr val="bg1">
                      <a:alpha val="60000"/>
                    </a:schemeClr>
                  </a:glow>
                </a:effectLst>
              </a:rPr>
              <a:t>Introduce them to their friends and family</a:t>
            </a:r>
          </a:p>
          <a:p>
            <a:r>
              <a:rPr lang="en-US" dirty="0" smtClean="0">
                <a:effectLst>
                  <a:glow rad="101600">
                    <a:schemeClr val="bg1">
                      <a:alpha val="60000"/>
                    </a:schemeClr>
                  </a:glow>
                </a:effectLst>
              </a:rPr>
              <a:t>Enjoy serving each other</a:t>
            </a:r>
          </a:p>
          <a:p>
            <a:r>
              <a:rPr lang="en-US" dirty="0" smtClean="0">
                <a:effectLst>
                  <a:glow rad="101600">
                    <a:schemeClr val="bg1">
                      <a:alpha val="60000"/>
                    </a:schemeClr>
                  </a:glow>
                </a:effectLst>
              </a:rPr>
              <a:t>Make each other first place in their lives</a:t>
            </a:r>
            <a:endParaRPr lang="en-US" dirty="0">
              <a:effectLst>
                <a:glow rad="101600">
                  <a:schemeClr val="bg1">
                    <a:alpha val="60000"/>
                  </a:schemeClr>
                </a:glow>
              </a:effectLst>
            </a:endParaRPr>
          </a:p>
        </p:txBody>
      </p:sp>
      <p:pic>
        <p:nvPicPr>
          <p:cNvPr id="84994" name="Picture 2" descr="http://learntoembracethestruggle.com/wp-content/uploads/2013/02/firstlove1.png"/>
          <p:cNvPicPr>
            <a:picLocks noChangeAspect="1" noChangeArrowheads="1"/>
          </p:cNvPicPr>
          <p:nvPr/>
        </p:nvPicPr>
        <p:blipFill>
          <a:blip r:embed="rId3" cstate="print"/>
          <a:srcRect/>
          <a:stretch>
            <a:fillRect/>
          </a:stretch>
        </p:blipFill>
        <p:spPr bwMode="auto">
          <a:xfrm>
            <a:off x="6019800" y="1371600"/>
            <a:ext cx="2905125" cy="2899947"/>
          </a:xfrm>
          <a:prstGeom prst="rect">
            <a:avLst/>
          </a:prstGeom>
          <a:noFill/>
        </p:spPr>
      </p:pic>
    </p:spTree>
    <p:extLst>
      <p:ext uri="{BB962C8B-B14F-4D97-AF65-F5344CB8AC3E}">
        <p14:creationId xmlns:p14="http://schemas.microsoft.com/office/powerpoint/2010/main" val="237853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098280" cy="505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1143000"/>
          </a:xfrm>
        </p:spPr>
        <p:txBody>
          <a:bodyPr/>
          <a:lstStyle/>
          <a:p>
            <a:r>
              <a:rPr lang="en-US" dirty="0" smtClean="0">
                <a:effectLst>
                  <a:glow rad="101600">
                    <a:schemeClr val="bg1">
                      <a:alpha val="60000"/>
                    </a:schemeClr>
                  </a:glow>
                </a:effectLst>
              </a:rPr>
              <a:t>How We Leave our First Love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447800"/>
            <a:ext cx="8229600" cy="5181600"/>
          </a:xfrm>
        </p:spPr>
        <p:txBody>
          <a:bodyPr>
            <a:normAutofit/>
          </a:bodyPr>
          <a:lstStyle/>
          <a:p>
            <a:r>
              <a:rPr lang="en-US" dirty="0" smtClean="0">
                <a:effectLst>
                  <a:glow rad="101600">
                    <a:schemeClr val="bg1">
                      <a:alpha val="60000"/>
                    </a:schemeClr>
                  </a:glow>
                </a:effectLst>
              </a:rPr>
              <a:t>It is not because we are not working for God</a:t>
            </a:r>
          </a:p>
          <a:p>
            <a:r>
              <a:rPr lang="en-US" dirty="0" smtClean="0">
                <a:effectLst>
                  <a:glow rad="101600">
                    <a:schemeClr val="bg1">
                      <a:alpha val="60000"/>
                    </a:schemeClr>
                  </a:glow>
                </a:effectLst>
              </a:rPr>
              <a:t>It is not because we are not reading and studying the Bible</a:t>
            </a:r>
          </a:p>
          <a:p>
            <a:r>
              <a:rPr lang="en-US" dirty="0" smtClean="0">
                <a:effectLst>
                  <a:glow rad="101600">
                    <a:schemeClr val="bg1">
                      <a:alpha val="60000"/>
                    </a:schemeClr>
                  </a:glow>
                </a:effectLst>
              </a:rPr>
              <a:t>It is not because we are not being faithful to Church</a:t>
            </a:r>
          </a:p>
          <a:p>
            <a:r>
              <a:rPr lang="en-US" dirty="0" smtClean="0">
                <a:effectLst>
                  <a:glow rad="101600">
                    <a:schemeClr val="bg1">
                      <a:alpha val="60000"/>
                    </a:schemeClr>
                  </a:glow>
                </a:effectLst>
              </a:rPr>
              <a:t>It is not because we are not praying</a:t>
            </a:r>
          </a:p>
          <a:p>
            <a:r>
              <a:rPr lang="en-US" dirty="0" smtClean="0">
                <a:effectLst>
                  <a:glow rad="101600">
                    <a:schemeClr val="bg1">
                      <a:alpha val="60000"/>
                    </a:schemeClr>
                  </a:glow>
                </a:effectLst>
              </a:rPr>
              <a:t>It is not because we are not witnessing</a:t>
            </a:r>
          </a:p>
          <a:p>
            <a:r>
              <a:rPr lang="en-US" dirty="0" smtClean="0">
                <a:effectLst>
                  <a:glow rad="101600">
                    <a:schemeClr val="bg1">
                      <a:alpha val="60000"/>
                    </a:schemeClr>
                  </a:glow>
                </a:effectLst>
              </a:rPr>
              <a:t>It is not because we are not living a separated life</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5007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133600"/>
          </a:xfrm>
        </p:spPr>
        <p:txBody>
          <a:bodyPr>
            <a:normAutofit fontScale="90000"/>
          </a:bodyPr>
          <a:lstStyle/>
          <a:p>
            <a:r>
              <a:rPr lang="en-US" b="1" dirty="0">
                <a:effectLst/>
              </a:rPr>
              <a:t>We leave our </a:t>
            </a:r>
            <a:r>
              <a:rPr lang="en-US" b="1" i="1" dirty="0">
                <a:effectLst/>
              </a:rPr>
              <a:t>“first love” </a:t>
            </a:r>
            <a:r>
              <a:rPr lang="en-US" b="1" dirty="0">
                <a:effectLst/>
              </a:rPr>
              <a:t>when we lose our daily awareness of our need for the Lord - </a:t>
            </a:r>
            <a:r>
              <a:rPr lang="en-US" b="1" i="1" dirty="0">
                <a:effectLst/>
              </a:rPr>
              <a:t>Proverbs 30:8-9</a:t>
            </a:r>
            <a:br>
              <a:rPr lang="en-US" b="1" i="1" dirty="0">
                <a:effectLst/>
              </a:rPr>
            </a:br>
            <a:endParaRPr lang="en-US" dirty="0">
              <a:effectLst/>
            </a:endParaRPr>
          </a:p>
        </p:txBody>
      </p:sp>
      <p:pic>
        <p:nvPicPr>
          <p:cNvPr id="6148" name="Picture 4" descr="http://1.bp.blogspot.com/-BZg2CZp_FgU/T1xkbMIK2wI/AAAAAAAAAWU/RdhgvTKQPcs/s320/jESUS%2BAND%2Bc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97812"/>
            <a:ext cx="6222256" cy="4647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99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a:effectLst>
            <a:glow rad="63500">
              <a:schemeClr val="accent1">
                <a:satMod val="175000"/>
                <a:alpha val="40000"/>
              </a:schemeClr>
            </a:glow>
          </a:effectLst>
        </p:spPr>
        <p:txBody>
          <a:bodyPr>
            <a:normAutofit/>
          </a:bodyPr>
          <a:lstStyle/>
          <a:p>
            <a:r>
              <a:rPr lang="en-US" b="1" i="1" dirty="0">
                <a:effectLst/>
              </a:rPr>
              <a:t> “Beware…lest thou hast eaten and art full, and hast built goodly houses, and dwelt therein…and thy silver and thy gold is multiplied, and all that thou hast is multiplied; Then thine heart be lifted up, and thou forget the Lord thy God…” (Deuteronomy 8:11-14)</a:t>
            </a:r>
            <a:br>
              <a:rPr lang="en-US" b="1" i="1" dirty="0">
                <a:effectLst/>
              </a:rPr>
            </a:br>
            <a:endParaRPr lang="en-US" dirty="0">
              <a:effectLst/>
            </a:endParaRPr>
          </a:p>
        </p:txBody>
      </p:sp>
    </p:spTree>
    <p:extLst>
      <p:ext uri="{BB962C8B-B14F-4D97-AF65-F5344CB8AC3E}">
        <p14:creationId xmlns:p14="http://schemas.microsoft.com/office/powerpoint/2010/main" val="1558385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Prophecy pictures\prophecy pictures\backgrounds\BACKGROUNDS\freefallbackgrounds\arctica.jpg"/>
          <p:cNvPicPr>
            <a:picLocks noChangeAspect="1" noChangeArrowheads="1"/>
          </p:cNvPicPr>
          <p:nvPr/>
        </p:nvPicPr>
        <p:blipFill>
          <a:blip r:embed="rId3" cstate="print"/>
          <a:srcRect/>
          <a:stretch>
            <a:fillRect/>
          </a:stretch>
        </p:blipFill>
        <p:spPr bwMode="auto">
          <a:xfrm>
            <a:off x="-1528763" y="-728663"/>
            <a:ext cx="10972801" cy="8229601"/>
          </a:xfrm>
          <a:prstGeom prst="rect">
            <a:avLst/>
          </a:prstGeom>
          <a:noFill/>
        </p:spPr>
      </p:pic>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What Happens When You                  Leave Your First Love?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257800"/>
          </a:xfrm>
        </p:spPr>
        <p:txBody>
          <a:bodyPr>
            <a:normAutofit fontScale="92500"/>
          </a:bodyPr>
          <a:lstStyle/>
          <a:p>
            <a:r>
              <a:rPr lang="en-US" sz="3600" dirty="0" smtClean="0">
                <a:effectLst>
                  <a:glow rad="101600">
                    <a:schemeClr val="bg1">
                      <a:alpha val="60000"/>
                    </a:schemeClr>
                  </a:glow>
                </a:effectLst>
              </a:rPr>
              <a:t>Lose your love for people – </a:t>
            </a:r>
            <a:r>
              <a:rPr lang="en-US" sz="3600" i="1" dirty="0" smtClean="0">
                <a:solidFill>
                  <a:srgbClr val="FFC000"/>
                </a:solidFill>
                <a:effectLst>
                  <a:glow rad="101600">
                    <a:schemeClr val="bg1">
                      <a:alpha val="60000"/>
                    </a:schemeClr>
                  </a:glow>
                </a:effectLst>
              </a:rPr>
              <a:t>“…the love of many shall wax cold…” (I Peter 1:22)</a:t>
            </a:r>
          </a:p>
          <a:p>
            <a:pPr>
              <a:buFont typeface="Wingdings"/>
              <a:buChar char="Ø"/>
            </a:pPr>
            <a:r>
              <a:rPr lang="en-US" sz="3600" dirty="0" smtClean="0">
                <a:effectLst>
                  <a:glow rad="101600">
                    <a:schemeClr val="bg1">
                      <a:alpha val="60000"/>
                    </a:schemeClr>
                  </a:glow>
                </a:effectLst>
              </a:rPr>
              <a:t>Love for the lost – </a:t>
            </a:r>
            <a:r>
              <a:rPr lang="en-US" sz="3600" i="1" dirty="0" smtClean="0">
                <a:effectLst>
                  <a:glow rad="101600">
                    <a:schemeClr val="bg1">
                      <a:alpha val="60000"/>
                    </a:schemeClr>
                  </a:glow>
                </a:effectLst>
              </a:rPr>
              <a:t>Psalms 126:6</a:t>
            </a:r>
          </a:p>
          <a:p>
            <a:pPr>
              <a:buFont typeface="Wingdings"/>
              <a:buChar char="Ø"/>
            </a:pPr>
            <a:r>
              <a:rPr lang="en-US" sz="3600" dirty="0" smtClean="0">
                <a:effectLst>
                  <a:glow rad="101600">
                    <a:schemeClr val="bg1">
                      <a:alpha val="60000"/>
                    </a:schemeClr>
                  </a:glow>
                </a:effectLst>
              </a:rPr>
              <a:t>Love for the saved – </a:t>
            </a:r>
            <a:r>
              <a:rPr lang="en-US" sz="3600" i="1" dirty="0" smtClean="0">
                <a:effectLst>
                  <a:glow rad="101600">
                    <a:schemeClr val="bg1">
                      <a:alpha val="60000"/>
                    </a:schemeClr>
                  </a:glow>
                </a:effectLst>
              </a:rPr>
              <a:t>John 13:34</a:t>
            </a:r>
          </a:p>
          <a:p>
            <a:pPr>
              <a:buFont typeface="Arial" charset="0"/>
              <a:buChar char="•"/>
            </a:pPr>
            <a:r>
              <a:rPr lang="en-US" sz="3600" dirty="0" smtClean="0">
                <a:effectLst>
                  <a:glow rad="101600">
                    <a:schemeClr val="bg1">
                      <a:alpha val="60000"/>
                    </a:schemeClr>
                  </a:glow>
                </a:effectLst>
              </a:rPr>
              <a:t>Lose the joy of salvation</a:t>
            </a:r>
            <a:r>
              <a:rPr lang="en-US" sz="3600" i="1" dirty="0" smtClean="0">
                <a:effectLst>
                  <a:glow rad="101600">
                    <a:schemeClr val="bg1">
                      <a:alpha val="60000"/>
                    </a:schemeClr>
                  </a:glow>
                </a:effectLst>
              </a:rPr>
              <a:t> – Psalms 51:1-17</a:t>
            </a:r>
          </a:p>
          <a:p>
            <a:pPr>
              <a:buFont typeface="Arial" charset="0"/>
              <a:buChar char="•"/>
            </a:pPr>
            <a:r>
              <a:rPr lang="en-US" sz="3600" dirty="0" smtClean="0">
                <a:effectLst>
                  <a:glow rad="101600">
                    <a:schemeClr val="bg1">
                      <a:alpha val="60000"/>
                    </a:schemeClr>
                  </a:glow>
                </a:effectLst>
              </a:rPr>
              <a:t>Lose your love for the Church –           </a:t>
            </a:r>
            <a:r>
              <a:rPr lang="en-US" sz="3600" i="1" dirty="0" smtClean="0">
                <a:effectLst>
                  <a:glow rad="101600">
                    <a:schemeClr val="bg1">
                      <a:alpha val="60000"/>
                    </a:schemeClr>
                  </a:glow>
                </a:effectLst>
              </a:rPr>
              <a:t>Hebrews 10:24</a:t>
            </a:r>
          </a:p>
          <a:p>
            <a:pPr>
              <a:buFont typeface="Arial" charset="0"/>
              <a:buChar char="•"/>
            </a:pPr>
            <a:r>
              <a:rPr lang="en-US" sz="3600" dirty="0" smtClean="0">
                <a:effectLst>
                  <a:glow rad="101600">
                    <a:schemeClr val="bg1">
                      <a:alpha val="60000"/>
                    </a:schemeClr>
                  </a:glow>
                </a:effectLst>
              </a:rPr>
              <a:t>Lose your love for your Pastor </a:t>
            </a:r>
            <a:r>
              <a:rPr lang="en-US" sz="3600" i="1" dirty="0" smtClean="0">
                <a:effectLst>
                  <a:glow rad="101600">
                    <a:schemeClr val="bg1">
                      <a:alpha val="60000"/>
                    </a:schemeClr>
                  </a:glow>
                </a:effectLst>
              </a:rPr>
              <a:t>–                          I Thessalonians 5:13</a:t>
            </a:r>
          </a:p>
          <a:p>
            <a:pPr>
              <a:buFont typeface="Arial" charset="0"/>
              <a:buChar char="•"/>
            </a:pPr>
            <a:endParaRPr lang="en-US" i="1" dirty="0" smtClean="0"/>
          </a:p>
          <a:p>
            <a:endParaRPr lang="en-US" dirty="0"/>
          </a:p>
          <a:p>
            <a:endParaRPr lang="en-US" dirty="0" smtClean="0"/>
          </a:p>
          <a:p>
            <a:endParaRPr lang="en-US" dirty="0"/>
          </a:p>
          <a:p>
            <a:endParaRPr lang="en-US" dirty="0" smtClean="0"/>
          </a:p>
        </p:txBody>
      </p:sp>
    </p:spTree>
    <p:extLst>
      <p:ext uri="{BB962C8B-B14F-4D97-AF65-F5344CB8AC3E}">
        <p14:creationId xmlns:p14="http://schemas.microsoft.com/office/powerpoint/2010/main" val="670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81400" y="304800"/>
            <a:ext cx="5257800" cy="5821363"/>
          </a:xfrm>
        </p:spPr>
        <p:txBody>
          <a:bodyPr/>
          <a:lstStyle/>
          <a:p>
            <a:r>
              <a:rPr lang="en-US" dirty="0" smtClean="0">
                <a:solidFill>
                  <a:srgbClr val="FFC000"/>
                </a:solidFill>
              </a:rPr>
              <a:t>Remember</a:t>
            </a:r>
            <a:r>
              <a:rPr lang="en-US" dirty="0" smtClean="0"/>
              <a:t> – </a:t>
            </a:r>
            <a:r>
              <a:rPr lang="en-US" i="1" dirty="0" smtClean="0"/>
              <a:t>“from whence thou art fallen”</a:t>
            </a:r>
          </a:p>
          <a:p>
            <a:endParaRPr lang="en-US" dirty="0"/>
          </a:p>
          <a:p>
            <a:pPr>
              <a:buNone/>
            </a:pPr>
            <a:endParaRPr lang="en-US" dirty="0" smtClean="0"/>
          </a:p>
          <a:p>
            <a:r>
              <a:rPr lang="en-US" dirty="0" smtClean="0">
                <a:solidFill>
                  <a:srgbClr val="FFC000"/>
                </a:solidFill>
              </a:rPr>
              <a:t>Repent </a:t>
            </a:r>
            <a:r>
              <a:rPr lang="en-US" dirty="0" smtClean="0"/>
              <a:t>– </a:t>
            </a:r>
          </a:p>
          <a:p>
            <a:pPr>
              <a:buNone/>
            </a:pPr>
            <a:endParaRPr lang="en-US" dirty="0">
              <a:solidFill>
                <a:srgbClr val="FFC000"/>
              </a:solidFill>
            </a:endParaRPr>
          </a:p>
          <a:p>
            <a:pPr>
              <a:buNone/>
            </a:pPr>
            <a:endParaRPr lang="en-US" dirty="0" smtClean="0">
              <a:solidFill>
                <a:srgbClr val="FFC000"/>
              </a:solidFill>
            </a:endParaRPr>
          </a:p>
          <a:p>
            <a:r>
              <a:rPr lang="en-US" dirty="0" smtClean="0">
                <a:solidFill>
                  <a:srgbClr val="FFC000"/>
                </a:solidFill>
              </a:rPr>
              <a:t>Return</a:t>
            </a:r>
            <a:r>
              <a:rPr lang="en-US" dirty="0" smtClean="0"/>
              <a:t> – </a:t>
            </a:r>
            <a:r>
              <a:rPr lang="en-US" i="1" dirty="0" smtClean="0"/>
              <a:t>“and do the first works”</a:t>
            </a:r>
            <a:endParaRPr lang="en-US" i="1" dirty="0"/>
          </a:p>
        </p:txBody>
      </p:sp>
      <p:pic>
        <p:nvPicPr>
          <p:cNvPr id="20484" name="Picture 4" descr="c:\Users\Ptr. Daniel White\Desktop\Prophecy pictures\prophecy pictures\faces\man praying on one knee.jpg"/>
          <p:cNvPicPr>
            <a:picLocks noChangeAspect="1" noChangeArrowheads="1"/>
          </p:cNvPicPr>
          <p:nvPr/>
        </p:nvPicPr>
        <p:blipFill>
          <a:blip r:embed="rId3" cstate="print"/>
          <a:srcRect/>
          <a:stretch>
            <a:fillRect/>
          </a:stretch>
        </p:blipFill>
        <p:spPr bwMode="auto">
          <a:xfrm>
            <a:off x="5715000" y="2895600"/>
            <a:ext cx="1914623" cy="1371600"/>
          </a:xfrm>
          <a:prstGeom prst="rect">
            <a:avLst/>
          </a:prstGeom>
          <a:ln>
            <a:noFill/>
          </a:ln>
          <a:effectLst>
            <a:softEdge rad="112500"/>
          </a:effectLst>
        </p:spPr>
      </p:pic>
      <p:pic>
        <p:nvPicPr>
          <p:cNvPr id="20486" name="Picture 6"/>
          <p:cNvPicPr>
            <a:picLocks noChangeAspect="1" noChangeArrowheads="1"/>
          </p:cNvPicPr>
          <p:nvPr/>
        </p:nvPicPr>
        <p:blipFill>
          <a:blip r:embed="rId4" cstate="print"/>
          <a:srcRect l="18794" t="26760" r="13547" b="3664"/>
          <a:stretch>
            <a:fillRect/>
          </a:stretch>
        </p:blipFill>
        <p:spPr bwMode="auto">
          <a:xfrm>
            <a:off x="6477000" y="1219200"/>
            <a:ext cx="2209800" cy="1524000"/>
          </a:xfrm>
          <a:prstGeom prst="rect">
            <a:avLst/>
          </a:prstGeom>
          <a:ln>
            <a:noFill/>
          </a:ln>
          <a:effectLst>
            <a:softEdge rad="112500"/>
          </a:effectLst>
        </p:spPr>
      </p:pic>
      <p:pic>
        <p:nvPicPr>
          <p:cNvPr id="76802" name="Picture 2" descr="http://soteriapublishinghouse.com/wp-content/uploads/2014/01/backslider.png"/>
          <p:cNvPicPr>
            <a:picLocks noChangeAspect="1" noChangeArrowheads="1"/>
          </p:cNvPicPr>
          <p:nvPr/>
        </p:nvPicPr>
        <p:blipFill>
          <a:blip r:embed="rId5" cstate="print"/>
          <a:srcRect/>
          <a:stretch>
            <a:fillRect/>
          </a:stretch>
        </p:blipFill>
        <p:spPr bwMode="auto">
          <a:xfrm>
            <a:off x="0" y="990600"/>
            <a:ext cx="3581400" cy="2688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804" name="Picture 4" descr="http://www.stpaulsbayhead.org/clientimages/45049/serve%20him.jpg"/>
          <p:cNvPicPr>
            <a:picLocks noChangeAspect="1" noChangeArrowheads="1"/>
          </p:cNvPicPr>
          <p:nvPr/>
        </p:nvPicPr>
        <p:blipFill>
          <a:blip r:embed="rId6" cstate="print"/>
          <a:srcRect/>
          <a:stretch>
            <a:fillRect/>
          </a:stretch>
        </p:blipFill>
        <p:spPr bwMode="auto">
          <a:xfrm>
            <a:off x="5943600" y="4895850"/>
            <a:ext cx="2362200" cy="1771650"/>
          </a:xfrm>
          <a:prstGeom prst="rect">
            <a:avLst/>
          </a:prstGeom>
          <a:ln>
            <a:noFill/>
          </a:ln>
          <a:effectLst>
            <a:softEdge rad="112500"/>
          </a:effectLst>
        </p:spPr>
      </p:pic>
      <p:sp>
        <p:nvSpPr>
          <p:cNvPr id="7" name="Rectangle 6"/>
          <p:cNvSpPr/>
          <p:nvPr/>
        </p:nvSpPr>
        <p:spPr>
          <a:xfrm>
            <a:off x="0" y="4419600"/>
            <a:ext cx="3657600" cy="2062103"/>
          </a:xfrm>
          <a:prstGeom prst="rect">
            <a:avLst/>
          </a:prstGeom>
        </p:spPr>
        <p:txBody>
          <a:bodyPr wrap="square">
            <a:spAutoFit/>
          </a:bodyPr>
          <a:lstStyle/>
          <a:p>
            <a:pPr algn="ctr"/>
            <a:r>
              <a:rPr lang="en-US" sz="3200" i="1" dirty="0" smtClean="0"/>
              <a:t>  “The backslider in heart shall be filled with his own ways.” (Prov.14:14)</a:t>
            </a:r>
            <a:endParaRPr lang="en-US" sz="3200" i="1" dirty="0"/>
          </a:p>
        </p:txBody>
      </p:sp>
    </p:spTree>
    <p:extLst>
      <p:ext uri="{BB962C8B-B14F-4D97-AF65-F5344CB8AC3E}">
        <p14:creationId xmlns:p14="http://schemas.microsoft.com/office/powerpoint/2010/main" val="152394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fade">
                                      <p:cBhvr>
                                        <p:cTn id="14" dur="2000"/>
                                        <p:tgtEl>
                                          <p:spTgt spid="2048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484"/>
                                        </p:tgtEl>
                                        <p:attrNameLst>
                                          <p:attrName>style.visibility</p:attrName>
                                        </p:attrNameLst>
                                      </p:cBhvr>
                                      <p:to>
                                        <p:strVal val="visible"/>
                                      </p:to>
                                    </p:set>
                                    <p:animEffect transition="in" filter="fade">
                                      <p:cBhvr>
                                        <p:cTn id="26" dur="2000"/>
                                        <p:tgtEl>
                                          <p:spTgt spid="2048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p:cTn id="31"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6804"/>
                                        </p:tgtEl>
                                        <p:attrNameLst>
                                          <p:attrName>style.visibility</p:attrName>
                                        </p:attrNameLst>
                                      </p:cBhvr>
                                      <p:to>
                                        <p:strVal val="visible"/>
                                      </p:to>
                                    </p:set>
                                    <p:animEffect transition="in" filter="fade">
                                      <p:cBhvr>
                                        <p:cTn id="38" dur="20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Vision of the </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Glorified Christ</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180570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Prophecy pictures\prophecy pictures\backgrounds\2151802278_0d571b1cd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8229600" cy="3459162"/>
          </a:xfrm>
        </p:spPr>
        <p:txBody>
          <a:bodyPr/>
          <a:lstStyle/>
          <a:p>
            <a:r>
              <a:rPr lang="en-US" i="1" dirty="0" smtClean="0">
                <a:effectLst>
                  <a:glow rad="101600">
                    <a:schemeClr val="bg1">
                      <a:alpha val="60000"/>
                    </a:schemeClr>
                  </a:glow>
                </a:effectLst>
              </a:rPr>
              <a:t>“…or else I will come unto thee quickly, and will remove thy candlestick out of his place, except thou repent.”</a:t>
            </a:r>
            <a:endParaRPr lang="en-US" i="1" dirty="0">
              <a:effectLst>
                <a:glow rad="101600">
                  <a:schemeClr val="bg1">
                    <a:alpha val="60000"/>
                  </a:schemeClr>
                </a:glow>
              </a:effectLst>
            </a:endParaRPr>
          </a:p>
        </p:txBody>
      </p:sp>
      <p:pic>
        <p:nvPicPr>
          <p:cNvPr id="1028" name="Picture 4" descr="C:\Users\Ptr. Daniel White\Desktop\Bible pictures\Churches\scan0007 (3).jpg"/>
          <p:cNvPicPr>
            <a:picLocks noChangeAspect="1" noChangeArrowheads="1"/>
          </p:cNvPicPr>
          <p:nvPr/>
        </p:nvPicPr>
        <p:blipFill>
          <a:blip r:embed="rId4" cstate="print"/>
          <a:srcRect/>
          <a:stretch>
            <a:fillRect/>
          </a:stretch>
        </p:blipFill>
        <p:spPr bwMode="auto">
          <a:xfrm>
            <a:off x="3352800" y="3810000"/>
            <a:ext cx="2645444" cy="2743200"/>
          </a:xfrm>
          <a:prstGeom prst="rect">
            <a:avLst/>
          </a:prstGeom>
          <a:ln>
            <a:noFill/>
          </a:ln>
          <a:effectLst>
            <a:softEdge rad="112500"/>
          </a:effectLst>
        </p:spPr>
      </p:pic>
      <p:pic>
        <p:nvPicPr>
          <p:cNvPr id="1027" name="Picture 3" descr="C:\Users\Ptr. Daniel White\Desktop\Bible pictures\Churches\closing_door_and_locking_it.jpg"/>
          <p:cNvPicPr>
            <a:picLocks noChangeAspect="1" noChangeArrowheads="1"/>
          </p:cNvPicPr>
          <p:nvPr/>
        </p:nvPicPr>
        <p:blipFill>
          <a:blip r:embed="rId5" cstate="print"/>
          <a:srcRect/>
          <a:stretch>
            <a:fillRect/>
          </a:stretch>
        </p:blipFill>
        <p:spPr bwMode="auto">
          <a:xfrm>
            <a:off x="2743200" y="3810000"/>
            <a:ext cx="3657600" cy="2819400"/>
          </a:xfrm>
          <a:prstGeom prst="rect">
            <a:avLst/>
          </a:prstGeom>
          <a:ln>
            <a:noFill/>
          </a:ln>
          <a:effectLst>
            <a:softEdge rad="112500"/>
          </a:effectLst>
        </p:spPr>
      </p:pic>
      <p:pic>
        <p:nvPicPr>
          <p:cNvPr id="1026" name="Picture 2" descr="C:\Users\Dan White\Pictures\Bible pictures\Jays pictures\0147 Candelabro (2).jpg"/>
          <p:cNvPicPr>
            <a:picLocks noChangeAspect="1" noChangeArrowheads="1"/>
          </p:cNvPicPr>
          <p:nvPr/>
        </p:nvPicPr>
        <p:blipFill>
          <a:blip r:embed="rId6" cstate="print"/>
          <a:srcRect l="24167" t="-312" r="24167"/>
          <a:stretch>
            <a:fillRect/>
          </a:stretch>
        </p:blipFill>
        <p:spPr bwMode="auto">
          <a:xfrm>
            <a:off x="381000" y="3810000"/>
            <a:ext cx="2072750" cy="2799521"/>
          </a:xfrm>
          <a:prstGeom prst="rect">
            <a:avLst/>
          </a:prstGeom>
          <a:ln>
            <a:noFill/>
          </a:ln>
          <a:effectLst>
            <a:softEdge rad="112500"/>
          </a:effectLst>
        </p:spPr>
      </p:pic>
      <p:pic>
        <p:nvPicPr>
          <p:cNvPr id="9" name="Picture 2" descr="C:\Users\Dan White\Pictures\Bible pictures\Jays pictures\0147 Candelabro (2).jpg"/>
          <p:cNvPicPr>
            <a:picLocks noChangeAspect="1" noChangeArrowheads="1"/>
          </p:cNvPicPr>
          <p:nvPr/>
        </p:nvPicPr>
        <p:blipFill>
          <a:blip r:embed="rId6" cstate="print"/>
          <a:srcRect l="24167" t="-312" r="24167"/>
          <a:stretch>
            <a:fillRect/>
          </a:stretch>
        </p:blipFill>
        <p:spPr bwMode="auto">
          <a:xfrm>
            <a:off x="6858000" y="3810000"/>
            <a:ext cx="2072750" cy="2799521"/>
          </a:xfrm>
          <a:prstGeom prst="rect">
            <a:avLst/>
          </a:prstGeom>
          <a:ln>
            <a:noFill/>
          </a:ln>
          <a:effectLst>
            <a:softEdge rad="112500"/>
          </a:effectLst>
        </p:spPr>
      </p:pic>
    </p:spTree>
    <p:extLst>
      <p:ext uri="{BB962C8B-B14F-4D97-AF65-F5344CB8AC3E}">
        <p14:creationId xmlns:p14="http://schemas.microsoft.com/office/powerpoint/2010/main" val="27473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revelation\John and the seven golden lamstands.jpg"/>
          <p:cNvPicPr>
            <a:picLocks noChangeAspect="1" noChangeArrowheads="1"/>
          </p:cNvPicPr>
          <p:nvPr/>
        </p:nvPicPr>
        <p:blipFill>
          <a:blip r:embed="rId3" cstate="print"/>
          <a:srcRect/>
          <a:stretch>
            <a:fillRect/>
          </a:stretch>
        </p:blipFill>
        <p:spPr bwMode="auto">
          <a:xfrm>
            <a:off x="1905000" y="0"/>
            <a:ext cx="5334000" cy="6858000"/>
          </a:xfrm>
          <a:prstGeom prst="rect">
            <a:avLst/>
          </a:prstGeom>
          <a:noFill/>
        </p:spPr>
      </p:pic>
      <p:sp>
        <p:nvSpPr>
          <p:cNvPr id="4" name="Cloud 3"/>
          <p:cNvSpPr/>
          <p:nvPr/>
        </p:nvSpPr>
        <p:spPr>
          <a:xfrm>
            <a:off x="1905000" y="1295400"/>
            <a:ext cx="9144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p:cNvSpPr/>
          <p:nvPr/>
        </p:nvSpPr>
        <p:spPr>
          <a:xfrm>
            <a:off x="2057400" y="533400"/>
            <a:ext cx="914400" cy="1066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2819400" y="838200"/>
            <a:ext cx="91440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3505200" y="304800"/>
            <a:ext cx="91440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a:off x="4495800" y="0"/>
            <a:ext cx="914400" cy="1066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5334000" y="381000"/>
            <a:ext cx="91440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6096000" y="381000"/>
            <a:ext cx="914400" cy="1371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33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2000" fill="hold"/>
                                        <p:tgtEl>
                                          <p:spTgt spid="7"/>
                                        </p:tgtEl>
                                        <p:attrNameLst>
                                          <p:attrName>ppt_w</p:attrName>
                                        </p:attrNameLst>
                                      </p:cBhvr>
                                      <p:tavLst>
                                        <p:tav tm="0">
                                          <p:val>
                                            <p:fltVal val="0"/>
                                          </p:val>
                                        </p:tav>
                                        <p:tav tm="100000">
                                          <p:val>
                                            <p:strVal val="#ppt_w"/>
                                          </p:val>
                                        </p:tav>
                                      </p:tavLst>
                                    </p:anim>
                                    <p:anim calcmode="lin" valueType="num">
                                      <p:cBhvr>
                                        <p:cTn id="29" dur="2000" fill="hold"/>
                                        <p:tgtEl>
                                          <p:spTgt spid="7"/>
                                        </p:tgtEl>
                                        <p:attrNameLst>
                                          <p:attrName>ppt_h</p:attrName>
                                        </p:attrNameLst>
                                      </p:cBhvr>
                                      <p:tavLst>
                                        <p:tav tm="0">
                                          <p:val>
                                            <p:fltVal val="0"/>
                                          </p:val>
                                        </p:tav>
                                        <p:tav tm="100000">
                                          <p:val>
                                            <p:strVal val="#ppt_h"/>
                                          </p:val>
                                        </p:tav>
                                      </p:tavLst>
                                    </p:anim>
                                    <p:animEffect transition="in" filter="fade">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ppt_w</p:attrName>
                                        </p:attrNameLst>
                                      </p:cBhvr>
                                      <p:tavLst>
                                        <p:tav tm="0">
                                          <p:val>
                                            <p:fltVal val="0"/>
                                          </p:val>
                                        </p:tav>
                                        <p:tav tm="100000">
                                          <p:val>
                                            <p:strVal val="#ppt_w"/>
                                          </p:val>
                                        </p:tav>
                                      </p:tavLst>
                                    </p:anim>
                                    <p:anim calcmode="lin" valueType="num">
                                      <p:cBhvr>
                                        <p:cTn id="36" dur="2000" fill="hold"/>
                                        <p:tgtEl>
                                          <p:spTgt spid="8"/>
                                        </p:tgtEl>
                                        <p:attrNameLst>
                                          <p:attrName>ppt_h</p:attrName>
                                        </p:attrNameLst>
                                      </p:cBhvr>
                                      <p:tavLst>
                                        <p:tav tm="0">
                                          <p:val>
                                            <p:fltVal val="0"/>
                                          </p:val>
                                        </p:tav>
                                        <p:tav tm="100000">
                                          <p:val>
                                            <p:strVal val="#ppt_h"/>
                                          </p:val>
                                        </p:tav>
                                      </p:tavLst>
                                    </p:anim>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2000" fill="hold"/>
                                        <p:tgtEl>
                                          <p:spTgt spid="9"/>
                                        </p:tgtEl>
                                        <p:attrNameLst>
                                          <p:attrName>ppt_w</p:attrName>
                                        </p:attrNameLst>
                                      </p:cBhvr>
                                      <p:tavLst>
                                        <p:tav tm="0">
                                          <p:val>
                                            <p:fltVal val="0"/>
                                          </p:val>
                                        </p:tav>
                                        <p:tav tm="100000">
                                          <p:val>
                                            <p:strVal val="#ppt_w"/>
                                          </p:val>
                                        </p:tav>
                                      </p:tavLst>
                                    </p:anim>
                                    <p:anim calcmode="lin" valueType="num">
                                      <p:cBhvr>
                                        <p:cTn id="43" dur="2000" fill="hold"/>
                                        <p:tgtEl>
                                          <p:spTgt spid="9"/>
                                        </p:tgtEl>
                                        <p:attrNameLst>
                                          <p:attrName>ppt_h</p:attrName>
                                        </p:attrNameLst>
                                      </p:cBhvr>
                                      <p:tavLst>
                                        <p:tav tm="0">
                                          <p:val>
                                            <p:fltVal val="0"/>
                                          </p:val>
                                        </p:tav>
                                        <p:tav tm="100000">
                                          <p:val>
                                            <p:strVal val="#ppt_h"/>
                                          </p:val>
                                        </p:tav>
                                      </p:tavLst>
                                    </p:anim>
                                    <p:animEffect transition="in" filter="fade">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2000" fill="hold"/>
                                        <p:tgtEl>
                                          <p:spTgt spid="10"/>
                                        </p:tgtEl>
                                        <p:attrNameLst>
                                          <p:attrName>ppt_w</p:attrName>
                                        </p:attrNameLst>
                                      </p:cBhvr>
                                      <p:tavLst>
                                        <p:tav tm="0">
                                          <p:val>
                                            <p:fltVal val="0"/>
                                          </p:val>
                                        </p:tav>
                                        <p:tav tm="100000">
                                          <p:val>
                                            <p:strVal val="#ppt_w"/>
                                          </p:val>
                                        </p:tav>
                                      </p:tavLst>
                                    </p:anim>
                                    <p:anim calcmode="lin" valueType="num">
                                      <p:cBhvr>
                                        <p:cTn id="50" dur="2000" fill="hold"/>
                                        <p:tgtEl>
                                          <p:spTgt spid="10"/>
                                        </p:tgtEl>
                                        <p:attrNameLst>
                                          <p:attrName>ppt_h</p:attrName>
                                        </p:attrNameLst>
                                      </p:cBhvr>
                                      <p:tavLst>
                                        <p:tav tm="0">
                                          <p:val>
                                            <p:fltVal val="0"/>
                                          </p:val>
                                        </p:tav>
                                        <p:tav tm="100000">
                                          <p:val>
                                            <p:strVal val="#ppt_h"/>
                                          </p:val>
                                        </p:tav>
                                      </p:tavLst>
                                    </p:anim>
                                    <p:animEffect transition="in" filter="fade">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i="1" dirty="0" smtClean="0"/>
              <a:t/>
            </a:r>
            <a:br>
              <a:rPr lang="en-US" i="1" dirty="0" smtClean="0"/>
            </a:br>
            <a:endParaRPr lang="en-US" i="1" dirty="0"/>
          </a:p>
        </p:txBody>
      </p:sp>
      <p:sp>
        <p:nvSpPr>
          <p:cNvPr id="3" name="Content Placeholder 2"/>
          <p:cNvSpPr>
            <a:spLocks noGrp="1"/>
          </p:cNvSpPr>
          <p:nvPr>
            <p:ph idx="1"/>
          </p:nvPr>
        </p:nvSpPr>
        <p:spPr>
          <a:xfrm>
            <a:off x="0" y="381000"/>
            <a:ext cx="9144000" cy="6477000"/>
          </a:xfrm>
        </p:spPr>
        <p:txBody>
          <a:bodyPr>
            <a:normAutofit/>
          </a:bodyPr>
          <a:lstStyle/>
          <a:p>
            <a:r>
              <a:rPr lang="en-US" sz="4000" dirty="0" smtClean="0"/>
              <a:t>Approximately 80% of all churches in North America have reached a plateau or are declining. </a:t>
            </a:r>
          </a:p>
          <a:p>
            <a:r>
              <a:rPr lang="en-US" sz="4000" dirty="0" smtClean="0"/>
              <a:t>The vast majority of the church’s growth comes from “switchers” - people who move from one church to another.</a:t>
            </a:r>
          </a:p>
          <a:p>
            <a:r>
              <a:rPr lang="en-US" sz="4000" dirty="0" smtClean="0"/>
              <a:t> There is very little conversion growth. </a:t>
            </a:r>
            <a:r>
              <a:rPr lang="en-US" sz="4000" dirty="0" smtClean="0">
                <a:solidFill>
                  <a:srgbClr val="FFFF00"/>
                </a:solidFill>
              </a:rPr>
              <a:t>(Researchers suggest somewhere between 1-3%)</a:t>
            </a:r>
            <a:endParaRPr lang="en-US" sz="4000" dirty="0">
              <a:solidFill>
                <a:srgbClr val="FFFF00"/>
              </a:solidFill>
            </a:endParaRPr>
          </a:p>
        </p:txBody>
      </p:sp>
    </p:spTree>
    <p:extLst>
      <p:ext uri="{BB962C8B-B14F-4D97-AF65-F5344CB8AC3E}">
        <p14:creationId xmlns:p14="http://schemas.microsoft.com/office/powerpoint/2010/main" val="22509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Church attendance is declining</a:t>
            </a:r>
          </a:p>
          <a:p>
            <a:pPr algn="ctr">
              <a:buNone/>
            </a:pPr>
            <a:endParaRPr lang="en-US" dirty="0" smtClean="0"/>
          </a:p>
          <a:p>
            <a:pPr>
              <a:buNone/>
            </a:pPr>
            <a:r>
              <a:rPr lang="en-US" dirty="0" smtClean="0"/>
              <a:t>    1990 — 20.4% of Americans attended church on a given weekend</a:t>
            </a:r>
            <a:br>
              <a:rPr lang="en-US" dirty="0" smtClean="0"/>
            </a:br>
            <a:r>
              <a:rPr lang="en-US" dirty="0" smtClean="0"/>
              <a:t>2000 — 18.7% of Americans attended church on a given weekend</a:t>
            </a:r>
            <a:br>
              <a:rPr lang="en-US" dirty="0" smtClean="0"/>
            </a:br>
            <a:r>
              <a:rPr lang="en-US" dirty="0" smtClean="0"/>
              <a:t>2005 — 17.5% of Americans attended church on a given weekend</a:t>
            </a:r>
            <a:br>
              <a:rPr lang="en-US" dirty="0" smtClean="0"/>
            </a:br>
            <a:r>
              <a:rPr lang="en-US" dirty="0" smtClean="0"/>
              <a:t>2010 — 16.2% of Americans attended church on a given weekend </a:t>
            </a:r>
            <a:br>
              <a:rPr lang="en-US" dirty="0" smtClean="0"/>
            </a:br>
            <a:r>
              <a:rPr lang="en-US" dirty="0" smtClean="0"/>
              <a:t>2020 — 14.4% estimated church attendance</a:t>
            </a:r>
            <a:br>
              <a:rPr lang="en-US" dirty="0" smtClean="0"/>
            </a:br>
            <a:r>
              <a:rPr lang="en-US" dirty="0" smtClean="0"/>
              <a:t>2050 — 10.7% estimated church attendance if Jesus has not come.</a:t>
            </a:r>
          </a:p>
          <a:p>
            <a:endParaRPr lang="en-US" dirty="0"/>
          </a:p>
        </p:txBody>
      </p:sp>
    </p:spTree>
    <p:extLst>
      <p:ext uri="{BB962C8B-B14F-4D97-AF65-F5344CB8AC3E}">
        <p14:creationId xmlns:p14="http://schemas.microsoft.com/office/powerpoint/2010/main" val="1794827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381000"/>
            <a:ext cx="4572000" cy="1938992"/>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dirty="0" smtClean="0"/>
              <a:t>Since 2008 over 3,500 people leave the church every day</a:t>
            </a:r>
            <a:endParaRPr lang="en-US" sz="4000" dirty="0"/>
          </a:p>
        </p:txBody>
      </p:sp>
      <p:sp>
        <p:nvSpPr>
          <p:cNvPr id="3" name="Rectangle 2"/>
          <p:cNvSpPr/>
          <p:nvPr/>
        </p:nvSpPr>
        <p:spPr>
          <a:xfrm>
            <a:off x="914400" y="3048000"/>
            <a:ext cx="7086600" cy="2308324"/>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smtClean="0"/>
              <a:t>Every year, approximately 4000 new churches open their doors. Every year approximately 7000 churches close their doors for the last time.</a:t>
            </a:r>
            <a:endParaRPr lang="en-US" sz="3600" dirty="0"/>
          </a:p>
        </p:txBody>
      </p:sp>
    </p:spTree>
    <p:extLst>
      <p:ext uri="{BB962C8B-B14F-4D97-AF65-F5344CB8AC3E}">
        <p14:creationId xmlns:p14="http://schemas.microsoft.com/office/powerpoint/2010/main" val="12208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r>
              <a:rPr lang="en-US" sz="4000" dirty="0" smtClean="0"/>
              <a:t>80% of Pastors and 84% of their spouses feel unqualified and discouraged in their role as pastors.</a:t>
            </a:r>
          </a:p>
          <a:p>
            <a:r>
              <a:rPr lang="en-US" sz="4000" dirty="0" smtClean="0"/>
              <a:t>Pastors who work fewer than 50 hours a week are 35% more likely to be terminated than Pastors who work more than 50 hours per week.</a:t>
            </a:r>
          </a:p>
          <a:p>
            <a:r>
              <a:rPr lang="en-US" sz="4000" dirty="0"/>
              <a:t>50% of pastors feel so discouraged that they would leave the ministry if they could, but have no other way of making a living. </a:t>
            </a:r>
            <a:endParaRPr lang="en-US" sz="4000" dirty="0" smtClean="0"/>
          </a:p>
          <a:p>
            <a:r>
              <a:rPr lang="en-US" sz="4000" dirty="0" smtClean="0"/>
              <a:t>70</a:t>
            </a:r>
            <a:r>
              <a:rPr lang="en-US" sz="4000" dirty="0"/>
              <a:t>% of pastors </a:t>
            </a:r>
            <a:r>
              <a:rPr lang="en-US" sz="4000" dirty="0" smtClean="0"/>
              <a:t>are grossly </a:t>
            </a:r>
            <a:r>
              <a:rPr lang="en-US" sz="4000" dirty="0"/>
              <a:t>underpaid.</a:t>
            </a:r>
            <a:endParaRPr lang="en-US" sz="4000" dirty="0" smtClean="0"/>
          </a:p>
          <a:p>
            <a:r>
              <a:rPr lang="en-US" sz="4000" dirty="0" smtClean="0"/>
              <a:t>50% feel unable to meet the demands of the job.</a:t>
            </a:r>
          </a:p>
          <a:p>
            <a:r>
              <a:rPr lang="en-US" sz="4000" dirty="0"/>
              <a:t>70% of pastors constantly fight depression.</a:t>
            </a:r>
            <a:endParaRPr lang="en-US" sz="4000" dirty="0" smtClean="0"/>
          </a:p>
          <a:p>
            <a:r>
              <a:rPr lang="en-US" sz="4000" dirty="0" smtClean="0"/>
              <a:t>Only 1 </a:t>
            </a:r>
            <a:r>
              <a:rPr lang="en-US" sz="4000" dirty="0"/>
              <a:t>out of every 10 ministers will actually retire as a </a:t>
            </a:r>
            <a:r>
              <a:rPr lang="en-US" sz="4000" dirty="0" smtClean="0"/>
              <a:t>minister.</a:t>
            </a:r>
          </a:p>
          <a:p>
            <a:endParaRPr lang="en-US" sz="4000" dirty="0"/>
          </a:p>
        </p:txBody>
      </p:sp>
    </p:spTree>
    <p:extLst>
      <p:ext uri="{BB962C8B-B14F-4D97-AF65-F5344CB8AC3E}">
        <p14:creationId xmlns:p14="http://schemas.microsoft.com/office/powerpoint/2010/main" val="77508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100" dirty="0" smtClean="0"/>
              <a:t>70% do not have someone they consider a close friend.</a:t>
            </a:r>
          </a:p>
          <a:p>
            <a:r>
              <a:rPr lang="en-US" sz="3100" dirty="0" smtClean="0"/>
              <a:t>56% of Pastors’ wives say they that they have no close friends.</a:t>
            </a:r>
          </a:p>
          <a:p>
            <a:r>
              <a:rPr lang="en-US" sz="3100" dirty="0" smtClean="0"/>
              <a:t>46% say that they’ve experienced depression or burnout to the extent that they needed to take a leave of absence from ministry.</a:t>
            </a:r>
          </a:p>
          <a:p>
            <a:r>
              <a:rPr lang="en-US" sz="3100" dirty="0"/>
              <a:t>66% of church members expect a minister and family to live at a higher moral standard than themselves.</a:t>
            </a:r>
            <a:endParaRPr lang="en-US" sz="3100" dirty="0" smtClean="0"/>
          </a:p>
          <a:p>
            <a:r>
              <a:rPr lang="en-US" sz="3100" dirty="0"/>
              <a:t>Over 1,700 pastors left the ministry every month last year. </a:t>
            </a:r>
            <a:endParaRPr lang="en-US" sz="3100" dirty="0" smtClean="0"/>
          </a:p>
          <a:p>
            <a:r>
              <a:rPr lang="en-US" sz="3100" dirty="0" smtClean="0"/>
              <a:t>Over </a:t>
            </a:r>
            <a:r>
              <a:rPr lang="en-US" sz="3100" dirty="0"/>
              <a:t>1,300 pastors were terminated by the local church each month , many without </a:t>
            </a:r>
            <a:r>
              <a:rPr lang="en-US" sz="3100" dirty="0" smtClean="0"/>
              <a:t>cause.</a:t>
            </a:r>
            <a:endParaRPr lang="en-US" sz="3100" dirty="0"/>
          </a:p>
        </p:txBody>
      </p:sp>
    </p:spTree>
    <p:extLst>
      <p:ext uri="{BB962C8B-B14F-4D97-AF65-F5344CB8AC3E}">
        <p14:creationId xmlns:p14="http://schemas.microsoft.com/office/powerpoint/2010/main" val="319425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000" b="1" dirty="0"/>
              <a:t>#1 reason pastors leave the ministry</a:t>
            </a:r>
            <a:r>
              <a:rPr lang="en-US" sz="4000" dirty="0"/>
              <a:t> — Church </a:t>
            </a:r>
            <a:r>
              <a:rPr lang="en-US" sz="4000" dirty="0" smtClean="0"/>
              <a:t>members </a:t>
            </a:r>
            <a:r>
              <a:rPr lang="en-US" sz="4000" dirty="0"/>
              <a:t>are not willing to go the same </a:t>
            </a:r>
            <a:r>
              <a:rPr lang="en-US" sz="4000" dirty="0" smtClean="0"/>
              <a:t>direction, have the same goals and convictions as </a:t>
            </a:r>
            <a:r>
              <a:rPr lang="en-US" sz="4000" dirty="0"/>
              <a:t>the pastor. </a:t>
            </a:r>
            <a:r>
              <a:rPr lang="en-US" sz="4000" dirty="0" smtClean="0"/>
              <a:t/>
            </a:r>
            <a:br>
              <a:rPr lang="en-US" sz="4000" dirty="0" smtClean="0"/>
            </a:br>
            <a:r>
              <a:rPr lang="en-US" sz="4000" dirty="0"/>
              <a:t/>
            </a:r>
            <a:br>
              <a:rPr lang="en-US" sz="4000" dirty="0"/>
            </a:br>
            <a:r>
              <a:rPr lang="en-US" sz="4000" dirty="0"/>
              <a:t>40% report serious conflict with </a:t>
            </a:r>
            <a:r>
              <a:rPr lang="en-US" sz="4000" dirty="0" smtClean="0"/>
              <a:t> parishioners. </a:t>
            </a:r>
            <a:br>
              <a:rPr lang="en-US" sz="4000" dirty="0" smtClean="0"/>
            </a:br>
            <a:r>
              <a:rPr lang="en-US" sz="4000" dirty="0" smtClean="0"/>
              <a:t/>
            </a:r>
            <a:br>
              <a:rPr lang="en-US" sz="4000" dirty="0" smtClean="0"/>
            </a:br>
            <a:r>
              <a:rPr lang="en-US" sz="4000" dirty="0" smtClean="0"/>
              <a:t>70% say that their people will not follow their teachings and are unwilling to change.</a:t>
            </a:r>
            <a:endParaRPr lang="en-US" sz="4000" dirty="0"/>
          </a:p>
        </p:txBody>
      </p:sp>
    </p:spTree>
    <p:extLst>
      <p:ext uri="{BB962C8B-B14F-4D97-AF65-F5344CB8AC3E}">
        <p14:creationId xmlns:p14="http://schemas.microsoft.com/office/powerpoint/2010/main" val="3513878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prophecy pictures\backgrounds\21b.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History of the Church at Ephesus</a:t>
            </a:r>
            <a:endParaRPr lang="en-US" dirty="0">
              <a:effectLst>
                <a:glow rad="101600">
                  <a:schemeClr val="bg1">
                    <a:alpha val="60000"/>
                  </a:schemeClr>
                </a:glow>
              </a:effectLst>
            </a:endParaRPr>
          </a:p>
        </p:txBody>
      </p:sp>
      <p:sp>
        <p:nvSpPr>
          <p:cNvPr id="3" name="Content Placeholder 2"/>
          <p:cNvSpPr>
            <a:spLocks noGrp="1"/>
          </p:cNvSpPr>
          <p:nvPr>
            <p:ph idx="1"/>
          </p:nvPr>
        </p:nvSpPr>
        <p:spPr/>
        <p:txBody>
          <a:bodyPr/>
          <a:lstStyle/>
          <a:p>
            <a:r>
              <a:rPr lang="en-US" dirty="0" smtClean="0">
                <a:effectLst>
                  <a:glow rad="101600">
                    <a:schemeClr val="bg1">
                      <a:alpha val="60000"/>
                    </a:schemeClr>
                  </a:glow>
                </a:effectLst>
              </a:rPr>
              <a:t>They did not repent</a:t>
            </a:r>
          </a:p>
          <a:p>
            <a:r>
              <a:rPr lang="en-US" dirty="0" smtClean="0">
                <a:effectLst>
                  <a:glow rad="101600">
                    <a:schemeClr val="bg1">
                      <a:alpha val="60000"/>
                    </a:schemeClr>
                  </a:glow>
                </a:effectLst>
              </a:rPr>
              <a:t>Within a few years the Church became filled with compromise and worldliness</a:t>
            </a:r>
          </a:p>
          <a:p>
            <a:r>
              <a:rPr lang="en-US" dirty="0" smtClean="0">
                <a:effectLst>
                  <a:glow rad="101600">
                    <a:schemeClr val="bg1">
                      <a:alpha val="60000"/>
                    </a:schemeClr>
                  </a:glow>
                </a:effectLst>
              </a:rPr>
              <a:t>They departed from the faith</a:t>
            </a:r>
          </a:p>
          <a:p>
            <a:r>
              <a:rPr lang="en-US" dirty="0" smtClean="0">
                <a:effectLst>
                  <a:glow rad="101600">
                    <a:schemeClr val="bg1">
                      <a:alpha val="60000"/>
                    </a:schemeClr>
                  </a:glow>
                </a:effectLst>
              </a:rPr>
              <a:t>Their light went out</a:t>
            </a:r>
          </a:p>
          <a:p>
            <a:r>
              <a:rPr lang="en-US" dirty="0" smtClean="0">
                <a:effectLst>
                  <a:glow rad="101600">
                    <a:schemeClr val="bg1">
                      <a:alpha val="60000"/>
                    </a:schemeClr>
                  </a:glow>
                </a:effectLst>
              </a:rPr>
              <a:t>The Church was removed</a:t>
            </a:r>
          </a:p>
          <a:p>
            <a:pPr>
              <a:buNone/>
            </a:pPr>
            <a:r>
              <a:rPr lang="en-US" b="1" i="1" dirty="0" smtClean="0">
                <a:effectLst>
                  <a:glow rad="101600">
                    <a:schemeClr val="bg1">
                      <a:alpha val="60000"/>
                    </a:schemeClr>
                  </a:glow>
                </a:effectLst>
              </a:rPr>
              <a:t>    </a:t>
            </a:r>
            <a:r>
              <a:rPr lang="en-US" b="1" i="1" dirty="0" smtClean="0">
                <a:solidFill>
                  <a:srgbClr val="FFFF00"/>
                </a:solidFill>
                <a:effectLst>
                  <a:glow rad="101600">
                    <a:schemeClr val="bg1">
                      <a:alpha val="60000"/>
                    </a:schemeClr>
                  </a:glow>
                </a:effectLst>
              </a:rPr>
              <a:t>“What a sad ending to such a wonderful beginning!”</a:t>
            </a:r>
            <a:endParaRPr lang="en-US" b="1" i="1" dirty="0">
              <a:solidFill>
                <a:srgbClr val="FFFF00"/>
              </a:solidFill>
              <a:effectLst>
                <a:glow rad="101600">
                  <a:schemeClr val="bg1">
                    <a:alpha val="60000"/>
                  </a:schemeClr>
                </a:glow>
              </a:effectLst>
            </a:endParaRPr>
          </a:p>
        </p:txBody>
      </p:sp>
      <p:pic>
        <p:nvPicPr>
          <p:cNvPr id="23554" name="Picture 2" descr="C:\Users\Ptr. Daniel White\Desktop\Prophecy pictures\prophecy pictures\backgrounds\301158845_a9f8aed427.jpg"/>
          <p:cNvPicPr>
            <a:picLocks noChangeAspect="1" noChangeArrowheads="1"/>
          </p:cNvPicPr>
          <p:nvPr/>
        </p:nvPicPr>
        <p:blipFill>
          <a:blip r:embed="rId4" cstate="print"/>
          <a:srcRect/>
          <a:stretch>
            <a:fillRect/>
          </a:stretch>
        </p:blipFill>
        <p:spPr bwMode="auto">
          <a:xfrm>
            <a:off x="7239000" y="2667000"/>
            <a:ext cx="1752600" cy="2362200"/>
          </a:xfrm>
          <a:prstGeom prst="rect">
            <a:avLst/>
          </a:prstGeom>
          <a:ln>
            <a:noFill/>
          </a:ln>
          <a:effectLst>
            <a:outerShdw blurRad="292100" dist="139700" dir="2700000" algn="tl" rotWithShape="0">
              <a:srgbClr val="333333">
                <a:alpha val="65000"/>
              </a:srgbClr>
            </a:outerShdw>
            <a:reflection blurRad="6350" stA="50000" endA="295" endPos="92000" dist="101600" dir="5400000" sy="-100000" algn="bl" rotWithShape="0"/>
          </a:effectLst>
        </p:spPr>
      </p:pic>
    </p:spTree>
    <p:extLst>
      <p:ext uri="{BB962C8B-B14F-4D97-AF65-F5344CB8AC3E}">
        <p14:creationId xmlns:p14="http://schemas.microsoft.com/office/powerpoint/2010/main" val="33226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nodeType="clickEffect">
                                  <p:stCondLst>
                                    <p:cond delay="0"/>
                                  </p:stCondLst>
                                  <p:childTnLst>
                                    <p:anim calcmode="lin" valueType="num">
                                      <p:cBhvr>
                                        <p:cTn id="36" dur="1000"/>
                                        <p:tgtEl>
                                          <p:spTgt spid="23554"/>
                                        </p:tgtEl>
                                        <p:attrNameLst>
                                          <p:attrName>ppt_w</p:attrName>
                                        </p:attrNameLst>
                                      </p:cBhvr>
                                      <p:tavLst>
                                        <p:tav tm="0">
                                          <p:val>
                                            <p:strVal val="ppt_w"/>
                                          </p:val>
                                        </p:tav>
                                        <p:tav tm="100000">
                                          <p:val>
                                            <p:fltVal val="0"/>
                                          </p:val>
                                        </p:tav>
                                      </p:tavLst>
                                    </p:anim>
                                    <p:anim calcmode="lin" valueType="num">
                                      <p:cBhvr>
                                        <p:cTn id="37" dur="1000"/>
                                        <p:tgtEl>
                                          <p:spTgt spid="23554"/>
                                        </p:tgtEl>
                                        <p:attrNameLst>
                                          <p:attrName>ppt_h</p:attrName>
                                        </p:attrNameLst>
                                      </p:cBhvr>
                                      <p:tavLst>
                                        <p:tav tm="0">
                                          <p:val>
                                            <p:strVal val="ppt_h"/>
                                          </p:val>
                                        </p:tav>
                                        <p:tav tm="100000">
                                          <p:val>
                                            <p:fltVal val="0"/>
                                          </p:val>
                                        </p:tav>
                                      </p:tavLst>
                                    </p:anim>
                                    <p:animEffect transition="out" filter="fade">
                                      <p:cBhvr>
                                        <p:cTn id="38" dur="1000"/>
                                        <p:tgtEl>
                                          <p:spTgt spid="23554"/>
                                        </p:tgtEl>
                                      </p:cBhvr>
                                    </p:animEffect>
                                    <p:set>
                                      <p:cBhvr>
                                        <p:cTn id="39" dur="1" fill="hold">
                                          <p:stCondLst>
                                            <p:cond delay="999"/>
                                          </p:stCondLst>
                                        </p:cTn>
                                        <p:tgtEl>
                                          <p:spTgt spid="23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10600" cy="2209800"/>
          </a:xfrm>
        </p:spPr>
        <p:txBody>
          <a:bodyPr>
            <a:normAutofit fontScale="90000"/>
          </a:bodyPr>
          <a:lstStyle/>
          <a:p>
            <a:r>
              <a:rPr lang="en-US" sz="5400" i="1" dirty="0" smtClean="0"/>
              <a:t>“He that hath an ear, let him hear what the Spirit saith unto the churches”</a:t>
            </a:r>
            <a:endParaRPr lang="en-US" sz="5400" i="1" dirty="0"/>
          </a:p>
        </p:txBody>
      </p:sp>
      <p:pic>
        <p:nvPicPr>
          <p:cNvPr id="12290" name="Picture 2" descr="http://onechristiandad.files.wordpress.com/2013/07/sleeping_in_church.gif"/>
          <p:cNvPicPr>
            <a:picLocks noChangeAspect="1" noChangeArrowheads="1"/>
          </p:cNvPicPr>
          <p:nvPr/>
        </p:nvPicPr>
        <p:blipFill rotWithShape="1">
          <a:blip r:embed="rId2">
            <a:extLst>
              <a:ext uri="{28A0092B-C50C-407E-A947-70E740481C1C}">
                <a14:useLocalDpi xmlns:a14="http://schemas.microsoft.com/office/drawing/2010/main" val="0"/>
              </a:ext>
            </a:extLst>
          </a:blip>
          <a:srcRect t="4751"/>
          <a:stretch/>
        </p:blipFill>
        <p:spPr bwMode="auto">
          <a:xfrm>
            <a:off x="2438400" y="2250057"/>
            <a:ext cx="403977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370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Seven golden candle sticks.jpg"/>
          <p:cNvPicPr>
            <a:picLocks noChangeAspect="1" noChangeArrowheads="1"/>
          </p:cNvPicPr>
          <p:nvPr/>
        </p:nvPicPr>
        <p:blipFill>
          <a:blip r:embed="rId2" cstate="print">
            <a:lum bright="-10000"/>
          </a:blip>
          <a:srcRect/>
          <a:stretch>
            <a:fillRect/>
          </a:stretch>
        </p:blipFill>
        <p:spPr bwMode="auto">
          <a:xfrm>
            <a:off x="1411480" y="21364"/>
            <a:ext cx="6629400" cy="6858000"/>
          </a:xfrm>
          <a:prstGeom prst="rect">
            <a:avLst/>
          </a:prstGeom>
          <a:noFill/>
        </p:spPr>
      </p:pic>
    </p:spTree>
    <p:extLst>
      <p:ext uri="{BB962C8B-B14F-4D97-AF65-F5344CB8AC3E}">
        <p14:creationId xmlns:p14="http://schemas.microsoft.com/office/powerpoint/2010/main" val="185318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76200"/>
            <a:ext cx="4495800" cy="6858000"/>
          </a:xfrm>
        </p:spPr>
        <p:txBody>
          <a:bodyPr>
            <a:normAutofit/>
          </a:bodyPr>
          <a:lstStyle/>
          <a:p>
            <a:r>
              <a:rPr lang="en-US" i="1" dirty="0" smtClean="0"/>
              <a:t>“Therefore </a:t>
            </a:r>
            <a:r>
              <a:rPr lang="en-US" i="1" dirty="0"/>
              <a:t>Eli said unto Samuel, Go, lie down: and it shall be, if he call thee, that thou shalt say, Speak, LORD; for thy servant </a:t>
            </a:r>
            <a:r>
              <a:rPr lang="en-US" i="1" dirty="0" err="1"/>
              <a:t>heareth</a:t>
            </a:r>
            <a:r>
              <a:rPr lang="en-US" i="1" dirty="0" smtClean="0"/>
              <a:t>.” (I Sam. 3:9) </a:t>
            </a:r>
            <a:endParaRPr lang="en-US" i="1" dirty="0"/>
          </a:p>
        </p:txBody>
      </p:sp>
      <p:pic>
        <p:nvPicPr>
          <p:cNvPr id="112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b="7344"/>
          <a:stretch/>
        </p:blipFill>
        <p:spPr bwMode="auto">
          <a:xfrm>
            <a:off x="228600" y="524774"/>
            <a:ext cx="408728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058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7315200" cy="960438"/>
          </a:xfrm>
        </p:spPr>
        <p:txBody>
          <a:bodyPr>
            <a:noAutofit/>
          </a:bodyPr>
          <a:lstStyle/>
          <a:p>
            <a:r>
              <a:rPr lang="en-US" sz="3600" b="1" dirty="0"/>
              <a:t>Seven Keys To Hearing God's Voice</a:t>
            </a:r>
            <a:br>
              <a:rPr lang="en-US" sz="3600" b="1" dirty="0"/>
            </a:br>
            <a:endParaRPr lang="en-US" sz="3600" dirty="0"/>
          </a:p>
        </p:txBody>
      </p:sp>
      <p:sp>
        <p:nvSpPr>
          <p:cNvPr id="3" name="Content Placeholder 2"/>
          <p:cNvSpPr>
            <a:spLocks noGrp="1"/>
          </p:cNvSpPr>
          <p:nvPr>
            <p:ph idx="1"/>
          </p:nvPr>
        </p:nvSpPr>
        <p:spPr>
          <a:xfrm>
            <a:off x="0" y="1457864"/>
            <a:ext cx="9144000" cy="5476336"/>
          </a:xfrm>
        </p:spPr>
        <p:txBody>
          <a:bodyPr>
            <a:noAutofit/>
          </a:bodyPr>
          <a:lstStyle/>
          <a:p>
            <a:pPr marL="0" indent="0">
              <a:buNone/>
            </a:pPr>
            <a:r>
              <a:rPr lang="en-US" b="1" dirty="0" smtClean="0">
                <a:solidFill>
                  <a:srgbClr val="FFFF00"/>
                </a:solidFill>
              </a:rPr>
              <a:t>1. Scripture</a:t>
            </a:r>
            <a:r>
              <a:rPr lang="en-US" dirty="0">
                <a:solidFill>
                  <a:srgbClr val="FFFF00"/>
                </a:solidFill>
              </a:rPr>
              <a:t>: </a:t>
            </a:r>
            <a:r>
              <a:rPr lang="en-US" i="1" dirty="0"/>
              <a:t>"All scripture is given by inspiration of God, and is profitable for doctrine, for reproof, for correction, for instruction in righteousness: That the man of God may be perfect, </a:t>
            </a:r>
            <a:r>
              <a:rPr lang="en-US" i="1" dirty="0" err="1"/>
              <a:t>throughly</a:t>
            </a:r>
            <a:r>
              <a:rPr lang="en-US" i="1" dirty="0"/>
              <a:t> furnished unto all good works." (II Timothy 3:16-17</a:t>
            </a:r>
            <a:r>
              <a:rPr lang="en-US" i="1" dirty="0" smtClean="0"/>
              <a:t>).</a:t>
            </a:r>
            <a:endParaRPr lang="en-US" dirty="0"/>
          </a:p>
          <a:p>
            <a:pPr marL="0" indent="0">
              <a:buNone/>
            </a:pPr>
            <a:r>
              <a:rPr lang="en-US" b="1" dirty="0" smtClean="0">
                <a:solidFill>
                  <a:srgbClr val="FFFF00"/>
                </a:solidFill>
              </a:rPr>
              <a:t>2. The Holy Spirit speaking to our heart</a:t>
            </a:r>
            <a:r>
              <a:rPr lang="en-US" dirty="0" smtClean="0">
                <a:solidFill>
                  <a:srgbClr val="FFFF00"/>
                </a:solidFill>
              </a:rPr>
              <a:t>:  </a:t>
            </a:r>
            <a:r>
              <a:rPr lang="en-US" i="1" dirty="0" smtClean="0"/>
              <a:t>“Howbeit when he, the Spirit of truth, is come, he will guide you into all truth: for he shall not speak of himself; but whatsoever he shall hear, that shall he speak: and he will shew you things to come.”  (John 16:13) </a:t>
            </a:r>
            <a:endParaRPr lang="en-US" dirty="0"/>
          </a:p>
          <a:p>
            <a:pPr marL="0" indent="0">
              <a:buNone/>
            </a:pPr>
            <a:r>
              <a:rPr lang="en-US" b="1" dirty="0"/>
              <a:t> </a:t>
            </a:r>
            <a:r>
              <a:rPr lang="en-US" dirty="0"/>
              <a:t/>
            </a:r>
            <a:br>
              <a:rPr lang="en-US" dirty="0"/>
            </a:br>
            <a:r>
              <a:rPr lang="en-US" dirty="0"/>
              <a:t/>
            </a:r>
            <a:br>
              <a:rPr lang="en-US" dirty="0"/>
            </a:br>
            <a:endParaRPr lang="en-US" dirty="0"/>
          </a:p>
          <a:p>
            <a:endParaRPr lang="en-US" dirty="0"/>
          </a:p>
        </p:txBody>
      </p:sp>
      <p:sp>
        <p:nvSpPr>
          <p:cNvPr id="4" name="AutoShape 2" descr="data:image/jpeg;base64,/9j/4AAQSkZJRgABAQAAAQABAAD/2wCEAAkGBxQPEBUQDhQWFhUVFxQUFBUWFxQXHRQaFBQWFxQUFBYYHiggGBomHBUUITEhJSkrLi4uFx8zODMsNygtLisBCgoKDg0OGxAQGywkICQsLCwwMCwsLCwsLCwsLCwsLCwsLCwsLCwvLCwsLCwsLCwsLCwsLCwsLCwsLCwsLCwsLP/AABEIAMUBAAMBEQACEQEDEQH/xAAcAAABBQEBAQAAAAAAAAAAAAAAAQMEBQYHAgj/xABBEAABAwIEAwUFBgUDAgcAAAABAAIDBBEFEiExBhNBIlFhcYEHMkJSkRQjYnKhsTNDgsHwJNHhkvEVNFNjc6Ky/8QAGgEAAgMBAQAAAAAAAAAAAAAAAAECAwQFBv/EADURAAICAQMBBQcDBAIDAQAAAAABAgMRBBIhMRMiQVFhMnGBkaHR8AWxwRQjUuEzQoKS8WL/2gAMAwEAAhEDEQA/ANnS068xGOToNllFTK1VkHIkNplLsiO4cFMn2Ibj0KZPsRbhRTKXYBuPQp0+wDcKKdPsA3HsQKXYBuFECktOLcehApKgNx65KfYBuF5KfYBuFESfYoNx65al2SDcLy0+zQtwvLR2Ybg5aOzFuFyJ7AyLkRsDIZEbBZFyJ7AyGVGwMi5UbRZDKjaGQyo2BkMqNoZFyo2hkMqNoZEypbQyIWqLiPI24KmUSSZnqNiw1lsi0ijWuKKmyQ2NWqJHI4I1NRFkXlqW0MiiNSURZFyKW0Mi5FJRDIuRPaLIuRPaGQyo2hkXKjaGQyowGRcqMBkMqMBkXKjAZCyeAyFkYDIZUYDIWSwGRbIwGQsngWQsjAZCyMBkLIwGRbIwGQsjABZGACyMAJZLAHkhQaJDblTJEkUNGFzKi6RaxBbIlLJDQrURHAFNCFspIBbKSEFlIBbKSAWykILJgFkwCyACyMALZGACyACyACyABJtJZYFdX41DB/EeL917n6LnXfqdFfC5foaKtNbZ0RMpZ2ysbIw3a4Ag94K2UXRugpxKZxcJOLHbK7BELIAVGABAAgAQAIAEACAEKTA8uUGSQy9USJoo6NcmotkWsS2xKmSGqxERwKaECkhCqSAVSQApoQqkAJgKmAJgCABAAgAQAIA4xx57Qak10tBTDJG0ZM9jmcT77mm+lth5XXFvxfHtJS4z0T4+J0tNTh8rkqMPwmQtzzPIvr2jclci3UQziCOxCrjk3fDHF7IY20xY94bo1zbH0N1fpddZpovck03kw6rQqye6DNZNxDFFEZpzy2gX7RAJ8hfUrdT+txnxsefQ5ktLJS2rk9cP49FXRmWG9gS2zhY6dbdy3aXWq5uMlhrwyQuolU+SXV17IiA49o+60ak+QCeo19VPDeX5IjCqU+h7gq2vNgde47/RLTfqFN72rh+TCdUo9R9bioEDBAgQMEAIUgPLlWySGXqiZNFHRrk1Fsi0iWyJUyS1TREcCmhApoQqkgFUkAKSYCqSYgUgFTyAJgCYAmAIAEACUllYAw1fwnO2eWqg5LpHB7WcwHRr9Tfpe681Z+mXJY525zwzprWVyiotNPzOZ4jwPjZJcGh4bsM8Yv5C62VV6dR9hr4Dnq5N8SPFdxg+kfSsp4jFIywqBMwgCS4aRf5Rc6+Sx1fp8Z75TefLD8PuXzuk4qL6M94g888zVcgnkLi4Bpuxt9bMb0CqUnOOK1tXjnq/eWxiq/Uu8JjrHffMc6Jmtg3QkDwWZqqPC5fmOct3tljQcQgERwMdNUE3ze84+Z7lCVMny+EUSw+PA1GD4BMahlZUyEP1vG3YAi1ieq0aWmbsiorxXPiZrbobHFGyXrzmggAQAIARIYhSA8OUGSQzIVnmWIo6NcisskWsS2RKmSWqaInsKaEKpIQqlkAUsgKpJgClkBU0wBSyIVSyAJgCYAmAIArcZxyCjZnqHhvcNy7wA3KxX66FfdXL8kW10yn0OVcTe02plcW0QETPmIDnH66Bc6Vk7ebH8Ebo6WMevJUUXH2It3mzD8TGH9gFW4pezJr4lnYQfgeKxlRiOd9Q0FriC5+W1h3DwWZThVJOLeTQl3dvgO0lXTULSGRtcdruGjfyjvUGrbnlsi2o9C04fw+txB+ZrnRQHsl50JHUMCjJVw7qWZfQrnPby39zeUGEUmG5REz71wsPifJ3/wCbIsT3LLy/ojKpTsWOkS4Fe2BhkrHxxA7AuAsO4k7nyXV0c1U3O6Sy+i8TPOG54rTY5hGOQVgcaWVsgabOy9D4hdOnVQte1ZT9eCudUoe0ixWgrBAAgBEhiFIDw5QZJEeRZplsSko1yayci2hWqJUyQ1WIiOBTQhVIATQhVIAUsgCeQFUkAKWQFTyIE8gKpZAEZACESW5YAz2JcHUc7nSTsLnHUuMkmn/20C5r/T64Jy3NL4GmOpsXCOX8U4bQskEeHF73A9s5szG+AO7j5Fc2c8S7ryvdydCmU2u+iK2OGEB03aI+EaWWbM58IuckitxDiGSoPJprm+mRu3rZaa9NGC32FW9yeEaPhXgxpLpcSd7gBGtmjS/aJ6rPdqs92rhfUc4utZ6ssOJ/aU2np74ZFnYHCITuGWPOdmsPxnTy0V2m0UpPbN7fH1/0ZHFe1N5KWsxeZszn01Q5ziA2Sd9t7dpsbG6ZQb2sVXtreHJP0X3ZthDu4aRHgwiSpfnne+YnQOkJI+ijLUbViCx+5YoJGnwemNDJmDsthYgGwPmBuskrn1T5+o5QVixjg2GBcUtmJZNZnyuJFj4HuK7Oh/VnuULn8fuc/U/p8oLdDoM4j7RcPp5mwPqGl7nBlmAvALjYZi3QarrPVp8xi2l4+H16mLsZLrwatak01lFRW4lj0FMcsjxm+Rvad/0jbzKyX66qrxy/QtronPoj1R4xDMQ1jxmIvkOh+iqo/Uabnt6P1HZp5w5aJblsZWiPKs1nQuiUtGuRWTkWsK1xKmSWqZA9hTQCqQhUwBSEKmAKQAnkBU8gClkBU0AKQgRkDJ8Rcf01I4xMJml2yR2Iafxv2HlqfBY7daku5z6+H+/zk0V6aU+vBiMUxyorBmrHZId+Sy7Rb8R3f66eC4t+onY+uX+dF+M6VVEK+TLYhjMcYywi3QHS5U6tPKfMglZ5EHD8Nmr3jNdrCbX6ny71dO2vTrjlhGtz5fQ1jJKPBGWkIlqDo2GPtOcTtmPRY9l2rlnovN9ETc1BYj/s0GBcJ1OKWqMYvFCdWUbSRcdOcRr6LpaXQpPNfT/J9f8Ax+5ht1PGF1/PmQ/bphJdR0lNTNYyNsjjYDK0ZWWaAAO4v+i2Tdemknjwfv6opqhK7KycawDEX0VSyWMtqGxuBfES7LI0e8LEd3UXU7a4Wx78cfn8ko74t7JZOySYyKmMVMIEVM64aWkaaDMy46g3G3Qryuog42OO3Dz0/PA7GnUHH2smck4tpYecM7pC1pyWGfPJs2O+w6klaa/0263a5LGf28x3auNaxXz+fuZmomrqwXe7kxnYDe3iV0IQ0mn6LdIocdRat03tX1HsOwmOMjks5r7i7zqL+fX0ULdRZP2ntXkOMa6/YXPmzfzcRVghDKiblsA1LbBzvDNusiunt7OLbXkQ7CvO7Bj8R4qZDpTAl3zE3JPer6tFObzPoNzS6Efh2kr62sje0ujcHhwe+7bZe1a2/T9VbdLTVVtLl+n3ISUusuh9ItN2gnewv9F1qpOVcW+uEcl9RiYqm1lsSmolyqyci1hWqJUyS1WED2FIBQmhCqWQBNMAUhCpgCYApIBUwBSAqOIeJqbD2Z6uVrSfdZu9/gxg1P7KErVHhcvy/OhKMHLocq4g4yq8ScY4r09OfhB7bx15j+nkP1XMv1OevPp4f7OhVp1HllO+sp6Nlmdp3U9B3LGq7bnyat8YmUxXH5ZnWBNv2vsunTpIQWWUTm5E/AOHXPaampfyoB/NeLA/kB1cqtRqUnsrWX5IlXX4s0FDistU4UWCxuHQzEdsjYuJ2jb4rMtJh7ruW/AnO1JeSOk8D+zeDDzz5vvqk6mR2oYTvkv1/EdfJderTymk7OF/iunxObbfniPQ3K3GYzvG5onUro8ScBGdQASH3HVmXtX8u9YdVbVwm+8vL8x8y6mNjfcOMYhxPSUUb4MIomRNe0sdPMM8jgdDYkkj1PosfZyveZy+H5x8kaoVdnyYRrmPOQl7ASfccctzYXLPTWy1tSis4T9/X5k1CLfl7izwHC3xygtYx465gSP6e4rNqr4zhhtotqhsfCNo3By7t1DwGk3DSdB4Bp39Vyu1S4gjS8vqM1nFUVH2aYdobOO4U69HZbzIqlNIorVeLTZRo51iC7sg7bd+62f2NJHL5I96XuNVw5w7R0LTJiLC97XgmQkNazJqMuut1iu1d18ttfC8l45JuppZi18TccJcQUuLVL3QRv8Auh/EykNdrtm71ZRoWrYxtXD5x9zHZNwrxGWfzwNw5ehawYURZljvLYlPRLl1k5FtCtcSpklqmiJ7CkIjYniEdLE6eoeGRsF3OPToAANSSbAAakmwTBJvhHOq/wBok878tJHyY/nkbme4WNiB7rL9xzemyz2anb7Jsr0mfaM9PxZWl3/m32uRcZG+Wga23/dVdvNovWnr8h+HjOtB7NRtuHCNwv13BP6pdtYl1Y3p634Ggo/aBUR258bJR1yXYQO8nUH6D/aUNbJdUVz0UfBmlwrjmkqLAvMTjsJRlB8n+79SFrhqYS68GWemnH1NK11xcag7FaUygVSEc84/4/bEx9HhjzJVHsl0YDxD3kuPZz+Gtuqosux7vP7fc0VUOXUwXD2Fw00hqcce57nNPvPc57iTbU3v3rn26l2yUa48Z5S4ybVXsj3eGUvFXFLHuLaYWjZowaXa02ABI97X9wrqNHl5fiRlZhYZUYFg0+ITNYOy1xF3uBs0HqbalaL76tPHzfkOMJTL+vkocNJjgb9qnb1dbIwi2ptvrc5R6lYoR1Gp703tj9X+eZa3GC45ZM4Z4TrsfkE1W8spxs4iwt8tPHt67ea211wr7lK58X93/BRZbt9rr5HdOHeHqfD4hDSsDR8Tt3PPzPd1K11UKHefL8/sYLLJTfJarRkrImKU8ksZZDLynH4w0Ot5ArNqap2RxCWCdcoxeZLJy3iH2fVd3S85ko1LnvcWH1LtAPVcqWlsrWWuPQ6MNXW+MYOdupXSOLGDPra41bvbQj3vRCmocvgvfJb4bwlyxnqMsbTYnvOugsqLdY5cRHGGCTUcQQUwIhYC4bE/uFVDT2WdehJzSM9PiFTXuIjBO5J6AbE/53raqqdOszZVmU+EW0PBLYahgrH3Zla979AGi3a30NrEX9VQ/wBRc4f21hk1T4knEeJ4nuipMIhfUSsBa06uAJPQjcAW2sFGrQzac73tT+b+AnqduVHn9l8TScPeyqWqc2oxyUnqKZhs1vg4j9h9V1aKGlitbV5v2n9vzgw26nPq/p8jqtBQR08Yip2NjY3QNaAAPotkKo1+yvuZJTcnljj0MERJ1jvLoFRRLmVk5FtCtSKmSWqZE9hMRxX2w4y6bEoaC/3ULBM5vzyOvYn8rdvzFDf9uUl54/lmiiPeRTPrG5LMBFmjU238dBvqf805ux55OluMvjHEM9NKWw5QQG5nvjjkOZzQ6zTIDawI2A6rr6TTwxul18vQ5198stIgjiqdxzTNY/W5LWMjOvfkAH1Csnoq37PAq9RNLnk1GE45HOAGm5A1Y7fx06+i5V+lnW8tceZurujNcFyGgtLj1ItobADTe/msnjguJ2DYnPAQ2nnMe/3ZEjwfxZAxwF9rmyursnFZTKZ1wl7SHMfxisxODlNqTEDu2MCMSaHRzx2rabA2PVWrXTi++sor/pK/ApaOqdhGGzCSna2ZsrGRzjKQ4SNc7KDqCRkJ06O6KxxjqpJxzz9PTHqDzW+pjIqarxKTY2NzmdoPS+//AAe4ra5UaWJFKy18GiHCkVA2R1fI1hLY8maznHK5rpMjBqSS0t1sQDr1WJ6y2+SVS8/rlLP7l0aoRTbZWz49LUf6WgY5jHnLZusk19g4t2H4R6kq6GkhX37Xl/RA7G+I8I6XwB7JgwNnxQAu0Lacagd3NI94/hGnmtChK15fC+r+37+4x2ajHEfmdbjYGgNaAABYAaAAdAFshGMFiJibb5Z7UsgM1VUyJhklc1jGi7nOIaAO8k6BJyS5YJN8IwGOe1FlzHhkZnftzHBzYx4gWzP/AEB6FZLdXGBrr0kn7RmcSo6qsbzsWnLWbtj91vQ9mIaXGmrrlce3WylLu8/n50N1VUI9CqquKIKMZKVoJ+ZwF3aaHwUIaSy15kWOaXQx9fjs1U7e9+l/3XTr0tdSyyl2OTJ1Dwu8u++udLltiMumua+1t/Qd6ot10UsQJwqz1LKp4vhprR0bBJKLtAjbZgLst/M9kbKmH6fZZ3rXhevX895KWphHuw5fp0LnA/ZvX4sWzYtIYIdxCPeI3tl+Hzdc+C6NFMY/8Ef/ACf8fiRhuvb9t59F0+J2Dh3hqmw6Pl0kTWDq7dzvFztytlenjF7ny/N/x5GWdkp9ehbq4rPJSYDb1WySIc6xXl0CpolzKyci1hWpFTJLVNEWOBSEcB9uFM6mxWKrt2JI2t9WGzh9HBGmW9WVPrnPzX3Roi9qjNe5/MqYpGyAFoHmP2WNxcHhm9co6l7PY6Ospvs9RBA+WO5cJI2PL2uOj+0Dfex9O9X6dx8Opj1SkvcR+LPY7SVIMlB/pZegFzE49xZ8Hm22+xWxXNdeTMpYOJcR8M1GGyllZGYnXvHK3Vj7HdjhptrbQjS4C0RluXHK8mSTj7mTsM4ldC4R1Wo1aJmi+Yd7h8Q13381gu0UZrdX8maq73F7Z/Mup+MIYScksjnGwcYxqWkAOAldYgEAXA0PVZ69HfL0/PQtldUuev58imqeOnC7IImBl9M7WucRe4uQLg7bFao/pkf+zKHq+eDR8MYv9pg/1cbZg2S7o3AcvVtrN1JEgBcS7S2YDVYtVUqJJVtrPqaKpO2LbKni3iupklMcQbTxNPYjjIIAuXanxJuRYa9Fo0ukp27n3m/MWZLggcPYDU4xVctrw951e+R4OUXuXG5udSdAOq1txqW2Efh0INpLdJn0HwRwJT4Uy7BzJiLPmcBfxDB8DfAepKca8vdPr9F+eZjsuc+PA1i0FBCxXFoaRnMqpWRt73G1z3NG7j4C5SckupKMHJ4SMHiXtOdKeXhNO6Rx0EkjXAX6ZYx2nepb5LLbrIwNUNL4yZmsTwioqiJsYqOyDcMcQAN/cjGjdOtr+K5dmvlJ903V1wj0/PiQa7iukoG5KFgc7/1Hbjv06d3qq6tJdc8zHKeDEYhj9RWyWu5zidG+mw/VdWvS1UxyytzcnhD2EYA6YgyG4tc76XbcEuOml/Wyru1cYcRJQqb6kmbE6Wk7IAleCTy49G5jpZz+o02F1XGi+7l8LzfX5EZXV18dX5IsME4WxLHnZnXhp76k3a2w006yH6+i0VV1VPFMd0vPy+P2M9tkpL+48LyR2fg32eUeFgGJgkl6zPAJ/oHwjy18Vrjp8vda8v6L4fcyytbWI8I1y0lQIAEgPJSYDT1XIkiHOsF5fAqaJc6slItoVpRUyS1TREcUhGY9oPCjMVpHQutnbd0bvldbQ/8ACpsc65K6HVdV5rxRdTKPMJ9H9H5nzrQTSUEzqarBY5pt/h6tPetVsIamtW1c/n7miuUq3smbbD6l0L21FI8hzbkgkXaBe9xfttt4dVyouUWa2oyWDpmHe0KldTumq3iExi7wQ438YwBd3luP1W+mze8eJzrdO4crlHO+NPama+F8NJTxNpj2XT1Ya7Mf/ai17Q0OmYjew3W6Ne189fJFMY5/2c6bwnVNp3Vc0T2QtFw6VzIc/cIhKQ5/fZoN9hqrt6zhAuOrM/I4X7P+/wCqsWfEg2s8Hp0oPutt6k301RjzHu8iwoWVRsyETW3DW5wBfc9w81RZ2K5lj6FsHZ4Jk2uwKeGLnSlrNy5pdYg62Fjo4m19O9UV6qqc9kefgXOucI7m/qVdLVuY5r2Ese03DmktII6gjYrVKC6PoKu1tZPpzgjjJsmExVmIyNjIzMe92nMLCQHNHxEgXsBvdZoWrMot+y/4yVWVNy7i6mdxn2nT1LuVhEJAJtz5G3cf/ji2Hm6/5QoXaqMF1Lq9L/kRaTgtzz9rxiZxJ6yOLna65QDsPw7DuXHt1s5vjg1Lau7BZf0POKce0tAwx4dE0OHxuAJv181KrTzsfT4vr9kQlH/N59F0OZ4rxNPWv7Rc4nz1v4dF069JXUsse9vhEfD8AfK5vMuA65t4Dx9Qp2auMU9oKpt8llV19NRs5YAc8XFmG58OZIP2HzHyWeFV173dF6/wgnbXVw+X6DNDRYhjUgjp4yGCwysBaxo6Z3H+58lohXTQ8LvS+b/0UTnZYsye2J1/gn2PU1HaWstPLvl+Bvoff9bDwV/Zzs5seF5L+WZ3ao8Vr4+J0xjA0ANAAGgA0A8AFojFRWEsFDeep6UgBMAQAJAeSkwGnquRJEKoXPvL4FVRLnVkpFtCtUSpklqmRIOKY7T0g/1ErWH5b3cfJo1Kg7Yp46+4shTOfRGUr/ajA3SnifJ4uIYP7n9FF3S8F+fnqaI6J/8AZnNuJcYhxGZ4rYRG0gFj4zd0R1udR2mm+o8NFCuE6n2lL5fVeD+xr2xcdk+fXxM26CahAfpUUx1ZMzUfpctPQtK1Zr1Dx7M/FP8AOfeinE6uesfNGpwTEYqxwbJk7VruzZNxezmjQ/p5rnX0zp6Z/c0QnGaFPDT4HOq6ExxkHszBscoYL/C1xIY/Xp3+Ksr/AFBrEZ5f0Kp6eLzjhmT4ko55ZnySmSW386eQyk3sdAzRn5el7dF06tVGSXPL8Esfv1Mz0zTwl8X9jNuhHff6fstqkyDpQzIHddv86KSaM84SiXOB8VTUwEbjzIujHbs8Y3bt2Gmxtssuo0VdvPR+f3LKdTKvh8o2ldhtNWRtmq3PjjaL8waEB1rB1wQNbCy5FF1tNjhXz6HQtrhZDMjCUmHCap5NO67C4hj5Bl06OeBewXana4V7prnxSMcK1nC6HVMMwllTKKGUjJRQQ55Db7t0hJe0nxuLjv8AJefsslFdsv8Au38l0OhlRW3rgscT4zo8Mby8OjD5ANZHdNLdnv8A2Sp0tlzyymWX7b48l/JzjGeLKiuf2nOc5x0A7+gAXUr0cK+9IN3G2IuCcLy1ZcHXBaDp+K4GU/U/RK/WQqxtJwpcupJx37LQlseYOkZ77YiDrbtguvpqNumu/WNKvvy8YT8xWWV19X8EVcdZWYi77PSRlrXE2ZGCS7UaOduQLDwWhUU0d6XMvzojO7LbVx3YnTuCvYm1mWXE3XO/Jaf/ANvG3kPqrv7tnXur6/6KN9dfscvzf8HX8PoI6eMRQMbGwbNaAB5+J8VbXXGCxFFEpOTyySrCIJgCABMAQAIA8lJgNPVciaINQudqC6BV0S58CUi2hK0ppIqZznjXj9we6moTlDbtfKNyeoZ3eapzKznov3N1OnUeZdTnFRU7vlcSTuSbkn11JU4wzxFGltLqRJK89BlBGlxc/wDCuVK8eSuVnkRZCZdXbW69QdtFasQ6Fed3UIhlBAFgdxsD5gbpS5eWC4WBYY2s7bNCNiND9QnKTlwwSSLWm4kniIyuzAODiCBZxHzW300ud1mlpK5dVgsVkkXdHxTFKGsqo8mur4w0CxuCXtsbnXuWWeilHLg8litXiXDuGaSqtyWNkYb/AHxa5o8GOe0WzeJsqVqb688tBiLWWV9Z7OYXRyOp2nM1jrBsocMwGgJueqtr/VLdy3PjPkKdMMeTOY4NLHFMyWdjZGi94x1Nja4OgsbLv3xnODjB4fmc6pLcpSRZ1FfUYpKIWZWR6HKNGsA+OR3WwJ1+gVFdNWkjufXz+xdKUrZY8DeYzPR4VTRU2Gx82pkLbOc0l879mSZTq1gJOVulzbzOJ51U+uIx6v8Ahffr5+Bd/wASy1y+i8vV/nAYhhjsKwqWKQl1ZVOjMzgbkyPdn5YtvkbdxPe5Ut9tqlniEPD09fVhBdzPV8/H193gvRHOhhskr7POuu3S3f3eS6vbwhHukFCUupaS08NGLyuFzoWMN3OFv0679eizKdt77q+L6FknCtckGpx+oqLw0jTFG4+6wkud3B8m58hbfZaIaWqnv2PL9f4RnlbbZ3YLCNvwT7GpZ7S15MTN8pHbd/Sfd83fRTds7PY4Xn9ir+3V6v6HbcA4ep6CPl0sYYOrt3O/M46n9lKFUY8+PmUTtlPqWquKwTAE8gCAFTAEwBAAgDyUmAzIoSJohVC5t5dAq6JYIEpFi9hcxzWmxIIB7iRorLYtwaRCLxJNnzzicDqZ8jJhZ0ZOa/h19f7qVeJpbfE6kmlyUUcxec8m/QfKO4Lc47VtiZ9zfLHybkXF77Adb9wVa6cEtuS4qKmgoISKlj6mrcP4LXGOOC97cx41e7Y5Rp0Uqa5XLK4Xn/P5j49Cqy1VvH/37L6sx78dcfgaNTe19rbWWpaSK8WZ/wCpfkSaXEWv02Pcq50OJfXcpFjE/vWZouTHCy/go5wMtaf7RRsbNFNyi/VrWS5XuAvZzmNN7afEq1YpScVn3+HzJbeAxbj2r5L4n1ROdpBGSJztdNH5czT43ur4Udo1mKa9SqcowXkzC4dQSVDxHC1znHoBf69y6FtsKo7pPBlpqnN4RpqSVtCeTTt59W45Q1vaYx3p/Ed4bBc6cZajv2PbWvPq/sat8au7DmR0jg3AmYYH11e8TV7hdzj2m0gcPdvsZddh5Cw1OS3XwaUKY+7yX/6fm/JeHV88KUKJSeZvjxfi/ReS9fEosdxmOZ32qaXI0NkbGDqblwudPee7UnusOiqqps/44rLym/8AZplKEVlvBiKriR2sdGzLck8wgF5vp2R8PnuurDRRXetefTwMMtTJ8Vr4l1wZ7M6rEnCWS7IjqZH31/L1efLTxVstRnu1L7IrcIw71r58vE7vwpwNSYa0clmaQfzX2J/pGzfTXxKjGlZ3T5f54FVl8pLC4RpleUAmAIAVMATyIEwBMBUwBAAmB5KTAZkVciaINQudeXQKuh2WCBORbQrQilnL/b+1jaWBwaOY+UNL7a5QCcp7xeynpor+o4/xb/ZF0JPs2vDKOS0z7G+3Ra5rgvRZ4PJlqGva7KWXc09xaCRZZrv+Nokm0ZSric55c83c8lzu+7jfXxXUhKKjhdEYp1SlLLGXU5U96Iuh44GiLKZThon0eJFmjtR+yz2UKXKNFd7XEiz/APGwwOay5zAA2A6G4sSNPRZv6Vt5Zo/qIrpySZcPqpoBVjLHE53LHbGYlo+XcWt4bhQVlFc+yfLXPTglttnyuCEzDIoRnrJLXBc1jO051jaxPw9d1c752PbTH4voRdddfNjyx5vEcpAgoWinYdCWXzuuLHM/fboFD+jhF9pc9z9enwQu3nZ3K1hGjwMxYTGZZTkc4WJFjM8H4Yx/Lae/dYL+01k9seUv/Ve/zZqrVemhyZ3iLi2at7DfuoR7sbCfq87ud4roabQVULL5fn9jHbqbLnhcIThjg6qxJ+WljLgDZzzoxn5nHT0Fz4K+zURi8ePkvz9xKnC3TZ3fgr2U09C1r6q08w1Nx2AfBp971+gWWUJWPM+nl9/z5ilqMLFax6+P+jobRYWGwV8UksIzCqQgQAJgCABMAQAqkIEwBMAQAIA8lAxqRVyJIgVC5t5fEq6HYLDAlIt4VoRUzn3t3w502HNkaL8qQPPkRYqVM9mqi34potqWYSS9H8jhcNSSB1HculKGGy2Esokw1OR4d/ljuq5V7otE8jUFe+llc1gjc0m+WRjHg+WYXHoVN1xtim8p+jwVRm4SwX3EVZA6kifDTxCZxIktG5oAtplyu7/3WPTRt7aUZye3w5L7mticVyY3kPefdt+n7rq7oxXU57rnN8o9wUNyOY9rBexJ1t6BRlbhd1NjjQ/+zwSHughd9250hGxtlCrStsXeWPqW7qq/Z5PbOfM0uHYjG7r5QL/qfRJ9lW8Plkl21q44Q3PSwxn+LzO/KLC/hfdSjZbJezgi6qYcylkUYvyxamaGH593eh6Jf0+//kefTwIy1WFitYGsPpZKqYDtPLiMzie/qSVO2yFNeehXVCds/M7xwZ7IKNsTJqtzp3kAlt8jGn5bDV3117lz4aiWojuTwvJdfi/sX2T7KW2K+Z1KjpGQsEcLGsY0Wa1oAAHgAr4QUVwZZScnljysIggAQAJgCAFTAEwBAApZAVMAQIEZAEwPJQMZkVciSIFSubeXxKyh2CxRJSFxriKCgjz1DrX91g1c7yH91buecR5YoVSn06HMcZ9pD6t/KfG1tM64c33nOB6l39gnZppSjlvlco21QhWzmGLUZpZiBrG43Y7pY7C/eurRb21az1XUzWR7KfowhAdqiWUTTyLUU2cW6jb/AGKUJ7WKcNyK8wSt6W9QtG6DM+27oONonu95wHje/wCyTtiuiJdjbLqx+owyGMgGozbF1mOFu8a7quF9kk8Qx8SUtNCPtSI1SIWPPKL3N6ZgAfVWQ7WUe+kmVt0wfdyyPLMXd9uguVZGKRXOxzGgNbKWSpLnBpsG4cZJZ0j8w7m6fqubqddKHEVj3m+rSx6yeTcYVhAjYTAyzQO1bp5lcW6+U332dGFaiu6dJ9nmKF4dC43AF238NwrNDPZbt8JfuY9bBNbjbrtnMBAAjIwCFhdBApACMgCeQBACp5AEwBMATAEACMiEKBjEihIkiBUrnXl8TN1+KNpKZ8zvhGg7z0C56z0XVlyhulg4ji2JyVcrppnEuP6DoB3BdKutQWEafRdCC5WCH4aoObyJ25ozexA1jPf5KEq2n2lbw/3HlSW2SyiprsOkpTc9qM+64bFa674XLHR+RllXKrnqh6nnDhooTg0ycZJkxsYPd6qpyaLEOiToQPRV48ckskaowgyi4tfzVsNSoPDISqU0VMmEvBtYfVa1qIMzS0z8Bp+GvA6KaviyD0skiIWG9raq3KwZ3Fp4N5wDhrtTOS1p2HXzAXD/AFO6L4h1Opo4SS7xq6oFrskd7d3zdy5UMNZkbX1wjZcIUDqephY8EOcx8pB+FpFm38zdTpbdsX6mbUOLqlj3fHKOhr0ByAQAJACYCpgCBAmAJgCYAgBUwBMAQAJgeSgBmRVyJIr6krn3l8TB8cUjpaBwZraziPJYoSUZps1Ve00ceXTLEFkZJYLDh/EjSVDJg0OAPaadnNOjgfRV3VqyG1jXB0Go4Rp8RjNRhMjcrtZKV50aeob8h/RYFZOt4a5Xj4/7/cj2m3iz5+BzzGuCZIHOyh0bhry3dfynqt9P6lGXdn8xS0uVurf2KOKZ8f8AFa4eYK2ShCfsMqW5e0iwpqtrhfdZ51uJJPJNjeLKhpk0ORwNeoubiPA/HhkZ3UHqJ+BJRLCLBmMAfkHgTZUS1M5cZJdmupp8E4flqAHQsN77kWbbvzFZoqdstkFlkpzhWsyePzyNHiDafCxzalwnqrXjibs09CR0H4j6BbFo66Vix5l5Love/H3f/TP2k7/ZWI+fi/d+fEmcBMlndJW1Ju99mjoABqGtHQC6Wkjvu3eC/cr1bUIKte82a65zgQAIAEACYAgBUxAmAJgCABMBUwBAAmB5cgBiRVyJor6lYLi6JU0jA5uVwuCLELDtT4LJPDyjBcWeztwJmohmB1MfUflVkNRKvu2dPP7mmFsZ9eH9Dn01O5ji17S0jcEWW2M1JZTLHFrqeMqeQH6CvlpniSne5jh1abfXvCUoRmsSQGwj9pbpGcvEadkzfnb2XjxA2v6hZZ6FS5i+fzxFBKLzHj9vkUWIcS0gdZrXuY46tkbq3yKcNDf1Twyx3w/7FHI2nkcTSu5d9gVrTugv7qyV4hL2DaRYQ50LAxkL8rLXDrFzvmOm6471CVjbbWWbOzykZ6fCK2GxMYIJA3XQjqNLPjJmlTYifTYTXEX5Dfr/AMKid+l6bn8iUap+JbvhxGKNtqePQ6H3jv1Fgs6lpJS5k/kS2y8GWMtbikjg2qrG0zLXDY7R30tYu979VNamquOKYt/H7YILTRzlpfv+5IwaibOwU1O0TTXIlm1LY9d3OPvHwWdxnKecYz0X54epbKca1mT4/c6lhVC2nhbEzZotfvPUldnT0qqGPF9Th3WOybkyVdaMlQXSyMW6eRBdABdMAumAXQAt08gF0wC6eQC6AFunkQXTyAl0AI4oGMSFQkSRX1JWC4uiVGHv0CxosmW8TlYUsg4vw5TVg++jBPzDQj1Vbpw8weH9C6vUThx1XqYLGPZc9t3UsgcPldofqpK+yHtxz6o0x1FcuvBj8Q4ZqYD95C63eBcforo6muXj8y5Rz7PJTyQ23FvNXqQtoxLTB24urI2NEXEhSYUPhuFetR5lLpXgEUU8f8OVw8iUpSpn7UUPbaukiScRrbAGUm2ouq+x0v8AiS33+ZZUvEeIjssf6WuqJ6TR9WicbL35F7QUmNVlsr3tB62yj6kLO/6GHCjl/Mm5zXtSSNbhHssMjxLis75iPgBNvIlTjKxrFcVBfUzz1UV05fr0+R0rDqGKmjEVOxrGDZrRZW11xh06+b6mGdkpvMmSs6tyQwGdPIYDMgAzJ5DAZ0ZDAudPIgzIAMyeQDMnkBcyeQDMjIBmTyAZkZAMyeQwGZPIYEc5LIDEjlGTJJFfUuWG4uiUGHz6LKWzRbxTqWSpoktnT3EcHsTp7hYEdKDuotRl1Q1ldCDVYVTy/wASJh9Aq+wh4cFsb7V4lTPwVRP/AJVvIkJ7JLpNli1U/FIiO9ntH3O/6ipf3f8AP6Ev6p/4o9N9n9GOjj/UUYs/z+gv6qX+KJkHBdEz+UD5klHZyfWbE9VZ4Y+Rb0mGU8X8OJjfJoT7Cvx595VK6yXVk9soGyvjtj0RVjIvPUt4sBzk9wYF56N4YDnJ7wwLzk94YDno3htDnI3htDnJ7w2i85G8MBzk94bQ5yN6DAc9G8NovOT7QW0OcnvDaHORvDAvOR2gbQ5yfaBtPJmR2g9ozJMk5kkiBUyrHZLJbFGRo5yq2aJIs4qoqDKnFEltUUhbUe/tRQLaj0KkoyG0UVJRkNqPX2goyLAfaCjIYFFQUZYYPQnKNzFgXnlPcwwLzijcwwLzinuYYF5xRuYYDnFG5hgXnFPcwwHOKNzDAc4o3MMC84o3sMBzijcwwHOKNzDAvOKe9hgOcUb2GA5xRvYYPQmKN7DAc0p72GBeaUb2GA5pRvYYDmlG9hg8mUo3sMDT5SjcySREmkKrkyaR/9k="/>
          <p:cNvSpPr>
            <a:spLocks noChangeAspect="1" noChangeArrowheads="1"/>
          </p:cNvSpPr>
          <p:nvPr/>
        </p:nvSpPr>
        <p:spPr bwMode="auto">
          <a:xfrm>
            <a:off x="155575" y="-2560638"/>
            <a:ext cx="6943725"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146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0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05600"/>
          </a:xfrm>
        </p:spPr>
        <p:txBody>
          <a:bodyPr>
            <a:noAutofit/>
          </a:bodyPr>
          <a:lstStyle/>
          <a:p>
            <a:pPr marL="0" indent="0">
              <a:buNone/>
            </a:pPr>
            <a:r>
              <a:rPr lang="en-US" b="1" dirty="0" smtClean="0">
                <a:solidFill>
                  <a:srgbClr val="FFFF00"/>
                </a:solidFill>
              </a:rPr>
              <a:t>3. Listening intently to </a:t>
            </a:r>
            <a:r>
              <a:rPr lang="en-US" b="1" dirty="0">
                <a:solidFill>
                  <a:srgbClr val="FFFF00"/>
                </a:solidFill>
              </a:rPr>
              <a:t>Preaching: </a:t>
            </a:r>
            <a:r>
              <a:rPr lang="en-US" i="1" dirty="0" smtClean="0"/>
              <a:t>“Therefore </a:t>
            </a:r>
            <a:r>
              <a:rPr lang="en-US" i="1" dirty="0"/>
              <a:t>we ought to give the more earnest heed to the things which we have heard, lest at any time we should let them slip</a:t>
            </a:r>
            <a:r>
              <a:rPr lang="en-US" i="1" dirty="0" smtClean="0"/>
              <a:t>.” (Heb. 2:1)</a:t>
            </a:r>
            <a:r>
              <a:rPr lang="en-US" i="1" dirty="0"/>
              <a:t> </a:t>
            </a:r>
            <a:r>
              <a:rPr lang="en-US" i="1" dirty="0" smtClean="0"/>
              <a:t>“</a:t>
            </a:r>
            <a:r>
              <a:rPr lang="en-US" i="1" dirty="0"/>
              <a:t>For this cause also thank we God without ceasing, because, when ye received the word of God which ye heard of us, ye received it not as the word of men, but as it is in truth, the word of God, which effectually </a:t>
            </a:r>
            <a:r>
              <a:rPr lang="en-US" i="1" dirty="0" err="1"/>
              <a:t>worketh</a:t>
            </a:r>
            <a:r>
              <a:rPr lang="en-US" i="1" dirty="0"/>
              <a:t> also in you that believe</a:t>
            </a:r>
            <a:r>
              <a:rPr lang="en-US" i="1" dirty="0" smtClean="0"/>
              <a:t>.”</a:t>
            </a:r>
            <a:r>
              <a:rPr lang="en-US" i="1" dirty="0"/>
              <a:t> </a:t>
            </a:r>
            <a:r>
              <a:rPr lang="en-US" i="1" dirty="0" smtClean="0"/>
              <a:t>(I </a:t>
            </a:r>
            <a:r>
              <a:rPr lang="en-US" i="1" dirty="0"/>
              <a:t>Thess. </a:t>
            </a:r>
            <a:r>
              <a:rPr lang="en-US" i="1" dirty="0" smtClean="0"/>
              <a:t>2:13)</a:t>
            </a:r>
            <a:endParaRPr lang="en-US" b="1" dirty="0" smtClean="0"/>
          </a:p>
          <a:p>
            <a:pPr marL="0" indent="0">
              <a:buNone/>
            </a:pPr>
            <a:r>
              <a:rPr lang="en-US" b="1" dirty="0" smtClean="0">
                <a:solidFill>
                  <a:srgbClr val="FFFF00"/>
                </a:solidFill>
              </a:rPr>
              <a:t>4. Godly Counsel</a:t>
            </a:r>
            <a:r>
              <a:rPr lang="en-US" dirty="0">
                <a:solidFill>
                  <a:srgbClr val="FFFF00"/>
                </a:solidFill>
              </a:rPr>
              <a:t>: </a:t>
            </a:r>
            <a:r>
              <a:rPr lang="en-US" i="1" dirty="0"/>
              <a:t>"Where no counsel is, the people fall: but in the multitude of counsellors there is safety." (</a:t>
            </a:r>
            <a:r>
              <a:rPr lang="en-US" i="1" dirty="0" smtClean="0"/>
              <a:t>Prov. </a:t>
            </a:r>
            <a:r>
              <a:rPr lang="en-US" i="1" dirty="0"/>
              <a:t>11:14</a:t>
            </a:r>
            <a:r>
              <a:rPr lang="en-US" i="1" dirty="0" smtClean="0"/>
              <a:t>)</a:t>
            </a:r>
            <a:r>
              <a:rPr lang="en-US" dirty="0"/>
              <a:t/>
            </a:r>
            <a:br>
              <a:rPr lang="en-US" dirty="0"/>
            </a:br>
            <a:r>
              <a:rPr lang="en-US" dirty="0"/>
              <a:t/>
            </a:r>
            <a:br>
              <a:rPr lang="en-US" dirty="0"/>
            </a:br>
            <a:endParaRPr lang="en-US" dirty="0"/>
          </a:p>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60078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b="1" dirty="0" smtClean="0">
                <a:solidFill>
                  <a:srgbClr val="FFFF00"/>
                </a:solidFill>
              </a:rPr>
              <a:t>5. Confirmation </a:t>
            </a:r>
            <a:r>
              <a:rPr lang="en-US" b="1" dirty="0">
                <a:solidFill>
                  <a:srgbClr val="FFFF00"/>
                </a:solidFill>
              </a:rPr>
              <a:t>– </a:t>
            </a:r>
            <a:endParaRPr lang="en-US" b="1" dirty="0" smtClean="0">
              <a:solidFill>
                <a:srgbClr val="FFFF00"/>
              </a:solidFill>
            </a:endParaRPr>
          </a:p>
          <a:p>
            <a:pPr>
              <a:buFont typeface="Wingdings"/>
              <a:buChar char="Ø"/>
            </a:pPr>
            <a:r>
              <a:rPr lang="en-US" b="1" dirty="0" smtClean="0"/>
              <a:t> Comparing </a:t>
            </a:r>
            <a:r>
              <a:rPr lang="en-US" b="1" dirty="0"/>
              <a:t>Scripture with </a:t>
            </a:r>
            <a:r>
              <a:rPr lang="en-US" b="1" dirty="0" smtClean="0"/>
              <a:t>Scripture:</a:t>
            </a:r>
          </a:p>
          <a:p>
            <a:pPr marL="0" indent="0">
              <a:buNone/>
            </a:pPr>
            <a:r>
              <a:rPr lang="en-US" b="1" dirty="0"/>
              <a:t>     -  </a:t>
            </a:r>
            <a:r>
              <a:rPr lang="en-US" i="1" dirty="0" smtClean="0"/>
              <a:t>I Cor. </a:t>
            </a:r>
            <a:r>
              <a:rPr lang="en-US" i="1" dirty="0"/>
              <a:t>2:13 </a:t>
            </a:r>
            <a:r>
              <a:rPr lang="en-US" i="1" dirty="0" smtClean="0"/>
              <a:t>“Which </a:t>
            </a:r>
            <a:r>
              <a:rPr lang="en-US" i="1" dirty="0"/>
              <a:t>things also we speak, not in the words which man's wisdom </a:t>
            </a:r>
            <a:r>
              <a:rPr lang="en-US" i="1" dirty="0" err="1"/>
              <a:t>teacheth</a:t>
            </a:r>
            <a:r>
              <a:rPr lang="en-US" i="1" dirty="0"/>
              <a:t>, but which the Holy Ghost </a:t>
            </a:r>
            <a:r>
              <a:rPr lang="en-US" i="1" dirty="0" err="1"/>
              <a:t>teacheth</a:t>
            </a:r>
            <a:r>
              <a:rPr lang="en-US" i="1" dirty="0"/>
              <a:t>; comparing spiritual things with spiritual</a:t>
            </a:r>
            <a:r>
              <a:rPr lang="en-US" i="1" dirty="0" smtClean="0"/>
              <a:t>.”</a:t>
            </a:r>
          </a:p>
          <a:p>
            <a:pPr marL="0" indent="0">
              <a:buNone/>
            </a:pPr>
            <a:r>
              <a:rPr lang="en-US" i="1" dirty="0"/>
              <a:t>     -  </a:t>
            </a:r>
            <a:r>
              <a:rPr lang="en-US" i="1" dirty="0" smtClean="0"/>
              <a:t>Acts </a:t>
            </a:r>
            <a:r>
              <a:rPr lang="en-US" i="1" dirty="0"/>
              <a:t>17:11  </a:t>
            </a:r>
            <a:r>
              <a:rPr lang="en-US" i="1" dirty="0" smtClean="0"/>
              <a:t>“These </a:t>
            </a:r>
            <a:r>
              <a:rPr lang="en-US" i="1" dirty="0"/>
              <a:t>were more noble than those in Thessalonica, in that they received the word with all readiness of mind, and searched the scriptures daily, whether those things were so.”</a:t>
            </a:r>
            <a:endParaRPr lang="en-US" i="1" dirty="0" smtClean="0"/>
          </a:p>
          <a:p>
            <a:pPr>
              <a:buFont typeface="Wingdings"/>
              <a:buChar char="Ø"/>
            </a:pPr>
            <a:r>
              <a:rPr lang="en-US" b="1" dirty="0" smtClean="0"/>
              <a:t> By the mouth of two or three witnesses</a:t>
            </a:r>
            <a:r>
              <a:rPr lang="en-US" dirty="0" smtClean="0"/>
              <a:t>: </a:t>
            </a:r>
            <a:r>
              <a:rPr lang="en-US" i="1" dirty="0" smtClean="0"/>
              <a:t>(Matthew 18:16)</a:t>
            </a:r>
            <a:endParaRPr lang="en-US" i="1" dirty="0"/>
          </a:p>
        </p:txBody>
      </p:sp>
    </p:spTree>
    <p:extLst>
      <p:ext uri="{BB962C8B-B14F-4D97-AF65-F5344CB8AC3E}">
        <p14:creationId xmlns:p14="http://schemas.microsoft.com/office/powerpoint/2010/main" val="354625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b="1" dirty="0" smtClean="0">
                <a:solidFill>
                  <a:srgbClr val="FFFF00"/>
                </a:solidFill>
              </a:rPr>
              <a:t>6. The peace of God</a:t>
            </a:r>
            <a:r>
              <a:rPr lang="en-US" dirty="0" smtClean="0">
                <a:solidFill>
                  <a:srgbClr val="FFFF00"/>
                </a:solidFill>
              </a:rPr>
              <a:t>: </a:t>
            </a:r>
            <a:r>
              <a:rPr lang="en-US" i="1" dirty="0" smtClean="0"/>
              <a:t>"Let the peace of Christ rule in your hearts, to which indeed you were called in one body; and be thankful" (Col. 3:15). “And the peace of God, which </a:t>
            </a:r>
            <a:r>
              <a:rPr lang="en-US" i="1" dirty="0" err="1" smtClean="0"/>
              <a:t>passeth</a:t>
            </a:r>
            <a:r>
              <a:rPr lang="en-US" i="1" dirty="0" smtClean="0"/>
              <a:t> all understanding, shall keep your hearts and minds through Christ Jesus.” (Phil. 4:7) </a:t>
            </a:r>
            <a:endParaRPr lang="en-US" dirty="0" smtClean="0"/>
          </a:p>
          <a:p>
            <a:pPr marL="0" indent="0">
              <a:buNone/>
            </a:pPr>
            <a:r>
              <a:rPr lang="en-US" b="1" dirty="0" smtClean="0">
                <a:solidFill>
                  <a:srgbClr val="FFFF00"/>
                </a:solidFill>
              </a:rPr>
              <a:t>7. Circumstances/Timing</a:t>
            </a:r>
            <a:r>
              <a:rPr lang="en-US" dirty="0">
                <a:solidFill>
                  <a:srgbClr val="FFFF00"/>
                </a:solidFill>
              </a:rPr>
              <a:t>: </a:t>
            </a:r>
            <a:r>
              <a:rPr lang="en-US" dirty="0" smtClean="0"/>
              <a:t>“</a:t>
            </a:r>
            <a:r>
              <a:rPr lang="en-US" i="1" dirty="0" smtClean="0"/>
              <a:t>For </a:t>
            </a:r>
            <a:r>
              <a:rPr lang="en-US" i="1" dirty="0"/>
              <a:t>a great door and effectual is opened unto me, and there are many adversaries</a:t>
            </a:r>
            <a:r>
              <a:rPr lang="en-US" i="1" dirty="0" smtClean="0"/>
              <a:t>.” (I Cor. 16:9</a:t>
            </a:r>
            <a:r>
              <a:rPr lang="en-US" i="1" dirty="0"/>
              <a:t>) </a:t>
            </a:r>
            <a:r>
              <a:rPr lang="en-US" i="1" dirty="0" smtClean="0"/>
              <a:t>“As </a:t>
            </a:r>
            <a:r>
              <a:rPr lang="en-US" i="1" dirty="0"/>
              <a:t>for God, his way is perfect: the word of the LORD is tried: he is a buckler to all those that trust in him</a:t>
            </a:r>
            <a:r>
              <a:rPr lang="en-US" i="1" dirty="0" smtClean="0"/>
              <a:t>.” (Psalms </a:t>
            </a:r>
            <a:r>
              <a:rPr lang="en-US" i="1" dirty="0"/>
              <a:t>18:30) </a:t>
            </a:r>
            <a:r>
              <a:rPr lang="en-US" i="1" dirty="0" smtClean="0"/>
              <a:t>“Wait </a:t>
            </a:r>
            <a:r>
              <a:rPr lang="en-US" i="1" dirty="0"/>
              <a:t>on the LORD: be of good courage, and he shall strengthen thine heart: wait, I say, on the LORD</a:t>
            </a:r>
            <a:r>
              <a:rPr lang="en-US" i="1" dirty="0" smtClean="0"/>
              <a:t>.”      (Psalms 27:14)</a:t>
            </a:r>
            <a:endParaRPr lang="en-US" i="1" dirty="0"/>
          </a:p>
          <a:p>
            <a:endParaRPr lang="en-US" dirty="0"/>
          </a:p>
        </p:txBody>
      </p:sp>
    </p:spTree>
    <p:extLst>
      <p:ext uri="{BB962C8B-B14F-4D97-AF65-F5344CB8AC3E}">
        <p14:creationId xmlns:p14="http://schemas.microsoft.com/office/powerpoint/2010/main" val="699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438400"/>
          </a:xfrm>
        </p:spPr>
        <p:txBody>
          <a:bodyPr>
            <a:normAutofit/>
          </a:bodyPr>
          <a:lstStyle/>
          <a:p>
            <a:r>
              <a:rPr lang="en-US" i="1" dirty="0" smtClean="0"/>
              <a:t>“To </a:t>
            </a:r>
            <a:r>
              <a:rPr lang="en-US" i="1" dirty="0"/>
              <a:t>him that </a:t>
            </a:r>
            <a:r>
              <a:rPr lang="en-US" i="1" dirty="0" err="1"/>
              <a:t>overcometh</a:t>
            </a:r>
            <a:r>
              <a:rPr lang="en-US" i="1" dirty="0"/>
              <a:t> will I give to eat of the tree of life, which is in the midst of the paradise of God.”</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43175"/>
            <a:ext cx="57531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013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 y="-3810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6858000"/>
          </a:xfrm>
        </p:spPr>
        <p:txBody>
          <a:bodyPr>
            <a:noAutofit/>
          </a:bodyPr>
          <a:lstStyle/>
          <a:p>
            <a:r>
              <a:rPr lang="en-US" sz="3600" i="1" dirty="0">
                <a:effectLst>
                  <a:glow rad="101600">
                    <a:schemeClr val="bg1">
                      <a:alpha val="60000"/>
                    </a:schemeClr>
                  </a:glow>
                </a:effectLst>
              </a:rPr>
              <a:t> </a:t>
            </a:r>
            <a:r>
              <a:rPr lang="en-US" sz="3600" i="1" dirty="0" smtClean="0">
                <a:effectLst>
                  <a:glow rad="101600">
                    <a:schemeClr val="bg1">
                      <a:alpha val="60000"/>
                    </a:schemeClr>
                  </a:glow>
                </a:effectLst>
              </a:rPr>
              <a:t>“In the </a:t>
            </a:r>
            <a:r>
              <a:rPr lang="en-US" sz="3600" i="1" dirty="0">
                <a:effectLst>
                  <a:glow rad="101600">
                    <a:schemeClr val="bg1">
                      <a:alpha val="60000"/>
                    </a:schemeClr>
                  </a:glow>
                </a:effectLst>
              </a:rPr>
              <a:t>midst of the street of it, and on either side of the river, was there the tree of life, which bare twelve manner of fruits, and yielded her fruit every month: and the leaves of the tree were for the healing of the </a:t>
            </a:r>
            <a:r>
              <a:rPr lang="en-US" sz="3600" i="1" dirty="0" smtClean="0">
                <a:effectLst>
                  <a:glow rad="101600">
                    <a:schemeClr val="bg1">
                      <a:alpha val="60000"/>
                    </a:schemeClr>
                  </a:glow>
                </a:effectLst>
              </a:rPr>
              <a:t>nations…Blessed </a:t>
            </a:r>
            <a:r>
              <a:rPr lang="en-US" sz="3600" i="1" dirty="0">
                <a:effectLst>
                  <a:glow rad="101600">
                    <a:schemeClr val="bg1">
                      <a:alpha val="60000"/>
                    </a:schemeClr>
                  </a:glow>
                </a:effectLst>
              </a:rPr>
              <a:t>are they that do his commandments, that they may have right to the tree of life, and may enter in through the gates into the city</a:t>
            </a:r>
            <a:r>
              <a:rPr lang="en-US" sz="3600" i="1" dirty="0" smtClean="0">
                <a:effectLst>
                  <a:glow rad="101600">
                    <a:schemeClr val="bg1">
                      <a:alpha val="60000"/>
                    </a:schemeClr>
                  </a:glow>
                </a:effectLst>
              </a:rPr>
              <a:t>.”</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822035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Users\Ptr. Daniel White\Desktop\Prophecy pictures\prophecy pictures\heaven\ch22_pat_41_River_Water_of_Life.jpg"/>
          <p:cNvPicPr>
            <a:picLocks noChangeAspect="1" noChangeArrowheads="1"/>
          </p:cNvPicPr>
          <p:nvPr/>
        </p:nvPicPr>
        <p:blipFill>
          <a:blip r:embed="rId3" cstate="print">
            <a:lum bright="-30000"/>
          </a:blip>
          <a:srcRect l="15574"/>
          <a:stretch>
            <a:fillRect/>
          </a:stretch>
        </p:blipFill>
        <p:spPr bwMode="auto">
          <a:xfrm>
            <a:off x="0" y="0"/>
            <a:ext cx="9144000" cy="6858000"/>
          </a:xfrm>
          <a:prstGeom prst="rect">
            <a:avLst/>
          </a:prstGeom>
          <a:noFill/>
        </p:spPr>
      </p:pic>
      <p:pic>
        <p:nvPicPr>
          <p:cNvPr id="24581" name="Picture 5" descr="c:\Users\Ptr. Daniel White\Desktop\Prophecy pictures\prophecy pictures\revelation\Tree of Life.jpg"/>
          <p:cNvPicPr>
            <a:picLocks noChangeAspect="1" noChangeArrowheads="1"/>
          </p:cNvPicPr>
          <p:nvPr/>
        </p:nvPicPr>
        <p:blipFill>
          <a:blip r:embed="rId4" cstate="print"/>
          <a:srcRect/>
          <a:stretch>
            <a:fillRect/>
          </a:stretch>
        </p:blipFill>
        <p:spPr bwMode="auto">
          <a:xfrm>
            <a:off x="3505200" y="3048000"/>
            <a:ext cx="2133600" cy="1905000"/>
          </a:xfrm>
          <a:prstGeom prst="ellipse">
            <a:avLst/>
          </a:prstGeom>
          <a:ln>
            <a:noFill/>
          </a:ln>
          <a:effectLst>
            <a:softEdge rad="112500"/>
          </a:effectLst>
        </p:spPr>
      </p:pic>
      <p:pic>
        <p:nvPicPr>
          <p:cNvPr id="24582" name="Picture 6" descr="C:\Users\Ptr. Daniel White\Desktop\Prophecy pictures\prophecy pictures\rapture and second coming\ALPHA-AND-OMEGA.jpg"/>
          <p:cNvPicPr>
            <a:picLocks noChangeAspect="1" noChangeArrowheads="1"/>
          </p:cNvPicPr>
          <p:nvPr/>
        </p:nvPicPr>
        <p:blipFill>
          <a:blip r:embed="rId5" cstate="print"/>
          <a:srcRect/>
          <a:stretch>
            <a:fillRect/>
          </a:stretch>
        </p:blipFill>
        <p:spPr bwMode="auto">
          <a:xfrm>
            <a:off x="2667000" y="152400"/>
            <a:ext cx="3810000" cy="2857500"/>
          </a:xfrm>
          <a:prstGeom prst="ellipse">
            <a:avLst/>
          </a:prstGeom>
          <a:ln>
            <a:noFill/>
          </a:ln>
          <a:effectLst>
            <a:softEdge rad="112500"/>
          </a:effectLst>
        </p:spPr>
      </p:pic>
      <p:sp>
        <p:nvSpPr>
          <p:cNvPr id="8" name="Content Placeholder 7"/>
          <p:cNvSpPr>
            <a:spLocks noGrp="1"/>
          </p:cNvSpPr>
          <p:nvPr>
            <p:ph sz="half" idx="1"/>
          </p:nvPr>
        </p:nvSpPr>
        <p:spPr/>
        <p:txBody>
          <a:bodyPr/>
          <a:lstStyle/>
          <a:p>
            <a:pPr>
              <a:buNone/>
            </a:pPr>
            <a:r>
              <a:rPr lang="en-US" sz="4000" i="1" dirty="0" smtClean="0">
                <a:effectLst>
                  <a:glow rad="101600">
                    <a:schemeClr val="bg1">
                      <a:alpha val="60000"/>
                    </a:schemeClr>
                  </a:glow>
                </a:effectLst>
              </a:rPr>
              <a:t>  “Who is he that </a:t>
            </a:r>
            <a:r>
              <a:rPr lang="en-US" sz="4000" i="1" dirty="0" err="1" smtClean="0">
                <a:effectLst>
                  <a:glow rad="101600">
                    <a:schemeClr val="bg1">
                      <a:alpha val="60000"/>
                    </a:schemeClr>
                  </a:glow>
                </a:effectLst>
              </a:rPr>
              <a:t>overcometh</a:t>
            </a:r>
            <a:r>
              <a:rPr lang="en-US" sz="4000" i="1" dirty="0" smtClean="0">
                <a:effectLst>
                  <a:glow rad="101600">
                    <a:schemeClr val="bg1">
                      <a:alpha val="60000"/>
                    </a:schemeClr>
                  </a:glow>
                </a:effectLst>
              </a:rPr>
              <a:t> the world but he that believeth that Jesus is the Son of God.”</a:t>
            </a:r>
          </a:p>
          <a:p>
            <a:endParaRPr lang="en-US" dirty="0"/>
          </a:p>
        </p:txBody>
      </p:sp>
      <p:sp>
        <p:nvSpPr>
          <p:cNvPr id="9" name="Content Placeholder 8"/>
          <p:cNvSpPr>
            <a:spLocks noGrp="1"/>
          </p:cNvSpPr>
          <p:nvPr>
            <p:ph sz="half" idx="2"/>
          </p:nvPr>
        </p:nvSpPr>
        <p:spPr/>
        <p:txBody>
          <a:bodyPr>
            <a:noAutofit/>
          </a:bodyPr>
          <a:lstStyle/>
          <a:p>
            <a:pPr algn="ctr">
              <a:buNone/>
            </a:pPr>
            <a:r>
              <a:rPr lang="en-US" sz="3600" i="1" dirty="0" smtClean="0">
                <a:effectLst>
                  <a:glow rad="101600">
                    <a:schemeClr val="bg1">
                      <a:alpha val="60000"/>
                    </a:schemeClr>
                  </a:glow>
                </a:effectLst>
              </a:rPr>
              <a:t>“Ye are of God, little children, and have overcome them: because greater is He that is in you, than he that is in the world.”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5406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20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727900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Pictures\Prophecy pictures\Dan Whites\candlesticks7jesus-13g.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2" name="Rectangle 1"/>
          <p:cNvSpPr/>
          <p:nvPr/>
        </p:nvSpPr>
        <p:spPr>
          <a:xfrm>
            <a:off x="990600" y="609601"/>
            <a:ext cx="69342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(Church Age)</a:t>
            </a:r>
            <a:endParaRPr lang="en-US" sz="4000" dirty="0">
              <a:ln w="12700" cmpd="sng">
                <a:solidFill>
                  <a:schemeClr val="bg1"/>
                </a:solidFill>
                <a:prstDash val="solid"/>
              </a:ln>
            </a:endParaRPr>
          </a:p>
        </p:txBody>
      </p:sp>
      <p:sp>
        <p:nvSpPr>
          <p:cNvPr id="3" name="Rectangle 2"/>
          <p:cNvSpPr/>
          <p:nvPr/>
        </p:nvSpPr>
        <p:spPr>
          <a:xfrm>
            <a:off x="304800" y="2057401"/>
            <a:ext cx="8534400" cy="4524315"/>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err="1" smtClean="0">
                <a:ln w="12700" cmpd="sng">
                  <a:solidFill>
                    <a:schemeClr val="bg1"/>
                  </a:solidFill>
                  <a:prstDash val="solid"/>
                </a:ln>
                <a:solidFill>
                  <a:schemeClr val="accent6">
                    <a:tint val="1000"/>
                  </a:schemeClr>
                </a:solidFill>
                <a:effectLst>
                  <a:glow rad="53100">
                    <a:schemeClr val="accent6">
                      <a:satMod val="180000"/>
                      <a:alpha val="30000"/>
                    </a:schemeClr>
                  </a:glow>
                </a:effectLst>
              </a:rPr>
              <a:t>Pergamos</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Thyatira – Pagan – A.D. 606-1520                   </a:t>
            </a:r>
          </a:p>
          <a:p>
            <a:r>
              <a:rPr lang="en-US" sz="3600"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Sardis – Spiritually Dead–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Laodicea – Apathy – A.D. 1900-Rapture</a:t>
            </a:r>
          </a:p>
        </p:txBody>
      </p:sp>
    </p:spTree>
    <p:extLst>
      <p:ext uri="{BB962C8B-B14F-4D97-AF65-F5344CB8AC3E}">
        <p14:creationId xmlns:p14="http://schemas.microsoft.com/office/powerpoint/2010/main" val="30741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calledoutbeliever.org/yahoo_site_admin/assets/images/144000.7033658_std.pn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sz="4900" dirty="0" smtClean="0">
                <a:effectLst>
                  <a:glow rad="101600">
                    <a:schemeClr val="bg1">
                      <a:alpha val="60000"/>
                    </a:schemeClr>
                  </a:glow>
                </a:effectLst>
              </a:rPr>
              <a:t>Revelation</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a:t>
            </a:r>
            <a:r>
              <a:rPr lang="en-US" sz="4000" i="1" dirty="0" smtClean="0">
                <a:effectLst>
                  <a:glow rad="101600">
                    <a:schemeClr val="bg1">
                      <a:alpha val="60000"/>
                    </a:schemeClr>
                  </a:glow>
                </a:effectLst>
              </a:rPr>
              <a:t>Apokalypsis = Apocalypse) </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457200" y="1905000"/>
            <a:ext cx="8229600" cy="4953000"/>
          </a:xfrm>
        </p:spPr>
        <p:txBody>
          <a:bodyPr>
            <a:normAutofit/>
          </a:bodyPr>
          <a:lstStyle/>
          <a:p>
            <a:r>
              <a:rPr lang="en-US" dirty="0" smtClean="0">
                <a:solidFill>
                  <a:srgbClr val="FFC000"/>
                </a:solidFill>
                <a:effectLst>
                  <a:glow rad="101600">
                    <a:schemeClr val="bg1">
                      <a:alpha val="60000"/>
                    </a:schemeClr>
                  </a:glow>
                </a:effectLst>
              </a:rPr>
              <a:t>Unveiling</a:t>
            </a:r>
            <a:r>
              <a:rPr lang="en-US" dirty="0" smtClean="0">
                <a:effectLst>
                  <a:glow rad="101600">
                    <a:schemeClr val="bg1">
                      <a:alpha val="60000"/>
                    </a:schemeClr>
                  </a:glow>
                </a:effectLst>
              </a:rPr>
              <a:t> of something previously unrevealed.</a:t>
            </a:r>
          </a:p>
          <a:p>
            <a:r>
              <a:rPr lang="en-US" dirty="0" smtClean="0">
                <a:solidFill>
                  <a:srgbClr val="FFC000"/>
                </a:solidFill>
                <a:effectLst>
                  <a:glow rad="101600">
                    <a:schemeClr val="bg1">
                      <a:alpha val="60000"/>
                    </a:schemeClr>
                  </a:glow>
                </a:effectLst>
              </a:rPr>
              <a:t>Uncovering </a:t>
            </a:r>
            <a:r>
              <a:rPr lang="en-US" dirty="0" smtClean="0">
                <a:effectLst>
                  <a:glow rad="101600">
                    <a:schemeClr val="bg1">
                      <a:alpha val="60000"/>
                    </a:schemeClr>
                  </a:glow>
                </a:effectLst>
              </a:rPr>
              <a:t>God’s plan for the ages.</a:t>
            </a:r>
          </a:p>
          <a:p>
            <a:r>
              <a:rPr lang="en-US" dirty="0" smtClean="0">
                <a:solidFill>
                  <a:srgbClr val="FFC000"/>
                </a:solidFill>
                <a:effectLst>
                  <a:glow rad="101600">
                    <a:schemeClr val="bg1">
                      <a:alpha val="60000"/>
                    </a:schemeClr>
                  </a:glow>
                </a:effectLst>
              </a:rPr>
              <a:t>Exposure</a:t>
            </a:r>
            <a:r>
              <a:rPr lang="en-US" dirty="0" smtClean="0">
                <a:effectLst>
                  <a:glow rad="101600">
                    <a:schemeClr val="bg1">
                      <a:alpha val="60000"/>
                    </a:schemeClr>
                  </a:glow>
                </a:effectLst>
              </a:rPr>
              <a:t> of God’s program for the world through Jesus Christ.</a:t>
            </a:r>
          </a:p>
          <a:p>
            <a:r>
              <a:rPr lang="en-US" dirty="0" smtClean="0">
                <a:solidFill>
                  <a:srgbClr val="FFC000"/>
                </a:solidFill>
                <a:effectLst>
                  <a:glow rad="101600">
                    <a:schemeClr val="bg1">
                      <a:alpha val="60000"/>
                    </a:schemeClr>
                  </a:glow>
                </a:effectLst>
              </a:rPr>
              <a:t>Manifestation </a:t>
            </a:r>
            <a:r>
              <a:rPr lang="en-US" dirty="0" smtClean="0">
                <a:effectLst>
                  <a:glow rad="101600">
                    <a:schemeClr val="bg1">
                      <a:alpha val="60000"/>
                    </a:schemeClr>
                  </a:glow>
                </a:effectLst>
              </a:rPr>
              <a:t>of future events beginning with the return of Jesus Christ and ending with the establishment of the Millennial Kingdom.</a:t>
            </a:r>
            <a:endParaRPr lang="en-US" dirty="0" smtClean="0">
              <a:solidFill>
                <a:srgbClr val="FFC000"/>
              </a:solidFill>
              <a:effectLst>
                <a:glow rad="101600">
                  <a:schemeClr val="bg1">
                    <a:alpha val="60000"/>
                  </a:schemeClr>
                </a:glow>
              </a:effectLst>
            </a:endParaRPr>
          </a:p>
          <a:p>
            <a:r>
              <a:rPr lang="en-US" dirty="0" smtClean="0">
                <a:solidFill>
                  <a:srgbClr val="FFC000"/>
                </a:solidFill>
                <a:effectLst>
                  <a:glow rad="101600">
                    <a:schemeClr val="bg1">
                      <a:alpha val="60000"/>
                    </a:schemeClr>
                  </a:glow>
                </a:effectLst>
              </a:rPr>
              <a:t>Revelation</a:t>
            </a:r>
            <a:r>
              <a:rPr lang="en-US" dirty="0" smtClean="0">
                <a:effectLst>
                  <a:glow rad="101600">
                    <a:schemeClr val="bg1">
                      <a:alpha val="60000"/>
                    </a:schemeClr>
                  </a:glow>
                </a:effectLst>
              </a:rPr>
              <a:t> of Jesus Christ in all of His power and glory.</a:t>
            </a:r>
          </a:p>
        </p:txBody>
      </p:sp>
    </p:spTree>
    <p:extLst>
      <p:ext uri="{BB962C8B-B14F-4D97-AF65-F5344CB8AC3E}">
        <p14:creationId xmlns:p14="http://schemas.microsoft.com/office/powerpoint/2010/main" val="31728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ncrypted-tbn3.gstatic.com/images?q=tbn:ANd9GcShhfJU3I2ksheOfiYW6WB6RBRsB6naSMjQzweqSbj3pCg350SN"/>
          <p:cNvPicPr>
            <a:picLocks noChangeAspect="1" noChangeArrowheads="1"/>
          </p:cNvPicPr>
          <p:nvPr/>
        </p:nvPicPr>
        <p:blipFill>
          <a:blip r:embed="rId3" cstate="print">
            <a:lum bright="-20000"/>
          </a:blip>
          <a:srcRect/>
          <a:stretch>
            <a:fillRect/>
          </a:stretch>
        </p:blipFill>
        <p:spPr bwMode="auto">
          <a:xfrm>
            <a:off x="-762000" y="0"/>
            <a:ext cx="10286997" cy="6858000"/>
          </a:xfrm>
          <a:prstGeom prst="rect">
            <a:avLst/>
          </a:prstGeom>
          <a:noFill/>
        </p:spPr>
      </p:pic>
      <p:sp>
        <p:nvSpPr>
          <p:cNvPr id="2" name="Title 1"/>
          <p:cNvSpPr>
            <a:spLocks noGrp="1"/>
          </p:cNvSpPr>
          <p:nvPr>
            <p:ph type="title"/>
          </p:nvPr>
        </p:nvSpPr>
        <p:spPr/>
        <p:txBody>
          <a:bodyPr>
            <a:noAutofit/>
          </a:bodyPr>
          <a:lstStyle/>
          <a:p>
            <a:r>
              <a:rPr lang="en-US" dirty="0" smtClean="0">
                <a:effectLst>
                  <a:glow rad="101600">
                    <a:schemeClr val="bg1">
                      <a:alpha val="60000"/>
                    </a:schemeClr>
                  </a:glow>
                </a:effectLst>
              </a:rPr>
              <a:t>The Main Purpose of the Writing of the Book of the Revelation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05000"/>
            <a:ext cx="8686800" cy="4953000"/>
          </a:xfrm>
        </p:spPr>
        <p:txBody>
          <a:bodyPr>
            <a:normAutofit/>
          </a:bodyPr>
          <a:lstStyle/>
          <a:p>
            <a:r>
              <a:rPr lang="en-US" sz="3600" dirty="0" smtClean="0">
                <a:effectLst>
                  <a:glow rad="101600">
                    <a:schemeClr val="bg1">
                      <a:alpha val="60000"/>
                    </a:schemeClr>
                  </a:glow>
                </a:effectLst>
              </a:rPr>
              <a:t>Purify the believer’s life – </a:t>
            </a:r>
            <a:r>
              <a:rPr lang="en-US" sz="3600" i="1" dirty="0" smtClean="0">
                <a:effectLst>
                  <a:glow rad="101600">
                    <a:schemeClr val="bg1">
                      <a:alpha val="60000"/>
                    </a:schemeClr>
                  </a:glow>
                </a:effectLst>
              </a:rPr>
              <a:t>I John 2:28-3:3</a:t>
            </a:r>
          </a:p>
          <a:p>
            <a:r>
              <a:rPr lang="en-US" sz="3600" dirty="0" smtClean="0">
                <a:effectLst>
                  <a:glow rad="101600">
                    <a:schemeClr val="bg1">
                      <a:alpha val="60000"/>
                    </a:schemeClr>
                  </a:glow>
                </a:effectLst>
              </a:rPr>
              <a:t>Strengthen the believer’s faith </a:t>
            </a:r>
            <a:r>
              <a:rPr lang="en-US" sz="3600" i="1" dirty="0" smtClean="0">
                <a:effectLst>
                  <a:glow rad="101600">
                    <a:schemeClr val="bg1">
                      <a:alpha val="60000"/>
                    </a:schemeClr>
                  </a:glow>
                </a:effectLst>
              </a:rPr>
              <a:t>– </a:t>
            </a:r>
            <a:r>
              <a:rPr lang="en-US" sz="3600" i="1" dirty="0" smtClean="0">
                <a:solidFill>
                  <a:srgbClr val="FFC000"/>
                </a:solidFill>
                <a:effectLst>
                  <a:glow rad="101600">
                    <a:schemeClr val="bg1">
                      <a:alpha val="60000"/>
                    </a:schemeClr>
                  </a:glow>
                </a:effectLst>
              </a:rPr>
              <a:t>“Without faith it is impossible to please Him: for he that cometh to God must believe that he is, and that he is a rewarder of them that diligently seek Him.”</a:t>
            </a:r>
          </a:p>
          <a:p>
            <a:r>
              <a:rPr lang="en-US" sz="3600" dirty="0" smtClean="0">
                <a:effectLst>
                  <a:glow rad="101600">
                    <a:schemeClr val="bg1">
                      <a:alpha val="60000"/>
                    </a:schemeClr>
                  </a:glow>
                </a:effectLst>
              </a:rPr>
              <a:t>Set the believer’s affections on things above </a:t>
            </a:r>
            <a:r>
              <a:rPr lang="en-US" sz="3600" i="1" dirty="0" smtClean="0">
                <a:effectLst>
                  <a:glow rad="101600">
                    <a:schemeClr val="bg1">
                      <a:alpha val="60000"/>
                    </a:schemeClr>
                  </a:glow>
                </a:effectLst>
              </a:rPr>
              <a:t>(eternal) – Colossians 2:1-4</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5105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0" name="Picture 6" descr="http://dumc.my/wp-content/uploads/2013/06/revelation.jpg"/>
          <p:cNvPicPr>
            <a:picLocks noChangeAspect="1" noChangeArrowheads="1"/>
          </p:cNvPicPr>
          <p:nvPr/>
        </p:nvPicPr>
        <p:blipFill>
          <a:blip r:embed="rId3" cstate="print"/>
          <a:srcRect/>
          <a:stretch>
            <a:fillRect/>
          </a:stretch>
        </p:blipFill>
        <p:spPr bwMode="auto">
          <a:xfrm>
            <a:off x="0" y="0"/>
            <a:ext cx="9220200" cy="7155543"/>
          </a:xfrm>
          <a:prstGeom prst="rect">
            <a:avLst/>
          </a:prstGeom>
          <a:noFill/>
        </p:spPr>
      </p:pic>
      <p:sp>
        <p:nvSpPr>
          <p:cNvPr id="2" name="Title 1"/>
          <p:cNvSpPr>
            <a:spLocks noGrp="1"/>
          </p:cNvSpPr>
          <p:nvPr>
            <p:ph type="title"/>
          </p:nvPr>
        </p:nvSpPr>
        <p:spPr>
          <a:xfrm>
            <a:off x="457200" y="228600"/>
            <a:ext cx="8229600" cy="2057400"/>
          </a:xfrm>
        </p:spPr>
        <p:txBody>
          <a:bodyPr>
            <a:normAutofit/>
          </a:bodyPr>
          <a:lstStyle/>
          <a:p>
            <a:r>
              <a:rPr lang="en-US" dirty="0" smtClean="0">
                <a:effectLst>
                  <a:glow rad="101600">
                    <a:schemeClr val="bg1">
                      <a:alpha val="60000"/>
                    </a:schemeClr>
                  </a:glow>
                </a:effectLst>
              </a:rPr>
              <a:t>The Seven Churches</a:t>
            </a:r>
            <a:br>
              <a:rPr lang="en-US" dirty="0" smtClean="0">
                <a:effectLst>
                  <a:glow rad="101600">
                    <a:schemeClr val="bg1">
                      <a:alpha val="60000"/>
                    </a:schemeClr>
                  </a:glow>
                </a:effectLst>
              </a:rPr>
            </a:br>
            <a:r>
              <a:rPr lang="en-US" sz="4000" i="1" dirty="0">
                <a:effectLst>
                  <a:glow rad="101600">
                    <a:schemeClr val="bg1">
                      <a:alpha val="60000"/>
                    </a:schemeClr>
                  </a:glow>
                </a:effectLst>
              </a:rPr>
              <a:t>(</a:t>
            </a:r>
            <a:r>
              <a:rPr lang="en-US" sz="4000" i="1" dirty="0" smtClean="0">
                <a:effectLst>
                  <a:glow rad="101600">
                    <a:schemeClr val="bg1">
                      <a:alpha val="60000"/>
                    </a:schemeClr>
                  </a:glow>
                </a:effectLst>
              </a:rPr>
              <a:t>The number seven)</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457200" y="2667000"/>
            <a:ext cx="8686800" cy="4191000"/>
          </a:xfrm>
        </p:spPr>
        <p:txBody>
          <a:bodyPr>
            <a:normAutofit/>
          </a:bodyPr>
          <a:lstStyle/>
          <a:p>
            <a:r>
              <a:rPr lang="en-US" sz="3600" dirty="0" smtClean="0">
                <a:effectLst>
                  <a:glow rad="101600">
                    <a:schemeClr val="bg1">
                      <a:alpha val="60000"/>
                    </a:schemeClr>
                  </a:glow>
                </a:effectLst>
              </a:rPr>
              <a:t>Number of perfection and completion.</a:t>
            </a:r>
          </a:p>
          <a:p>
            <a:r>
              <a:rPr lang="en-US" sz="3600" dirty="0" smtClean="0">
                <a:effectLst>
                  <a:glow rad="101600">
                    <a:schemeClr val="bg1">
                      <a:alpha val="60000"/>
                    </a:schemeClr>
                  </a:glow>
                </a:effectLst>
              </a:rPr>
              <a:t>The letters are a message for all Churches.</a:t>
            </a:r>
          </a:p>
          <a:p>
            <a:r>
              <a:rPr lang="en-US" sz="3600" dirty="0" smtClean="0">
                <a:effectLst>
                  <a:glow rad="101600">
                    <a:schemeClr val="bg1">
                      <a:alpha val="60000"/>
                    </a:schemeClr>
                  </a:glow>
                </a:effectLst>
              </a:rPr>
              <a:t>The letters are a message for all Christians .  </a:t>
            </a:r>
          </a:p>
        </p:txBody>
      </p:sp>
    </p:spTree>
    <p:extLst>
      <p:ext uri="{BB962C8B-B14F-4D97-AF65-F5344CB8AC3E}">
        <p14:creationId xmlns:p14="http://schemas.microsoft.com/office/powerpoint/2010/main" val="37121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2497</Words>
  <Application>Microsoft Office PowerPoint</Application>
  <PresentationFormat>On-screen Show (4:3)</PresentationFormat>
  <Paragraphs>208</Paragraphs>
  <Slides>47</Slides>
  <Notes>26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The Revelation of Jesus Christ</vt:lpstr>
      <vt:lpstr>PowerPoint Presentation</vt:lpstr>
      <vt:lpstr>Revelation 1:1-19 The Vision of the  Glorified Christ</vt:lpstr>
      <vt:lpstr>PowerPoint Presentation</vt:lpstr>
      <vt:lpstr>Revelation 2:1-7 The Church at Ephesus</vt:lpstr>
      <vt:lpstr>PowerPoint Presentation</vt:lpstr>
      <vt:lpstr>Revelation (Apokalypsis = Apocalypse) </vt:lpstr>
      <vt:lpstr>The Main Purpose of the Writing of the Book of the Revelation</vt:lpstr>
      <vt:lpstr>The Seven Churches (The number seven)</vt:lpstr>
      <vt:lpstr>“He that hath ears to hear let him hear what the Spirit saith unto the Churches.” </vt:lpstr>
      <vt:lpstr>The Seven Churches Represent the Spiritual Condition of Churches Today</vt:lpstr>
      <vt:lpstr>“What thou seest, write in a book, and send it unto the seven churches which are in Asia; unto Ephesus, and unto Smyrna, and unto Pergamos, and unto Thyatira, and unto Sardis, and unto Philadelphia, and unto Laodicea.”</vt:lpstr>
      <vt:lpstr>The Stars</vt:lpstr>
      <vt:lpstr>“Unto the angel of the church of Ephesus write; These things saith he that holdeth the seven stars in his right hand, who walketh in the midst of the seven golden candlesticks.”</vt:lpstr>
      <vt:lpstr>“I know thy works, and thy labour, and thy patience, and how thou canst not bear them which are evil: and thou hast tried them which say they are apostles, and are not, and hast found them liars: And hast borne, and hast patience, and for my name's sake hast laboured, and hast not fainted. Nevertheless I have somewhat against thee, because thou hast left thy first love”</vt:lpstr>
      <vt:lpstr>The City of Ephesus</vt:lpstr>
      <vt:lpstr>The Church at Ephesus</vt:lpstr>
      <vt:lpstr>The Church’s Commendation (vs. 2-3, 6)</vt:lpstr>
      <vt:lpstr>PowerPoint Presentation</vt:lpstr>
      <vt:lpstr>The Doctrine of the Nicolaitans “But this thou hast, that thou hatest the deeds               of the Nicolaitans, which I also hate.”</vt:lpstr>
      <vt:lpstr>Clement of Alexandria</vt:lpstr>
      <vt:lpstr>PowerPoint Presentation</vt:lpstr>
      <vt:lpstr>The Church’s Condemnation (vs. 4)</vt:lpstr>
      <vt:lpstr>First Love</vt:lpstr>
      <vt:lpstr>How We Leave our First Love</vt:lpstr>
      <vt:lpstr>We leave our “first love” when we lose our daily awareness of our need for the Lord - Proverbs 30:8-9 </vt:lpstr>
      <vt:lpstr> “Beware…lest thou hast eaten and art full, and hast built goodly houses, and dwelt therein…and thy silver and thy gold is multiplied, and all that thou hast is multiplied; Then thine heart be lifted up, and thou forget the Lord thy God…” (Deuteronomy 8:11-14) </vt:lpstr>
      <vt:lpstr>What Happens When You                  Leave Your First Love?</vt:lpstr>
      <vt:lpstr>PowerPoint Presentation</vt:lpstr>
      <vt:lpstr>“…or else I will come unto thee quickly, and will remove thy candlestick out of his place, except thou repent.”</vt:lpstr>
      <vt:lpstr>PowerPoint Presentation</vt:lpstr>
      <vt:lpstr> </vt:lpstr>
      <vt:lpstr>PowerPoint Presentation</vt:lpstr>
      <vt:lpstr>PowerPoint Presentation</vt:lpstr>
      <vt:lpstr>PowerPoint Presentation</vt:lpstr>
      <vt:lpstr>PowerPoint Presentation</vt:lpstr>
      <vt:lpstr>#1 reason pastors leave the ministry — Church members are not willing to go the same direction, have the same goals and convictions as the pastor.   40% report serious conflict with  parishioners.   70% say that their people will not follow their teachings and are unwilling to change.</vt:lpstr>
      <vt:lpstr>History of the Church at Ephesus</vt:lpstr>
      <vt:lpstr>“He that hath an ear, let him hear what the Spirit saith unto the churches”</vt:lpstr>
      <vt:lpstr>“Therefore Eli said unto Samuel, Go, lie down: and it shall be, if he call thee, that thou shalt say, Speak, LORD; for thy servant heareth.” (I Sam. 3:9) </vt:lpstr>
      <vt:lpstr>Seven Keys To Hearing God's Voice </vt:lpstr>
      <vt:lpstr>PowerPoint Presentation</vt:lpstr>
      <vt:lpstr>PowerPoint Presentation</vt:lpstr>
      <vt:lpstr>PowerPoint Presentation</vt:lpstr>
      <vt:lpstr>“To him that overcometh will I give to eat of the tree of life, which is in the midst of the paradise of God.”</vt:lpstr>
      <vt:lpstr> “In the midst of the street of it, and on either side of the river, was there the tree of life, which bare twelve manner of fruits, and yielded her fruit every month: and the leaves of the tree were for the healing of the nations…Blessed are they that do his commandments, that they may have right to the tree of life, and may enter in through the gates into the city.”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7</cp:revision>
  <dcterms:created xsi:type="dcterms:W3CDTF">2014-11-05T18:24:24Z</dcterms:created>
  <dcterms:modified xsi:type="dcterms:W3CDTF">2015-02-19T12:37:53Z</dcterms:modified>
</cp:coreProperties>
</file>