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6" r:id="rId2"/>
    <p:sldId id="257" r:id="rId3"/>
    <p:sldId id="300" r:id="rId4"/>
    <p:sldId id="301" r:id="rId5"/>
    <p:sldId id="302" r:id="rId6"/>
    <p:sldId id="303" r:id="rId7"/>
    <p:sldId id="304" r:id="rId8"/>
    <p:sldId id="258" r:id="rId9"/>
    <p:sldId id="305" r:id="rId10"/>
    <p:sldId id="306" r:id="rId11"/>
    <p:sldId id="317" r:id="rId12"/>
    <p:sldId id="259" r:id="rId13"/>
    <p:sldId id="319" r:id="rId14"/>
    <p:sldId id="320" r:id="rId15"/>
    <p:sldId id="261" r:id="rId16"/>
    <p:sldId id="260" r:id="rId17"/>
    <p:sldId id="262" r:id="rId18"/>
    <p:sldId id="263" r:id="rId19"/>
    <p:sldId id="265" r:id="rId20"/>
    <p:sldId id="266" r:id="rId21"/>
    <p:sldId id="264" r:id="rId22"/>
    <p:sldId id="267" r:id="rId23"/>
    <p:sldId id="268" r:id="rId24"/>
    <p:sldId id="270" r:id="rId25"/>
    <p:sldId id="271" r:id="rId26"/>
    <p:sldId id="272" r:id="rId27"/>
    <p:sldId id="273" r:id="rId28"/>
    <p:sldId id="274" r:id="rId29"/>
    <p:sldId id="275" r:id="rId30"/>
    <p:sldId id="276" r:id="rId31"/>
    <p:sldId id="277" r:id="rId32"/>
    <p:sldId id="290" r:id="rId33"/>
    <p:sldId id="291" r:id="rId34"/>
    <p:sldId id="308" r:id="rId35"/>
    <p:sldId id="309" r:id="rId36"/>
    <p:sldId id="310" r:id="rId37"/>
    <p:sldId id="315" r:id="rId38"/>
    <p:sldId id="316" r:id="rId39"/>
    <p:sldId id="321" r:id="rId40"/>
    <p:sldId id="322" r:id="rId41"/>
    <p:sldId id="323" r:id="rId42"/>
    <p:sldId id="311" r:id="rId43"/>
    <p:sldId id="312" r:id="rId44"/>
    <p:sldId id="313" r:id="rId45"/>
    <p:sldId id="314" r:id="rId46"/>
    <p:sldId id="324" r:id="rId47"/>
    <p:sldId id="292" r:id="rId48"/>
    <p:sldId id="293" r:id="rId49"/>
    <p:sldId id="294" r:id="rId50"/>
    <p:sldId id="295" r:id="rId51"/>
    <p:sldId id="296" r:id="rId52"/>
    <p:sldId id="297" r:id="rId53"/>
    <p:sldId id="299" r:id="rId54"/>
    <p:sldId id="318"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varScale="1">
        <p:scale>
          <a:sx n="66" d="100"/>
          <a:sy n="66" d="100"/>
        </p:scale>
        <p:origin x="-61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5C59DD-997C-49BD-A77E-A942B548E9C5}" type="datetimeFigureOut">
              <a:rPr lang="en-US" smtClean="0"/>
              <a:pPr/>
              <a:t>3/2/2014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447780-6F97-46BB-9014-84F12E5FA28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30</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3508B6F-9D4D-4FF6-BE47-57A30A33D8C3}" type="slidenum">
              <a:rPr lang="en-US" smtClean="0"/>
              <a:pPr/>
              <a:t>44</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3508B6F-9D4D-4FF6-BE47-57A30A33D8C3}" type="slidenum">
              <a:rPr lang="en-US" smtClean="0"/>
              <a:pPr/>
              <a:t>45</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31</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32</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33</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34</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C5196C-3970-4463-B52D-F559D66786CA}" type="slidenum">
              <a:rPr lang="en-US" smtClean="0"/>
              <a:pPr/>
              <a:t>35</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512BA7-776C-49EB-8948-DC43CA7FB04F}" type="slidenum">
              <a:rPr lang="en-US" smtClean="0"/>
              <a:pPr/>
              <a:t>36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512BA7-776C-49EB-8948-DC43CA7FB04F}" type="slidenum">
              <a:rPr lang="en-US" smtClean="0"/>
              <a:pPr/>
              <a:t>42</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3508B6F-9D4D-4FF6-BE47-57A30A33D8C3}" type="slidenum">
              <a:rPr lang="en-US" smtClean="0"/>
              <a:pPr/>
              <a:t>43</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2EDD779-A403-4A6C-B171-44B55352C1BA}" type="datetimeFigureOut">
              <a:rPr lang="en-US" smtClean="0"/>
              <a:pPr/>
              <a:t>3/2/2014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4EC541-1EF5-4F1E-990B-F842AA13EC98}"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EDD779-A403-4A6C-B171-44B55352C1BA}" type="datetimeFigureOut">
              <a:rPr lang="en-US" smtClean="0"/>
              <a:pPr/>
              <a:t>3/2/2014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4EC541-1EF5-4F1E-990B-F842AA13EC98}"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EDD779-A403-4A6C-B171-44B55352C1BA}" type="datetimeFigureOut">
              <a:rPr lang="en-US" smtClean="0"/>
              <a:pPr/>
              <a:t>3/2/2014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4EC541-1EF5-4F1E-990B-F842AA13EC98}"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EDD779-A403-4A6C-B171-44B55352C1BA}" type="datetimeFigureOut">
              <a:rPr lang="en-US" smtClean="0"/>
              <a:pPr/>
              <a:t>3/2/2014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4EC541-1EF5-4F1E-990B-F842AA13EC98}"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2EDD779-A403-4A6C-B171-44B55352C1BA}" type="datetimeFigureOut">
              <a:rPr lang="en-US" smtClean="0"/>
              <a:pPr/>
              <a:t>3/2/2014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4EC541-1EF5-4F1E-990B-F842AA13EC98}"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2EDD779-A403-4A6C-B171-44B55352C1BA}" type="datetimeFigureOut">
              <a:rPr lang="en-US" smtClean="0"/>
              <a:pPr/>
              <a:t>3/2/2014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F4EC541-1EF5-4F1E-990B-F842AA13EC98}"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2EDD779-A403-4A6C-B171-44B55352C1BA}" type="datetimeFigureOut">
              <a:rPr lang="en-US" smtClean="0"/>
              <a:pPr/>
              <a:t>3/2/2014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F4EC541-1EF5-4F1E-990B-F842AA13EC98}"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2EDD779-A403-4A6C-B171-44B55352C1BA}" type="datetimeFigureOut">
              <a:rPr lang="en-US" smtClean="0"/>
              <a:pPr/>
              <a:t>3/2/2014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F4EC541-1EF5-4F1E-990B-F842AA13EC98}"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EDD779-A403-4A6C-B171-44B55352C1BA}" type="datetimeFigureOut">
              <a:rPr lang="en-US" smtClean="0"/>
              <a:pPr/>
              <a:t>3/2/2014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F4EC541-1EF5-4F1E-990B-F842AA13EC98}"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EDD779-A403-4A6C-B171-44B55352C1BA}" type="datetimeFigureOut">
              <a:rPr lang="en-US" smtClean="0"/>
              <a:pPr/>
              <a:t>3/2/2014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F4EC541-1EF5-4F1E-990B-F842AA13EC98}"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EDD779-A403-4A6C-B171-44B55352C1BA}" type="datetimeFigureOut">
              <a:rPr lang="en-US" smtClean="0"/>
              <a:pPr/>
              <a:t>3/2/2014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F4EC541-1EF5-4F1E-990B-F842AA13EC98}"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EDD779-A403-4A6C-B171-44B55352C1BA}" type="datetimeFigureOut">
              <a:rPr lang="en-US" smtClean="0"/>
              <a:pPr/>
              <a:t>3/2/2014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4EC541-1EF5-4F1E-990B-F842AA13EC98}"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1752600"/>
          </a:xfrm>
        </p:spPr>
        <p:txBody>
          <a:bodyPr>
            <a:normAutofit/>
          </a:bodyPr>
          <a:lstStyle/>
          <a:p>
            <a:r>
              <a:rPr lang="en-US" dirty="0" smtClean="0">
                <a:latin typeface="Adobe Garamond Pro Bold" pitchFamily="18" charset="0"/>
              </a:rPr>
              <a:t>The Doctrine of the Church</a:t>
            </a:r>
            <a:br>
              <a:rPr lang="en-US" dirty="0" smtClean="0">
                <a:latin typeface="Adobe Garamond Pro Bold" pitchFamily="18" charset="0"/>
              </a:rPr>
            </a:br>
            <a:endParaRPr lang="en-US" i="1" dirty="0"/>
          </a:p>
        </p:txBody>
      </p:sp>
      <p:sp>
        <p:nvSpPr>
          <p:cNvPr id="8" name="Subtitle 7"/>
          <p:cNvSpPr>
            <a:spLocks noGrp="1"/>
          </p:cNvSpPr>
          <p:nvPr>
            <p:ph type="subTitle" idx="1"/>
          </p:nvPr>
        </p:nvSpPr>
        <p:spPr>
          <a:xfrm>
            <a:off x="152400" y="5638800"/>
            <a:ext cx="8839200" cy="990600"/>
          </a:xfrm>
        </p:spPr>
        <p:txBody>
          <a:bodyPr>
            <a:noAutofit/>
            <a:scene3d>
              <a:camera prst="orthographicFront"/>
              <a:lightRig rig="threePt" dir="t"/>
            </a:scene3d>
            <a:sp3d extrusionH="57150">
              <a:bevelT w="38100" h="38100" prst="convex"/>
            </a:sp3d>
          </a:bodyPr>
          <a:lstStyle/>
          <a:p>
            <a:r>
              <a:rPr lang="en-US" sz="3600" b="1" dirty="0">
                <a:effectLst>
                  <a:reflection blurRad="6350" stA="50000" endA="300" endPos="50000" dist="29997" dir="5400000" sy="-100000" algn="bl" rotWithShape="0"/>
                </a:effectLst>
                <a:latin typeface="Adobe Caslon Pro Bold" pitchFamily="18" charset="0"/>
              </a:rPr>
              <a:t>The Meaning of the Word </a:t>
            </a:r>
            <a:r>
              <a:rPr lang="en-US" sz="3600" b="1" dirty="0" smtClean="0">
                <a:effectLst>
                  <a:reflection blurRad="6350" stA="50000" endA="300" endPos="50000" dist="29997" dir="5400000" sy="-100000" algn="bl" rotWithShape="0"/>
                </a:effectLst>
                <a:latin typeface="Adobe Caslon Pro Bold" pitchFamily="18" charset="0"/>
              </a:rPr>
              <a:t>“Church” </a:t>
            </a:r>
          </a:p>
        </p:txBody>
      </p:sp>
      <p:sp>
        <p:nvSpPr>
          <p:cNvPr id="11266" name="AutoShape 2" descr="http://webmaila.juno.com/webmail/new/21?folder=Inbox&amp;msgNum=0000Bl00:001IsMQl00003MfH&amp;count=1390569328&amp;randid=800678004&amp;attachId=4&amp;prevId=-2&amp;action=photoviewer&amp;userinfo=be8e80ed594ee2d3b66a19dbba371081&amp;randid=80067800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1268" name="AutoShape 4" descr="http://webmaila.juno.com/webmail/new/21?folder=Inbox&amp;msgNum=0000Bl00:001IsMQl00003MfH&amp;count=1390569328&amp;randid=800678004&amp;attachId=4&amp;prevId=-2&amp;action=photoviewer&amp;userinfo=be8e80ed594ee2d3b66a19dbba371081&amp;randid=80067800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1270" name="AutoShape 6" descr="http://webmaila.juno.com/webmail/new/21?folder=Inbox&amp;msgNum=0000Bl00:001IsMQl00003MfH&amp;count=1390569328&amp;randid=800678004&amp;attachId=4&amp;prevId=-2&amp;action=photoviewer&amp;userinfo=be8e80ed594ee2d3b66a19dbba371081&amp;randid=80067800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1271" name="Picture 7" descr="C:\Users\Dan White\Documents\Fellowship Baptist\Church.jpg"/>
          <p:cNvPicPr>
            <a:picLocks noChangeAspect="1" noChangeArrowheads="1"/>
          </p:cNvPicPr>
          <p:nvPr/>
        </p:nvPicPr>
        <p:blipFill>
          <a:blip r:embed="rId2" cstate="print">
            <a:lum bright="-10000" contrast="20000"/>
          </a:blip>
          <a:srcRect/>
          <a:stretch>
            <a:fillRect/>
          </a:stretch>
        </p:blipFill>
        <p:spPr bwMode="auto">
          <a:xfrm>
            <a:off x="2057400" y="1981200"/>
            <a:ext cx="4831456"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199"/>
            <a:ext cx="9144000" cy="6781801"/>
          </a:xfrm>
        </p:spPr>
        <p:txBody>
          <a:bodyPr>
            <a:normAutofit fontScale="92500" lnSpcReduction="20000"/>
          </a:bodyPr>
          <a:lstStyle/>
          <a:p>
            <a:pPr hangingPunct="0"/>
            <a:r>
              <a:rPr lang="en-US" dirty="0" smtClean="0"/>
              <a:t>Warfare (</a:t>
            </a:r>
            <a:r>
              <a:rPr lang="en-US" b="1" cap="small" dirty="0" err="1" smtClean="0"/>
              <a:t>strateia</a:t>
            </a:r>
            <a:r>
              <a:rPr lang="en-US" dirty="0" smtClean="0"/>
              <a:t>) -To carry on hostilities; to engage in battle; to contend, to strive; to be in a state of hostile contention  </a:t>
            </a:r>
            <a:r>
              <a:rPr lang="en-US" i="1" dirty="0" smtClean="0"/>
              <a:t>-  I Tim. 1:18; II Tim. 2:1-3</a:t>
            </a:r>
            <a:r>
              <a:rPr lang="en-US" dirty="0" smtClean="0"/>
              <a:t>			</a:t>
            </a:r>
          </a:p>
          <a:p>
            <a:pPr hangingPunct="0"/>
            <a:r>
              <a:rPr lang="en-US" dirty="0" smtClean="0"/>
              <a:t>Fight (</a:t>
            </a:r>
            <a:r>
              <a:rPr lang="en-US" b="1" cap="small" dirty="0" err="1" smtClean="0"/>
              <a:t>agonizomai</a:t>
            </a:r>
            <a:r>
              <a:rPr lang="en-US" dirty="0" smtClean="0"/>
              <a:t>) -To gain control through struggle; to attempt to defeat; subdue or destroy in order to gain victory  - </a:t>
            </a:r>
            <a:r>
              <a:rPr lang="en-US" i="1" dirty="0" smtClean="0"/>
              <a:t>I Cor. 9:26;  I Tim. 6:12</a:t>
            </a:r>
          </a:p>
          <a:p>
            <a:pPr hangingPunct="0"/>
            <a:r>
              <a:rPr lang="en-US" dirty="0" smtClean="0"/>
              <a:t>Wrestle (</a:t>
            </a:r>
            <a:r>
              <a:rPr lang="en-US" b="1" cap="small" dirty="0" smtClean="0"/>
              <a:t>pale</a:t>
            </a:r>
            <a:r>
              <a:rPr lang="en-US" dirty="0" smtClean="0"/>
              <a:t>) - To struggle in hand to hand combat with an opponent in an attempt to throw or force him to the ground  -  </a:t>
            </a:r>
            <a:r>
              <a:rPr lang="en-US" i="1" dirty="0" smtClean="0"/>
              <a:t>Eph. 6:10-18</a:t>
            </a:r>
          </a:p>
          <a:p>
            <a:pPr hangingPunct="0"/>
            <a:r>
              <a:rPr lang="en-US" dirty="0" smtClean="0"/>
              <a:t>Strive (</a:t>
            </a:r>
            <a:r>
              <a:rPr lang="en-US" b="1" cap="small" dirty="0" err="1" smtClean="0"/>
              <a:t>sunathleo</a:t>
            </a:r>
            <a:r>
              <a:rPr lang="en-US" dirty="0" smtClean="0"/>
              <a:t>) - To make great effort to do ones best; strenuous exertion; earnest effort  -  </a:t>
            </a:r>
            <a:r>
              <a:rPr lang="en-US" i="1" dirty="0" smtClean="0"/>
              <a:t>I Cor. 9:24-25;  II Tim 2:5</a:t>
            </a:r>
          </a:p>
          <a:p>
            <a:pPr hangingPunct="0"/>
            <a:r>
              <a:rPr lang="en-US" dirty="0" smtClean="0"/>
              <a:t>Soldier (</a:t>
            </a:r>
            <a:r>
              <a:rPr lang="en-US" b="1" cap="small" dirty="0" err="1" smtClean="0"/>
              <a:t>stratiotes</a:t>
            </a:r>
            <a:r>
              <a:rPr lang="en-US" dirty="0" smtClean="0"/>
              <a:t>) - One engaged in military service; one who fights for a specified cause  -  </a:t>
            </a:r>
            <a:r>
              <a:rPr lang="en-US" i="1" dirty="0" smtClean="0"/>
              <a:t>II Tim. 2:3-4</a:t>
            </a:r>
          </a:p>
          <a:p>
            <a:pPr hangingPunct="0"/>
            <a:r>
              <a:rPr lang="en-US" dirty="0" smtClean="0"/>
              <a:t>Contend (</a:t>
            </a:r>
            <a:r>
              <a:rPr lang="en-US" b="1" cap="small" dirty="0" err="1" smtClean="0"/>
              <a:t>epagonizomai</a:t>
            </a:r>
            <a:r>
              <a:rPr lang="en-US" dirty="0" smtClean="0"/>
              <a:t>) - To hold firm to the truth; to strive in debate  -  </a:t>
            </a:r>
            <a:r>
              <a:rPr lang="en-US" i="1" dirty="0" smtClean="0"/>
              <a:t>Jude 3-9</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to="" calcmode="lin" valueType="num">
                                      <p:cBhvr>
                                        <p:cTn id="27"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http://www.freehymnal.com/png/onwardchristiansoldiers.png"/>
          <p:cNvPicPr>
            <a:picLocks noChangeAspect="1" noChangeArrowheads="1"/>
          </p:cNvPicPr>
          <p:nvPr/>
        </p:nvPicPr>
        <p:blipFill>
          <a:blip r:embed="rId2" cstate="print"/>
          <a:srcRect/>
          <a:stretch>
            <a:fillRect/>
          </a:stretch>
        </p:blipFill>
        <p:spPr bwMode="auto">
          <a:xfrm>
            <a:off x="1583872" y="0"/>
            <a:ext cx="5902778" cy="6858001"/>
          </a:xfrm>
          <a:prstGeom prst="rect">
            <a:avLst/>
          </a:prstGeom>
          <a:noFill/>
        </p:spPr>
      </p:pic>
      <p:pic>
        <p:nvPicPr>
          <p:cNvPr id="73732" name="Picture 4" descr="http://4.bp.blogspot.com/_jyaFg9IwHtQ/TJxhZqg_w6I/AAAAAAAAHW0/cqmcmZHJ_S4/s320/OnwardChristianSoldier.jpg"/>
          <p:cNvPicPr>
            <a:picLocks noChangeAspect="1" noChangeArrowheads="1"/>
          </p:cNvPicPr>
          <p:nvPr/>
        </p:nvPicPr>
        <p:blipFill>
          <a:blip r:embed="rId3" cstate="print"/>
          <a:srcRect/>
          <a:stretch>
            <a:fillRect/>
          </a:stretch>
        </p:blipFill>
        <p:spPr bwMode="auto">
          <a:xfrm>
            <a:off x="2514600" y="1600200"/>
            <a:ext cx="3962400" cy="3962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732"/>
                                        </p:tgtEl>
                                        <p:attrNameLst>
                                          <p:attrName>style.visibility</p:attrName>
                                        </p:attrNameLst>
                                      </p:cBhvr>
                                      <p:to>
                                        <p:strVal val="visible"/>
                                      </p:to>
                                    </p:set>
                                    <p:animEffect transition="in" filter="fade">
                                      <p:cBhvr>
                                        <p:cTn id="7" dur="2000"/>
                                        <p:tgtEl>
                                          <p:spTgt spid="73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newhopeassembly.org/wp-content/uploads/2012/10/builds-the-house.png"/>
          <p:cNvPicPr>
            <a:picLocks noChangeAspect="1" noChangeArrowheads="1"/>
          </p:cNvPicPr>
          <p:nvPr/>
        </p:nvPicPr>
        <p:blipFill>
          <a:blip r:embed="rId2" cstate="print"/>
          <a:srcRect/>
          <a:stretch>
            <a:fillRect/>
          </a:stretch>
        </p:blipFill>
        <p:spPr bwMode="auto">
          <a:xfrm>
            <a:off x="1752600" y="0"/>
            <a:ext cx="5562600" cy="4289743"/>
          </a:xfrm>
          <a:prstGeom prst="rect">
            <a:avLst/>
          </a:prstGeom>
          <a:noFill/>
        </p:spPr>
      </p:pic>
      <p:sp>
        <p:nvSpPr>
          <p:cNvPr id="3" name="Rectangle 2"/>
          <p:cNvSpPr/>
          <p:nvPr/>
        </p:nvSpPr>
        <p:spPr>
          <a:xfrm>
            <a:off x="152400" y="4724400"/>
            <a:ext cx="8991600" cy="1200329"/>
          </a:xfrm>
          <a:prstGeom prst="rect">
            <a:avLst/>
          </a:prstGeom>
        </p:spPr>
        <p:txBody>
          <a:bodyPr wrap="square">
            <a:spAutoFit/>
          </a:bodyPr>
          <a:lstStyle/>
          <a:p>
            <a:pPr algn="ctr"/>
            <a:r>
              <a:rPr lang="en-US" sz="3600" i="1" dirty="0" smtClean="0"/>
              <a:t> “Except the LORD build the house, they labor in vain that build it.” (Psalm 127:1) </a:t>
            </a:r>
            <a:endParaRPr lang="en-US" sz="3600" i="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590800"/>
          </a:xfrm>
        </p:spPr>
        <p:txBody>
          <a:bodyPr>
            <a:normAutofit/>
          </a:bodyPr>
          <a:lstStyle/>
          <a:p>
            <a:r>
              <a:rPr lang="en-US" sz="3200" i="1" dirty="0" smtClean="0"/>
              <a:t>“According to the grace of God which is given unto me, as a wise </a:t>
            </a:r>
            <a:r>
              <a:rPr lang="en-US" sz="3200" i="1" dirty="0" err="1" smtClean="0"/>
              <a:t>masterbuilder</a:t>
            </a:r>
            <a:r>
              <a:rPr lang="en-US" sz="3200" i="1" dirty="0" smtClean="0"/>
              <a:t>, I have laid the foundation, and another </a:t>
            </a:r>
            <a:r>
              <a:rPr lang="en-US" sz="3200" i="1" dirty="0" err="1" smtClean="0"/>
              <a:t>buildeth</a:t>
            </a:r>
            <a:r>
              <a:rPr lang="en-US" sz="3200" i="1" dirty="0" smtClean="0"/>
              <a:t> thereon. But let every man take heed how he </a:t>
            </a:r>
            <a:r>
              <a:rPr lang="en-US" sz="3200" i="1" dirty="0" err="1" smtClean="0"/>
              <a:t>buildeth</a:t>
            </a:r>
            <a:r>
              <a:rPr lang="en-US" sz="3200" i="1" dirty="0" smtClean="0"/>
              <a:t> thereupon.” </a:t>
            </a:r>
            <a:br>
              <a:rPr lang="en-US" sz="3200" i="1" dirty="0" smtClean="0"/>
            </a:br>
            <a:r>
              <a:rPr lang="en-US" sz="3200" i="1" dirty="0" smtClean="0"/>
              <a:t>(I Cor. 3:10)</a:t>
            </a:r>
            <a:endParaRPr lang="en-US" sz="3200" i="1" dirty="0"/>
          </a:p>
        </p:txBody>
      </p:sp>
      <p:pic>
        <p:nvPicPr>
          <p:cNvPr id="1026" name="Picture 2" descr="http://students.faithoncampus.com/wp-content/uploads/2013/10/blueprint.jpg"/>
          <p:cNvPicPr>
            <a:picLocks noChangeAspect="1" noChangeArrowheads="1"/>
          </p:cNvPicPr>
          <p:nvPr/>
        </p:nvPicPr>
        <p:blipFill>
          <a:blip r:embed="rId2" cstate="print"/>
          <a:srcRect/>
          <a:stretch>
            <a:fillRect/>
          </a:stretch>
        </p:blipFill>
        <p:spPr bwMode="auto">
          <a:xfrm>
            <a:off x="1752600" y="2667000"/>
            <a:ext cx="6096000" cy="4029075"/>
          </a:xfrm>
          <a:prstGeom prst="rect">
            <a:avLst/>
          </a:prstGeom>
          <a:noFill/>
        </p:spPr>
      </p:pic>
      <p:pic>
        <p:nvPicPr>
          <p:cNvPr id="1028" name="Picture 4" descr="http://gracesinthecity.files.wordpress.com/2013/08/bible-light-rays.jpg"/>
          <p:cNvPicPr>
            <a:picLocks noChangeAspect="1" noChangeArrowheads="1"/>
          </p:cNvPicPr>
          <p:nvPr/>
        </p:nvPicPr>
        <p:blipFill>
          <a:blip r:embed="rId3" cstate="print"/>
          <a:srcRect l="7954"/>
          <a:stretch>
            <a:fillRect/>
          </a:stretch>
        </p:blipFill>
        <p:spPr bwMode="auto">
          <a:xfrm>
            <a:off x="1752600" y="2667000"/>
            <a:ext cx="6172199" cy="4191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AutoShape 2" descr="data:image/jpeg;base64,/9j/4AAQSkZJRgABAQAAAQABAAD/2wCEAAkGBhQSERUUEhQVFBUVGBwXGRYYFxoaGhwYFxwdGBcaFxgaHCYeGBkjGRgYHy8gIycpLCwsHB4xNTAqNSYrLCkBCQoKDgwOGg8PFywcHBwpLCkpLCwsLCwsLCkpLCwsKSwsKSwsKSwsLCwpLCksKSksLCwpKSksKSkpKSwsLCwpLP/AABEIAMIBAwMBIgACEQEDEQH/xAAbAAABBQEBAAAAAAAAAAAAAAAEAAIDBQYBB//EAEIQAAECBAMFBQUGBQMEAwEAAAECEQADITEEEkEFIlFhcRMygZGhBrHB0fAUI0JScuEkYoKy8TOSohUWNKNDU3MH/8QAGQEBAQEBAQEAAAAAAAAAAAAAAQACAwQF/8QAIBEBAQACAwEBAQADAAAAAAAAAAERMQIDIUESMgRRcf/aAAwDAQACEQMRAD8A8glloJw5rEn2U6HzEOMlQ4GBHSk0hxTHBLUNH8YSQo6GAmIo/WDAeEC35VEFS0tWJJ0Bo6EuRyc/XnDHiRBiJ4hKhIDR1MBN1huKVxHhClqs8O2iGgqW3syfulgUIIbyLU6iLjagbB5fyrSKflZRSedm8IpvZmZuLH8yT4kEfKLVSiuTNF05X6EKB9fnHC/07T+VpsxRGFSb7tuoHjS9OEWez8syXmG8e6eLpdhRjwD9IqcFicmHklyHUkO3LhwpBeDnCRUhklXiFVeuqa36XhBTZSgt0O2Wt71Y1oaiv7wRhZxKVII1fW6a5k35FtXPjKkgklJBSQwazKJPNiCkesT4bD5SQL68BWgGjj18TBUilTt5IDEmqhcEMPhY++I1IStLaOLa1YEc2A8ucdmoQSCl8oJSkA1BatPwtU62hY4ZEigLMHdqCoc24nhvRJV7fzy0pWC5lnKpxcUIJ9X/AFNDNkY4FIY2CXBNcwBueDC4rTVjB+PBMs1/DY/zHxf9uVQMRsYgS1IZwN4a2DkVY0CiBzhmhdruTPIzOTo7tQW00ofQw9E7OhJSLJzjQZqs5axr59RAcpzQ0UEF2FFJJKrdHDaVhmBXkKmdkp7l3GorQhuGr8XikKwlLExKUzJYBOVJBYje0B1o4praM3KlZZQRVkzJqQCauk7orw+EaBcp0PLNMoUCHuWJLPartyim2yndXx7eYaccocjhVXvgpiIS2mbocEq8lHM/nSPN5JM9UmWwSolpdHSfvMrKSaEAPx7oFjHpHaBKjmskOLVQctQ/MERhMBNlonSly0KzpIIIcg99RzJuXISxBDPq0dOr6x2lt3ZhR2UwJSJEycDlzFTqzqqpJqlxnSx/KrnFPjcfMlTJ0tKj2YmLHZllIZKywyKdNCBApxqzlSpSiEqBZ9QT61PnD9tTkrxE5SHyqmTFJehyqUSHGlCI7uTarmCbgZLgICsHOSyEkgFGIQzJd7/toIzmKcrK5ZRO3gpGUsQG3pYlkBTfhJSG3aXL3OAJOz5QBr9mxaf/AGoMUiFZ8MuUkhu0lKCd5gopWmoJNSbtSgOtKiK/bOzlS58xISsB3GZJCsqt5Lg65SIUbDH4yaJigudOKhxmlJtQECYkFgwdg96u8KJvCjTD4iSHMSmMsuBOohLmFrx0GIpl+MScN/GJVWaIgLdYmCIkkaJBDBEiBET4SjQ9DHEiOT5jJMBRybiJcYH+ERyg6gfrn8InxSnIBpx5PAltsWRlQbhxmfhcJ8iH8YtEKySVhQbcKX0NRl6n584EwExnQbJOQ9WD14UEFbaU+ESf50n/AIn4+6OF9rtqLPZkpJwqM2hCh4Jd/KCZmH3gnRdBQVp52A8jFZh3+zSspYuP7WL8qtEyNptl7RIGQvmBcEUBcNQl3b1hgErldkgnvJJcDqQSHGhbzg9eIKSog7pZR6Jcmv8At8i3KLCbQlzkKSFJKaKAJBqKkaPVgLacai4rGpUjKEq3gQHq2jVqRfxcamBD8NNapAAJJBGoJ1BLg+D05iJpstMxJl616sQav0IDxXz9pS/s6ZqScoYUvmFC/PL5vzgk4tKkpnoVcALZwCGJBb8Kt3ycRJV7UKkZ3BIRlN65SKkfpY9fAQRJxQOQqFaJLhhXeJpar+UFT5WeXuEEpJFbKS/dPmK8opZDocKAbiDRnKCFA3ZNPKNQVcSi01KyTXUh2y0SCb1BPi/GJcZIbMUliUsz0c2per9aDxjShilNaNUUfKQ7czmJ+nis9opmIkTFTkFKpakhLEFgxBAUPUGlzFE0mDwxytUMKakEukp5sD7jFDj5Iyr4faZjvwJQSPKkXfs/ttM9DoZKsoKhwOlXqAQQ8VG2pzZyO79oWTrpLPveMVqKrAoCswU5ZJSS98yqhuDax5vNUZaw57sxL/00r5x6RLkqCkEAMTvj8ruVHwVXl0jzPaSCCoKvmIPUZAfWOvX9c+z4ExuHyrWm7KI5GvEaQ/HqeYsuVEqJzEMS5JcjQmLDGbPK5SZoUlxL30qOUvLypoDclCkKYaZuEAY8vMWSVEkmqgyv6hxju5NHsya2BlNcS8WB/wAVfCKeRNIE1KSyVFBZndioo3moQC/Nzwg/ZEz+El9cSn/dLEVeDqlR3qJSCxpRWUZhrRm59Yvii3T7ZrF5aCa1bnQVJLAUqTaOxm5i6mFAV0jvQ8xHLiUQIx6ww3iQiI5kScGnWCYHNx1id4kcIll/XrEaBEiFxFMlMD4tW83j5/sImeBSXmHlAUspNYdiKeXxjgoeUOxqtTT5QVNBKX93nDDdBI1zKAD10LwdtID7JycZegLD098A7N30JSFAjKhjzDk+FD+0FbTWDhU6VFPEv6g+UcfrtdJsNi1S8PLJQVpIYsAWLdQbQxG2sOu6WPNKveHh2z9p9n2KC2RQZT9E/Mxc7T2ZLmpLJSFu4Vlro3n1asF36JpVyBId0KCTbSxvRTXgheDfeCgXFrXvyg3Z+DQZWWclJVUWF6sz1sQdRRoAXsKVmOVSkh2dJYglmo9Q3jAVfidjTw4Qt0G4d3L6jjAUrDzpacv3iUjMd0lnqRQc+VyYs8RgJ0pOYTwQ4Fd65YXDwccJiUByuUtPRQ5aQ5wMKvZG3yk5ZilIctVPHjydqtD9uh0B1qLkkgKcEkuVZQ4ZhBuKC0oUtchK0pDqKCFMLklJAIgQ4nDTJSZqwpKXyAsaasGdhR4M/TgF7OBYmggqypqWVcaBubVEEe0uKCV9mC6VNMvqzDzFdIdIRhapSvdOhJ8GJtE2M2OicA0zMUpyg0to5F/SH9TI/Pgf2FZOIUHICxlFKEvmI8hm8DFiV9pIJU79vMJbnR/I++K7CbHmyRmlqCimzXYait/g4gnZclRwpBBBC1Ehi4ej/XOLl76ePnh2DWW6Gh61Zxzo3A+eA2lOCFTVJmqrNWCgpdJqSWNRQkcHFeQ9FwctQDGjsHoU6Dwp8YwWOwnaTZtUEmctGUu7OUjKGYqoAGc3pQN06tsdmlZtDbHapWHZwCzluKgLUzFymzuQzkEDGPnV3v6u9bWJVYAha0WUA6X1F2PPKfOkR47vmhTahLkboauoa3Jo7OS12GknDgABguZ5GWflFdh5ISleZjupUFBVQCoAlIBZVmI0rZom2Qs9kUh/9SrcMpeOTEgBRC0qChkqGUKhgQPxMSXqCy6kvCFunBJl7nZrmMTvhAZTl3FbVhQMdukU+zSV/wAyjMzHq00V8IUWavClisSkREg1iSaqMlDNUxhi0kirQ9Mt6m8OI0iSI6dYIzQMRbWCZaNTeJHBT1Fqw+SmIxEqFsCYjCxM3Kl/qsRyBlD6mGTnVyjuat24Rknz3KXFxXryg8bHmzkZkp7wAZRYUP7wFKSpXcSTzjWbC9m5y5OYTUCpAGUng9fFoLo4yqNnbLmSkNlUDmNj+FrMKGLD2jWQJYDhNVWIFSWFdRV+sWKtjYxJYCWvopQ98Dzk4oUXIUoagKzfWsY+5a+YQYvClUiURpccilFfSCMLt6bLORaCtIGXMDZqBQVUNa7eFXkw+0JqA32ecB+h4l/62Ad6WtPMyyPdGfWvEs7bpylpWd6UIBSscUmx5u0U+K9oZgGXsrMC63FwR6t5RcSvaaWzZg3Nx7xCn7UkTU5VFBHEKA8rQTzZqlRtsrouWo7wIAZXEMDTk0Xez8VmKsqlJSpLsoMxo4ryt8atXydm5f8ASn+CkpV4UNfKLaThzlYqTVOUslnFR4Gt+Qi5YUydsrGkqnIUxOVQDiigpJIHOtG+UBezMhKsIlKgFPNLAh3LW5PxgnAylygqnaONFJcsN0h6pUD1hnspJWmSlKgUqE6xpyMZuk4rBScxJRLUgpzKASxAILFChcgj9zD8Z7HyWSZalgmoryJA43aJ9oS1GacqAUqSxTZnG8oNZQOY6X6wdh56J0tSA4MtQSH0KacA12vrGky8zDqlWmTSwzMVOGcDhwf0i3wSjMGaXPtdKkAkUehSUkjg8P2jLZMxRqCMuiqJSQaHUKD9QeMUux8KSpRSagHKXIqCKu1bkeJtGsSxjOK0qsNipb5pcuYkOXSpiQKuAoXvR9I8z9ok4dOJIEualQnvNl5kl1XWlF2LEsahzSPZsEl5QdiAgEKqCRlYEg9GaseI+1o/jp6Vf/aVuLszt1D5f6YeuernfAW1e0SuYZipmstGYqzZR3QQqoAoG6xVYhO9ZqCjvcA34G/jB+19o9qlBrmBUCqu+KZVKBJ37gl6htXium0PgOdwC/jfk7R3cRGzMaZaSzVURbikih0vClYgBLGu6xGUfmBG8C5rWtrVBgWQqnHeFIkw9XFapNvC/Jx7oUNxy/vFMzWpQW9/vhQdhTh1ISZnahbMpqhxR3bVnjsGSYgQ9cQCY1zDlTecCSotCJEQiZSEkitYkemqoIZoGw9z4QTEjUp4xJLFaDzhSZbDj1iVEBCrSorCQb0i6wmxkgOQ54mK/Co+9R1PxjRg/XgYZEYiSBaNj7NJ/hx+pXvjJJL/AFyjYezaf4dN7q98XPTXHY2YSCkg1KgPCx8ecDSZpIVvJUpOZ0gEEEEhINS7gE2fhBipDqFSwLgUuzDR+bPeGpwZBUpKiM2hAId3fQ8RcXjg6OIUQU91QUTvJcDKA4LVd+sdKzQBNS+rUCgkkUqau0JMhQZQyvmUogggHPcC5TWuuvGinyCQgBnSQrNUEEF1MGLgpJSz6xA2ZgpYOYpSTZ2rWw5l2iDF7PkTKKlJepqhjus9QOY1q9HixmyioBqspJ8iCz9PhA8+SVXB7kwBlMQTlaoVeh4izxJUf9s4RX4EWfUUZ38iDC/7VwwtuvUNMUKcQyrc4sRLUDY5Qmzfi7MJBDad9LcW6xIhnSGcMMwKaAhNCHDfykfIxJUzvZpKUkpmzkkA/wDyE26vFbsCatclJKnXnuQ7slRY/wBIPkIv1JCMNQAfd2AauVqjjGc9nMUEYd1Wz34bqq+jeMFnhl9XGFmiavOaOCErZlpUkUST+IEPRXA1EU87a87DTl9okKzBhzBZiDwv7tIs5E10ZFUW5KTQuAx60zA84D23L7bs02WlHaDUEAgEfza6PQ0im1dIsftRWRlJqrRiXrvODUt1NxpFwuYFJdIuwcBvuzvVBsATbQjxFcCJqJRctUmtQUpIpzO8WPPxW0UKQczunsk5VC4Kk6saEEQhq8CsmXUXCvcVMPrSPDdvqfHTz3SZ6906DMSDXS16NHs+ycc6gk0+6BVYG2U9QWPSnOPEfaFMwYnELKTTETKkUYLUliWtYcLRrr3WeelKo1Mdm38BboPU35QZi5LSkqIH3hKwdQLN0cfLWAim3MA+Yjs5Gyls/wCqJMN3tdfJn+cQy9eoiZMohQfWtwbfGtokl7dYoFU68awoMw+BQpIUZoSTpmlj+6YD6QosrBgQeI8oclJ5eUPa5hr1ESTjClnoXEdVhDxEEYcbo5iFPO7Eg+FFT4QYmBMKanwgsmkRPaHgQ2JJYgLmCT96jqfjGhSiKHBn75Pj7ovUqjUTqTG09m3+zp6q9/7xixG89mP/ABkXDPXS8Z56PHY0yjD1Q2eaxxK44uh4aEEw0FzwjoXElbiJq+1Sfs+YpStiFoqHTUOadL7x5xaJDgdIHVO+9TQ9xQfKWqUkAqZhY6wWbRAPMT0iJoIUBEaU1gIPaKXkr/Sr3Rj9jyc2EWl2zLSBQmxKjatkmNvjEbihyPujDbPQThCRdKyodQmY3kawXRm13PRnQVADtMhUEAEOatlLUIAUG1DhoAxK5c1ilW+nvByCygynPFw78dTrZ7PYS5E5ZIyyyhThiCpVCXFKuH6RU7Rk5MUtW6QqVmcClmIYmtRpx6wRVJjZhSKEEH7wEFiTcPwLFR1HUQbgsfnl5JjuN1Tt+IuA9srU6RXyZqFpQXy7uQjTukAKfhvAcleUsrB9qklKjmTpYkszE8GIbgX5RoNHs6Sl1KIAJSUqFLp4t1V9GPHPanFSvt2IK5a1JzqBALb4IdQU/EWZiD0I9iwBWU5lMyyaMXNKHkXf0jx72zwwGMxBDs4KhmId0JAIASQannrQXjXXsc9KmauUZYSkEOM4NykJJSxGZnNXfiGaxEKUkpAWp2CapAtS+a0M7I5wkAmlgC7XtfnEmIQwFSdU7xJAFKjKGIbla2sdnFJsfDrmTFSpS07wUreYA9mlSwzvvMDlHEs9YX2IkpIXKLgmi0huOZ2rYa9YAkqIJILEEEEaF6ERaSMEpQExAcHMCkAllJYrAArQEKHItpEUMqVMaiwBWgmIGv6oURHDjiL/AJkj0JceMdiA8CGq78czwj3hEljITuJ6RHN1iTDdxMNnxFDhRUwSowJKXWCwXFoEmvEsstDAKeAiRKYi5gf9VPj8YuwYpcEfvk9FfGLkmNRHs0bz2cAOFAPEg/Py90YQrcxudgq/h08P8Rnno8dj1Fjag/xEGIkpKku5d9SPwngYdMxAFK6OwJvQOwYQlTUlQa4LAkatUAszs/l1jg6oJaiVAaDEKBqX7qzaxTS3ThD9npISCXqBXMovz3rGukI42WlJKmACkqdSSCCTkSpyNSSnN1jsvIlRZOU0G6jjUDdFdYQknS8y2LtlJoSmrgO4INH9RwEMUVZuIK0fiLsUpNAzNWz6mHTlpJANbM6TqCWchgWBpeh4Q1U9N2OinyEvoDQVtfpyiRuGQ5Q5UaAnfV+ZVxZVmrD9nPkSS7lINVE6CtbdIaoIJSctaMSjul3AJI3S5BYtfjDpWKTlSR3WoydHCWYClSA2nhAXcYNxX6T7jGP2D/49Q4MxjexzgxsMVM+7Uf5VXpodIwuCxZRgwRftPgv9vWC6U218sDKEZgoJGU5hd2uaD8QV4iAsXslOUorRSm13V3S/BzTSo4QtmYkKSWIYgseBowLaEKDcmDVMMO0yM6jwAymzOz8jmPiGjJVm0tgqVKSZZqBvAk1NUvW1Az8NIG9ncSTnTqlIPUpDGn5WS3kY00zFIKJc1ILkFBAZ61ZQd3prpGKx5MjEEoBITRJ5aO/Ee+Nz2YZvj0LY0zOhGrObV1ILuzsz848b9tdoFGNxSCkHMUsou6dxJBSx1Dgg08o9N2NtdC1JbdJ0IDEKGrUe/H0MeW+2+KH26bvr3VgjdSW3EijqrQC/Px117HPTOfaC4LmzX9H4PDpuMKiDUMGoTpY9bRCUhxdvVtYnmYkKcPMJLGqgXKQQHDcCG8Y7uKGQO91T74vdgbZEqViZK0pUFgLS4DpmSlMFJJBr2a5gtVgIosOrvdU++ErvG9z+/jAljI2mco3m5CWhr6WhQNuGu8XLvQegoPCOwHIoCscTfxhE/Twh9VhA+QtkC8OmlxQQHLnMz++JO25+sBcSHUA0GoDQLJvFiFUiRkug4x1M+tbP9esOXL1iCS5vERGHmDt/A/H5xdIjPlLF2bm/hE8rHqGr9Y1AvRG92LXDS9KddSY8zk7VGo9fnG72LtlIkpQtCkFIa4UDq4IP1zjHPTfHa1SopUoMS6gQQ7EFKQXOjMb+rwwE7qSk0XmzaFOcqcHjYNephI2vK5+LfOGq2vK4k+Xzji6GSUKAIIJCgihYsErClJ4EPvc3I0EcEkpDbxAUGbvZAkgOSRUGl6gA8Yf/ANblDj6Q07eRoD9eESOqVhVQA1C3Ah6E1D+pvSOhClBQAIewcXupi9B8XiFXtGj8pPn8oSfaFIHd9fmIsjApUkueBUlTvonLT/h6xEnDEDjRJyu28FJKiCOIT5vxiD/uIM7JA6iOK9pENdA6kfOC04H4huyW9NxWr/hOsYnZ0+WnDBM0gAqJDlrE09Y0E32jllJSSk5gUln/ABBqc6xWpw6UyEGUcwSt63/E/kx8oLThCdpYUnupdglwTYUAto0EztqSTRSVEkFNluUm47tYcmRnQVZQCkktyuBozUfxitTOSBundDmU4VQlyQz1DaWro0GCLPtDJAZIJbgFXDAaRANqyJiVK7MqCSMwIL7xZ6mtYYpCFpzJAzC7Ei/fY3DO7Hg3GKdKOzl4huKB6v8ACKTMF8aXBFIIVLkkMaEN7gvnHnf/APQFSl4rNLBC1f6j2KqAEOaUvp6x6N7ObTSsEsAQMygG0cFvrhHm3tVlViZ5ZylQBJJqyEghmYMQdY31/wBM9n8s/LlElgCSxpq/ydo7LwxKiBXLoDUh/wAPHQ0jhnF7/X0IIxE8ZBlCQSA7AUYNThzr1j0uAZKGKhwUB684euQWCrBy161Zh0rEcn8XUe+FmIPLN8YEnTs9TUSFj8wU3oSDS1oUNm4gqUSSS5NbawokuPs6To0cGFSOJ5v8okQmOmImDDhxHRKAhzVMMVYtEHJd/rnBx6wDKNfCC1RFOFOIhRatIll92OJQWu/WCl1BeGYyWDlFnufHjDVStWY8Y4uWVM5frBEJ+wsAATm6uI1Wy8CVISpUwjSktPvfg0ZiQskgEdNT0jZ4eWQlgFJbK1mJDZnT4lj+0Z5tcTpeykKU3bK4UCRXUWvaGK2cpic6iKhiWIL3oKi9KGkPOH3s26TrYPwspx15Q0dqHqkpOjkmp4t6+kcnQDjJJlrl7yt5Td48ixGtDEmJ2WhS1ErUmxbMWIIBIFQxBenTjE20sKqauUoGksuedQ9GpBasmUhSiHvYaMbxJW4TBSCnMUlYY1zHQsda0r5c4Iw8vDqziVLC2Bbi6WoKWJ4gGnjHcEuVJSQFp0uU21Sa6l7NpDFbUkpKiCAVF6HoNBS308VUO2LKlrlLoFJCnqH/ACvRuZifAzZbf6dEmu7VuPShrAGE2hJlhQBdKi7EHlZgLNBErbEtJGRCqu27xvc2cRmmOfbJgWsjIlNQAE6NQuT3iW9eUd2ZiM+FWSmpUrdTo5J3ej0idGOU5AQ3IhjSn5S+go8QzFz0glMkNcsr1ZgYsrCXZhKU5CkuzOxatKN0F7PSEZS05sktRSo2of6uTUpAisRiSAQEij3OtagkQpK8QrvLSB0H7xJYy0FQcysiqPmIFdWIv4jjFHjdmlCJ7gJQSgioIbMxrpU6wZtORMRLKhNUSzsGGrXA5xSoxK1YXE5lKLZLklt6t4eP+1V57HSUmVMH4nD2soH31jyfa2IK585RZ1LUa37xtHo/sxtDs84N8r/7Ekj4CPLpysxUriXPjHTqntY56jirwgaAddPp44bmHqkEJCmLEH65Uju4lh/xdU++OEVPI/GFhjfqPQxPicKEgKC0lyp01dJSQGVRq3BB8oEgaOx1SGJBhRJfpjq4RvDVqiJPEU1VIcVRw3iBSrjpBgFBASFVgySl3MSSIVpxiQHdENw4r4e//EOl1pBWock0HKJ/s6T5aRA3uiWQqAmqkkO2mkWWHxE1SgCpKOZAPzgWVX6+ucEq5RmzJyu8IlTlK5infLQAV0r4NB87ZTKAK1EKscx48vCKjA4gqBc7z3PF/g/rGgmLVMl0opIJB4K4+gPjHHl5XXj6yK8ycYlJcZVgEOTy1jRYr2clTJrksVsSH1KRYaOYqcYgHHAiyylf+5IV6Fx4RosSgJWSw0vxYc3s0XL4uP1Gr2Yw4SSzn9TGK9GzZKVHctoS9H00do0MlaFop4XHChGn+YrZ2GSVdevX3PesEtNkDK7MJYJS/S7Vb1hs3E7oCTXT4jlasS4zDhNQCeRHrx0b/EDLl6gNT66wgl4xRADltYLwGIUoEE6fR9fSK5UslYr9comkoLhnpBTD5yGo/LzjsiRZn4fKJAly9OB4wV9nr6/QP1WEAtuUkKPIe9j74z+D/wDGxJ5o/ueNZtjD5pEwfyv5VjJbIGbCzQH7yHYPTXw18oeOhdh8LK+5nrH4ZU0/+st6xhgzByKk5g1Rwflwbm+kb8SiMFiCzZpavIBo88z0I5n1aOvXuufP4hueEFYlLDu5QpiHJJYAWJuK/DjA5EOKiWfQN5MB7o6uax9luy7cCe3ZrPZrJ/CJjpzjmhRSv+ltYixuHXLnTpc0lK0Z0LcvVB7r6h0+6BcJr+pPvi59oPv5MrFDvEdhO49rKSAlR/XJyHmpMyAqeZUl+MKFNNTHIkO7cu9YcJh5xwCsOMGXScY5nP0Y4VHlHTDTBk/mHpVaD8HMbxgCXpBKKQ5Z/OdLLDIZRh0q56mB8LiWeCsMoKzfq98NYNmCHSzHVprDhblGWkkk1ida4Fkne+tf3iZ3vARkgjsl8QQpnZ8tf38I1nsziu1luS5F61d6/wDEp8ozacKJkrdZ0sebkVB4j94K9k5xl4lCT3VlSVB+AI6H/McuXsrpx8qbbknJjJNgKinJSn6FyfSLeenOoitDX3D66wF7WF8TIVwUpJ0qGUP7/dEmJxOVZOm6/kH+fhGZ7g6yKTKrdV+NbcXe3vjqslC58Tx58YiWKBTghxqPHXmfS8OnpArd/hpWx0aHAynnzEPlAP73+cRyikvup+n/AMRxaQuiW9+ln1rEUlNTVm8qPbhFiLImSBqnl9NEIwwfi7/JrRKZrDg9fHlxeIJk5VA1RamrfvpEixmGq4BrfiP3jqZ27WtWs0RKxSlghqt8HNPXxiDslUsa6PYGnPQwgdtLED7PNrdBDdaX8YxWxJqkyZ2W+dH94+bRsZyh2KgTUhY9C1ekY3Y80JlzyaspNOO+C3kIZoW+tDteQPsWJ0HZL5Duk2jyMYVShmSCQDUx69j56ZuzcQxr2K/QU9I8gmqJdy5JB4lxw6vaNdX0dnxGE72g6/GhiabLQAMqlEkOQwAFWZ8z6ajhEaUuRzFOsJCC5amUehoffHVycwuv6hFzszGGTLny1qAl4iUqoYlMxGbJmAqkk55ZB0mPFbs2alJmZkJXmBRV6E1CksRvAjWjONYUxOZJJJUpySW0ZxW7u7g8oiapQJqtvOFBaNkzVgKTKJBAYgXpHIsrDiDUw94glrrEmeDDpLHTDTHc0NUqLB/USINoLSYCl+UGSzEeFylIibDTcr+vziFMO5iDLfLh+loohaaXrEuITuxX4XENbxHygxU8KDjpGnn05JQH8IlasRyu8OUOnmMtDtjYgJmKcCqTc3IDj3RN7P40JmhS3ovOSRoe95hz9GKeSS4tU+n0GgyXPSlgx3lly70SMo53IPhHLlG5Wt9rkAqlLDv2iXfqpKm5OL9IHxCSqa38qegzWPPUf4iLa2P7VEl6KTMQg/zBioHxbz6wVhZv8QoOqqUkMKA5R6UeMcWqNThKbrsdHrwtxH1pHcdhKOHYij8RyHOJC6S2YMwJLGjdbDWsDq2wiqQXrlO7YmjggMRYHyMaCMYdQqGHDwuC/DjziWUmlbs5rStCKxLh50tKXBFa21bhc6RR4zaQzkBYcVF2JubaM3OBCscsHKC5BcZuXQFzYF/fBODYhQPEVO9415VimRjhmcnQ2e5/x6xAraRQN0gCne8B7kjh6wFo+0Skpdjcu4e+j3cP5wPi8UmyZjjMCbEsLjhf48YzeI2sFKJck8EpdvFjfrwgYzlXTKJdqqPG1CTy0jWVONuovcdtYKSpgSSKBPMsoWGjxmdnSVGXMS28VgsaUAL35kRYq7ZSRRKNWv8AtHUbOWoOqYrwAHg4MH7kmHSf4/O3SdUpAwxlzFZEqQQsgsW4+A6x5tOlAFwX3iAG0ehOlRpG+2lh0JkTC2Y5CKk60+MY3tTV1FJ4JA94Mb67tz7+v8WSoRgpiV1GTvJJUGAcZSC44FoSMMHdShw3R66Aw9aupPE1iaVJUrVCRxOUegD+UdcuGAqJSQd0kjMCXbnZoLn7QVlKU7qWNEgJFQxJCQH8Y5sbZ+dSwosATUanRqaxokbKlpQslDnKakvoYxy5yNceNrKSyrKGAsNBCjaezyv4aVQd34mFGL24ujOGZthREghQo7uSWVcRMkbxhQoUYnvefuiWXeFCirXDYgQ+FCjnXrhS+8IIl/ihQoY49uxcq8TqFYUKFyDyRvI6mJJx+8ldE/CFCjnduk0uZw3Uf/uj+0weFHtD+pI8ClLjxhQo58WuRe0c5QSWURvmxPERSrmEISxPc4/pjsKN/AMM051hyzGj07xFukQTTT64QoUYaqk2pNKbEjoWiXDywUAkAl7tXzjsKLlqO3TureckAIpqIKCRChRxfRn1K1D0iRVhChRNKH2gH3E3oP70xkMEkFYcQoUejr/mvlf5f9z/AI1UrBoyjcT/ALRDpMsB2AFeEKFHG31njPBExA4CAVHdV0V/aYUKLi1U3s+f4aV+n4xyFCh5brnNP//Z"/>
          <p:cNvSpPr>
            <a:spLocks noChangeAspect="1" noChangeArrowheads="1"/>
          </p:cNvSpPr>
          <p:nvPr/>
        </p:nvSpPr>
        <p:spPr bwMode="auto">
          <a:xfrm>
            <a:off x="155575" y="-2819400"/>
            <a:ext cx="7839075" cy="58769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5780" name="AutoShape 4" descr="data:image/jpeg;base64,/9j/4AAQSkZJRgABAQAAAQABAAD/2wCEAAkGBhQSERUUEhQVFBUVGBwXGRYYFxoaGhwYFxwdGBcaFxgaHCYeGBkjGRgYHy8gIycpLCwsHB4xNTAqNSYrLCkBCQoKDgwOGg8PFywcHBwpLCkpLCwsLCwsLCkpLCwsKSwsKSwsKSwsLCwpLCksKSksLCwpKSksKSkpKSwsLCwpLP/AABEIAMIBAwMBIgACEQEDEQH/xAAbAAABBQEBAAAAAAAAAAAAAAAEAAIDBQYBB//EAEIQAAECBAMFBQUGBQMEAwEAAAECEQADITEEEkEFIlFhcRMygZGhBrHB0fAUI0JScuEkYoKy8TOSohUWNKNDU3MH/8QAGQEBAQEBAQEAAAAAAAAAAAAAAQACAwQF/8QAIBEBAQACAwEBAQADAAAAAAAAAAERMQIDIUESMgRRcf/aAAwDAQACEQMRAD8A8glloJw5rEn2U6HzEOMlQ4GBHSk0hxTHBLUNH8YSQo6GAmIo/WDAeEC35VEFS0tWJJ0Bo6EuRyc/XnDHiRBiJ4hKhIDR1MBN1huKVxHhClqs8O2iGgqW3syfulgUIIbyLU6iLjagbB5fyrSKflZRSedm8IpvZmZuLH8yT4kEfKLVSiuTNF05X6EKB9fnHC/07T+VpsxRGFSb7tuoHjS9OEWez8syXmG8e6eLpdhRjwD9IqcFicmHklyHUkO3LhwpBeDnCRUhklXiFVeuqa36XhBTZSgt0O2Wt71Y1oaiv7wRhZxKVII1fW6a5k35FtXPjKkgklJBSQwazKJPNiCkesT4bD5SQL68BWgGjj18TBUilTt5IDEmqhcEMPhY++I1IStLaOLa1YEc2A8ucdmoQSCl8oJSkA1BatPwtU62hY4ZEigLMHdqCoc24nhvRJV7fzy0pWC5lnKpxcUIJ9X/AFNDNkY4FIY2CXBNcwBueDC4rTVjB+PBMs1/DY/zHxf9uVQMRsYgS1IZwN4a2DkVY0CiBzhmhdruTPIzOTo7tQW00ofQw9E7OhJSLJzjQZqs5axr59RAcpzQ0UEF2FFJJKrdHDaVhmBXkKmdkp7l3GorQhuGr8XikKwlLExKUzJYBOVJBYje0B1o4praM3KlZZQRVkzJqQCauk7orw+EaBcp0PLNMoUCHuWJLPartyim2yndXx7eYaccocjhVXvgpiIS2mbocEq8lHM/nSPN5JM9UmWwSolpdHSfvMrKSaEAPx7oFjHpHaBKjmskOLVQctQ/MERhMBNlonSly0KzpIIIcg99RzJuXISxBDPq0dOr6x2lt3ZhR2UwJSJEycDlzFTqzqqpJqlxnSx/KrnFPjcfMlTJ0tKj2YmLHZllIZKywyKdNCBApxqzlSpSiEqBZ9QT61PnD9tTkrxE5SHyqmTFJehyqUSHGlCI7uTarmCbgZLgICsHOSyEkgFGIQzJd7/toIzmKcrK5ZRO3gpGUsQG3pYlkBTfhJSG3aXL3OAJOz5QBr9mxaf/AGoMUiFZ8MuUkhu0lKCd5gopWmoJNSbtSgOtKiK/bOzlS58xISsB3GZJCsqt5Lg65SIUbDH4yaJigudOKhxmlJtQECYkFgwdg96u8KJvCjTD4iSHMSmMsuBOohLmFrx0GIpl+MScN/GJVWaIgLdYmCIkkaJBDBEiBET4SjQ9DHEiOT5jJMBRybiJcYH+ERyg6gfrn8InxSnIBpx5PAltsWRlQbhxmfhcJ8iH8YtEKySVhQbcKX0NRl6n584EwExnQbJOQ9WD14UEFbaU+ESf50n/AIn4+6OF9rtqLPZkpJwqM2hCh4Jd/KCZmH3gnRdBQVp52A8jFZh3+zSspYuP7WL8qtEyNptl7RIGQvmBcEUBcNQl3b1hgErldkgnvJJcDqQSHGhbzg9eIKSog7pZR6Jcmv8At8i3KLCbQlzkKSFJKaKAJBqKkaPVgLacai4rGpUjKEq3gQHq2jVqRfxcamBD8NNapAAJJBGoJ1BLg+D05iJpstMxJl616sQav0IDxXz9pS/s6ZqScoYUvmFC/PL5vzgk4tKkpnoVcALZwCGJBb8Kt3ycRJV7UKkZ3BIRlN65SKkfpY9fAQRJxQOQqFaJLhhXeJpar+UFT5WeXuEEpJFbKS/dPmK8opZDocKAbiDRnKCFA3ZNPKNQVcSi01KyTXUh2y0SCb1BPi/GJcZIbMUliUsz0c2per9aDxjShilNaNUUfKQ7czmJ+nis9opmIkTFTkFKpakhLEFgxBAUPUGlzFE0mDwxytUMKakEukp5sD7jFDj5Iyr4faZjvwJQSPKkXfs/ttM9DoZKsoKhwOlXqAQQ8VG2pzZyO79oWTrpLPveMVqKrAoCswU5ZJSS98yqhuDax5vNUZaw57sxL/00r5x6RLkqCkEAMTvj8ruVHwVXl0jzPaSCCoKvmIPUZAfWOvX9c+z4ExuHyrWm7KI5GvEaQ/HqeYsuVEqJzEMS5JcjQmLDGbPK5SZoUlxL30qOUvLypoDclCkKYaZuEAY8vMWSVEkmqgyv6hxju5NHsya2BlNcS8WB/wAVfCKeRNIE1KSyVFBZndioo3moQC/Nzwg/ZEz+El9cSn/dLEVeDqlR3qJSCxpRWUZhrRm59Yvii3T7ZrF5aCa1bnQVJLAUqTaOxm5i6mFAV0jvQ8xHLiUQIx6ww3iQiI5kScGnWCYHNx1id4kcIll/XrEaBEiFxFMlMD4tW83j5/sImeBSXmHlAUspNYdiKeXxjgoeUOxqtTT5QVNBKX93nDDdBI1zKAD10LwdtID7JycZegLD098A7N30JSFAjKhjzDk+FD+0FbTWDhU6VFPEv6g+UcfrtdJsNi1S8PLJQVpIYsAWLdQbQxG2sOu6WPNKveHh2z9p9n2KC2RQZT9E/Mxc7T2ZLmpLJSFu4Vlro3n1asF36JpVyBId0KCTbSxvRTXgheDfeCgXFrXvyg3Z+DQZWWclJVUWF6sz1sQdRRoAXsKVmOVSkh2dJYglmo9Q3jAVfidjTw4Qt0G4d3L6jjAUrDzpacv3iUjMd0lnqRQc+VyYs8RgJ0pOYTwQ4Fd65YXDwccJiUByuUtPRQ5aQ5wMKvZG3yk5ZilIctVPHjydqtD9uh0B1qLkkgKcEkuVZQ4ZhBuKC0oUtchK0pDqKCFMLklJAIgQ4nDTJSZqwpKXyAsaasGdhR4M/TgF7OBYmggqypqWVcaBubVEEe0uKCV9mC6VNMvqzDzFdIdIRhapSvdOhJ8GJtE2M2OicA0zMUpyg0to5F/SH9TI/Pgf2FZOIUHICxlFKEvmI8hm8DFiV9pIJU79vMJbnR/I++K7CbHmyRmlqCimzXYait/g4gnZclRwpBBBC1Ehi4ej/XOLl76ePnh2DWW6Gh61Zxzo3A+eA2lOCFTVJmqrNWCgpdJqSWNRQkcHFeQ9FwctQDGjsHoU6Dwp8YwWOwnaTZtUEmctGUu7OUjKGYqoAGc3pQN06tsdmlZtDbHapWHZwCzluKgLUzFymzuQzkEDGPnV3v6u9bWJVYAha0WUA6X1F2PPKfOkR47vmhTahLkboauoa3Jo7OS12GknDgABguZ5GWflFdh5ISleZjupUFBVQCoAlIBZVmI0rZom2Qs9kUh/9SrcMpeOTEgBRC0qChkqGUKhgQPxMSXqCy6kvCFunBJl7nZrmMTvhAZTl3FbVhQMdukU+zSV/wAyjMzHq00V8IUWavClisSkREg1iSaqMlDNUxhi0kirQ9Mt6m8OI0iSI6dYIzQMRbWCZaNTeJHBT1Fqw+SmIxEqFsCYjCxM3Kl/qsRyBlD6mGTnVyjuat24Rknz3KXFxXryg8bHmzkZkp7wAZRYUP7wFKSpXcSTzjWbC9m5y5OYTUCpAGUng9fFoLo4yqNnbLmSkNlUDmNj+FrMKGLD2jWQJYDhNVWIFSWFdRV+sWKtjYxJYCWvopQ98Dzk4oUXIUoagKzfWsY+5a+YQYvClUiURpccilFfSCMLt6bLORaCtIGXMDZqBQVUNa7eFXkw+0JqA32ecB+h4l/62Ad6WtPMyyPdGfWvEs7bpylpWd6UIBSscUmx5u0U+K9oZgGXsrMC63FwR6t5RcSvaaWzZg3Nx7xCn7UkTU5VFBHEKA8rQTzZqlRtsrouWo7wIAZXEMDTk0Xez8VmKsqlJSpLsoMxo4ryt8atXydm5f8ASn+CkpV4UNfKLaThzlYqTVOUslnFR4Gt+Qi5YUydsrGkqnIUxOVQDiigpJIHOtG+UBezMhKsIlKgFPNLAh3LW5PxgnAylygqnaONFJcsN0h6pUD1hnspJWmSlKgUqE6xpyMZuk4rBScxJRLUgpzKASxAILFChcgj9zD8Z7HyWSZalgmoryJA43aJ9oS1GacqAUqSxTZnG8oNZQOY6X6wdh56J0tSA4MtQSH0KacA12vrGky8zDqlWmTSwzMVOGcDhwf0i3wSjMGaXPtdKkAkUehSUkjg8P2jLZMxRqCMuiqJSQaHUKD9QeMUux8KSpRSagHKXIqCKu1bkeJtGsSxjOK0qsNipb5pcuYkOXSpiQKuAoXvR9I8z9ok4dOJIEualQnvNl5kl1XWlF2LEsahzSPZsEl5QdiAgEKqCRlYEg9GaseI+1o/jp6Vf/aVuLszt1D5f6YeuernfAW1e0SuYZipmstGYqzZR3QQqoAoG6xVYhO9ZqCjvcA34G/jB+19o9qlBrmBUCqu+KZVKBJ37gl6htXium0PgOdwC/jfk7R3cRGzMaZaSzVURbikih0vClYgBLGu6xGUfmBG8C5rWtrVBgWQqnHeFIkw9XFapNvC/Jx7oUNxy/vFMzWpQW9/vhQdhTh1ISZnahbMpqhxR3bVnjsGSYgQ9cQCY1zDlTecCSotCJEQiZSEkitYkemqoIZoGw9z4QTEjUp4xJLFaDzhSZbDj1iVEBCrSorCQb0i6wmxkgOQ54mK/Co+9R1PxjRg/XgYZEYiSBaNj7NJ/hx+pXvjJJL/AFyjYezaf4dN7q98XPTXHY2YSCkg1KgPCx8ecDSZpIVvJUpOZ0gEEEEhINS7gE2fhBipDqFSwLgUuzDR+bPeGpwZBUpKiM2hAId3fQ8RcXjg6OIUQU91QUTvJcDKA4LVd+sdKzQBNS+rUCgkkUqau0JMhQZQyvmUogggHPcC5TWuuvGinyCQgBnSQrNUEEF1MGLgpJSz6xA2ZgpYOYpSTZ2rWw5l2iDF7PkTKKlJepqhjus9QOY1q9HixmyioBqspJ8iCz9PhA8+SVXB7kwBlMQTlaoVeh4izxJUf9s4RX4EWfUUZ38iDC/7VwwtuvUNMUKcQyrc4sRLUDY5Qmzfi7MJBDad9LcW6xIhnSGcMMwKaAhNCHDfykfIxJUzvZpKUkpmzkkA/wDyE26vFbsCatclJKnXnuQ7slRY/wBIPkIv1JCMNQAfd2AauVqjjGc9nMUEYd1Wz34bqq+jeMFnhl9XGFmiavOaOCErZlpUkUST+IEPRXA1EU87a87DTl9okKzBhzBZiDwv7tIs5E10ZFUW5KTQuAx60zA84D23L7bs02WlHaDUEAgEfza6PQ0im1dIsftRWRlJqrRiXrvODUt1NxpFwuYFJdIuwcBvuzvVBsATbQjxFcCJqJRctUmtQUpIpzO8WPPxW0UKQczunsk5VC4Kk6saEEQhq8CsmXUXCvcVMPrSPDdvqfHTz3SZ6906DMSDXS16NHs+ycc6gk0+6BVYG2U9QWPSnOPEfaFMwYnELKTTETKkUYLUliWtYcLRrr3WeelKo1Mdm38BboPU35QZi5LSkqIH3hKwdQLN0cfLWAim3MA+Yjs5Gyls/wCqJMN3tdfJn+cQy9eoiZMohQfWtwbfGtokl7dYoFU68awoMw+BQpIUZoSTpmlj+6YD6QosrBgQeI8oclJ5eUPa5hr1ESTjClnoXEdVhDxEEYcbo5iFPO7Eg+FFT4QYmBMKanwgsmkRPaHgQ2JJYgLmCT96jqfjGhSiKHBn75Pj7ovUqjUTqTG09m3+zp6q9/7xixG89mP/ABkXDPXS8Z56PHY0yjD1Q2eaxxK44uh4aEEw0FzwjoXElbiJq+1Sfs+YpStiFoqHTUOadL7x5xaJDgdIHVO+9TQ9xQfKWqUkAqZhY6wWbRAPMT0iJoIUBEaU1gIPaKXkr/Sr3Rj9jyc2EWl2zLSBQmxKjatkmNvjEbihyPujDbPQThCRdKyodQmY3kawXRm13PRnQVADtMhUEAEOatlLUIAUG1DhoAxK5c1ilW+nvByCygynPFw78dTrZ7PYS5E5ZIyyyhThiCpVCXFKuH6RU7Rk5MUtW6QqVmcClmIYmtRpx6wRVJjZhSKEEH7wEFiTcPwLFR1HUQbgsfnl5JjuN1Tt+IuA9srU6RXyZqFpQXy7uQjTukAKfhvAcleUsrB9qklKjmTpYkszE8GIbgX5RoNHs6Sl1KIAJSUqFLp4t1V9GPHPanFSvt2IK5a1JzqBALb4IdQU/EWZiD0I9iwBWU5lMyyaMXNKHkXf0jx72zwwGMxBDs4KhmId0JAIASQannrQXjXXsc9KmauUZYSkEOM4NykJJSxGZnNXfiGaxEKUkpAWp2CapAtS+a0M7I5wkAmlgC7XtfnEmIQwFSdU7xJAFKjKGIbla2sdnFJsfDrmTFSpS07wUreYA9mlSwzvvMDlHEs9YX2IkpIXKLgmi0huOZ2rYa9YAkqIJILEEEEaF6ERaSMEpQExAcHMCkAllJYrAArQEKHItpEUMqVMaiwBWgmIGv6oURHDjiL/AJkj0JceMdiA8CGq78czwj3hEljITuJ6RHN1iTDdxMNnxFDhRUwSowJKXWCwXFoEmvEsstDAKeAiRKYi5gf9VPj8YuwYpcEfvk9FfGLkmNRHs0bz2cAOFAPEg/Py90YQrcxudgq/h08P8Rnno8dj1Fjag/xEGIkpKku5d9SPwngYdMxAFK6OwJvQOwYQlTUlQa4LAkatUAszs/l1jg6oJaiVAaDEKBqX7qzaxTS3ThD9npISCXqBXMovz3rGukI42WlJKmACkqdSSCCTkSpyNSSnN1jsvIlRZOU0G6jjUDdFdYQknS8y2LtlJoSmrgO4INH9RwEMUVZuIK0fiLsUpNAzNWz6mHTlpJANbM6TqCWchgWBpeh4Q1U9N2OinyEvoDQVtfpyiRuGQ5Q5UaAnfV+ZVxZVmrD9nPkSS7lINVE6CtbdIaoIJSctaMSjul3AJI3S5BYtfjDpWKTlSR3WoydHCWYClSA2nhAXcYNxX6T7jGP2D/49Q4MxjexzgxsMVM+7Uf5VXpodIwuCxZRgwRftPgv9vWC6U218sDKEZgoJGU5hd2uaD8QV4iAsXslOUorRSm13V3S/BzTSo4QtmYkKSWIYgseBowLaEKDcmDVMMO0yM6jwAymzOz8jmPiGjJVm0tgqVKSZZqBvAk1NUvW1Az8NIG9ncSTnTqlIPUpDGn5WS3kY00zFIKJc1ILkFBAZ61ZQd3prpGKx5MjEEoBITRJ5aO/Ee+Nz2YZvj0LY0zOhGrObV1ILuzsz848b9tdoFGNxSCkHMUsou6dxJBSx1Dgg08o9N2NtdC1JbdJ0IDEKGrUe/H0MeW+2+KH26bvr3VgjdSW3EijqrQC/Px117HPTOfaC4LmzX9H4PDpuMKiDUMGoTpY9bRCUhxdvVtYnmYkKcPMJLGqgXKQQHDcCG8Y7uKGQO91T74vdgbZEqViZK0pUFgLS4DpmSlMFJJBr2a5gtVgIosOrvdU++ErvG9z+/jAljI2mco3m5CWhr6WhQNuGu8XLvQegoPCOwHIoCscTfxhE/Twh9VhA+QtkC8OmlxQQHLnMz++JO25+sBcSHUA0GoDQLJvFiFUiRkug4x1M+tbP9esOXL1iCS5vERGHmDt/A/H5xdIjPlLF2bm/hE8rHqGr9Y1AvRG92LXDS9KddSY8zk7VGo9fnG72LtlIkpQtCkFIa4UDq4IP1zjHPTfHa1SopUoMS6gQQ7EFKQXOjMb+rwwE7qSk0XmzaFOcqcHjYNephI2vK5+LfOGq2vK4k+Xzji6GSUKAIIJCgihYsErClJ4EPvc3I0EcEkpDbxAUGbvZAkgOSRUGl6gA8Yf/ANblDj6Q07eRoD9eESOqVhVQA1C3Ah6E1D+pvSOhClBQAIewcXupi9B8XiFXtGj8pPn8oSfaFIHd9fmIsjApUkueBUlTvonLT/h6xEnDEDjRJyu28FJKiCOIT5vxiD/uIM7JA6iOK9pENdA6kfOC04H4huyW9NxWr/hOsYnZ0+WnDBM0gAqJDlrE09Y0E32jllJSSk5gUln/ABBqc6xWpw6UyEGUcwSt63/E/kx8oLThCdpYUnupdglwTYUAto0EztqSTRSVEkFNluUm47tYcmRnQVZQCkktyuBozUfxitTOSBundDmU4VQlyQz1DaWro0GCLPtDJAZIJbgFXDAaRANqyJiVK7MqCSMwIL7xZ6mtYYpCFpzJAzC7Ei/fY3DO7Hg3GKdKOzl4huKB6v8ACKTMF8aXBFIIVLkkMaEN7gvnHnf/APQFSl4rNLBC1f6j2KqAEOaUvp6x6N7ObTSsEsAQMygG0cFvrhHm3tVlViZ5ZylQBJJqyEghmYMQdY31/wBM9n8s/LlElgCSxpq/ydo7LwxKiBXLoDUh/wAPHQ0jhnF7/X0IIxE8ZBlCQSA7AUYNThzr1j0uAZKGKhwUB684euQWCrBy161Zh0rEcn8XUe+FmIPLN8YEnTs9TUSFj8wU3oSDS1oUNm4gqUSSS5NbawokuPs6To0cGFSOJ5v8okQmOmImDDhxHRKAhzVMMVYtEHJd/rnBx6wDKNfCC1RFOFOIhRatIll92OJQWu/WCl1BeGYyWDlFnufHjDVStWY8Y4uWVM5frBEJ+wsAATm6uI1Wy8CVISpUwjSktPvfg0ZiQskgEdNT0jZ4eWQlgFJbK1mJDZnT4lj+0Z5tcTpeykKU3bK4UCRXUWvaGK2cpic6iKhiWIL3oKi9KGkPOH3s26TrYPwspx15Q0dqHqkpOjkmp4t6+kcnQDjJJlrl7yt5Td48ixGtDEmJ2WhS1ErUmxbMWIIBIFQxBenTjE20sKqauUoGksuedQ9GpBasmUhSiHvYaMbxJW4TBSCnMUlYY1zHQsda0r5c4Iw8vDqziVLC2Bbi6WoKWJ4gGnjHcEuVJSQFp0uU21Sa6l7NpDFbUkpKiCAVF6HoNBS308VUO2LKlrlLoFJCnqH/ACvRuZifAzZbf6dEmu7VuPShrAGE2hJlhQBdKi7EHlZgLNBErbEtJGRCqu27xvc2cRmmOfbJgWsjIlNQAE6NQuT3iW9eUd2ZiM+FWSmpUrdTo5J3ej0idGOU5AQ3IhjSn5S+go8QzFz0glMkNcsr1ZgYsrCXZhKU5CkuzOxatKN0F7PSEZS05sktRSo2of6uTUpAisRiSAQEij3OtagkQpK8QrvLSB0H7xJYy0FQcysiqPmIFdWIv4jjFHjdmlCJ7gJQSgioIbMxrpU6wZtORMRLKhNUSzsGGrXA5xSoxK1YXE5lKLZLklt6t4eP+1V57HSUmVMH4nD2soH31jyfa2IK585RZ1LUa37xtHo/sxtDs84N8r/7Ekj4CPLpysxUriXPjHTqntY56jirwgaAddPp44bmHqkEJCmLEH65Uju4lh/xdU++OEVPI/GFhjfqPQxPicKEgKC0lyp01dJSQGVRq3BB8oEgaOx1SGJBhRJfpjq4RvDVqiJPEU1VIcVRw3iBSrjpBgFBASFVgySl3MSSIVpxiQHdENw4r4e//EOl1pBWock0HKJ/s6T5aRA3uiWQqAmqkkO2mkWWHxE1SgCpKOZAPzgWVX6+ucEq5RmzJyu8IlTlK5infLQAV0r4NB87ZTKAK1EKscx48vCKjA4gqBc7z3PF/g/rGgmLVMl0opIJB4K4+gPjHHl5XXj6yK8ycYlJcZVgEOTy1jRYr2clTJrksVsSH1KRYaOYqcYgHHAiyylf+5IV6Fx4RosSgJWSw0vxYc3s0XL4uP1Gr2Yw4SSzn9TGK9GzZKVHctoS9H00do0MlaFop4XHChGn+YrZ2GSVdevX3PesEtNkDK7MJYJS/S7Vb1hs3E7oCTXT4jlasS4zDhNQCeRHrx0b/EDLl6gNT66wgl4xRADltYLwGIUoEE6fR9fSK5UslYr9comkoLhnpBTD5yGo/LzjsiRZn4fKJAly9OB4wV9nr6/QP1WEAtuUkKPIe9j74z+D/wDGxJ5o/ueNZtjD5pEwfyv5VjJbIGbCzQH7yHYPTXw18oeOhdh8LK+5nrH4ZU0/+st6xhgzByKk5g1Rwflwbm+kb8SiMFiCzZpavIBo88z0I5n1aOvXuufP4hueEFYlLDu5QpiHJJYAWJuK/DjA5EOKiWfQN5MB7o6uax9luy7cCe3ZrPZrJ/CJjpzjmhRSv+ltYixuHXLnTpc0lK0Z0LcvVB7r6h0+6BcJr+pPvi59oPv5MrFDvEdhO49rKSAlR/XJyHmpMyAqeZUl+MKFNNTHIkO7cu9YcJh5xwCsOMGXScY5nP0Y4VHlHTDTBk/mHpVaD8HMbxgCXpBKKQ5Z/OdLLDIZRh0q56mB8LiWeCsMoKzfq98NYNmCHSzHVprDhblGWkkk1ida4Fkne+tf3iZ3vARkgjsl8QQpnZ8tf38I1nsziu1luS5F61d6/wDEp8ozacKJkrdZ0sebkVB4j94K9k5xl4lCT3VlSVB+AI6H/McuXsrpx8qbbknJjJNgKinJSn6FyfSLeenOoitDX3D66wF7WF8TIVwUpJ0qGUP7/dEmJxOVZOm6/kH+fhGZ7g6yKTKrdV+NbcXe3vjqslC58Tx58YiWKBTghxqPHXmfS8OnpArd/hpWx0aHAynnzEPlAP73+cRyikvup+n/AMRxaQuiW9+ln1rEUlNTVm8qPbhFiLImSBqnl9NEIwwfi7/JrRKZrDg9fHlxeIJk5VA1RamrfvpEixmGq4BrfiP3jqZ27WtWs0RKxSlghqt8HNPXxiDslUsa6PYGnPQwgdtLED7PNrdBDdaX8YxWxJqkyZ2W+dH94+bRsZyh2KgTUhY9C1ekY3Y80JlzyaspNOO+C3kIZoW+tDteQPsWJ0HZL5Duk2jyMYVShmSCQDUx69j56ZuzcQxr2K/QU9I8gmqJdy5JB4lxw6vaNdX0dnxGE72g6/GhiabLQAMqlEkOQwAFWZ8z6ajhEaUuRzFOsJCC5amUehoffHVycwuv6hFzszGGTLny1qAl4iUqoYlMxGbJmAqkk55ZB0mPFbs2alJmZkJXmBRV6E1CksRvAjWjONYUxOZJJJUpySW0ZxW7u7g8oiapQJqtvOFBaNkzVgKTKJBAYgXpHIsrDiDUw94glrrEmeDDpLHTDTHc0NUqLB/USINoLSYCl+UGSzEeFylIibDTcr+vziFMO5iDLfLh+loohaaXrEuITuxX4XENbxHygxU8KDjpGnn05JQH8IlasRyu8OUOnmMtDtjYgJmKcCqTc3IDj3RN7P40JmhS3ovOSRoe95hz9GKeSS4tU+n0GgyXPSlgx3lly70SMo53IPhHLlG5Wt9rkAqlLDv2iXfqpKm5OL9IHxCSqa38qegzWPPUf4iLa2P7VEl6KTMQg/zBioHxbz6wVhZv8QoOqqUkMKA5R6UeMcWqNThKbrsdHrwtxH1pHcdhKOHYij8RyHOJC6S2YMwJLGjdbDWsDq2wiqQXrlO7YmjggMRYHyMaCMYdQqGHDwuC/DjziWUmlbs5rStCKxLh50tKXBFa21bhc6RR4zaQzkBYcVF2JubaM3OBCscsHKC5BcZuXQFzYF/fBODYhQPEVO9415VimRjhmcnQ2e5/x6xAraRQN0gCne8B7kjh6wFo+0Skpdjcu4e+j3cP5wPi8UmyZjjMCbEsLjhf48YzeI2sFKJck8EpdvFjfrwgYzlXTKJdqqPG1CTy0jWVONuovcdtYKSpgSSKBPMsoWGjxmdnSVGXMS28VgsaUAL35kRYq7ZSRRKNWv8AtHUbOWoOqYrwAHg4MH7kmHSf4/O3SdUpAwxlzFZEqQQsgsW4+A6x5tOlAFwX3iAG0ehOlRpG+2lh0JkTC2Y5CKk60+MY3tTV1FJ4JA94Mb67tz7+v8WSoRgpiV1GTvJJUGAcZSC44FoSMMHdShw3R66Aw9aupPE1iaVJUrVCRxOUegD+UdcuGAqJSQd0kjMCXbnZoLn7QVlKU7qWNEgJFQxJCQH8Y5sbZ+dSwosATUanRqaxokbKlpQslDnKakvoYxy5yNceNrKSyrKGAsNBCjaezyv4aVQd34mFGL24ujOGZthREghQo7uSWVcRMkbxhQoUYnvefuiWXeFCirXDYgQ+FCjnXrhS+8IIl/ihQoY49uxcq8TqFYUKFyDyRvI6mJJx+8ldE/CFCjnduk0uZw3Uf/uj+0weFHtD+pI8ClLjxhQo58WuRe0c5QSWURvmxPERSrmEISxPc4/pjsKN/AMM051hyzGj07xFukQTTT64QoUYaqk2pNKbEjoWiXDywUAkAl7tXzjsKLlqO3TureckAIpqIKCRChRxfRn1K1D0iRVhChRNKH2gH3E3oP70xkMEkFYcQoUejr/mvlf5f9z/AI1UrBoyjcT/ALRDpMsB2AFeEKFHG31njPBExA4CAVHdV0V/aYUKLi1U3s+f4aV+n4xyFCh5brnNP//Z"/>
          <p:cNvSpPr>
            <a:spLocks noChangeAspect="1" noChangeArrowheads="1"/>
          </p:cNvSpPr>
          <p:nvPr/>
        </p:nvSpPr>
        <p:spPr bwMode="auto">
          <a:xfrm>
            <a:off x="155575" y="-2819400"/>
            <a:ext cx="7839075" cy="58769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5782" name="AutoShape 6" descr="data:image/jpeg;base64,/9j/4AAQSkZJRgABAQAAAQABAAD/2wCEAAkGBhQSERUUEhQVFBUVGBwXGRYYFxoaGhwYFxwdGBcaFxgaHCYeGBkjGRgYHy8gIycpLCwsHB4xNTAqNSYrLCkBCQoKDgwOGg8PFywcHBwpLCkpLCwsLCwsLCkpLCwsKSwsKSwsKSwsLCwpLCksKSksLCwpKSksKSkpKSwsLCwpLP/AABEIAMIBAwMBIgACEQEDEQH/xAAbAAABBQEBAAAAAAAAAAAAAAAEAAIDBQYBB//EAEIQAAECBAMFBQUGBQMEAwEAAAECEQADITEEEkEFIlFhcRMygZGhBrHB0fAUI0JScuEkYoKy8TOSohUWNKNDU3MH/8QAGQEBAQEBAQEAAAAAAAAAAAAAAQACAwQF/8QAIBEBAQACAwEBAQADAAAAAAAAAAERMQIDIUESMgRRcf/aAAwDAQACEQMRAD8A8glloJw5rEn2U6HzEOMlQ4GBHSk0hxTHBLUNH8YSQo6GAmIo/WDAeEC35VEFS0tWJJ0Bo6EuRyc/XnDHiRBiJ4hKhIDR1MBN1huKVxHhClqs8O2iGgqW3syfulgUIIbyLU6iLjagbB5fyrSKflZRSedm8IpvZmZuLH8yT4kEfKLVSiuTNF05X6EKB9fnHC/07T+VpsxRGFSb7tuoHjS9OEWez8syXmG8e6eLpdhRjwD9IqcFicmHklyHUkO3LhwpBeDnCRUhklXiFVeuqa36XhBTZSgt0O2Wt71Y1oaiv7wRhZxKVII1fW6a5k35FtXPjKkgklJBSQwazKJPNiCkesT4bD5SQL68BWgGjj18TBUilTt5IDEmqhcEMPhY++I1IStLaOLa1YEc2A8ucdmoQSCl8oJSkA1BatPwtU62hY4ZEigLMHdqCoc24nhvRJV7fzy0pWC5lnKpxcUIJ9X/AFNDNkY4FIY2CXBNcwBueDC4rTVjB+PBMs1/DY/zHxf9uVQMRsYgS1IZwN4a2DkVY0CiBzhmhdruTPIzOTo7tQW00ofQw9E7OhJSLJzjQZqs5axr59RAcpzQ0UEF2FFJJKrdHDaVhmBXkKmdkp7l3GorQhuGr8XikKwlLExKUzJYBOVJBYje0B1o4praM3KlZZQRVkzJqQCauk7orw+EaBcp0PLNMoUCHuWJLPartyim2yndXx7eYaccocjhVXvgpiIS2mbocEq8lHM/nSPN5JM9UmWwSolpdHSfvMrKSaEAPx7oFjHpHaBKjmskOLVQctQ/MERhMBNlonSly0KzpIIIcg99RzJuXISxBDPq0dOr6x2lt3ZhR2UwJSJEycDlzFTqzqqpJqlxnSx/KrnFPjcfMlTJ0tKj2YmLHZllIZKywyKdNCBApxqzlSpSiEqBZ9QT61PnD9tTkrxE5SHyqmTFJehyqUSHGlCI7uTarmCbgZLgICsHOSyEkgFGIQzJd7/toIzmKcrK5ZRO3gpGUsQG3pYlkBTfhJSG3aXL3OAJOz5QBr9mxaf/AGoMUiFZ8MuUkhu0lKCd5gopWmoJNSbtSgOtKiK/bOzlS58xISsB3GZJCsqt5Lg65SIUbDH4yaJigudOKhxmlJtQECYkFgwdg96u8KJvCjTD4iSHMSmMsuBOohLmFrx0GIpl+MScN/GJVWaIgLdYmCIkkaJBDBEiBET4SjQ9DHEiOT5jJMBRybiJcYH+ERyg6gfrn8InxSnIBpx5PAltsWRlQbhxmfhcJ8iH8YtEKySVhQbcKX0NRl6n584EwExnQbJOQ9WD14UEFbaU+ESf50n/AIn4+6OF9rtqLPZkpJwqM2hCh4Jd/KCZmH3gnRdBQVp52A8jFZh3+zSspYuP7WL8qtEyNptl7RIGQvmBcEUBcNQl3b1hgErldkgnvJJcDqQSHGhbzg9eIKSog7pZR6Jcmv8At8i3KLCbQlzkKSFJKaKAJBqKkaPVgLacai4rGpUjKEq3gQHq2jVqRfxcamBD8NNapAAJJBGoJ1BLg+D05iJpstMxJl616sQav0IDxXz9pS/s6ZqScoYUvmFC/PL5vzgk4tKkpnoVcALZwCGJBb8Kt3ycRJV7UKkZ3BIRlN65SKkfpY9fAQRJxQOQqFaJLhhXeJpar+UFT5WeXuEEpJFbKS/dPmK8opZDocKAbiDRnKCFA3ZNPKNQVcSi01KyTXUh2y0SCb1BPi/GJcZIbMUliUsz0c2per9aDxjShilNaNUUfKQ7czmJ+nis9opmIkTFTkFKpakhLEFgxBAUPUGlzFE0mDwxytUMKakEukp5sD7jFDj5Iyr4faZjvwJQSPKkXfs/ttM9DoZKsoKhwOlXqAQQ8VG2pzZyO79oWTrpLPveMVqKrAoCswU5ZJSS98yqhuDax5vNUZaw57sxL/00r5x6RLkqCkEAMTvj8ruVHwVXl0jzPaSCCoKvmIPUZAfWOvX9c+z4ExuHyrWm7KI5GvEaQ/HqeYsuVEqJzEMS5JcjQmLDGbPK5SZoUlxL30qOUvLypoDclCkKYaZuEAY8vMWSVEkmqgyv6hxju5NHsya2BlNcS8WB/wAVfCKeRNIE1KSyVFBZndioo3moQC/Nzwg/ZEz+El9cSn/dLEVeDqlR3qJSCxpRWUZhrRm59Yvii3T7ZrF5aCa1bnQVJLAUqTaOxm5i6mFAV0jvQ8xHLiUQIx6ww3iQiI5kScGnWCYHNx1id4kcIll/XrEaBEiFxFMlMD4tW83j5/sImeBSXmHlAUspNYdiKeXxjgoeUOxqtTT5QVNBKX93nDDdBI1zKAD10LwdtID7JycZegLD098A7N30JSFAjKhjzDk+FD+0FbTWDhU6VFPEv6g+UcfrtdJsNi1S8PLJQVpIYsAWLdQbQxG2sOu6WPNKveHh2z9p9n2KC2RQZT9E/Mxc7T2ZLmpLJSFu4Vlro3n1asF36JpVyBId0KCTbSxvRTXgheDfeCgXFrXvyg3Z+DQZWWclJVUWF6sz1sQdRRoAXsKVmOVSkh2dJYglmo9Q3jAVfidjTw4Qt0G4d3L6jjAUrDzpacv3iUjMd0lnqRQc+VyYs8RgJ0pOYTwQ4Fd65YXDwccJiUByuUtPRQ5aQ5wMKvZG3yk5ZilIctVPHjydqtD9uh0B1qLkkgKcEkuVZQ4ZhBuKC0oUtchK0pDqKCFMLklJAIgQ4nDTJSZqwpKXyAsaasGdhR4M/TgF7OBYmggqypqWVcaBubVEEe0uKCV9mC6VNMvqzDzFdIdIRhapSvdOhJ8GJtE2M2OicA0zMUpyg0to5F/SH9TI/Pgf2FZOIUHICxlFKEvmI8hm8DFiV9pIJU79vMJbnR/I++K7CbHmyRmlqCimzXYait/g4gnZclRwpBBBC1Ehi4ej/XOLl76ePnh2DWW6Gh61Zxzo3A+eA2lOCFTVJmqrNWCgpdJqSWNRQkcHFeQ9FwctQDGjsHoU6Dwp8YwWOwnaTZtUEmctGUu7OUjKGYqoAGc3pQN06tsdmlZtDbHapWHZwCzluKgLUzFymzuQzkEDGPnV3v6u9bWJVYAha0WUA6X1F2PPKfOkR47vmhTahLkboauoa3Jo7OS12GknDgABguZ5GWflFdh5ISleZjupUFBVQCoAlIBZVmI0rZom2Qs9kUh/9SrcMpeOTEgBRC0qChkqGUKhgQPxMSXqCy6kvCFunBJl7nZrmMTvhAZTl3FbVhQMdukU+zSV/wAyjMzHq00V8IUWavClisSkREg1iSaqMlDNUxhi0kirQ9Mt6m8OI0iSI6dYIzQMRbWCZaNTeJHBT1Fqw+SmIxEqFsCYjCxM3Kl/qsRyBlD6mGTnVyjuat24Rknz3KXFxXryg8bHmzkZkp7wAZRYUP7wFKSpXcSTzjWbC9m5y5OYTUCpAGUng9fFoLo4yqNnbLmSkNlUDmNj+FrMKGLD2jWQJYDhNVWIFSWFdRV+sWKtjYxJYCWvopQ98Dzk4oUXIUoagKzfWsY+5a+YQYvClUiURpccilFfSCMLt6bLORaCtIGXMDZqBQVUNa7eFXkw+0JqA32ecB+h4l/62Ad6WtPMyyPdGfWvEs7bpylpWd6UIBSscUmx5u0U+K9oZgGXsrMC63FwR6t5RcSvaaWzZg3Nx7xCn7UkTU5VFBHEKA8rQTzZqlRtsrouWo7wIAZXEMDTk0Xez8VmKsqlJSpLsoMxo4ryt8atXydm5f8ASn+CkpV4UNfKLaThzlYqTVOUslnFR4Gt+Qi5YUydsrGkqnIUxOVQDiigpJIHOtG+UBezMhKsIlKgFPNLAh3LW5PxgnAylygqnaONFJcsN0h6pUD1hnspJWmSlKgUqE6xpyMZuk4rBScxJRLUgpzKASxAILFChcgj9zD8Z7HyWSZalgmoryJA43aJ9oS1GacqAUqSxTZnG8oNZQOY6X6wdh56J0tSA4MtQSH0KacA12vrGky8zDqlWmTSwzMVOGcDhwf0i3wSjMGaXPtdKkAkUehSUkjg8P2jLZMxRqCMuiqJSQaHUKD9QeMUux8KSpRSagHKXIqCKu1bkeJtGsSxjOK0qsNipb5pcuYkOXSpiQKuAoXvR9I8z9ok4dOJIEualQnvNl5kl1XWlF2LEsahzSPZsEl5QdiAgEKqCRlYEg9GaseI+1o/jp6Vf/aVuLszt1D5f6YeuernfAW1e0SuYZipmstGYqzZR3QQqoAoG6xVYhO9ZqCjvcA34G/jB+19o9qlBrmBUCqu+KZVKBJ37gl6htXium0PgOdwC/jfk7R3cRGzMaZaSzVURbikih0vClYgBLGu6xGUfmBG8C5rWtrVBgWQqnHeFIkw9XFapNvC/Jx7oUNxy/vFMzWpQW9/vhQdhTh1ISZnahbMpqhxR3bVnjsGSYgQ9cQCY1zDlTecCSotCJEQiZSEkitYkemqoIZoGw9z4QTEjUp4xJLFaDzhSZbDj1iVEBCrSorCQb0i6wmxkgOQ54mK/Co+9R1PxjRg/XgYZEYiSBaNj7NJ/hx+pXvjJJL/AFyjYezaf4dN7q98XPTXHY2YSCkg1KgPCx8ecDSZpIVvJUpOZ0gEEEEhINS7gE2fhBipDqFSwLgUuzDR+bPeGpwZBUpKiM2hAId3fQ8RcXjg6OIUQU91QUTvJcDKA4LVd+sdKzQBNS+rUCgkkUqau0JMhQZQyvmUogggHPcC5TWuuvGinyCQgBnSQrNUEEF1MGLgpJSz6xA2ZgpYOYpSTZ2rWw5l2iDF7PkTKKlJepqhjus9QOY1q9HixmyioBqspJ8iCz9PhA8+SVXB7kwBlMQTlaoVeh4izxJUf9s4RX4EWfUUZ38iDC/7VwwtuvUNMUKcQyrc4sRLUDY5Qmzfi7MJBDad9LcW6xIhnSGcMMwKaAhNCHDfykfIxJUzvZpKUkpmzkkA/wDyE26vFbsCatclJKnXnuQ7slRY/wBIPkIv1JCMNQAfd2AauVqjjGc9nMUEYd1Wz34bqq+jeMFnhl9XGFmiavOaOCErZlpUkUST+IEPRXA1EU87a87DTl9okKzBhzBZiDwv7tIs5E10ZFUW5KTQuAx60zA84D23L7bs02WlHaDUEAgEfza6PQ0im1dIsftRWRlJqrRiXrvODUt1NxpFwuYFJdIuwcBvuzvVBsATbQjxFcCJqJRctUmtQUpIpzO8WPPxW0UKQczunsk5VC4Kk6saEEQhq8CsmXUXCvcVMPrSPDdvqfHTz3SZ6906DMSDXS16NHs+ycc6gk0+6BVYG2U9QWPSnOPEfaFMwYnELKTTETKkUYLUliWtYcLRrr3WeelKo1Mdm38BboPU35QZi5LSkqIH3hKwdQLN0cfLWAim3MA+Yjs5Gyls/wCqJMN3tdfJn+cQy9eoiZMohQfWtwbfGtokl7dYoFU68awoMw+BQpIUZoSTpmlj+6YD6QosrBgQeI8oclJ5eUPa5hr1ESTjClnoXEdVhDxEEYcbo5iFPO7Eg+FFT4QYmBMKanwgsmkRPaHgQ2JJYgLmCT96jqfjGhSiKHBn75Pj7ovUqjUTqTG09m3+zp6q9/7xixG89mP/ABkXDPXS8Z56PHY0yjD1Q2eaxxK44uh4aEEw0FzwjoXElbiJq+1Sfs+YpStiFoqHTUOadL7x5xaJDgdIHVO+9TQ9xQfKWqUkAqZhY6wWbRAPMT0iJoIUBEaU1gIPaKXkr/Sr3Rj9jyc2EWl2zLSBQmxKjatkmNvjEbihyPujDbPQThCRdKyodQmY3kawXRm13PRnQVADtMhUEAEOatlLUIAUG1DhoAxK5c1ilW+nvByCygynPFw78dTrZ7PYS5E5ZIyyyhThiCpVCXFKuH6RU7Rk5MUtW6QqVmcClmIYmtRpx6wRVJjZhSKEEH7wEFiTcPwLFR1HUQbgsfnl5JjuN1Tt+IuA9srU6RXyZqFpQXy7uQjTukAKfhvAcleUsrB9qklKjmTpYkszE8GIbgX5RoNHs6Sl1KIAJSUqFLp4t1V9GPHPanFSvt2IK5a1JzqBALb4IdQU/EWZiD0I9iwBWU5lMyyaMXNKHkXf0jx72zwwGMxBDs4KhmId0JAIASQannrQXjXXsc9KmauUZYSkEOM4NykJJSxGZnNXfiGaxEKUkpAWp2CapAtS+a0M7I5wkAmlgC7XtfnEmIQwFSdU7xJAFKjKGIbla2sdnFJsfDrmTFSpS07wUreYA9mlSwzvvMDlHEs9YX2IkpIXKLgmi0huOZ2rYa9YAkqIJILEEEEaF6ERaSMEpQExAcHMCkAllJYrAArQEKHItpEUMqVMaiwBWgmIGv6oURHDjiL/AJkj0JceMdiA8CGq78czwj3hEljITuJ6RHN1iTDdxMNnxFDhRUwSowJKXWCwXFoEmvEsstDAKeAiRKYi5gf9VPj8YuwYpcEfvk9FfGLkmNRHs0bz2cAOFAPEg/Py90YQrcxudgq/h08P8Rnno8dj1Fjag/xEGIkpKku5d9SPwngYdMxAFK6OwJvQOwYQlTUlQa4LAkatUAszs/l1jg6oJaiVAaDEKBqX7qzaxTS3ThD9npISCXqBXMovz3rGukI42WlJKmACkqdSSCCTkSpyNSSnN1jsvIlRZOU0G6jjUDdFdYQknS8y2LtlJoSmrgO4INH9RwEMUVZuIK0fiLsUpNAzNWz6mHTlpJANbM6TqCWchgWBpeh4Q1U9N2OinyEvoDQVtfpyiRuGQ5Q5UaAnfV+ZVxZVmrD9nPkSS7lINVE6CtbdIaoIJSctaMSjul3AJI3S5BYtfjDpWKTlSR3WoydHCWYClSA2nhAXcYNxX6T7jGP2D/49Q4MxjexzgxsMVM+7Uf5VXpodIwuCxZRgwRftPgv9vWC6U218sDKEZgoJGU5hd2uaD8QV4iAsXslOUorRSm13V3S/BzTSo4QtmYkKSWIYgseBowLaEKDcmDVMMO0yM6jwAymzOz8jmPiGjJVm0tgqVKSZZqBvAk1NUvW1Az8NIG9ncSTnTqlIPUpDGn5WS3kY00zFIKJc1ILkFBAZ61ZQd3prpGKx5MjEEoBITRJ5aO/Ee+Nz2YZvj0LY0zOhGrObV1ILuzsz848b9tdoFGNxSCkHMUsou6dxJBSx1Dgg08o9N2NtdC1JbdJ0IDEKGrUe/H0MeW+2+KH26bvr3VgjdSW3EijqrQC/Px117HPTOfaC4LmzX9H4PDpuMKiDUMGoTpY9bRCUhxdvVtYnmYkKcPMJLGqgXKQQHDcCG8Y7uKGQO91T74vdgbZEqViZK0pUFgLS4DpmSlMFJJBr2a5gtVgIosOrvdU++ErvG9z+/jAljI2mco3m5CWhr6WhQNuGu8XLvQegoPCOwHIoCscTfxhE/Twh9VhA+QtkC8OmlxQQHLnMz++JO25+sBcSHUA0GoDQLJvFiFUiRkug4x1M+tbP9esOXL1iCS5vERGHmDt/A/H5xdIjPlLF2bm/hE8rHqGr9Y1AvRG92LXDS9KddSY8zk7VGo9fnG72LtlIkpQtCkFIa4UDq4IP1zjHPTfHa1SopUoMS6gQQ7EFKQXOjMb+rwwE7qSk0XmzaFOcqcHjYNephI2vK5+LfOGq2vK4k+Xzji6GSUKAIIJCgihYsErClJ4EPvc3I0EcEkpDbxAUGbvZAkgOSRUGl6gA8Yf/ANblDj6Q07eRoD9eESOqVhVQA1C3Ah6E1D+pvSOhClBQAIewcXupi9B8XiFXtGj8pPn8oSfaFIHd9fmIsjApUkueBUlTvonLT/h6xEnDEDjRJyu28FJKiCOIT5vxiD/uIM7JA6iOK9pENdA6kfOC04H4huyW9NxWr/hOsYnZ0+WnDBM0gAqJDlrE09Y0E32jllJSSk5gUln/ABBqc6xWpw6UyEGUcwSt63/E/kx8oLThCdpYUnupdglwTYUAto0EztqSTRSVEkFNluUm47tYcmRnQVZQCkktyuBozUfxitTOSBundDmU4VQlyQz1DaWro0GCLPtDJAZIJbgFXDAaRANqyJiVK7MqCSMwIL7xZ6mtYYpCFpzJAzC7Ei/fY3DO7Hg3GKdKOzl4huKB6v8ACKTMF8aXBFIIVLkkMaEN7gvnHnf/APQFSl4rNLBC1f6j2KqAEOaUvp6x6N7ObTSsEsAQMygG0cFvrhHm3tVlViZ5ZylQBJJqyEghmYMQdY31/wBM9n8s/LlElgCSxpq/ydo7LwxKiBXLoDUh/wAPHQ0jhnF7/X0IIxE8ZBlCQSA7AUYNThzr1j0uAZKGKhwUB684euQWCrBy161Zh0rEcn8XUe+FmIPLN8YEnTs9TUSFj8wU3oSDS1oUNm4gqUSSS5NbawokuPs6To0cGFSOJ5v8okQmOmImDDhxHRKAhzVMMVYtEHJd/rnBx6wDKNfCC1RFOFOIhRatIll92OJQWu/WCl1BeGYyWDlFnufHjDVStWY8Y4uWVM5frBEJ+wsAATm6uI1Wy8CVISpUwjSktPvfg0ZiQskgEdNT0jZ4eWQlgFJbK1mJDZnT4lj+0Z5tcTpeykKU3bK4UCRXUWvaGK2cpic6iKhiWIL3oKi9KGkPOH3s26TrYPwspx15Q0dqHqkpOjkmp4t6+kcnQDjJJlrl7yt5Td48ixGtDEmJ2WhS1ErUmxbMWIIBIFQxBenTjE20sKqauUoGksuedQ9GpBasmUhSiHvYaMbxJW4TBSCnMUlYY1zHQsda0r5c4Iw8vDqziVLC2Bbi6WoKWJ4gGnjHcEuVJSQFp0uU21Sa6l7NpDFbUkpKiCAVF6HoNBS308VUO2LKlrlLoFJCnqH/ACvRuZifAzZbf6dEmu7VuPShrAGE2hJlhQBdKi7EHlZgLNBErbEtJGRCqu27xvc2cRmmOfbJgWsjIlNQAE6NQuT3iW9eUd2ZiM+FWSmpUrdTo5J3ej0idGOU5AQ3IhjSn5S+go8QzFz0glMkNcsr1ZgYsrCXZhKU5CkuzOxatKN0F7PSEZS05sktRSo2of6uTUpAisRiSAQEij3OtagkQpK8QrvLSB0H7xJYy0FQcysiqPmIFdWIv4jjFHjdmlCJ7gJQSgioIbMxrpU6wZtORMRLKhNUSzsGGrXA5xSoxK1YXE5lKLZLklt6t4eP+1V57HSUmVMH4nD2soH31jyfa2IK585RZ1LUa37xtHo/sxtDs84N8r/7Ekj4CPLpysxUriXPjHTqntY56jirwgaAddPp44bmHqkEJCmLEH65Uju4lh/xdU++OEVPI/GFhjfqPQxPicKEgKC0lyp01dJSQGVRq3BB8oEgaOx1SGJBhRJfpjq4RvDVqiJPEU1VIcVRw3iBSrjpBgFBASFVgySl3MSSIVpxiQHdENw4r4e//EOl1pBWock0HKJ/s6T5aRA3uiWQqAmqkkO2mkWWHxE1SgCpKOZAPzgWVX6+ucEq5RmzJyu8IlTlK5infLQAV0r4NB87ZTKAK1EKscx48vCKjA4gqBc7z3PF/g/rGgmLVMl0opIJB4K4+gPjHHl5XXj6yK8ycYlJcZVgEOTy1jRYr2clTJrksVsSH1KRYaOYqcYgHHAiyylf+5IV6Fx4RosSgJWSw0vxYc3s0XL4uP1Gr2Yw4SSzn9TGK9GzZKVHctoS9H00do0MlaFop4XHChGn+YrZ2GSVdevX3PesEtNkDK7MJYJS/S7Vb1hs3E7oCTXT4jlasS4zDhNQCeRHrx0b/EDLl6gNT66wgl4xRADltYLwGIUoEE6fR9fSK5UslYr9comkoLhnpBTD5yGo/LzjsiRZn4fKJAly9OB4wV9nr6/QP1WEAtuUkKPIe9j74z+D/wDGxJ5o/ueNZtjD5pEwfyv5VjJbIGbCzQH7yHYPTXw18oeOhdh8LK+5nrH4ZU0/+st6xhgzByKk5g1Rwflwbm+kb8SiMFiCzZpavIBo88z0I5n1aOvXuufP4hueEFYlLDu5QpiHJJYAWJuK/DjA5EOKiWfQN5MB7o6uax9luy7cCe3ZrPZrJ/CJjpzjmhRSv+ltYixuHXLnTpc0lK0Z0LcvVB7r6h0+6BcJr+pPvi59oPv5MrFDvEdhO49rKSAlR/XJyHmpMyAqeZUl+MKFNNTHIkO7cu9YcJh5xwCsOMGXScY5nP0Y4VHlHTDTBk/mHpVaD8HMbxgCXpBKKQ5Z/OdLLDIZRh0q56mB8LiWeCsMoKzfq98NYNmCHSzHVprDhblGWkkk1ida4Fkne+tf3iZ3vARkgjsl8QQpnZ8tf38I1nsziu1luS5F61d6/wDEp8ozacKJkrdZ0sebkVB4j94K9k5xl4lCT3VlSVB+AI6H/McuXsrpx8qbbknJjJNgKinJSn6FyfSLeenOoitDX3D66wF7WF8TIVwUpJ0qGUP7/dEmJxOVZOm6/kH+fhGZ7g6yKTKrdV+NbcXe3vjqslC58Tx58YiWKBTghxqPHXmfS8OnpArd/hpWx0aHAynnzEPlAP73+cRyikvup+n/AMRxaQuiW9+ln1rEUlNTVm8qPbhFiLImSBqnl9NEIwwfi7/JrRKZrDg9fHlxeIJk5VA1RamrfvpEixmGq4BrfiP3jqZ27WtWs0RKxSlghqt8HNPXxiDslUsa6PYGnPQwgdtLED7PNrdBDdaX8YxWxJqkyZ2W+dH94+bRsZyh2KgTUhY9C1ekY3Y80JlzyaspNOO+C3kIZoW+tDteQPsWJ0HZL5Duk2jyMYVShmSCQDUx69j56ZuzcQxr2K/QU9I8gmqJdy5JB4lxw6vaNdX0dnxGE72g6/GhiabLQAMqlEkOQwAFWZ8z6ajhEaUuRzFOsJCC5amUehoffHVycwuv6hFzszGGTLny1qAl4iUqoYlMxGbJmAqkk55ZB0mPFbs2alJmZkJXmBRV6E1CksRvAjWjONYUxOZJJJUpySW0ZxW7u7g8oiapQJqtvOFBaNkzVgKTKJBAYgXpHIsrDiDUw94glrrEmeDDpLHTDTHc0NUqLB/USINoLSYCl+UGSzEeFylIibDTcr+vziFMO5iDLfLh+loohaaXrEuITuxX4XENbxHygxU8KDjpGnn05JQH8IlasRyu8OUOnmMtDtjYgJmKcCqTc3IDj3RN7P40JmhS3ovOSRoe95hz9GKeSS4tU+n0GgyXPSlgx3lly70SMo53IPhHLlG5Wt9rkAqlLDv2iXfqpKm5OL9IHxCSqa38qegzWPPUf4iLa2P7VEl6KTMQg/zBioHxbz6wVhZv8QoOqqUkMKA5R6UeMcWqNThKbrsdHrwtxH1pHcdhKOHYij8RyHOJC6S2YMwJLGjdbDWsDq2wiqQXrlO7YmjggMRYHyMaCMYdQqGHDwuC/DjziWUmlbs5rStCKxLh50tKXBFa21bhc6RR4zaQzkBYcVF2JubaM3OBCscsHKC5BcZuXQFzYF/fBODYhQPEVO9415VimRjhmcnQ2e5/x6xAraRQN0gCne8B7kjh6wFo+0Skpdjcu4e+j3cP5wPi8UmyZjjMCbEsLjhf48YzeI2sFKJck8EpdvFjfrwgYzlXTKJdqqPG1CTy0jWVONuovcdtYKSpgSSKBPMsoWGjxmdnSVGXMS28VgsaUAL35kRYq7ZSRRKNWv8AtHUbOWoOqYrwAHg4MH7kmHSf4/O3SdUpAwxlzFZEqQQsgsW4+A6x5tOlAFwX3iAG0ehOlRpG+2lh0JkTC2Y5CKk60+MY3tTV1FJ4JA94Mb67tz7+v8WSoRgpiV1GTvJJUGAcZSC44FoSMMHdShw3R66Aw9aupPE1iaVJUrVCRxOUegD+UdcuGAqJSQd0kjMCXbnZoLn7QVlKU7qWNEgJFQxJCQH8Y5sbZ+dSwosATUanRqaxokbKlpQslDnKakvoYxy5yNceNrKSyrKGAsNBCjaezyv4aVQd34mFGL24ujOGZthREghQo7uSWVcRMkbxhQoUYnvefuiWXeFCirXDYgQ+FCjnXrhS+8IIl/ihQoY49uxcq8TqFYUKFyDyRvI6mJJx+8ldE/CFCjnduk0uZw3Uf/uj+0weFHtD+pI8ClLjxhQo58WuRe0c5QSWURvmxPERSrmEISxPc4/pjsKN/AMM051hyzGj07xFukQTTT64QoUYaqk2pNKbEjoWiXDywUAkAl7tXzjsKLlqO3TureckAIpqIKCRChRxfRn1K1D0iRVhChRNKH2gH3E3oP70xkMEkFYcQoUejr/mvlf5f9z/AI1UrBoyjcT/ALRDpMsB2AFeEKFHG31njPBExA4CAVHdV0V/aYUKLi1U3s+f4aV+n4xyFCh5brnNP//Z"/>
          <p:cNvSpPr>
            <a:spLocks noChangeAspect="1" noChangeArrowheads="1"/>
          </p:cNvSpPr>
          <p:nvPr/>
        </p:nvSpPr>
        <p:spPr bwMode="auto">
          <a:xfrm>
            <a:off x="155575" y="-2819400"/>
            <a:ext cx="7839075" cy="58769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5784" name="Picture 8" descr="http://farm2.staticflickr.com/1374/757708294_54ecbe624c_o.jpg"/>
          <p:cNvPicPr>
            <a:picLocks noChangeAspect="1" noChangeArrowheads="1"/>
          </p:cNvPicPr>
          <p:nvPr/>
        </p:nvPicPr>
        <p:blipFill>
          <a:blip r:embed="rId2" cstate="print"/>
          <a:srcRect/>
          <a:stretch>
            <a:fillRect/>
          </a:stretch>
        </p:blipFill>
        <p:spPr bwMode="auto">
          <a:xfrm>
            <a:off x="-76200" y="0"/>
            <a:ext cx="9220200" cy="6918960"/>
          </a:xfrm>
          <a:prstGeom prst="rect">
            <a:avLst/>
          </a:prstGeom>
          <a:noFill/>
        </p:spPr>
      </p:pic>
      <p:sp>
        <p:nvSpPr>
          <p:cNvPr id="6" name="Title 5"/>
          <p:cNvSpPr>
            <a:spLocks noGrp="1"/>
          </p:cNvSpPr>
          <p:nvPr>
            <p:ph type="title"/>
          </p:nvPr>
        </p:nvSpPr>
        <p:spPr>
          <a:xfrm>
            <a:off x="457200" y="274638"/>
            <a:ext cx="8229600" cy="6278562"/>
          </a:xfrm>
        </p:spPr>
        <p:txBody>
          <a:bodyPr>
            <a:normAutofit/>
          </a:bodyPr>
          <a:lstStyle/>
          <a:p>
            <a:r>
              <a:rPr lang="en-US" i="1" dirty="0" smtClean="0">
                <a:effectLst>
                  <a:glow rad="101600">
                    <a:schemeClr val="bg1">
                      <a:alpha val="60000"/>
                    </a:schemeClr>
                  </a:glow>
                </a:effectLst>
              </a:rPr>
              <a:t>“And are built upon the foundation of the apostles and prophets, Jesus Christ himself being the chief corner stone.” (Eph 2:20) </a:t>
            </a:r>
            <a:endParaRPr lang="en-US"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threePt" dir="t"/>
            </a:scene3d>
            <a:sp3d extrusionH="57150">
              <a:bevelT w="38100" h="38100" prst="convex"/>
            </a:sp3d>
          </a:bodyPr>
          <a:lstStyle/>
          <a:p>
            <a:r>
              <a:rPr lang="en-US" i="1" dirty="0" smtClean="0">
                <a:solidFill>
                  <a:srgbClr val="FFFF00"/>
                </a:solidFill>
              </a:rPr>
              <a:t>Subjects to be covered</a:t>
            </a:r>
            <a:endParaRPr lang="en-US" i="1" dirty="0">
              <a:solidFill>
                <a:srgbClr val="FFFF00"/>
              </a:solidFill>
            </a:endParaRPr>
          </a:p>
        </p:txBody>
      </p:sp>
      <p:sp>
        <p:nvSpPr>
          <p:cNvPr id="3" name="Content Placeholder 2"/>
          <p:cNvSpPr>
            <a:spLocks noGrp="1"/>
          </p:cNvSpPr>
          <p:nvPr>
            <p:ph idx="1"/>
          </p:nvPr>
        </p:nvSpPr>
        <p:spPr>
          <a:xfrm>
            <a:off x="0" y="1600200"/>
            <a:ext cx="9144000" cy="5181600"/>
          </a:xfrm>
        </p:spPr>
        <p:txBody>
          <a:bodyPr>
            <a:normAutofit/>
          </a:bodyPr>
          <a:lstStyle/>
          <a:p>
            <a:r>
              <a:rPr lang="en-US" sz="3600" dirty="0" smtClean="0"/>
              <a:t>What is the Church.</a:t>
            </a:r>
          </a:p>
          <a:p>
            <a:r>
              <a:rPr lang="en-US" sz="3600" dirty="0" smtClean="0"/>
              <a:t>History, growth and development of the Church.</a:t>
            </a:r>
          </a:p>
          <a:p>
            <a:r>
              <a:rPr lang="en-US" sz="3600" dirty="0" smtClean="0"/>
              <a:t>What is the purpose and mission of the Church</a:t>
            </a:r>
            <a:r>
              <a:rPr lang="en-US" sz="3600" dirty="0" smtClean="0"/>
              <a:t>.</a:t>
            </a:r>
          </a:p>
          <a:p>
            <a:r>
              <a:rPr lang="en-US" sz="3600" dirty="0" smtClean="0"/>
              <a:t>The ministry and qualifications  of the pastor.</a:t>
            </a:r>
            <a:endParaRPr lang="en-US" sz="3600" dirty="0" smtClean="0"/>
          </a:p>
          <a:p>
            <a:r>
              <a:rPr lang="en-US" sz="3600" dirty="0" smtClean="0"/>
              <a:t>How is the church to function.</a:t>
            </a:r>
          </a:p>
          <a:p>
            <a:r>
              <a:rPr lang="en-US" sz="3600" dirty="0" smtClean="0"/>
              <a:t>How </a:t>
            </a:r>
            <a:r>
              <a:rPr lang="en-US" sz="3600" dirty="0" smtClean="0"/>
              <a:t>does the Lord Build the Church</a:t>
            </a:r>
            <a:r>
              <a:rPr lang="en-US" sz="3600" dirty="0" smtClean="0"/>
              <a:t>.</a:t>
            </a:r>
            <a:endParaRPr lang="en-US" sz="36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txBody>
          <a:bodyPr>
            <a:normAutofit fontScale="90000"/>
          </a:bodyPr>
          <a:lstStyle/>
          <a:p>
            <a:r>
              <a:rPr lang="en-US" dirty="0">
                <a:solidFill>
                  <a:srgbClr val="FFFF00"/>
                </a:solidFill>
              </a:rPr>
              <a:t> </a:t>
            </a:r>
            <a:br>
              <a:rPr lang="en-US" dirty="0">
                <a:solidFill>
                  <a:srgbClr val="FFFF00"/>
                </a:solidFill>
              </a:rPr>
            </a:br>
            <a:r>
              <a:rPr lang="en-US" dirty="0">
                <a:solidFill>
                  <a:srgbClr val="FFFF00"/>
                </a:solidFill>
              </a:rPr>
              <a:t>The Meaning of the Word "Church."</a:t>
            </a:r>
          </a:p>
        </p:txBody>
      </p:sp>
      <p:sp>
        <p:nvSpPr>
          <p:cNvPr id="3" name="Content Placeholder 2"/>
          <p:cNvSpPr>
            <a:spLocks noGrp="1"/>
          </p:cNvSpPr>
          <p:nvPr>
            <p:ph idx="1"/>
          </p:nvPr>
        </p:nvSpPr>
        <p:spPr>
          <a:xfrm>
            <a:off x="0" y="1143000"/>
            <a:ext cx="9144000" cy="5715000"/>
          </a:xfrm>
        </p:spPr>
        <p:txBody>
          <a:bodyPr>
            <a:noAutofit/>
          </a:bodyPr>
          <a:lstStyle/>
          <a:p>
            <a:r>
              <a:rPr lang="en-US" sz="3300" dirty="0"/>
              <a:t>The Greek word in the New Testament for our English word "church" is </a:t>
            </a:r>
            <a:r>
              <a:rPr lang="en-US" sz="3300" i="1" dirty="0"/>
              <a:t>ekklesia</a:t>
            </a:r>
            <a:r>
              <a:rPr lang="en-US" sz="3300" dirty="0"/>
              <a:t>. It is derived from the verb </a:t>
            </a:r>
            <a:r>
              <a:rPr lang="en-US" sz="3300" i="1" dirty="0"/>
              <a:t>ekkaleo</a:t>
            </a:r>
            <a:r>
              <a:rPr lang="en-US" sz="3300" dirty="0"/>
              <a:t>. The compound </a:t>
            </a:r>
            <a:r>
              <a:rPr lang="en-US" sz="3300" i="1" dirty="0"/>
              <a:t>ek</a:t>
            </a:r>
            <a:r>
              <a:rPr lang="en-US" sz="3300" dirty="0"/>
              <a:t> means "out," and </a:t>
            </a:r>
            <a:r>
              <a:rPr lang="en-US" sz="3300" i="1" dirty="0"/>
              <a:t>kaleo</a:t>
            </a:r>
            <a:r>
              <a:rPr lang="en-US" sz="3300" dirty="0"/>
              <a:t> means "to call or </a:t>
            </a:r>
            <a:r>
              <a:rPr lang="en-US" sz="3300" dirty="0" smtClean="0"/>
              <a:t>summon an assembly." </a:t>
            </a:r>
          </a:p>
          <a:p>
            <a:r>
              <a:rPr lang="en-US" sz="3300" dirty="0" smtClean="0"/>
              <a:t>Thus</a:t>
            </a:r>
            <a:r>
              <a:rPr lang="en-US" sz="3300" dirty="0"/>
              <a:t>, the literal meaning is "to call </a:t>
            </a:r>
            <a:r>
              <a:rPr lang="en-US" sz="3300" dirty="0" smtClean="0"/>
              <a:t>out assembly.“</a:t>
            </a:r>
          </a:p>
          <a:p>
            <a:r>
              <a:rPr lang="en-US" sz="3300" dirty="0" smtClean="0"/>
              <a:t>The Doctrine of the Church is call </a:t>
            </a:r>
            <a:r>
              <a:rPr lang="en-US" sz="3300" i="1" dirty="0" smtClean="0">
                <a:effectLst>
                  <a:glow rad="101600">
                    <a:schemeClr val="bg1">
                      <a:alpha val="60000"/>
                    </a:schemeClr>
                  </a:glow>
                </a:effectLst>
              </a:rPr>
              <a:t>(Ecclesiology).</a:t>
            </a:r>
          </a:p>
          <a:p>
            <a:r>
              <a:rPr lang="en-US" sz="3300" i="1" dirty="0" smtClean="0">
                <a:solidFill>
                  <a:srgbClr val="FFFF00"/>
                </a:solidFill>
              </a:rPr>
              <a:t>I Cor. 1:9 “God is faithful, by whom ye were </a:t>
            </a:r>
            <a:r>
              <a:rPr lang="en-US" sz="3300" i="1" u="sng" dirty="0" smtClean="0">
                <a:solidFill>
                  <a:srgbClr val="FFFF00"/>
                </a:solidFill>
              </a:rPr>
              <a:t>called</a:t>
            </a:r>
            <a:r>
              <a:rPr lang="en-US" sz="3300" i="1" dirty="0" smtClean="0">
                <a:solidFill>
                  <a:srgbClr val="FFFF00"/>
                </a:solidFill>
              </a:rPr>
              <a:t> unto the fellowship of his Son Jesus Christ our Lord.”</a:t>
            </a:r>
            <a:endParaRPr lang="en-US" sz="3300" i="1"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1"/>
            <a:ext cx="9144000" cy="3352800"/>
          </a:xfrm>
        </p:spPr>
        <p:txBody>
          <a:bodyPr/>
          <a:lstStyle/>
          <a:p>
            <a:r>
              <a:rPr lang="en-US" i="1" dirty="0" smtClean="0"/>
              <a:t>Gal. 1:6 “I marvel that ye are so soon removed from him that called you into the grace of Christ unto another gospel.”</a:t>
            </a:r>
          </a:p>
          <a:p>
            <a:r>
              <a:rPr lang="en-US" i="1" dirty="0" smtClean="0"/>
              <a:t> II Thess. 2:14 “Whereunto he </a:t>
            </a:r>
            <a:r>
              <a:rPr lang="en-US" i="1" u="sng" dirty="0" smtClean="0"/>
              <a:t>called</a:t>
            </a:r>
            <a:r>
              <a:rPr lang="en-US" i="1" dirty="0" smtClean="0"/>
              <a:t> you by our gospel, to the obtaining of the glory of our Lord Jesus Christ.”</a:t>
            </a:r>
            <a:endParaRPr lang="en-US" i="1" dirty="0"/>
          </a:p>
        </p:txBody>
      </p:sp>
      <p:pic>
        <p:nvPicPr>
          <p:cNvPr id="17410" name="Picture 2" descr="http://sfodan.files.wordpress.com/2011/09/calling.jpg"/>
          <p:cNvPicPr>
            <a:picLocks noChangeAspect="1" noChangeArrowheads="1"/>
          </p:cNvPicPr>
          <p:nvPr/>
        </p:nvPicPr>
        <p:blipFill>
          <a:blip r:embed="rId2" cstate="print"/>
          <a:srcRect/>
          <a:stretch>
            <a:fillRect/>
          </a:stretch>
        </p:blipFill>
        <p:spPr bwMode="auto">
          <a:xfrm>
            <a:off x="3048000" y="2819400"/>
            <a:ext cx="5600699" cy="3733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10"/>
                                        </p:tgtEl>
                                        <p:attrNameLst>
                                          <p:attrName>style.visibility</p:attrName>
                                        </p:attrNameLst>
                                      </p:cBhvr>
                                      <p:to>
                                        <p:strVal val="visible"/>
                                      </p:to>
                                    </p:set>
                                    <p:animEffect transition="in" filter="fade">
                                      <p:cBhvr>
                                        <p:cTn id="12" dur="2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Ptr. Daniel White\Desktop\Prophecy pictures\prophecy pictures\Seven golden candle sticks.jpg"/>
          <p:cNvPicPr>
            <a:picLocks noChangeAspect="1" noChangeArrowheads="1"/>
          </p:cNvPicPr>
          <p:nvPr/>
        </p:nvPicPr>
        <p:blipFill>
          <a:blip r:embed="rId2" cstate="print">
            <a:lum bright="-10000"/>
          </a:blip>
          <a:srcRect/>
          <a:stretch>
            <a:fillRect/>
          </a:stretch>
        </p:blipFill>
        <p:spPr bwMode="auto">
          <a:xfrm>
            <a:off x="2057400" y="2057400"/>
            <a:ext cx="4876800" cy="5044966"/>
          </a:xfrm>
          <a:prstGeom prst="rect">
            <a:avLst/>
          </a:prstGeom>
          <a:noFill/>
        </p:spPr>
      </p:pic>
      <p:sp>
        <p:nvSpPr>
          <p:cNvPr id="2" name="Title 1"/>
          <p:cNvSpPr>
            <a:spLocks noGrp="1"/>
          </p:cNvSpPr>
          <p:nvPr>
            <p:ph type="title"/>
          </p:nvPr>
        </p:nvSpPr>
        <p:spPr/>
        <p:txBody>
          <a:bodyPr/>
          <a:lstStyle/>
          <a:p>
            <a:r>
              <a:rPr lang="en-US" dirty="0" smtClean="0"/>
              <a:t>The Definition of the Church</a:t>
            </a:r>
            <a:endParaRPr lang="en-US" dirty="0"/>
          </a:p>
        </p:txBody>
      </p:sp>
      <p:sp>
        <p:nvSpPr>
          <p:cNvPr id="3" name="Content Placeholder 2"/>
          <p:cNvSpPr>
            <a:spLocks noGrp="1"/>
          </p:cNvSpPr>
          <p:nvPr>
            <p:ph idx="1"/>
          </p:nvPr>
        </p:nvSpPr>
        <p:spPr>
          <a:xfrm>
            <a:off x="457200" y="1219200"/>
            <a:ext cx="8229600" cy="1981201"/>
          </a:xfrm>
        </p:spPr>
        <p:txBody>
          <a:bodyPr/>
          <a:lstStyle/>
          <a:p>
            <a:r>
              <a:rPr lang="en-US" dirty="0" smtClean="0">
                <a:solidFill>
                  <a:srgbClr val="FFFF00"/>
                </a:solidFill>
              </a:rPr>
              <a:t>A called out Assembly – </a:t>
            </a:r>
            <a:r>
              <a:rPr lang="en-US" i="1" dirty="0" smtClean="0">
                <a:solidFill>
                  <a:srgbClr val="FFFF00"/>
                </a:solidFill>
              </a:rPr>
              <a:t>“The Church at…” </a:t>
            </a:r>
            <a:endParaRPr lang="en-US" i="1" dirty="0">
              <a:solidFill>
                <a:srgbClr val="FFFF00"/>
              </a:solidFill>
            </a:endParaRPr>
          </a:p>
        </p:txBody>
      </p:sp>
      <p:pic>
        <p:nvPicPr>
          <p:cNvPr id="5" name="Picture 2" descr="C:\Users\Ptr. Daniel White\Desktop\Prophecy pictures\prophecy pictures\revelation\scan0133.jpg"/>
          <p:cNvPicPr>
            <a:picLocks noChangeAspect="1" noChangeArrowheads="1"/>
          </p:cNvPicPr>
          <p:nvPr/>
        </p:nvPicPr>
        <p:blipFill>
          <a:blip r:embed="rId3" cstate="print"/>
          <a:srcRect/>
          <a:stretch>
            <a:fillRect/>
          </a:stretch>
        </p:blipFill>
        <p:spPr bwMode="auto">
          <a:xfrm>
            <a:off x="1981200" y="1828800"/>
            <a:ext cx="5029200" cy="5029200"/>
          </a:xfrm>
          <a:prstGeom prst="rect">
            <a:avLst/>
          </a:prstGeom>
          <a:noFill/>
          <a:effectLst>
            <a:reflection blurRad="6350" stA="50000" endA="295" endPos="92000" dist="1016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a:bodyPr>
          <a:lstStyle/>
          <a:p>
            <a:r>
              <a:rPr lang="en-US" i="1" dirty="0" smtClean="0"/>
              <a:t>Heb. 2:12  I will declare thy name unto my brethren, in the midst of the church will I sing praise unto thee.</a:t>
            </a:r>
          </a:p>
          <a:p>
            <a:r>
              <a:rPr lang="en-US" i="1" dirty="0" smtClean="0"/>
              <a:t>I Tim. 3:15 But if I tarry long, that thou mayest know how thou </a:t>
            </a:r>
            <a:r>
              <a:rPr lang="en-US" i="1" dirty="0" err="1" smtClean="0"/>
              <a:t>oughtest</a:t>
            </a:r>
            <a:r>
              <a:rPr lang="en-US" i="1" dirty="0" smtClean="0"/>
              <a:t> to behave thyself in the house of God, which is the church of the living God, the pillar and ground of the truth. </a:t>
            </a:r>
          </a:p>
          <a:p>
            <a:r>
              <a:rPr lang="en-US" i="1" dirty="0" smtClean="0"/>
              <a:t>I Thess. 1:1  Paul, and Silvanus, and </a:t>
            </a:r>
            <a:r>
              <a:rPr lang="en-US" i="1" dirty="0" err="1" smtClean="0"/>
              <a:t>Timotheus</a:t>
            </a:r>
            <a:r>
              <a:rPr lang="en-US" i="1" dirty="0" smtClean="0"/>
              <a:t>, unto the church of the Thessalonians which is in God the Father and in the Lord Jesus Christ:</a:t>
            </a:r>
          </a:p>
          <a:p>
            <a:r>
              <a:rPr lang="en-US" i="1" dirty="0" smtClean="0"/>
              <a:t>Col 4:15 Salute the brethren which are in Laodicea</a:t>
            </a:r>
            <a:r>
              <a:rPr lang="en-US" i="1" dirty="0" smtClean="0"/>
              <a:t>, and </a:t>
            </a:r>
            <a:r>
              <a:rPr lang="en-US" i="1" dirty="0" smtClean="0"/>
              <a:t>the church which is in his house.</a:t>
            </a:r>
          </a:p>
          <a:p>
            <a:r>
              <a:rPr lang="en-US" i="1" dirty="0" smtClean="0"/>
              <a:t>Col 4:16 And when this epistle is read among you, cause that it be read also in the church of the </a:t>
            </a:r>
            <a:r>
              <a:rPr lang="en-US" i="1" dirty="0" err="1" smtClean="0"/>
              <a:t>Laodiceans</a:t>
            </a:r>
            <a:r>
              <a:rPr lang="en-US" i="1" dirty="0" smtClean="0"/>
              <a:t>.</a:t>
            </a:r>
            <a:endParaRPr 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2.bp.blogspot.com/-pSf8RVXw9TU/T0vCJ-65cyI/AAAAAAAAA8Q/x2vPwQsrE9M/s1600/Matthew1618.jpg"/>
          <p:cNvPicPr>
            <a:picLocks noChangeAspect="1" noChangeArrowheads="1"/>
          </p:cNvPicPr>
          <p:nvPr/>
        </p:nvPicPr>
        <p:blipFill>
          <a:blip r:embed="rId2" cstate="print"/>
          <a:srcRect/>
          <a:stretch>
            <a:fillRect/>
          </a:stretch>
        </p:blipFill>
        <p:spPr bwMode="auto">
          <a:xfrm>
            <a:off x="-9150" y="457200"/>
            <a:ext cx="9153150" cy="6096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r>
              <a:rPr lang="en-US" i="1" dirty="0" smtClean="0"/>
              <a:t>I Cor. 16:19 The churches of Asia salute you. Aquila and Priscilla salute you much in the Lord, with the church that is in their house.</a:t>
            </a:r>
          </a:p>
          <a:p>
            <a:r>
              <a:rPr lang="en-US" i="1" dirty="0" smtClean="0"/>
              <a:t>II Cor. 1:1 Paul, an apostle of Jesus Christ by the will of God, and Timothy our brother, unto the church of God which is at Corinth, with all the saints which are in all Achaia.</a:t>
            </a:r>
          </a:p>
          <a:p>
            <a:r>
              <a:rPr lang="en-US" i="1" dirty="0" smtClean="0"/>
              <a:t>I Cor. 14:23 If therefore the whole church be come together into one place, and all speak with tongues, and there come in those that are unlearned, or unbelievers, will they not say that ye are mad?</a:t>
            </a:r>
          </a:p>
          <a:p>
            <a:r>
              <a:rPr lang="en-US" i="1" dirty="0" smtClean="0"/>
              <a:t>I Cor. 11:18 For first of all, when ye come together in the church, I hear that there be divisions among you; and I partly believe it.</a:t>
            </a:r>
          </a:p>
          <a:p>
            <a:endParaRPr 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4038600"/>
          </a:xfrm>
        </p:spPr>
        <p:txBody>
          <a:bodyPr>
            <a:noAutofit/>
          </a:bodyPr>
          <a:lstStyle/>
          <a:p>
            <a:r>
              <a:rPr lang="en-US" dirty="0" smtClean="0">
                <a:solidFill>
                  <a:srgbClr val="FFFF00"/>
                </a:solidFill>
              </a:rPr>
              <a:t>A called out Assembly of Baptized Believers – </a:t>
            </a:r>
          </a:p>
          <a:p>
            <a:r>
              <a:rPr lang="en-US" i="1" dirty="0" smtClean="0"/>
              <a:t>Acts 2:41 Then they that gladly received his word were baptized: and the same day there were added unto them about three thousand souls. </a:t>
            </a:r>
          </a:p>
          <a:p>
            <a:r>
              <a:rPr lang="en-US" i="1" dirty="0" smtClean="0"/>
              <a:t>Matthew 28:19-20 Go ye therefore, and teach all nations, baptizing them in the name of the Father, and of the Son, and of the Holy Ghost: Teaching them to observe all things whatsoever I have commanded you: and, lo, I am with you </a:t>
            </a:r>
            <a:r>
              <a:rPr lang="en-US" i="1" dirty="0" err="1" smtClean="0"/>
              <a:t>alway</a:t>
            </a:r>
            <a:r>
              <a:rPr lang="en-US" i="1" dirty="0" smtClean="0"/>
              <a:t>, even unto the end of the world. Amen. </a:t>
            </a:r>
            <a:endParaRPr lang="en-US" i="1" dirty="0"/>
          </a:p>
        </p:txBody>
      </p:sp>
      <p:pic>
        <p:nvPicPr>
          <p:cNvPr id="22530" name="Picture 2" descr="http://baptysci.ketrzyn.pl/wp-content/uploads/2013/07/immersion-630x200.jpg"/>
          <p:cNvPicPr>
            <a:picLocks noChangeAspect="1" noChangeArrowheads="1"/>
          </p:cNvPicPr>
          <p:nvPr/>
        </p:nvPicPr>
        <p:blipFill>
          <a:blip r:embed="rId2" cstate="print"/>
          <a:srcRect/>
          <a:stretch>
            <a:fillRect/>
          </a:stretch>
        </p:blipFill>
        <p:spPr bwMode="auto">
          <a:xfrm>
            <a:off x="1600200" y="5105400"/>
            <a:ext cx="6000750" cy="19050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a:bodyPr>
          <a:lstStyle/>
          <a:p>
            <a:r>
              <a:rPr lang="en-US" dirty="0" smtClean="0">
                <a:solidFill>
                  <a:srgbClr val="FFFF00"/>
                </a:solidFill>
              </a:rPr>
              <a:t>A called out Assembly of Baptized Believers gathered together for –</a:t>
            </a:r>
          </a:p>
          <a:p>
            <a:pPr>
              <a:buNone/>
            </a:pPr>
            <a:r>
              <a:rPr lang="en-US" dirty="0" smtClean="0"/>
              <a:t>1. Doctrine</a:t>
            </a:r>
          </a:p>
          <a:p>
            <a:pPr>
              <a:buNone/>
            </a:pPr>
            <a:r>
              <a:rPr lang="en-US" dirty="0" smtClean="0"/>
              <a:t>2. Fellowship</a:t>
            </a:r>
          </a:p>
          <a:p>
            <a:pPr>
              <a:buNone/>
            </a:pPr>
            <a:r>
              <a:rPr lang="en-US" dirty="0" smtClean="0"/>
              <a:t>3. Breaking of Bread</a:t>
            </a:r>
          </a:p>
          <a:p>
            <a:pPr>
              <a:buNone/>
            </a:pPr>
            <a:r>
              <a:rPr lang="en-US" dirty="0" smtClean="0"/>
              <a:t>4. Prayers</a:t>
            </a:r>
          </a:p>
          <a:p>
            <a:pPr>
              <a:buNone/>
            </a:pPr>
            <a:r>
              <a:rPr lang="en-US" dirty="0" smtClean="0"/>
              <a:t>5. Worship</a:t>
            </a:r>
            <a:endParaRPr lang="en-US" dirty="0"/>
          </a:p>
          <a:p>
            <a:r>
              <a:rPr lang="en-US" i="1" dirty="0" smtClean="0"/>
              <a:t> Acts2:42 “And they continued </a:t>
            </a:r>
            <a:r>
              <a:rPr lang="en-US" i="1" dirty="0" err="1" smtClean="0"/>
              <a:t>stedfastly</a:t>
            </a:r>
            <a:r>
              <a:rPr lang="en-US" i="1" dirty="0" smtClean="0"/>
              <a:t> in the apostles' doctrine and fellowship, and in breaking of bread, and in prayers.”</a:t>
            </a:r>
          </a:p>
          <a:p>
            <a:r>
              <a:rPr lang="en-US" i="1" dirty="0" smtClean="0"/>
              <a:t> Psalm 29:2 “Give unto the LORD the glory due unto his name; worship the LORD in the beauty of holiness.” </a:t>
            </a:r>
            <a:r>
              <a:rPr lang="en-US" i="1" dirty="0" smtClean="0">
                <a:solidFill>
                  <a:srgbClr val="FFFF00"/>
                </a:solidFill>
              </a:rPr>
              <a:t>(Worship - found 40 times in the New Testament)</a:t>
            </a:r>
            <a:endParaRPr lang="en-US" i="1" dirty="0">
              <a:solidFill>
                <a:srgbClr val="FFFF00"/>
              </a:solidFill>
            </a:endParaRPr>
          </a:p>
        </p:txBody>
      </p:sp>
      <p:pic>
        <p:nvPicPr>
          <p:cNvPr id="25602" name="Picture 2" descr="http://media.merchantcircle.com/12268555/Fellowship%20BC%20Logo_full.jpeg"/>
          <p:cNvPicPr>
            <a:picLocks noChangeAspect="1" noChangeArrowheads="1"/>
          </p:cNvPicPr>
          <p:nvPr/>
        </p:nvPicPr>
        <p:blipFill>
          <a:blip r:embed="rId2" cstate="print"/>
          <a:srcRect/>
          <a:stretch>
            <a:fillRect/>
          </a:stretch>
        </p:blipFill>
        <p:spPr bwMode="auto">
          <a:xfrm>
            <a:off x="3962400" y="762000"/>
            <a:ext cx="4134190" cy="292316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down)">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wipe(down)">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https://pastorron7.files.wordpress.com/2012/05/prchtrth.jpg"/>
          <p:cNvPicPr>
            <a:picLocks noChangeAspect="1" noChangeArrowheads="1"/>
          </p:cNvPicPr>
          <p:nvPr/>
        </p:nvPicPr>
        <p:blipFill>
          <a:blip r:embed="rId2" cstate="print"/>
          <a:srcRect/>
          <a:stretch>
            <a:fillRect/>
          </a:stretch>
        </p:blipFill>
        <p:spPr bwMode="auto">
          <a:xfrm rot="20934533">
            <a:off x="237683" y="644733"/>
            <a:ext cx="3810000" cy="2841013"/>
          </a:xfrm>
          <a:prstGeom prst="rect">
            <a:avLst/>
          </a:prstGeom>
          <a:noFill/>
        </p:spPr>
      </p:pic>
      <p:pic>
        <p:nvPicPr>
          <p:cNvPr id="24582" name="Picture 6" descr="http://media1.razorplanet.com/share/510472-3439/siteImages/FellowshipBC_2B1.PNG"/>
          <p:cNvPicPr>
            <a:picLocks noChangeAspect="1" noChangeArrowheads="1"/>
          </p:cNvPicPr>
          <p:nvPr/>
        </p:nvPicPr>
        <p:blipFill>
          <a:blip r:embed="rId3" cstate="print"/>
          <a:srcRect l="16000"/>
          <a:stretch>
            <a:fillRect/>
          </a:stretch>
        </p:blipFill>
        <p:spPr bwMode="auto">
          <a:xfrm rot="903132">
            <a:off x="5845347" y="4104761"/>
            <a:ext cx="3200400" cy="2600325"/>
          </a:xfrm>
          <a:prstGeom prst="rect">
            <a:avLst/>
          </a:prstGeom>
          <a:noFill/>
        </p:spPr>
      </p:pic>
      <p:pic>
        <p:nvPicPr>
          <p:cNvPr id="24584" name="Picture 8" descr="http://southvalleychurch.com.au/wp-content/uploads/2013/12/Lords-Supper.jpg"/>
          <p:cNvPicPr>
            <a:picLocks noChangeAspect="1" noChangeArrowheads="1"/>
          </p:cNvPicPr>
          <p:nvPr/>
        </p:nvPicPr>
        <p:blipFill>
          <a:blip r:embed="rId4" cstate="print"/>
          <a:srcRect/>
          <a:stretch>
            <a:fillRect/>
          </a:stretch>
        </p:blipFill>
        <p:spPr bwMode="auto">
          <a:xfrm rot="21280880">
            <a:off x="102062" y="4265093"/>
            <a:ext cx="4267200" cy="2400301"/>
          </a:xfrm>
          <a:prstGeom prst="rect">
            <a:avLst/>
          </a:prstGeom>
          <a:noFill/>
        </p:spPr>
      </p:pic>
      <p:pic>
        <p:nvPicPr>
          <p:cNvPr id="24578" name="Picture 2" descr="http://www.thegatheringfamily.com/wp-content/uploads/2014/01/myhouse-current.jpg"/>
          <p:cNvPicPr>
            <a:picLocks noChangeAspect="1" noChangeArrowheads="1"/>
          </p:cNvPicPr>
          <p:nvPr/>
        </p:nvPicPr>
        <p:blipFill>
          <a:blip r:embed="rId5" cstate="print"/>
          <a:srcRect l="14167" b="12139"/>
          <a:stretch>
            <a:fillRect/>
          </a:stretch>
        </p:blipFill>
        <p:spPr bwMode="auto">
          <a:xfrm rot="588552">
            <a:off x="3788080" y="446271"/>
            <a:ext cx="5410200" cy="1995996"/>
          </a:xfrm>
          <a:prstGeom prst="rect">
            <a:avLst/>
          </a:prstGeom>
          <a:noFill/>
        </p:spPr>
      </p:pic>
      <p:pic>
        <p:nvPicPr>
          <p:cNvPr id="24586" name="Picture 10" descr="http://www.fbckilgore.org/files/68/Misc%20Pics/worshipbutton.jpg"/>
          <p:cNvPicPr>
            <a:picLocks noChangeAspect="1" noChangeArrowheads="1"/>
          </p:cNvPicPr>
          <p:nvPr/>
        </p:nvPicPr>
        <p:blipFill>
          <a:blip r:embed="rId6" cstate="print"/>
          <a:srcRect/>
          <a:stretch>
            <a:fillRect/>
          </a:stretch>
        </p:blipFill>
        <p:spPr bwMode="auto">
          <a:xfrm>
            <a:off x="2438400" y="1981200"/>
            <a:ext cx="4819650" cy="321661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4580"/>
                                        </p:tgtEl>
                                        <p:attrNameLst>
                                          <p:attrName>style.visibility</p:attrName>
                                        </p:attrNameLst>
                                      </p:cBhvr>
                                      <p:to>
                                        <p:strVal val="visible"/>
                                      </p:to>
                                    </p:set>
                                    <p:anim to="" calcmode="lin" valueType="num">
                                      <p:cBhvr>
                                        <p:cTn id="7" dur="1" fill="hold"/>
                                        <p:tgtEl>
                                          <p:spTgt spid="24580"/>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4582"/>
                                        </p:tgtEl>
                                        <p:attrNameLst>
                                          <p:attrName>style.visibility</p:attrName>
                                        </p:attrNameLst>
                                      </p:cBhvr>
                                      <p:to>
                                        <p:strVal val="visible"/>
                                      </p:to>
                                    </p:set>
                                    <p:anim to="" calcmode="lin" valueType="num">
                                      <p:cBhvr>
                                        <p:cTn id="12" dur="1" fill="hold"/>
                                        <p:tgtEl>
                                          <p:spTgt spid="2458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4584"/>
                                        </p:tgtEl>
                                        <p:attrNameLst>
                                          <p:attrName>style.visibility</p:attrName>
                                        </p:attrNameLst>
                                      </p:cBhvr>
                                      <p:to>
                                        <p:strVal val="visible"/>
                                      </p:to>
                                    </p:set>
                                    <p:anim to="" calcmode="lin" valueType="num">
                                      <p:cBhvr>
                                        <p:cTn id="17" dur="1" fill="hold"/>
                                        <p:tgtEl>
                                          <p:spTgt spid="2458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24578"/>
                                        </p:tgtEl>
                                        <p:attrNameLst>
                                          <p:attrName>style.visibility</p:attrName>
                                        </p:attrNameLst>
                                      </p:cBhvr>
                                      <p:to>
                                        <p:strVal val="visible"/>
                                      </p:to>
                                    </p:set>
                                    <p:anim to="" calcmode="lin" valueType="num">
                                      <p:cBhvr>
                                        <p:cTn id="22" dur="1" fill="hold"/>
                                        <p:tgtEl>
                                          <p:spTgt spid="24578"/>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24586"/>
                                        </p:tgtEl>
                                        <p:attrNameLst>
                                          <p:attrName>style.visibility</p:attrName>
                                        </p:attrNameLst>
                                      </p:cBhvr>
                                      <p:to>
                                        <p:strVal val="visible"/>
                                      </p:to>
                                    </p:set>
                                    <p:anim to="" calcmode="lin" valueType="num">
                                      <p:cBhvr>
                                        <p:cTn id="27" dur="1" fill="hold"/>
                                        <p:tgtEl>
                                          <p:spTgt spid="2458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dirty="0" smtClean="0">
                <a:solidFill>
                  <a:srgbClr val="FFFF00"/>
                </a:solidFill>
              </a:rPr>
              <a:t>Church Facts</a:t>
            </a:r>
            <a:endParaRPr lang="en-US" i="1" dirty="0">
              <a:solidFill>
                <a:srgbClr val="FFFF00"/>
              </a:solidFill>
            </a:endParaRPr>
          </a:p>
        </p:txBody>
      </p:sp>
      <p:sp>
        <p:nvSpPr>
          <p:cNvPr id="3" name="Content Placeholder 2"/>
          <p:cNvSpPr>
            <a:spLocks noGrp="1"/>
          </p:cNvSpPr>
          <p:nvPr>
            <p:ph idx="1"/>
          </p:nvPr>
        </p:nvSpPr>
        <p:spPr>
          <a:xfrm>
            <a:off x="0" y="1752600"/>
            <a:ext cx="9144000" cy="5105400"/>
          </a:xfrm>
        </p:spPr>
        <p:txBody>
          <a:bodyPr>
            <a:normAutofit/>
          </a:bodyPr>
          <a:lstStyle/>
          <a:p>
            <a:r>
              <a:rPr lang="en-US" sz="3600" dirty="0" smtClean="0"/>
              <a:t>Approximately 80% of all churches in North America have reached a plateau or are declining. </a:t>
            </a:r>
          </a:p>
          <a:p>
            <a:r>
              <a:rPr lang="en-US" sz="3600" dirty="0" smtClean="0"/>
              <a:t>The vast majority of the church’s growth comes from “switchers” - people who move from one church to another.</a:t>
            </a:r>
          </a:p>
          <a:p>
            <a:r>
              <a:rPr lang="en-US" sz="3600" dirty="0" smtClean="0"/>
              <a:t> There is very little conversion growth. </a:t>
            </a:r>
            <a:r>
              <a:rPr lang="en-US" dirty="0" smtClean="0">
                <a:solidFill>
                  <a:srgbClr val="FFFF00"/>
                </a:solidFill>
              </a:rPr>
              <a:t>(Researchers suggest somewhere between 1-3%)</a:t>
            </a:r>
            <a:endParaRPr lang="en-US" dirty="0">
              <a:solidFill>
                <a:srgbClr val="FFFF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lgn="ctr">
              <a:buNone/>
            </a:pPr>
            <a:r>
              <a:rPr lang="en-US" sz="4000" dirty="0" smtClean="0">
                <a:solidFill>
                  <a:srgbClr val="FFFF00"/>
                </a:solidFill>
              </a:rPr>
              <a:t>Church attendance is declining</a:t>
            </a:r>
          </a:p>
          <a:p>
            <a:pPr algn="ctr">
              <a:buNone/>
            </a:pPr>
            <a:endParaRPr lang="en-US" dirty="0" smtClean="0"/>
          </a:p>
          <a:p>
            <a:pPr>
              <a:buNone/>
            </a:pPr>
            <a:r>
              <a:rPr lang="en-US" dirty="0" smtClean="0"/>
              <a:t>    1990 — 20.4% of Americans attended church on a given weekend</a:t>
            </a:r>
            <a:br>
              <a:rPr lang="en-US" dirty="0" smtClean="0"/>
            </a:br>
            <a:r>
              <a:rPr lang="en-US" dirty="0" smtClean="0"/>
              <a:t>2000 — 18.7% of Americans attended church on a given weekend</a:t>
            </a:r>
            <a:br>
              <a:rPr lang="en-US" dirty="0" smtClean="0"/>
            </a:br>
            <a:r>
              <a:rPr lang="en-US" dirty="0" smtClean="0"/>
              <a:t>2005 — 17.5% of Americans attended church on a given weekend</a:t>
            </a:r>
            <a:br>
              <a:rPr lang="en-US" dirty="0" smtClean="0"/>
            </a:br>
            <a:r>
              <a:rPr lang="en-US" dirty="0" smtClean="0"/>
              <a:t>2010 — 16.2% of Americans attended church on a given weekend </a:t>
            </a:r>
            <a:br>
              <a:rPr lang="en-US" dirty="0" smtClean="0"/>
            </a:br>
            <a:r>
              <a:rPr lang="en-US" dirty="0" smtClean="0"/>
              <a:t>2020 — 14.4% estimated church attendance</a:t>
            </a:r>
            <a:br>
              <a:rPr lang="en-US" dirty="0" smtClean="0"/>
            </a:br>
            <a:r>
              <a:rPr lang="en-US" dirty="0" smtClean="0"/>
              <a:t>2050 — 10.7% estimated church attendance if Jesus has not come.</a:t>
            </a:r>
          </a:p>
          <a:p>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to="" calcmode="lin" valueType="num">
                                      <p:cBhvr>
                                        <p:cTn id="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62200" y="381000"/>
            <a:ext cx="4572000" cy="1938992"/>
          </a:xfrm>
          <a:prstGeom prst="rect">
            <a:avLst/>
          </a:prstGeom>
          <a:solidFill>
            <a:schemeClr val="accent2">
              <a:lumMod val="60000"/>
              <a:lumOff val="4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4000" dirty="0" smtClean="0"/>
              <a:t>Since 2008 over 3,500 people leave the church every day</a:t>
            </a:r>
            <a:endParaRPr lang="en-US" sz="4000" dirty="0"/>
          </a:p>
        </p:txBody>
      </p:sp>
      <p:sp>
        <p:nvSpPr>
          <p:cNvPr id="3" name="Rectangle 2"/>
          <p:cNvSpPr/>
          <p:nvPr/>
        </p:nvSpPr>
        <p:spPr>
          <a:xfrm>
            <a:off x="914400" y="3048000"/>
            <a:ext cx="7086600" cy="2308324"/>
          </a:xfrm>
          <a:prstGeom prst="rect">
            <a:avLst/>
          </a:prstGeom>
          <a:solidFill>
            <a:schemeClr val="accent6">
              <a:lumMod val="75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3600" dirty="0" smtClean="0"/>
              <a:t>Every year, approximately 4000 new churches open their doors. Every year approximately 7000 churches close their doors for the last time.</a:t>
            </a:r>
            <a:endParaRPr lang="en-US" sz="36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05400" y="457200"/>
            <a:ext cx="3886200" cy="5632311"/>
          </a:xfrm>
          <a:prstGeom prst="rect">
            <a:avLst/>
          </a:prstGeom>
          <a:solidFill>
            <a:schemeClr val="accent2"/>
          </a:solidFill>
          <a:ln w="57150">
            <a:solidFill>
              <a:schemeClr val="bg1"/>
            </a:solidFill>
          </a:ln>
        </p:spPr>
        <p:txBody>
          <a:bodyPr wrap="square">
            <a:spAutoFit/>
          </a:bodyPr>
          <a:lstStyle/>
          <a:p>
            <a:pPr algn="ctr"/>
            <a:r>
              <a:rPr lang="en-US" sz="3600" dirty="0" smtClean="0">
                <a:effectLst>
                  <a:glow rad="101600">
                    <a:schemeClr val="bg1">
                      <a:alpha val="60000"/>
                    </a:schemeClr>
                  </a:glow>
                </a:effectLst>
              </a:rPr>
              <a:t>The Association of Christian Schools International (ACSI), which has more than 5,500 member schools worldwide, normally averages 150 school closures each year.</a:t>
            </a:r>
            <a:endParaRPr lang="en-US" sz="3600" dirty="0">
              <a:effectLst>
                <a:glow rad="101600">
                  <a:schemeClr val="bg1">
                    <a:alpha val="60000"/>
                  </a:schemeClr>
                </a:glow>
              </a:effectLst>
            </a:endParaRPr>
          </a:p>
        </p:txBody>
      </p:sp>
      <p:pic>
        <p:nvPicPr>
          <p:cNvPr id="1026" name="Picture 2" descr="http://www.metrolinachristian.org/uploads/image/ChristianEducation%28Maroon%29.jpg"/>
          <p:cNvPicPr>
            <a:picLocks noChangeAspect="1" noChangeArrowheads="1"/>
          </p:cNvPicPr>
          <p:nvPr/>
        </p:nvPicPr>
        <p:blipFill>
          <a:blip r:embed="rId2" cstate="print"/>
          <a:srcRect/>
          <a:stretch>
            <a:fillRect/>
          </a:stretch>
        </p:blipFill>
        <p:spPr bwMode="auto">
          <a:xfrm>
            <a:off x="304800" y="457200"/>
            <a:ext cx="4610100" cy="5619751"/>
          </a:xfrm>
          <a:prstGeom prst="rect">
            <a:avLst/>
          </a:prstGeom>
          <a:noFill/>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763000" cy="6553200"/>
          </a:xfrm>
        </p:spPr>
        <p:txBody>
          <a:bodyPr>
            <a:normAutofit/>
          </a:bodyPr>
          <a:lstStyle/>
          <a:p>
            <a:r>
              <a:rPr lang="en-US" sz="4000" dirty="0" smtClean="0"/>
              <a:t>80% of Pastors and 84% of their spouses feel unqualified and </a:t>
            </a:r>
            <a:r>
              <a:rPr lang="en-US" sz="4000" b="1" dirty="0" smtClean="0"/>
              <a:t>discouraged</a:t>
            </a:r>
            <a:r>
              <a:rPr lang="en-US" sz="4000" dirty="0" smtClean="0"/>
              <a:t> in their role as pastors.</a:t>
            </a:r>
          </a:p>
          <a:p>
            <a:r>
              <a:rPr lang="en-US" sz="4000" dirty="0" smtClean="0"/>
              <a:t>Pastors who work fewer than 50 hours a week are 35% more likely to be terminated than Pastors who work more than 50 hours per week.</a:t>
            </a:r>
          </a:p>
          <a:p>
            <a:r>
              <a:rPr lang="en-US" sz="4000" dirty="0" smtClean="0"/>
              <a:t>50% feel unable to meet the demands of the job.</a:t>
            </a:r>
          </a:p>
          <a:p>
            <a:endParaRPr lang="en-US" sz="40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629400"/>
          </a:xfrm>
        </p:spPr>
        <p:txBody>
          <a:bodyPr>
            <a:noAutofit/>
          </a:bodyPr>
          <a:lstStyle/>
          <a:p>
            <a:r>
              <a:rPr lang="en-US" sz="3600" dirty="0" smtClean="0"/>
              <a:t>70% do not have someone they consider a close friend.</a:t>
            </a:r>
          </a:p>
          <a:p>
            <a:r>
              <a:rPr lang="en-US" sz="3600" dirty="0" smtClean="0"/>
              <a:t>56% of Pastors’ wives say they that they have no close friends.</a:t>
            </a:r>
          </a:p>
          <a:p>
            <a:r>
              <a:rPr lang="en-US" sz="3600" dirty="0" smtClean="0"/>
              <a:t>46% say that they’ve experienced depression or burnout to the extent that they needed to take a leave of absence from ministry.</a:t>
            </a:r>
          </a:p>
          <a:p>
            <a:r>
              <a:rPr lang="en-US" sz="3600" dirty="0" smtClean="0"/>
              <a:t>1,500 pastors leave the ministry every month from discouragement, burnout or inability to provide for their family.</a:t>
            </a:r>
            <a:endParaRPr lang="en-US" sz="36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905000"/>
          </a:xfrm>
        </p:spPr>
        <p:txBody>
          <a:bodyPr>
            <a:normAutofit/>
          </a:bodyPr>
          <a:lstStyle/>
          <a:p>
            <a:r>
              <a:rPr lang="en-US" sz="3200" i="1" dirty="0" smtClean="0"/>
              <a:t>“When Jesus came into the coasts of Caesarea Philippi, he asked his disciples, saying, Whom do men say that I the Son of man am?”</a:t>
            </a:r>
            <a:endParaRPr lang="en-US" sz="3200" i="1" dirty="0"/>
          </a:p>
        </p:txBody>
      </p:sp>
      <p:pic>
        <p:nvPicPr>
          <p:cNvPr id="1026" name="Picture 2" descr="http://www.welcometohosanna.com/LIFE_OF_JESUS/JESUS_LIFE_PIX/CaesareaPhilippiSacredComplex.jpg"/>
          <p:cNvPicPr>
            <a:picLocks noChangeAspect="1" noChangeArrowheads="1"/>
          </p:cNvPicPr>
          <p:nvPr/>
        </p:nvPicPr>
        <p:blipFill>
          <a:blip r:embed="rId2" cstate="print"/>
          <a:srcRect/>
          <a:stretch>
            <a:fillRect/>
          </a:stretch>
        </p:blipFill>
        <p:spPr bwMode="auto">
          <a:xfrm>
            <a:off x="1295400" y="2057400"/>
            <a:ext cx="6400800" cy="4800600"/>
          </a:xfrm>
          <a:prstGeom prst="rect">
            <a:avLst/>
          </a:prstGeom>
          <a:noFill/>
        </p:spPr>
      </p:pic>
      <p:pic>
        <p:nvPicPr>
          <p:cNvPr id="4" name="Picture 2" descr="http://4.bp.blogspot.com/-qJwCpe2zS3w/UDYfUxad27I/AAAAAAAAA_M/zFnW97ocsp8/s1600/Jesus-and-disciples.jpg"/>
          <p:cNvPicPr>
            <a:picLocks noChangeAspect="1" noChangeArrowheads="1"/>
          </p:cNvPicPr>
          <p:nvPr/>
        </p:nvPicPr>
        <p:blipFill>
          <a:blip r:embed="rId3" cstate="print"/>
          <a:srcRect t="14414" r="-1150"/>
          <a:stretch>
            <a:fillRect/>
          </a:stretch>
        </p:blipFill>
        <p:spPr bwMode="auto">
          <a:xfrm>
            <a:off x="4800600" y="1981200"/>
            <a:ext cx="1796716" cy="10668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tr. Daniel White\Desktop\Bible pictures\Jesus\06 MINISTRY\Jesus teaching\Great Commission C-899.jpg"/>
          <p:cNvPicPr>
            <a:picLocks noChangeAspect="1" noChangeArrowheads="1"/>
          </p:cNvPicPr>
          <p:nvPr/>
        </p:nvPicPr>
        <p:blipFill>
          <a:blip r:embed="rId3" cstate="print"/>
          <a:srcRect/>
          <a:stretch>
            <a:fillRect/>
          </a:stretch>
        </p:blipFill>
        <p:spPr bwMode="auto">
          <a:xfrm>
            <a:off x="5486400" y="152400"/>
            <a:ext cx="3482693" cy="3962400"/>
          </a:xfrm>
          <a:prstGeom prst="rect">
            <a:avLst/>
          </a:prstGeom>
          <a:noFill/>
          <a:scene3d>
            <a:camera prst="orthographicFront"/>
            <a:lightRig rig="threePt" dir="t"/>
          </a:scene3d>
          <a:sp3d>
            <a:bevelT w="139700" h="139700" prst="divot"/>
          </a:sp3d>
        </p:spPr>
      </p:pic>
      <p:sp>
        <p:nvSpPr>
          <p:cNvPr id="3" name="Title 2"/>
          <p:cNvSpPr>
            <a:spLocks noGrp="1"/>
          </p:cNvSpPr>
          <p:nvPr>
            <p:ph type="title"/>
          </p:nvPr>
        </p:nvSpPr>
        <p:spPr>
          <a:xfrm>
            <a:off x="0" y="274638"/>
            <a:ext cx="5486400" cy="563562"/>
          </a:xfrm>
        </p:spPr>
        <p:txBody>
          <a:bodyPr>
            <a:normAutofit fontScale="90000"/>
          </a:bodyPr>
          <a:lstStyle/>
          <a:p>
            <a:r>
              <a:rPr lang="en-US" b="1" i="1" dirty="0" smtClean="0">
                <a:solidFill>
                  <a:srgbClr val="FFC000"/>
                </a:solidFill>
              </a:rPr>
              <a:t>“I will build my church…”</a:t>
            </a:r>
            <a:endParaRPr lang="en-US" b="1" i="1" dirty="0">
              <a:solidFill>
                <a:srgbClr val="FFC000"/>
              </a:solidFill>
            </a:endParaRPr>
          </a:p>
        </p:txBody>
      </p:sp>
      <p:sp>
        <p:nvSpPr>
          <p:cNvPr id="4" name="Content Placeholder 3"/>
          <p:cNvSpPr>
            <a:spLocks noGrp="1"/>
          </p:cNvSpPr>
          <p:nvPr>
            <p:ph idx="1"/>
          </p:nvPr>
        </p:nvSpPr>
        <p:spPr>
          <a:xfrm>
            <a:off x="-228600" y="1066800"/>
            <a:ext cx="5486400" cy="5791200"/>
          </a:xfrm>
          <a:effectLst>
            <a:reflection blurRad="6350" stA="50000" endA="295" endPos="92000" dist="101600" dir="5400000" sy="-100000" algn="bl" rotWithShape="0"/>
          </a:effectLst>
        </p:spPr>
        <p:txBody>
          <a:bodyPr>
            <a:noAutofit/>
          </a:bodyPr>
          <a:lstStyle/>
          <a:p>
            <a:pPr algn="ctr">
              <a:buNone/>
            </a:pPr>
            <a:r>
              <a:rPr lang="en-US" sz="3500" i="1" dirty="0" smtClean="0"/>
              <a:t>   “All power is given unto me in heaven and in earth. Go ye therefore, and teach all nations, baptizing them in the name of the Father, and of the Son, and of the Holy Ghost. Teaching them to observe all things whatsoever I have commanded you.”</a:t>
            </a:r>
            <a:endParaRPr lang="en-US" sz="3500" i="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1"/>
            <a:ext cx="8229600" cy="4572000"/>
          </a:xfrm>
        </p:spPr>
        <p:txBody>
          <a:bodyPr>
            <a:normAutofit/>
          </a:bodyPr>
          <a:lstStyle/>
          <a:p>
            <a:r>
              <a:rPr lang="en-US" sz="6000" i="1" dirty="0" smtClean="0">
                <a:solidFill>
                  <a:srgbClr val="FFFF00"/>
                </a:solidFill>
              </a:rPr>
              <a:t>Evangelize</a:t>
            </a:r>
          </a:p>
          <a:p>
            <a:r>
              <a:rPr lang="en-US" sz="6000" i="1" dirty="0" smtClean="0">
                <a:solidFill>
                  <a:srgbClr val="FFFF00"/>
                </a:solidFill>
              </a:rPr>
              <a:t>Baptize </a:t>
            </a:r>
          </a:p>
          <a:p>
            <a:r>
              <a:rPr lang="en-US" sz="6000" i="1" dirty="0" smtClean="0">
                <a:solidFill>
                  <a:srgbClr val="FFFF00"/>
                </a:solidFill>
              </a:rPr>
              <a:t>Stabilize</a:t>
            </a:r>
            <a:endParaRPr lang="en-US" sz="6000" i="1" dirty="0">
              <a:solidFill>
                <a:srgbClr val="FFFF00"/>
              </a:solidFill>
            </a:endParaRPr>
          </a:p>
        </p:txBody>
      </p:sp>
      <p:pic>
        <p:nvPicPr>
          <p:cNvPr id="1026" name="Picture 2" descr="C:\Users\Ptr. Daniel White\Desktop\Bible pictures\preaching\scan0082.jpg"/>
          <p:cNvPicPr>
            <a:picLocks noChangeAspect="1" noChangeArrowheads="1"/>
          </p:cNvPicPr>
          <p:nvPr/>
        </p:nvPicPr>
        <p:blipFill>
          <a:blip r:embed="rId3" cstate="print"/>
          <a:srcRect/>
          <a:stretch>
            <a:fillRect/>
          </a:stretch>
        </p:blipFill>
        <p:spPr bwMode="auto">
          <a:xfrm>
            <a:off x="5867400" y="2286000"/>
            <a:ext cx="2973388" cy="24188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8" name="Picture 4" descr="C:\Users\Ptr. Daniel White\Desktop\Bible pictures\preaching\scan0032.jpg"/>
          <p:cNvPicPr>
            <a:picLocks noChangeAspect="1" noChangeArrowheads="1"/>
          </p:cNvPicPr>
          <p:nvPr/>
        </p:nvPicPr>
        <p:blipFill>
          <a:blip r:embed="rId4" cstate="print"/>
          <a:srcRect/>
          <a:stretch>
            <a:fillRect/>
          </a:stretch>
        </p:blipFill>
        <p:spPr bwMode="auto">
          <a:xfrm>
            <a:off x="4495800" y="228600"/>
            <a:ext cx="3635375" cy="17287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652" name="Picture 4" descr="http://www.morethandodgeball.com/wp-content/images/2/files/2013/02/DiscipleshipTitle.jpg"/>
          <p:cNvPicPr>
            <a:picLocks noChangeAspect="1" noChangeArrowheads="1"/>
          </p:cNvPicPr>
          <p:nvPr/>
        </p:nvPicPr>
        <p:blipFill>
          <a:blip r:embed="rId5" cstate="print"/>
          <a:srcRect/>
          <a:stretch>
            <a:fillRect/>
          </a:stretch>
        </p:blipFill>
        <p:spPr bwMode="auto">
          <a:xfrm>
            <a:off x="2514600" y="4343400"/>
            <a:ext cx="3200400" cy="23992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 to="" calcmode="lin" valueType="num">
                                      <p:cBhvr>
                                        <p:cTn id="12" dur="1" fill="hold"/>
                                        <p:tgtEl>
                                          <p:spTgt spid="1028"/>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to="" calcmode="lin" valueType="num">
                                      <p:cBhvr>
                                        <p:cTn id="17" dur="1" fill="hold"/>
                                        <p:tgtEl>
                                          <p:spTgt spid="3">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 to="" calcmode="lin" valueType="num">
                                      <p:cBhvr>
                                        <p:cTn id="22" dur="1" fill="hold"/>
                                        <p:tgtEl>
                                          <p:spTgt spid="1026"/>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to="" calcmode="lin" valueType="num">
                                      <p:cBhvr>
                                        <p:cTn id="27" dur="1" fill="hold"/>
                                        <p:tgtEl>
                                          <p:spTgt spid="3">
                                            <p:txEl>
                                              <p:pRg st="2" end="2"/>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nodeType="clickEffect">
                                  <p:stCondLst>
                                    <p:cond delay="0"/>
                                  </p:stCondLst>
                                  <p:childTnLst>
                                    <p:set>
                                      <p:cBhvr>
                                        <p:cTn id="31" dur="1" fill="hold">
                                          <p:stCondLst>
                                            <p:cond delay="0"/>
                                          </p:stCondLst>
                                        </p:cTn>
                                        <p:tgtEl>
                                          <p:spTgt spid="27652"/>
                                        </p:tgtEl>
                                        <p:attrNameLst>
                                          <p:attrName>style.visibility</p:attrName>
                                        </p:attrNameLst>
                                      </p:cBhvr>
                                      <p:to>
                                        <p:strVal val="visible"/>
                                      </p:to>
                                    </p:set>
                                    <p:anim calcmode="lin" valueType="num">
                                      <p:cBhvr>
                                        <p:cTn id="32" dur="500" fill="hold"/>
                                        <p:tgtEl>
                                          <p:spTgt spid="27652"/>
                                        </p:tgtEl>
                                        <p:attrNameLst>
                                          <p:attrName>ppt_w</p:attrName>
                                        </p:attrNameLst>
                                      </p:cBhvr>
                                      <p:tavLst>
                                        <p:tav tm="0">
                                          <p:val>
                                            <p:fltVal val="0"/>
                                          </p:val>
                                        </p:tav>
                                        <p:tav tm="100000">
                                          <p:val>
                                            <p:strVal val="#ppt_w"/>
                                          </p:val>
                                        </p:tav>
                                      </p:tavLst>
                                    </p:anim>
                                    <p:anim calcmode="lin" valueType="num">
                                      <p:cBhvr>
                                        <p:cTn id="33" dur="500" fill="hold"/>
                                        <p:tgtEl>
                                          <p:spTgt spid="27652"/>
                                        </p:tgtEl>
                                        <p:attrNameLst>
                                          <p:attrName>ppt_h</p:attrName>
                                        </p:attrNameLst>
                                      </p:cBhvr>
                                      <p:tavLst>
                                        <p:tav tm="0">
                                          <p:val>
                                            <p:fltVal val="0"/>
                                          </p:val>
                                        </p:tav>
                                        <p:tav tm="100000">
                                          <p:val>
                                            <p:strVal val="#ppt_h"/>
                                          </p:val>
                                        </p:tav>
                                      </p:tavLst>
                                    </p:anim>
                                    <p:animEffect transition="in" filter="fade">
                                      <p:cBhvr>
                                        <p:cTn id="34" dur="5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US" b="1" i="1" dirty="0" smtClean="0">
                <a:solidFill>
                  <a:srgbClr val="FFFF00"/>
                </a:solidFill>
              </a:rPr>
              <a:t>The Importance of the Local Church</a:t>
            </a:r>
            <a:endParaRPr lang="en-US" b="1" i="1" dirty="0">
              <a:solidFill>
                <a:srgbClr val="FFFF00"/>
              </a:solidFill>
            </a:endParaRPr>
          </a:p>
        </p:txBody>
      </p:sp>
      <p:sp>
        <p:nvSpPr>
          <p:cNvPr id="3" name="Content Placeholder 2"/>
          <p:cNvSpPr>
            <a:spLocks noGrp="1"/>
          </p:cNvSpPr>
          <p:nvPr>
            <p:ph idx="1"/>
          </p:nvPr>
        </p:nvSpPr>
        <p:spPr>
          <a:xfrm>
            <a:off x="0" y="685800"/>
            <a:ext cx="9144000" cy="6172200"/>
          </a:xfrm>
        </p:spPr>
        <p:txBody>
          <a:bodyPr>
            <a:noAutofit/>
          </a:bodyPr>
          <a:lstStyle/>
          <a:p>
            <a:r>
              <a:rPr lang="en-US" sz="3600" dirty="0" smtClean="0"/>
              <a:t>The word </a:t>
            </a:r>
            <a:r>
              <a:rPr lang="en-US" sz="3600" b="1" i="1" dirty="0" smtClean="0"/>
              <a:t>“Church” </a:t>
            </a:r>
            <a:r>
              <a:rPr lang="en-US" sz="3600" dirty="0" smtClean="0"/>
              <a:t>appears 114 times in the New Testament</a:t>
            </a:r>
          </a:p>
          <a:p>
            <a:r>
              <a:rPr lang="en-US" sz="3600" dirty="0" smtClean="0"/>
              <a:t>Greek </a:t>
            </a:r>
            <a:r>
              <a:rPr lang="en-US" sz="3600" i="1" dirty="0" smtClean="0"/>
              <a:t>(ekklesia) = “An assembly of people called out”</a:t>
            </a:r>
          </a:p>
          <a:p>
            <a:r>
              <a:rPr lang="en-US" sz="3600" dirty="0" smtClean="0"/>
              <a:t>99 times the word </a:t>
            </a:r>
            <a:r>
              <a:rPr lang="en-US" sz="3600" b="1" i="1" dirty="0" smtClean="0"/>
              <a:t>“Church” </a:t>
            </a:r>
            <a:r>
              <a:rPr lang="en-US" sz="3600" dirty="0" smtClean="0"/>
              <a:t>is used in reference to particular local churches</a:t>
            </a:r>
          </a:p>
          <a:p>
            <a:r>
              <a:rPr lang="en-US" sz="3600" dirty="0" smtClean="0"/>
              <a:t>7 times in reference to the </a:t>
            </a:r>
            <a:r>
              <a:rPr lang="en-US" sz="3600" b="1" i="1" dirty="0" smtClean="0"/>
              <a:t>“Universal Church”</a:t>
            </a:r>
          </a:p>
          <a:p>
            <a:r>
              <a:rPr lang="en-US" sz="3600" i="1" dirty="0" smtClean="0"/>
              <a:t>8 times in reference to the </a:t>
            </a:r>
            <a:r>
              <a:rPr lang="en-US" sz="3600" b="1" i="1" dirty="0" smtClean="0"/>
              <a:t>“Local Church” </a:t>
            </a:r>
            <a:r>
              <a:rPr lang="en-US" sz="3600" i="1" dirty="0" smtClean="0"/>
              <a:t>in</a:t>
            </a:r>
            <a:r>
              <a:rPr lang="en-US" sz="3600" b="1" i="1" dirty="0" smtClean="0"/>
              <a:t> </a:t>
            </a:r>
            <a:r>
              <a:rPr lang="en-US" sz="3600" i="1" dirty="0" smtClean="0"/>
              <a:t>general not a particular church</a:t>
            </a:r>
          </a:p>
          <a:p>
            <a:r>
              <a:rPr lang="en-US" sz="3600" i="1" dirty="0" smtClean="0"/>
              <a:t>108 Local / 7 Universal</a:t>
            </a:r>
          </a:p>
          <a:p>
            <a:pPr>
              <a:buNone/>
            </a:pPr>
            <a:endParaRPr lang="en-US" sz="3600" i="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838199"/>
            <a:ext cx="4191000" cy="5016758"/>
          </a:xfrm>
          <a:prstGeom prst="rect">
            <a:avLst/>
          </a:prstGeom>
        </p:spPr>
        <p:txBody>
          <a:bodyPr wrap="square">
            <a:spAutoFit/>
          </a:bodyPr>
          <a:lstStyle/>
          <a:p>
            <a:pPr algn="ctr"/>
            <a:r>
              <a:rPr lang="en-US" sz="4000" i="1" dirty="0" smtClean="0"/>
              <a:t>“Not forsaking the </a:t>
            </a:r>
            <a:r>
              <a:rPr lang="en-US" sz="4000" i="1" u="sng" dirty="0" smtClean="0"/>
              <a:t>assembling</a:t>
            </a:r>
            <a:r>
              <a:rPr lang="en-US" sz="4000" i="1" dirty="0" smtClean="0"/>
              <a:t> of </a:t>
            </a:r>
          </a:p>
          <a:p>
            <a:pPr algn="ctr"/>
            <a:r>
              <a:rPr lang="en-US" sz="4000" i="1" dirty="0" smtClean="0"/>
              <a:t>our selves together…and so much the more as ye see the day approaching.”       (Hebrews 10:25)</a:t>
            </a:r>
          </a:p>
        </p:txBody>
      </p:sp>
      <p:pic>
        <p:nvPicPr>
          <p:cNvPr id="48130" name="Picture 2" descr="http://www.testimoniesofheavenandhell.com/Pictures-Of-Jesus/wp-content/uploads/2013/04/Jesus-Picture-The-Glorious-Return-Of-Christ-On-A-White-Horse.jpg"/>
          <p:cNvPicPr>
            <a:picLocks noChangeAspect="1" noChangeArrowheads="1"/>
          </p:cNvPicPr>
          <p:nvPr/>
        </p:nvPicPr>
        <p:blipFill>
          <a:blip r:embed="rId3" cstate="print"/>
          <a:srcRect/>
          <a:stretch>
            <a:fillRect/>
          </a:stretch>
        </p:blipFill>
        <p:spPr bwMode="auto">
          <a:xfrm>
            <a:off x="4876800" y="381000"/>
            <a:ext cx="4095750" cy="5876925"/>
          </a:xfrm>
          <a:prstGeom prst="rect">
            <a:avLst/>
          </a:prstGeom>
          <a:noFill/>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C:\Users\Ptr. Daniel White\Desktop\Bible pictures\backgrounds\Sky\1 Dad's Pix (70).jpg"/>
          <p:cNvPicPr>
            <a:picLocks noChangeAspect="1" noChangeArrowheads="1"/>
          </p:cNvPicPr>
          <p:nvPr/>
        </p:nvPicPr>
        <p:blipFill>
          <a:blip r:embed="rId3" cstate="print"/>
          <a:srcRect/>
          <a:stretch>
            <a:fillRect/>
          </a:stretch>
        </p:blipFill>
        <p:spPr bwMode="auto">
          <a:xfrm>
            <a:off x="19983" y="0"/>
            <a:ext cx="9124017" cy="7086599"/>
          </a:xfrm>
          <a:prstGeom prst="rect">
            <a:avLst/>
          </a:prstGeom>
          <a:noFill/>
        </p:spPr>
      </p:pic>
      <p:pic>
        <p:nvPicPr>
          <p:cNvPr id="1026" name="Picture 2" descr="C:\Users\Ptr. Daniel White\Desktop\Bible pictures\Jesus\scan0022.jpg"/>
          <p:cNvPicPr>
            <a:picLocks noChangeAspect="1" noChangeArrowheads="1"/>
          </p:cNvPicPr>
          <p:nvPr/>
        </p:nvPicPr>
        <p:blipFill>
          <a:blip r:embed="rId4" cstate="print">
            <a:lum bright="-10000"/>
          </a:blip>
          <a:srcRect/>
          <a:stretch>
            <a:fillRect/>
          </a:stretch>
        </p:blipFill>
        <p:spPr bwMode="auto">
          <a:xfrm>
            <a:off x="228600" y="228600"/>
            <a:ext cx="2573338" cy="3761293"/>
          </a:xfrm>
          <a:prstGeom prst="rect">
            <a:avLst/>
          </a:prstGeom>
          <a:noFill/>
          <a:effectLst>
            <a:glow rad="228600">
              <a:schemeClr val="accent4">
                <a:satMod val="175000"/>
                <a:alpha val="40000"/>
              </a:schemeClr>
            </a:glow>
          </a:effectLst>
        </p:spPr>
      </p:pic>
      <p:pic>
        <p:nvPicPr>
          <p:cNvPr id="1028" name="Picture 4" descr="C:\Users\Ptr. Daniel White\Desktop\Bible pictures\Bible mis\Houses\Door_.jpg"/>
          <p:cNvPicPr>
            <a:picLocks noChangeAspect="1" noChangeArrowheads="1"/>
          </p:cNvPicPr>
          <p:nvPr/>
        </p:nvPicPr>
        <p:blipFill>
          <a:blip r:embed="rId5" cstate="print"/>
          <a:srcRect/>
          <a:stretch>
            <a:fillRect/>
          </a:stretch>
        </p:blipFill>
        <p:spPr bwMode="auto">
          <a:xfrm>
            <a:off x="6019800" y="228600"/>
            <a:ext cx="2977990" cy="2819400"/>
          </a:xfrm>
          <a:prstGeom prst="rect">
            <a:avLst/>
          </a:prstGeom>
          <a:noFill/>
          <a:effectLst>
            <a:reflection blurRad="6350" stA="50000" endA="295" endPos="92000" dist="101600" dir="5400000" sy="-100000" algn="bl" rotWithShape="0"/>
          </a:effectLst>
        </p:spPr>
      </p:pic>
      <p:sp>
        <p:nvSpPr>
          <p:cNvPr id="6" name="Title 5"/>
          <p:cNvSpPr>
            <a:spLocks noGrp="1"/>
          </p:cNvSpPr>
          <p:nvPr>
            <p:ph type="title"/>
          </p:nvPr>
        </p:nvSpPr>
        <p:spPr>
          <a:xfrm>
            <a:off x="2895600" y="274638"/>
            <a:ext cx="2971800" cy="6202362"/>
          </a:xfrm>
        </p:spPr>
        <p:txBody>
          <a:bodyPr>
            <a:noAutofit/>
          </a:bodyPr>
          <a:lstStyle/>
          <a:p>
            <a:r>
              <a:rPr lang="en-US" i="1" dirty="0" smtClean="0">
                <a:ln>
                  <a:solidFill>
                    <a:schemeClr val="tx1"/>
                  </a:solidFill>
                </a:ln>
                <a:solidFill>
                  <a:srgbClr val="FFC000"/>
                </a:solidFill>
                <a:effectLst>
                  <a:glow rad="101600">
                    <a:schemeClr val="bg1">
                      <a:alpha val="60000"/>
                    </a:schemeClr>
                  </a:glow>
                </a:effectLst>
              </a:rPr>
              <a:t>“So likewise ye, when ye shall see all these things, know that it is near, even at the door.”</a:t>
            </a:r>
            <a:endParaRPr lang="en-US" i="1" dirty="0">
              <a:ln>
                <a:solidFill>
                  <a:schemeClr val="tx1"/>
                </a:solidFill>
              </a:ln>
              <a:solidFill>
                <a:srgbClr val="FFC000"/>
              </a:solidFill>
              <a:effectLst>
                <a:glow rad="101600">
                  <a:schemeClr val="bg1">
                    <a:alpha val="60000"/>
                  </a:schemeClr>
                </a:glow>
              </a:effectLst>
            </a:endParaRPr>
          </a:p>
        </p:txBody>
      </p:sp>
      <p:pic>
        <p:nvPicPr>
          <p:cNvPr id="1030" name="Picture 6" descr="C:\Users\Ptr. Daniel White\Desktop\Bible pictures\Prophecy pictures\prophecy pictures\rapture and second coming\834264.jpg"/>
          <p:cNvPicPr>
            <a:picLocks noChangeAspect="1" noChangeArrowheads="1"/>
          </p:cNvPicPr>
          <p:nvPr/>
        </p:nvPicPr>
        <p:blipFill>
          <a:blip r:embed="rId6" cstate="print"/>
          <a:srcRect/>
          <a:stretch>
            <a:fillRect/>
          </a:stretch>
        </p:blipFill>
        <p:spPr bwMode="auto">
          <a:xfrm>
            <a:off x="7010400" y="609600"/>
            <a:ext cx="1752600" cy="2514600"/>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fade">
                                      <p:cBhvr>
                                        <p:cTn id="14" dur="1000"/>
                                        <p:tgtEl>
                                          <p:spTgt spid="102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anim calcmode="lin" valueType="num">
                                      <p:cBhvr>
                                        <p:cTn id="19" dur="1000" fill="hold"/>
                                        <p:tgtEl>
                                          <p:spTgt spid="1030"/>
                                        </p:tgtEl>
                                        <p:attrNameLst>
                                          <p:attrName>ppt_w</p:attrName>
                                        </p:attrNameLst>
                                      </p:cBhvr>
                                      <p:tavLst>
                                        <p:tav tm="0">
                                          <p:val>
                                            <p:fltVal val="0"/>
                                          </p:val>
                                        </p:tav>
                                        <p:tav tm="100000">
                                          <p:val>
                                            <p:strVal val="#ppt_w"/>
                                          </p:val>
                                        </p:tav>
                                      </p:tavLst>
                                    </p:anim>
                                    <p:anim calcmode="lin" valueType="num">
                                      <p:cBhvr>
                                        <p:cTn id="20" dur="1000" fill="hold"/>
                                        <p:tgtEl>
                                          <p:spTgt spid="1030"/>
                                        </p:tgtEl>
                                        <p:attrNameLst>
                                          <p:attrName>ppt_h</p:attrName>
                                        </p:attrNameLst>
                                      </p:cBhvr>
                                      <p:tavLst>
                                        <p:tav tm="0">
                                          <p:val>
                                            <p:fltVal val="0"/>
                                          </p:val>
                                        </p:tav>
                                        <p:tav tm="100000">
                                          <p:val>
                                            <p:strVal val="#ppt_h"/>
                                          </p:val>
                                        </p:tav>
                                      </p:tavLst>
                                    </p:anim>
                                    <p:animEffect transition="in" filter="fade">
                                      <p:cBhvr>
                                        <p:cTn id="21" dur="1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C:\Users\Ptr. Daniel White\Desktop\Bible pictures\backgrounds\Sky\1 Dad's Pix (72).jpg"/>
          <p:cNvPicPr>
            <a:picLocks noChangeAspect="1" noChangeArrowheads="1"/>
          </p:cNvPicPr>
          <p:nvPr/>
        </p:nvPicPr>
        <p:blipFill>
          <a:blip r:embed="rId3" cstate="print">
            <a:lum bright="-10000"/>
          </a:blip>
          <a:srcRect/>
          <a:stretch>
            <a:fillRect/>
          </a:stretch>
        </p:blipFill>
        <p:spPr bwMode="auto">
          <a:xfrm>
            <a:off x="0" y="0"/>
            <a:ext cx="9148572" cy="6858000"/>
          </a:xfrm>
          <a:prstGeom prst="rect">
            <a:avLst/>
          </a:prstGeom>
          <a:noFill/>
        </p:spPr>
      </p:pic>
      <p:pic>
        <p:nvPicPr>
          <p:cNvPr id="2" name="Picture 2" descr="C:\Users\Ptr. Daniel White\Desktop\Bible pictures\Jesus\scan0022.jpg"/>
          <p:cNvPicPr>
            <a:picLocks noChangeAspect="1" noChangeArrowheads="1"/>
          </p:cNvPicPr>
          <p:nvPr/>
        </p:nvPicPr>
        <p:blipFill>
          <a:blip r:embed="rId4" cstate="print"/>
          <a:srcRect/>
          <a:stretch>
            <a:fillRect/>
          </a:stretch>
        </p:blipFill>
        <p:spPr bwMode="auto">
          <a:xfrm flipH="1">
            <a:off x="6096000" y="228600"/>
            <a:ext cx="2760662" cy="3761293"/>
          </a:xfrm>
          <a:prstGeom prst="rect">
            <a:avLst/>
          </a:prstGeom>
          <a:noFill/>
          <a:effectLst>
            <a:glow rad="228600">
              <a:schemeClr val="accent4">
                <a:satMod val="175000"/>
                <a:alpha val="40000"/>
              </a:schemeClr>
            </a:glow>
          </a:effectLst>
        </p:spPr>
      </p:pic>
      <p:pic>
        <p:nvPicPr>
          <p:cNvPr id="2051" name="Picture 3" descr="C:\Users\Ptr. Daniel White\Desktop\Bible pictures\Prophecy pictures\prophecy pictures\rapture and second coming\Jesus_113.jpg"/>
          <p:cNvPicPr>
            <a:picLocks noChangeAspect="1" noChangeArrowheads="1"/>
          </p:cNvPicPr>
          <p:nvPr/>
        </p:nvPicPr>
        <p:blipFill>
          <a:blip r:embed="rId5" cstate="print"/>
          <a:srcRect/>
          <a:stretch>
            <a:fillRect/>
          </a:stretch>
        </p:blipFill>
        <p:spPr bwMode="auto">
          <a:xfrm>
            <a:off x="0" y="228600"/>
            <a:ext cx="3124200" cy="4439632"/>
          </a:xfrm>
          <a:prstGeom prst="ellipse">
            <a:avLst/>
          </a:prstGeom>
          <a:ln>
            <a:noFill/>
          </a:ln>
          <a:effectLst>
            <a:softEdge rad="112500"/>
          </a:effectLst>
        </p:spPr>
      </p:pic>
      <p:pic>
        <p:nvPicPr>
          <p:cNvPr id="2052" name="Picture 4" descr="C:\Users\Ptr. Daniel White\Desktop\Bible pictures\Prophecy pictures\prophecy pictures\rapture and second coming\scan0012.jpg"/>
          <p:cNvPicPr>
            <a:picLocks noChangeAspect="1" noChangeArrowheads="1"/>
          </p:cNvPicPr>
          <p:nvPr/>
        </p:nvPicPr>
        <p:blipFill>
          <a:blip r:embed="rId6" cstate="print">
            <a:lum bright="-10000"/>
          </a:blip>
          <a:srcRect/>
          <a:stretch>
            <a:fillRect/>
          </a:stretch>
        </p:blipFill>
        <p:spPr bwMode="auto">
          <a:xfrm>
            <a:off x="2819400" y="4038600"/>
            <a:ext cx="3124200" cy="2667000"/>
          </a:xfrm>
          <a:prstGeom prst="rect">
            <a:avLst/>
          </a:prstGeom>
          <a:ln>
            <a:noFill/>
          </a:ln>
          <a:effectLst>
            <a:softEdge rad="112500"/>
          </a:effectLst>
        </p:spPr>
      </p:pic>
      <p:sp>
        <p:nvSpPr>
          <p:cNvPr id="7" name="Title 6"/>
          <p:cNvSpPr>
            <a:spLocks noGrp="1"/>
          </p:cNvSpPr>
          <p:nvPr>
            <p:ph type="title"/>
          </p:nvPr>
        </p:nvSpPr>
        <p:spPr>
          <a:xfrm>
            <a:off x="2971800" y="274638"/>
            <a:ext cx="3048000" cy="3840162"/>
          </a:xfrm>
        </p:spPr>
        <p:txBody>
          <a:bodyPr>
            <a:noAutofit/>
          </a:bodyPr>
          <a:lstStyle/>
          <a:p>
            <a:r>
              <a:rPr lang="en-US" sz="3600" i="1" dirty="0" smtClean="0">
                <a:effectLst>
                  <a:glow rad="101600">
                    <a:schemeClr val="bg1">
                      <a:alpha val="60000"/>
                    </a:schemeClr>
                  </a:glow>
                </a:effectLst>
              </a:rPr>
              <a:t>“When these things begin to come to pass, then look up… for your redemption </a:t>
            </a:r>
            <a:r>
              <a:rPr lang="en-US" sz="3600" i="1" dirty="0" err="1" smtClean="0">
                <a:effectLst>
                  <a:glow rad="101600">
                    <a:schemeClr val="bg1">
                      <a:alpha val="60000"/>
                    </a:schemeClr>
                  </a:glow>
                </a:effectLst>
              </a:rPr>
              <a:t>draweth</a:t>
            </a:r>
            <a:r>
              <a:rPr lang="en-US" sz="3600" i="1" dirty="0" smtClean="0">
                <a:effectLst>
                  <a:glow rad="101600">
                    <a:schemeClr val="bg1">
                      <a:alpha val="60000"/>
                    </a:schemeClr>
                  </a:glow>
                </a:effectLst>
              </a:rPr>
              <a:t> nigh.”</a:t>
            </a:r>
            <a:endParaRPr lang="en-US" sz="3600"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052"/>
                                        </p:tgtEl>
                                        <p:attrNameLst>
                                          <p:attrName>style.visibility</p:attrName>
                                        </p:attrNameLst>
                                      </p:cBhvr>
                                      <p:to>
                                        <p:strVal val="visible"/>
                                      </p:to>
                                    </p:set>
                                    <p:animEffect transition="in" filter="fade">
                                      <p:cBhvr>
                                        <p:cTn id="14" dur="1000"/>
                                        <p:tgtEl>
                                          <p:spTgt spid="205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51"/>
                                        </p:tgtEl>
                                        <p:attrNameLst>
                                          <p:attrName>style.visibility</p:attrName>
                                        </p:attrNameLst>
                                      </p:cBhvr>
                                      <p:to>
                                        <p:strVal val="visible"/>
                                      </p:to>
                                    </p:set>
                                    <p:animEffect transition="in" filter="fade">
                                      <p:cBhvr>
                                        <p:cTn id="19" dur="1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cstate="print">
            <a:lum bright="-10000" contrast="10000"/>
          </a:blip>
          <a:srcRect/>
          <a:stretch>
            <a:fillRect/>
          </a:stretch>
        </p:blipFill>
        <p:spPr bwMode="auto">
          <a:xfrm>
            <a:off x="-15240" y="0"/>
            <a:ext cx="917448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http://www.saylorvillechurch.com/wp-content/uploads/2012/11/WPHC_590.jpg"/>
          <p:cNvPicPr>
            <a:picLocks noChangeAspect="1" noChangeArrowheads="1"/>
          </p:cNvPicPr>
          <p:nvPr/>
        </p:nvPicPr>
        <p:blipFill>
          <a:blip r:embed="rId2" cstate="print"/>
          <a:srcRect/>
          <a:stretch>
            <a:fillRect/>
          </a:stretch>
        </p:blipFill>
        <p:spPr bwMode="auto">
          <a:xfrm>
            <a:off x="0" y="990600"/>
            <a:ext cx="9144000" cy="5145439"/>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http://biblicalproof.files.wordpress.com/2012/11/the-second-coming-of-jesus-christ1.jpg"/>
          <p:cNvPicPr>
            <a:picLocks noChangeAspect="1" noChangeArrowheads="1"/>
          </p:cNvPicPr>
          <p:nvPr/>
        </p:nvPicPr>
        <p:blipFill>
          <a:blip r:embed="rId2" cstate="print"/>
          <a:srcRect/>
          <a:stretch>
            <a:fillRect/>
          </a:stretch>
        </p:blipFill>
        <p:spPr bwMode="auto">
          <a:xfrm>
            <a:off x="0" y="685800"/>
            <a:ext cx="9144000" cy="5438179"/>
          </a:xfrm>
          <a:prstGeom prst="rect">
            <a:avLst/>
          </a:prstGeom>
          <a:noFill/>
        </p:spPr>
      </p:pic>
      <p:pic>
        <p:nvPicPr>
          <p:cNvPr id="3" name="Picture 2" descr="http://biblicalproof.files.wordpress.com/2012/11/the-second-coming-of-jesus-christ1.jpg"/>
          <p:cNvPicPr>
            <a:picLocks noChangeAspect="1" noChangeArrowheads="1"/>
          </p:cNvPicPr>
          <p:nvPr/>
        </p:nvPicPr>
        <p:blipFill>
          <a:blip r:embed="rId2" cstate="print"/>
          <a:srcRect l="75833" t="7006" b="78982"/>
          <a:stretch>
            <a:fillRect/>
          </a:stretch>
        </p:blipFill>
        <p:spPr bwMode="auto">
          <a:xfrm>
            <a:off x="6934200" y="609600"/>
            <a:ext cx="2209800" cy="9144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i662.photobucket.com/albums/uu345/bthotugigem05/Facebook/Israel%202012/346.jpg"/>
          <p:cNvPicPr>
            <a:picLocks noChangeAspect="1" noChangeArrowheads="1"/>
          </p:cNvPicPr>
          <p:nvPr/>
        </p:nvPicPr>
        <p:blipFill>
          <a:blip r:embed="rId2" cstate="print"/>
          <a:srcRect/>
          <a:stretch>
            <a:fillRect/>
          </a:stretch>
        </p:blipFill>
        <p:spPr bwMode="auto">
          <a:xfrm>
            <a:off x="1676400" y="1066800"/>
            <a:ext cx="6096000" cy="4572000"/>
          </a:xfrm>
          <a:prstGeom prst="ellipse">
            <a:avLst/>
          </a:prstGeom>
          <a:ln>
            <a:noFill/>
          </a:ln>
          <a:effectLst>
            <a:softEdge rad="112500"/>
          </a:effectLst>
        </p:spPr>
      </p:pic>
      <p:pic>
        <p:nvPicPr>
          <p:cNvPr id="50180" name="Picture 4" descr="http://blog.beliefnet.com/bibleandculture/files/import/assets_c/2009/12/Omrit%20temple%20interior,%20tb032905141_thumb%5B1%5D-thumb-404x270-9810.jpg"/>
          <p:cNvPicPr>
            <a:picLocks noChangeAspect="1" noChangeArrowheads="1"/>
          </p:cNvPicPr>
          <p:nvPr/>
        </p:nvPicPr>
        <p:blipFill>
          <a:blip r:embed="rId3" cstate="print"/>
          <a:srcRect/>
          <a:stretch>
            <a:fillRect/>
          </a:stretch>
        </p:blipFill>
        <p:spPr bwMode="auto">
          <a:xfrm>
            <a:off x="5723468" y="1"/>
            <a:ext cx="3420532" cy="2286000"/>
          </a:xfrm>
          <a:prstGeom prst="rect">
            <a:avLst/>
          </a:prstGeom>
          <a:noFill/>
        </p:spPr>
      </p:pic>
      <p:pic>
        <p:nvPicPr>
          <p:cNvPr id="50182" name="Picture 6" descr="http://www.biblewalks.com/Photos55/Banias19.jpg"/>
          <p:cNvPicPr>
            <a:picLocks noChangeAspect="1" noChangeArrowheads="1"/>
          </p:cNvPicPr>
          <p:nvPr/>
        </p:nvPicPr>
        <p:blipFill>
          <a:blip r:embed="rId4" cstate="print"/>
          <a:srcRect/>
          <a:stretch>
            <a:fillRect/>
          </a:stretch>
        </p:blipFill>
        <p:spPr bwMode="auto">
          <a:xfrm>
            <a:off x="0" y="0"/>
            <a:ext cx="3505200" cy="2318015"/>
          </a:xfrm>
          <a:prstGeom prst="rect">
            <a:avLst/>
          </a:prstGeom>
          <a:noFill/>
        </p:spPr>
      </p:pic>
      <p:pic>
        <p:nvPicPr>
          <p:cNvPr id="50184" name="Picture 8" descr="http://asthedeerthirsts.files.wordpress.com/2012/03/temple-of-pan-ruins.jpg"/>
          <p:cNvPicPr>
            <a:picLocks noChangeAspect="1" noChangeArrowheads="1"/>
          </p:cNvPicPr>
          <p:nvPr/>
        </p:nvPicPr>
        <p:blipFill>
          <a:blip r:embed="rId5" cstate="print"/>
          <a:srcRect r="20455"/>
          <a:stretch>
            <a:fillRect/>
          </a:stretch>
        </p:blipFill>
        <p:spPr bwMode="auto">
          <a:xfrm>
            <a:off x="6096000" y="3984171"/>
            <a:ext cx="3048000" cy="2873829"/>
          </a:xfrm>
          <a:prstGeom prst="rect">
            <a:avLst/>
          </a:prstGeom>
          <a:noFill/>
        </p:spPr>
      </p:pic>
      <p:pic>
        <p:nvPicPr>
          <p:cNvPr id="50186" name="Picture 10" descr="http://media-cache-ec0.pinimg.com/236x/0d/13/b1/0d13b1512f7aba7d6f114a8a9735d85a.jpg"/>
          <p:cNvPicPr>
            <a:picLocks noChangeAspect="1" noChangeArrowheads="1"/>
          </p:cNvPicPr>
          <p:nvPr/>
        </p:nvPicPr>
        <p:blipFill>
          <a:blip r:embed="rId6" cstate="print"/>
          <a:srcRect/>
          <a:stretch>
            <a:fillRect/>
          </a:stretch>
        </p:blipFill>
        <p:spPr bwMode="auto">
          <a:xfrm>
            <a:off x="0" y="4300780"/>
            <a:ext cx="3429000" cy="2557220"/>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dirty="0" smtClean="0"/>
              <a:t>The Signs of the Times</a:t>
            </a:r>
            <a:endParaRPr lang="en-US" dirty="0"/>
          </a:p>
        </p:txBody>
      </p:sp>
      <p:sp>
        <p:nvSpPr>
          <p:cNvPr id="3" name="Content Placeholder 2"/>
          <p:cNvSpPr>
            <a:spLocks noGrp="1"/>
          </p:cNvSpPr>
          <p:nvPr>
            <p:ph idx="1"/>
          </p:nvPr>
        </p:nvSpPr>
        <p:spPr>
          <a:xfrm>
            <a:off x="4648200" y="1752600"/>
            <a:ext cx="4495800" cy="4953000"/>
          </a:xfrm>
        </p:spPr>
        <p:txBody>
          <a:bodyPr/>
          <a:lstStyle/>
          <a:p>
            <a:pPr>
              <a:buFont typeface="Arial" charset="0"/>
              <a:buChar char="•"/>
            </a:pPr>
            <a:r>
              <a:rPr lang="en-US" sz="3600" i="1" dirty="0" smtClean="0"/>
              <a:t>Daniel chapter 7-12</a:t>
            </a:r>
          </a:p>
          <a:p>
            <a:pPr>
              <a:buFont typeface="Arial" charset="0"/>
              <a:buChar char="•"/>
            </a:pPr>
            <a:r>
              <a:rPr lang="en-US" sz="3600" i="1" dirty="0" smtClean="0"/>
              <a:t>Matthew chapter 24</a:t>
            </a:r>
          </a:p>
          <a:p>
            <a:pPr>
              <a:buFont typeface="Arial" charset="0"/>
              <a:buChar char="•"/>
            </a:pPr>
            <a:r>
              <a:rPr lang="en-US" sz="3600" i="1" dirty="0" smtClean="0"/>
              <a:t>Mark chapter 13</a:t>
            </a:r>
          </a:p>
          <a:p>
            <a:pPr>
              <a:buFont typeface="Arial" charset="0"/>
              <a:buChar char="•"/>
            </a:pPr>
            <a:r>
              <a:rPr lang="en-US" sz="3600" i="1" dirty="0" smtClean="0"/>
              <a:t>Luke chapter  21</a:t>
            </a:r>
          </a:p>
          <a:p>
            <a:pPr>
              <a:buFont typeface="Arial" charset="0"/>
              <a:buChar char="•"/>
            </a:pPr>
            <a:r>
              <a:rPr lang="en-US" sz="3600" i="1" dirty="0" smtClean="0"/>
              <a:t>Epistles of Paul</a:t>
            </a:r>
          </a:p>
          <a:p>
            <a:pPr>
              <a:buFont typeface="Arial" charset="0"/>
              <a:buChar char="•"/>
            </a:pPr>
            <a:r>
              <a:rPr lang="en-US" sz="3600" i="1" dirty="0" smtClean="0"/>
              <a:t>Revelation</a:t>
            </a:r>
          </a:p>
          <a:p>
            <a:endParaRPr lang="en-US" dirty="0"/>
          </a:p>
        </p:txBody>
      </p:sp>
      <p:pic>
        <p:nvPicPr>
          <p:cNvPr id="1026" name="Picture 2" descr="C:\Users\Dan White\Pictures\Bible pictures\Prophecy pictures\prophecy pictures\rapture and second coming\14~ (2).JPG"/>
          <p:cNvPicPr>
            <a:picLocks noChangeAspect="1" noChangeArrowheads="1"/>
          </p:cNvPicPr>
          <p:nvPr/>
        </p:nvPicPr>
        <p:blipFill>
          <a:blip r:embed="rId2" cstate="print"/>
          <a:srcRect/>
          <a:stretch>
            <a:fillRect/>
          </a:stretch>
        </p:blipFill>
        <p:spPr bwMode="auto">
          <a:xfrm>
            <a:off x="0" y="984325"/>
            <a:ext cx="4572000" cy="5873675"/>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Dan White\Pictures\Bible pictures\Prophecy pictures\prophecy pictures\rapture and second coming\God_bride (2).jpg"/>
          <p:cNvPicPr>
            <a:picLocks noChangeAspect="1" noChangeArrowheads="1"/>
          </p:cNvPicPr>
          <p:nvPr/>
        </p:nvPicPr>
        <p:blipFill>
          <a:blip r:embed="rId2" cstate="print"/>
          <a:srcRect/>
          <a:stretch>
            <a:fillRect/>
          </a:stretch>
        </p:blipFill>
        <p:spPr bwMode="auto">
          <a:xfrm>
            <a:off x="0" y="0"/>
            <a:ext cx="9144000" cy="6871022"/>
          </a:xfrm>
          <a:prstGeom prst="rect">
            <a:avLst/>
          </a:prstGeom>
          <a:noFill/>
        </p:spPr>
      </p:pic>
      <p:pic>
        <p:nvPicPr>
          <p:cNvPr id="2050" name="Picture 2" descr="C:\Users\Dan White\Pictures\Bible pictures\Prophecy pictures\prophecy pictures\rapture and second coming\Christ the Conquer (2).jpg"/>
          <p:cNvPicPr>
            <a:picLocks noChangeAspect="1" noChangeArrowheads="1"/>
          </p:cNvPicPr>
          <p:nvPr/>
        </p:nvPicPr>
        <p:blipFill>
          <a:blip r:embed="rId3" cstate="print"/>
          <a:srcRect/>
          <a:stretch>
            <a:fillRect/>
          </a:stretch>
        </p:blipFill>
        <p:spPr bwMode="auto">
          <a:xfrm>
            <a:off x="1981200" y="54150"/>
            <a:ext cx="5029200" cy="680385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890" name="Picture 2" descr="C:\Users\Ptr. Daniel White\Pictures\freefallbackgrounds\wallpaper_20453.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6" name="Picture 4" descr="C:\Users\Ptr. Daniel White\Desktop\Bible pictures\Prophecy pictures\prophecy pictures\rapture and second coming\834264.jpg"/>
          <p:cNvPicPr>
            <a:picLocks noChangeAspect="1" noChangeArrowheads="1"/>
          </p:cNvPicPr>
          <p:nvPr/>
        </p:nvPicPr>
        <p:blipFill>
          <a:blip r:embed="rId4" cstate="print">
            <a:lum bright="-10000"/>
          </a:blip>
          <a:srcRect/>
          <a:stretch>
            <a:fillRect/>
          </a:stretch>
        </p:blipFill>
        <p:spPr bwMode="auto">
          <a:xfrm>
            <a:off x="5486400" y="457200"/>
            <a:ext cx="2548764" cy="3581400"/>
          </a:xfrm>
          <a:prstGeom prst="ellipse">
            <a:avLst/>
          </a:prstGeom>
          <a:ln>
            <a:noFill/>
          </a:ln>
          <a:effectLst>
            <a:softEdge rad="112500"/>
          </a:effectLst>
        </p:spPr>
      </p:pic>
      <p:sp>
        <p:nvSpPr>
          <p:cNvPr id="4" name="Subtitle 3"/>
          <p:cNvSpPr>
            <a:spLocks noGrp="1"/>
          </p:cNvSpPr>
          <p:nvPr>
            <p:ph type="subTitle" idx="1"/>
          </p:nvPr>
        </p:nvSpPr>
        <p:spPr>
          <a:xfrm>
            <a:off x="228600" y="0"/>
            <a:ext cx="8915400" cy="7315200"/>
          </a:xfrm>
        </p:spPr>
        <p:txBody>
          <a:bodyPr>
            <a:noAutofit/>
          </a:bodyPr>
          <a:lstStyle/>
          <a:p>
            <a:pPr algn="l">
              <a:buFont typeface="Arial" charset="0"/>
              <a:buChar char="•"/>
            </a:pPr>
            <a:r>
              <a:rPr lang="en-US" sz="3600" dirty="0" smtClean="0">
                <a:solidFill>
                  <a:schemeClr val="tx1"/>
                </a:solidFill>
                <a:effectLst>
                  <a:glow rad="101600">
                    <a:schemeClr val="bg1">
                      <a:alpha val="60000"/>
                    </a:schemeClr>
                  </a:glow>
                </a:effectLst>
              </a:rPr>
              <a:t> Increase of false religion </a:t>
            </a:r>
          </a:p>
          <a:p>
            <a:pPr algn="l">
              <a:buFont typeface="Arial" charset="0"/>
              <a:buChar char="•"/>
            </a:pPr>
            <a:r>
              <a:rPr lang="en-US" sz="3600" dirty="0" smtClean="0">
                <a:solidFill>
                  <a:schemeClr val="tx1"/>
                </a:solidFill>
                <a:effectLst>
                  <a:glow rad="101600">
                    <a:schemeClr val="bg1">
                      <a:alpha val="60000"/>
                    </a:schemeClr>
                  </a:glow>
                </a:effectLst>
              </a:rPr>
              <a:t> False religious leaders</a:t>
            </a:r>
          </a:p>
          <a:p>
            <a:pPr algn="l">
              <a:buFont typeface="Arial" charset="0"/>
              <a:buChar char="•"/>
            </a:pPr>
            <a:r>
              <a:rPr lang="en-US" sz="3600" dirty="0" smtClean="0">
                <a:solidFill>
                  <a:schemeClr val="tx1"/>
                </a:solidFill>
                <a:effectLst>
                  <a:glow rad="101600">
                    <a:schemeClr val="bg1">
                      <a:alpha val="60000"/>
                    </a:schemeClr>
                  </a:glow>
                </a:effectLst>
              </a:rPr>
              <a:t> False prophets (teachers)</a:t>
            </a:r>
          </a:p>
          <a:p>
            <a:pPr algn="l">
              <a:buFont typeface="Arial" charset="0"/>
              <a:buChar char="•"/>
            </a:pPr>
            <a:r>
              <a:rPr lang="en-US" sz="3600" dirty="0" smtClean="0">
                <a:solidFill>
                  <a:schemeClr val="tx1"/>
                </a:solidFill>
                <a:effectLst>
                  <a:glow rad="101600">
                    <a:schemeClr val="bg1">
                      <a:alpha val="60000"/>
                    </a:schemeClr>
                  </a:glow>
                </a:effectLst>
              </a:rPr>
              <a:t> False Christ </a:t>
            </a:r>
          </a:p>
          <a:p>
            <a:pPr algn="l">
              <a:buFont typeface="Arial" charset="0"/>
              <a:buChar char="•"/>
            </a:pPr>
            <a:r>
              <a:rPr lang="en-US" sz="3600" dirty="0" smtClean="0">
                <a:solidFill>
                  <a:schemeClr val="tx1"/>
                </a:solidFill>
                <a:effectLst>
                  <a:glow rad="101600">
                    <a:schemeClr val="bg1">
                      <a:alpha val="60000"/>
                    </a:schemeClr>
                  </a:glow>
                </a:effectLst>
              </a:rPr>
              <a:t> Many Anti-Christ’s</a:t>
            </a:r>
          </a:p>
          <a:p>
            <a:pPr algn="l">
              <a:buFont typeface="Arial" charset="0"/>
              <a:buChar char="•"/>
            </a:pPr>
            <a:r>
              <a:rPr lang="en-US" sz="3600" dirty="0" smtClean="0">
                <a:solidFill>
                  <a:schemeClr val="tx1"/>
                </a:solidFill>
                <a:effectLst>
                  <a:glow rad="101600">
                    <a:schemeClr val="bg1">
                      <a:alpha val="60000"/>
                    </a:schemeClr>
                  </a:glow>
                </a:effectLst>
              </a:rPr>
              <a:t> Hardness to the gospel</a:t>
            </a:r>
          </a:p>
          <a:p>
            <a:pPr algn="l">
              <a:buFont typeface="Arial" charset="0"/>
              <a:buChar char="•"/>
            </a:pPr>
            <a:r>
              <a:rPr lang="en-US" sz="3600" dirty="0" smtClean="0">
                <a:solidFill>
                  <a:schemeClr val="tx1"/>
                </a:solidFill>
                <a:effectLst>
                  <a:glow rad="101600">
                    <a:schemeClr val="bg1">
                      <a:alpha val="60000"/>
                    </a:schemeClr>
                  </a:glow>
                </a:effectLst>
              </a:rPr>
              <a:t> </a:t>
            </a:r>
            <a:r>
              <a:rPr lang="en-US" sz="3600" dirty="0" smtClean="0">
                <a:effectLst>
                  <a:glow rad="101600">
                    <a:schemeClr val="bg1">
                      <a:alpha val="60000"/>
                    </a:schemeClr>
                  </a:glow>
                </a:effectLst>
              </a:rPr>
              <a:t>Breakup of the traditional family</a:t>
            </a:r>
          </a:p>
          <a:p>
            <a:pPr algn="l">
              <a:buFont typeface="Arial" charset="0"/>
              <a:buChar char="•"/>
            </a:pPr>
            <a:r>
              <a:rPr lang="en-US" sz="3600" dirty="0" smtClean="0">
                <a:solidFill>
                  <a:schemeClr val="tx1"/>
                </a:solidFill>
                <a:effectLst>
                  <a:glow rad="101600">
                    <a:schemeClr val="bg1">
                      <a:alpha val="60000"/>
                    </a:schemeClr>
                  </a:glow>
                </a:effectLst>
              </a:rPr>
              <a:t> Betrayal of friends and family members</a:t>
            </a:r>
          </a:p>
          <a:p>
            <a:pPr algn="l">
              <a:buFont typeface="Arial" charset="0"/>
              <a:buChar char="•"/>
            </a:pPr>
            <a:r>
              <a:rPr lang="en-US" sz="3600" dirty="0" smtClean="0">
                <a:effectLst>
                  <a:glow rad="101600">
                    <a:schemeClr val="bg1">
                      <a:alpha val="60000"/>
                    </a:schemeClr>
                  </a:glow>
                </a:effectLst>
              </a:rPr>
              <a:t> Domestic violence will be ramped</a:t>
            </a:r>
            <a:endParaRPr lang="en-US" sz="3600" i="1" dirty="0" smtClean="0">
              <a:effectLst>
                <a:glow rad="101600">
                  <a:schemeClr val="bg1">
                    <a:alpha val="60000"/>
                  </a:schemeClr>
                </a:glow>
              </a:effectLst>
            </a:endParaRPr>
          </a:p>
          <a:p>
            <a:pPr algn="l">
              <a:buFont typeface="Arial" charset="0"/>
              <a:buChar char="•"/>
            </a:pPr>
            <a:r>
              <a:rPr lang="en-US" sz="3600" dirty="0" smtClean="0">
                <a:solidFill>
                  <a:schemeClr val="tx1"/>
                </a:solidFill>
                <a:effectLst>
                  <a:glow rad="101600">
                    <a:schemeClr val="bg1">
                      <a:alpha val="60000"/>
                    </a:schemeClr>
                  </a:glow>
                </a:effectLst>
              </a:rPr>
              <a:t> Lawlessness will increase</a:t>
            </a:r>
          </a:p>
          <a:p>
            <a:pPr algn="l"/>
            <a:endParaRPr lang="en-US" sz="3600" dirty="0" smtClean="0">
              <a:solidFill>
                <a:schemeClr val="tx1"/>
              </a:solidFill>
              <a:effectLst>
                <a:glow rad="101600">
                  <a:schemeClr val="bg1">
                    <a:alpha val="60000"/>
                  </a:schemeClr>
                </a:glow>
              </a:effectLst>
            </a:endParaRPr>
          </a:p>
          <a:p>
            <a:pPr algn="l"/>
            <a:r>
              <a:rPr lang="en-US" sz="3600" dirty="0" smtClean="0">
                <a:effectLst>
                  <a:glow rad="101600">
                    <a:schemeClr val="bg1">
                      <a:alpha val="60000"/>
                    </a:schemeClr>
                  </a:glow>
                </a:effectLst>
              </a:rPr>
              <a:t>  </a:t>
            </a:r>
          </a:p>
          <a:p>
            <a:pPr algn="l"/>
            <a:endParaRPr lang="en-US" sz="3600" dirty="0" smtClean="0">
              <a:effectLst>
                <a:glow rad="101600">
                  <a:schemeClr val="bg1">
                    <a:alpha val="60000"/>
                  </a:schemeClr>
                </a:glow>
              </a:effectLst>
            </a:endParaRPr>
          </a:p>
          <a:p>
            <a:pPr algn="l">
              <a:buFont typeface="Arial" charset="0"/>
              <a:buChar char="•"/>
            </a:pPr>
            <a:endParaRPr lang="en-US" sz="3600" dirty="0" smtClean="0">
              <a:effectLst>
                <a:glow rad="101600">
                  <a:schemeClr val="bg1">
                    <a:alpha val="60000"/>
                  </a:schemeClr>
                </a:glow>
              </a:effectLst>
            </a:endParaRPr>
          </a:p>
          <a:p>
            <a:pPr algn="l">
              <a:buFont typeface="Arial" charset="0"/>
              <a:buChar char="•"/>
            </a:pPr>
            <a:endParaRPr lang="en-US" sz="3600" dirty="0" smtClean="0">
              <a:effectLst>
                <a:glow rad="101600">
                  <a:schemeClr val="bg1">
                    <a:alpha val="60000"/>
                  </a:schemeClr>
                </a:glow>
              </a:effectLst>
            </a:endParaRPr>
          </a:p>
          <a:p>
            <a:pPr algn="l">
              <a:buFont typeface="Arial" charset="0"/>
              <a:buChar char="•"/>
            </a:pPr>
            <a:endParaRPr lang="en-US" sz="3600" dirty="0">
              <a:effectLst>
                <a:glow rad="101600">
                  <a:schemeClr val="bg1">
                    <a:alpha val="60000"/>
                  </a:schemeClr>
                </a:glo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to="" calcmode="lin" valueType="num">
                                      <p:cBhvr>
                                        <p:cTn id="17" dur="1" fill="hold"/>
                                        <p:tgtEl>
                                          <p:spTgt spid="4">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to="" calcmode="lin" valueType="num">
                                      <p:cBhvr>
                                        <p:cTn id="22" dur="1" fill="hold"/>
                                        <p:tgtEl>
                                          <p:spTgt spid="4">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to="" calcmode="lin" valueType="num">
                                      <p:cBhvr>
                                        <p:cTn id="27" dur="1" fill="hold"/>
                                        <p:tgtEl>
                                          <p:spTgt spid="4">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 to="" calcmode="lin" valueType="num">
                                      <p:cBhvr>
                                        <p:cTn id="32" dur="1" fill="hold"/>
                                        <p:tgtEl>
                                          <p:spTgt spid="4">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to="" calcmode="lin" valueType="num">
                                      <p:cBhvr>
                                        <p:cTn id="37" dur="1" fill="hold"/>
                                        <p:tgtEl>
                                          <p:spTgt spid="4">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 to="" calcmode="lin" valueType="num">
                                      <p:cBhvr>
                                        <p:cTn id="42" dur="1" fill="hold"/>
                                        <p:tgtEl>
                                          <p:spTgt spid="4">
                                            <p:txEl>
                                              <p:pRg st="7" end="7"/>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 to="" calcmode="lin" valueType="num">
                                      <p:cBhvr>
                                        <p:cTn id="47" dur="1" fill="hold"/>
                                        <p:tgtEl>
                                          <p:spTgt spid="4">
                                            <p:txEl>
                                              <p:pRg st="8" end="8"/>
                                            </p:txEl>
                                          </p:spTgt>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 to="" calcmode="lin" valueType="num">
                                      <p:cBhvr>
                                        <p:cTn id="52" dur="1" fill="hold"/>
                                        <p:tgtEl>
                                          <p:spTgt spid="4">
                                            <p:txEl>
                                              <p:pRg st="9" end="9"/>
                                            </p:txEl>
                                          </p:spTgt>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4">
                                            <p:txEl>
                                              <p:pRg st="11" end="11"/>
                                            </p:txEl>
                                          </p:spTgt>
                                        </p:tgtEl>
                                        <p:attrNameLst>
                                          <p:attrName>style.visibility</p:attrName>
                                        </p:attrNameLst>
                                      </p:cBhvr>
                                      <p:to>
                                        <p:strVal val="visible"/>
                                      </p:to>
                                    </p:set>
                                    <p:anim to="" calcmode="lin" valueType="num">
                                      <p:cBhvr>
                                        <p:cTn id="57" dur="1" fill="hold"/>
                                        <p:tgtEl>
                                          <p:spTgt spid="4">
                                            <p:txEl>
                                              <p:pRg st="11" end="1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Pictures\freefallbackgrounds\wallpaper_20453.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5" name="Picture 4" descr="C:\Users\Ptr. Daniel White\Desktop\Bible pictures\Prophecy pictures\prophecy pictures\rapture and second coming\834264.jpg"/>
          <p:cNvPicPr>
            <a:picLocks noChangeAspect="1" noChangeArrowheads="1"/>
          </p:cNvPicPr>
          <p:nvPr/>
        </p:nvPicPr>
        <p:blipFill>
          <a:blip r:embed="rId4" cstate="print">
            <a:lum bright="-10000"/>
          </a:blip>
          <a:srcRect/>
          <a:stretch>
            <a:fillRect/>
          </a:stretch>
        </p:blipFill>
        <p:spPr bwMode="auto">
          <a:xfrm>
            <a:off x="5486400" y="457200"/>
            <a:ext cx="2548764" cy="3581400"/>
          </a:xfrm>
          <a:prstGeom prst="ellipse">
            <a:avLst/>
          </a:prstGeom>
          <a:ln>
            <a:noFill/>
          </a:ln>
          <a:effectLst>
            <a:softEdge rad="112500"/>
          </a:effectLst>
        </p:spPr>
      </p:pic>
      <p:sp>
        <p:nvSpPr>
          <p:cNvPr id="4" name="Content Placeholder 3"/>
          <p:cNvSpPr>
            <a:spLocks noGrp="1"/>
          </p:cNvSpPr>
          <p:nvPr>
            <p:ph idx="1"/>
          </p:nvPr>
        </p:nvSpPr>
        <p:spPr>
          <a:xfrm>
            <a:off x="152400" y="0"/>
            <a:ext cx="8839200" cy="6858000"/>
          </a:xfrm>
        </p:spPr>
        <p:txBody>
          <a:bodyPr>
            <a:noAutofit/>
          </a:bodyPr>
          <a:lstStyle/>
          <a:p>
            <a:pPr>
              <a:buFont typeface="Arial" charset="0"/>
              <a:buChar char="•"/>
            </a:pPr>
            <a:r>
              <a:rPr lang="en-US" sz="3500" dirty="0" smtClean="0">
                <a:effectLst>
                  <a:glow rad="101600">
                    <a:schemeClr val="bg1">
                      <a:alpha val="60000"/>
                    </a:schemeClr>
                  </a:glow>
                </a:effectLst>
              </a:rPr>
              <a:t>Spiritual apathy / Lukewarm</a:t>
            </a:r>
          </a:p>
          <a:p>
            <a:pPr>
              <a:buFont typeface="Arial" charset="0"/>
              <a:buChar char="•"/>
            </a:pPr>
            <a:r>
              <a:rPr lang="en-US" sz="3500" dirty="0" smtClean="0">
                <a:effectLst>
                  <a:glow rad="101600">
                    <a:schemeClr val="bg1">
                      <a:alpha val="60000"/>
                    </a:schemeClr>
                  </a:glow>
                </a:effectLst>
              </a:rPr>
              <a:t>Church will have a form of Godliness but no power</a:t>
            </a:r>
          </a:p>
          <a:p>
            <a:pPr>
              <a:buFont typeface="Arial" charset="0"/>
              <a:buChar char="•"/>
            </a:pPr>
            <a:r>
              <a:rPr lang="en-US" sz="3600" dirty="0" smtClean="0">
                <a:effectLst>
                  <a:glow rad="101600">
                    <a:schemeClr val="bg1">
                      <a:alpha val="60000"/>
                    </a:schemeClr>
                  </a:glow>
                </a:effectLst>
              </a:rPr>
              <a:t>Christians will be unfaithful to the Lord and His Church</a:t>
            </a:r>
          </a:p>
          <a:p>
            <a:pPr>
              <a:buFont typeface="Arial" charset="0"/>
              <a:buChar char="•"/>
            </a:pPr>
            <a:r>
              <a:rPr lang="en-US" sz="3600" dirty="0" smtClean="0">
                <a:effectLst>
                  <a:glow rad="101600">
                    <a:schemeClr val="bg1">
                      <a:alpha val="60000"/>
                    </a:schemeClr>
                  </a:glow>
                </a:effectLst>
              </a:rPr>
              <a:t>Many unbelievers will be within the Church</a:t>
            </a:r>
          </a:p>
          <a:p>
            <a:r>
              <a:rPr lang="en-US" sz="3500" dirty="0" smtClean="0">
                <a:effectLst>
                  <a:glow rad="101600">
                    <a:schemeClr val="bg1">
                      <a:alpha val="60000"/>
                    </a:schemeClr>
                  </a:glow>
                </a:effectLst>
              </a:rPr>
              <a:t>Church we be contemporary, full of compromise and worldliness </a:t>
            </a:r>
          </a:p>
          <a:p>
            <a:r>
              <a:rPr lang="en-US" sz="3500" dirty="0" smtClean="0">
                <a:effectLst>
                  <a:glow rad="101600">
                    <a:schemeClr val="bg1">
                      <a:alpha val="60000"/>
                    </a:schemeClr>
                  </a:glow>
                </a:effectLst>
              </a:rPr>
              <a:t>Great falling away from the fundamental truths of Scripture </a:t>
            </a:r>
            <a:r>
              <a:rPr lang="en-US" sz="3500" dirty="0" smtClean="0"/>
              <a:t> </a:t>
            </a:r>
          </a:p>
          <a:p>
            <a:pPr>
              <a:buFont typeface="Arial" charset="0"/>
              <a:buChar char="•"/>
            </a:pPr>
            <a:r>
              <a:rPr lang="en-US" sz="3500" dirty="0" smtClean="0">
                <a:effectLst>
                  <a:glow rad="101600">
                    <a:schemeClr val="bg1">
                      <a:alpha val="60000"/>
                    </a:schemeClr>
                  </a:glow>
                </a:effectLst>
              </a:rPr>
              <a:t>Increase of sin and wickedness</a:t>
            </a:r>
          </a:p>
          <a:p>
            <a:pPr lvl="0">
              <a:buNone/>
            </a:pPr>
            <a:endParaRPr lang="en-US" sz="3500" dirty="0" smtClean="0">
              <a:effectLst>
                <a:glow rad="101600">
                  <a:schemeClr val="bg1">
                    <a:alpha val="60000"/>
                  </a:schemeClr>
                </a:glow>
              </a:effectLst>
            </a:endParaRPr>
          </a:p>
          <a:p>
            <a:pPr lvl="0">
              <a:buNone/>
            </a:pPr>
            <a:endParaRPr lang="en-US" sz="3500" dirty="0" smtClean="0">
              <a:effectLst>
                <a:glow rad="101600">
                  <a:schemeClr val="bg1">
                    <a:alpha val="60000"/>
                  </a:schemeClr>
                </a:glow>
              </a:effectLst>
            </a:endParaRPr>
          </a:p>
          <a:p>
            <a:pPr>
              <a:buFont typeface="Arial" charset="0"/>
              <a:buChar char="•"/>
            </a:pPr>
            <a:endParaRPr lang="en-US" sz="3500" dirty="0" smtClean="0">
              <a:effectLst>
                <a:glow rad="101600">
                  <a:schemeClr val="bg1">
                    <a:alpha val="60000"/>
                  </a:schemeClr>
                </a:glow>
              </a:effectLst>
            </a:endParaRPr>
          </a:p>
          <a:p>
            <a:pPr>
              <a:buFont typeface="Arial" charset="0"/>
              <a:buChar char="•"/>
            </a:pPr>
            <a:endParaRPr lang="en-US" sz="35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to="" calcmode="lin" valueType="num">
                                      <p:cBhvr>
                                        <p:cTn id="17" dur="1" fill="hold"/>
                                        <p:tgtEl>
                                          <p:spTgt spid="4">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to="" calcmode="lin" valueType="num">
                                      <p:cBhvr>
                                        <p:cTn id="22" dur="1" fill="hold"/>
                                        <p:tgtEl>
                                          <p:spTgt spid="4">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to="" calcmode="lin" valueType="num">
                                      <p:cBhvr>
                                        <p:cTn id="27" dur="1" fill="hold"/>
                                        <p:tgtEl>
                                          <p:spTgt spid="4">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 to="" calcmode="lin" valueType="num">
                                      <p:cBhvr>
                                        <p:cTn id="32" dur="1" fill="hold"/>
                                        <p:tgtEl>
                                          <p:spTgt spid="4">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to="" calcmode="lin" valueType="num">
                                      <p:cBhvr>
                                        <p:cTn id="37" dur="1" fill="hold"/>
                                        <p:tgtEl>
                                          <p:spTgt spid="4">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Pictures\freefallbackgrounds\wallpaper_20453.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5" name="Picture 4" descr="C:\Users\Ptr. Daniel White\Desktop\Bible pictures\Prophecy pictures\prophecy pictures\rapture and second coming\834264.jpg"/>
          <p:cNvPicPr>
            <a:picLocks noChangeAspect="1" noChangeArrowheads="1"/>
          </p:cNvPicPr>
          <p:nvPr/>
        </p:nvPicPr>
        <p:blipFill>
          <a:blip r:embed="rId4" cstate="print">
            <a:lum bright="-10000"/>
          </a:blip>
          <a:srcRect/>
          <a:stretch>
            <a:fillRect/>
          </a:stretch>
        </p:blipFill>
        <p:spPr bwMode="auto">
          <a:xfrm>
            <a:off x="5486400" y="457200"/>
            <a:ext cx="2548764" cy="3581400"/>
          </a:xfrm>
          <a:prstGeom prst="ellipse">
            <a:avLst/>
          </a:prstGeom>
          <a:ln>
            <a:noFill/>
          </a:ln>
          <a:effectLst>
            <a:softEdge rad="112500"/>
          </a:effectLst>
        </p:spPr>
      </p:pic>
      <p:sp>
        <p:nvSpPr>
          <p:cNvPr id="4" name="Content Placeholder 3"/>
          <p:cNvSpPr>
            <a:spLocks noGrp="1"/>
          </p:cNvSpPr>
          <p:nvPr>
            <p:ph idx="1"/>
          </p:nvPr>
        </p:nvSpPr>
        <p:spPr>
          <a:xfrm>
            <a:off x="152400" y="0"/>
            <a:ext cx="8991600" cy="6858000"/>
          </a:xfrm>
        </p:spPr>
        <p:txBody>
          <a:bodyPr>
            <a:noAutofit/>
          </a:bodyPr>
          <a:lstStyle/>
          <a:p>
            <a:pPr>
              <a:buFont typeface="Arial" charset="0"/>
              <a:buChar char="•"/>
            </a:pPr>
            <a:r>
              <a:rPr lang="en-US" sz="3600" dirty="0" smtClean="0">
                <a:effectLst>
                  <a:glow rad="101600">
                    <a:schemeClr val="bg1">
                      <a:alpha val="60000"/>
                    </a:schemeClr>
                  </a:glow>
                </a:effectLst>
              </a:rPr>
              <a:t>Increase of occult activity and involvement</a:t>
            </a:r>
          </a:p>
          <a:p>
            <a:pPr>
              <a:buFont typeface="Arial" charset="0"/>
              <a:buChar char="•"/>
            </a:pPr>
            <a:r>
              <a:rPr lang="en-US" sz="3600" dirty="0" smtClean="0">
                <a:effectLst>
                  <a:glow rad="101600">
                    <a:schemeClr val="bg1">
                      <a:alpha val="60000"/>
                    </a:schemeClr>
                  </a:glow>
                </a:effectLst>
              </a:rPr>
              <a:t>Spiritual blindness </a:t>
            </a:r>
          </a:p>
          <a:p>
            <a:pPr>
              <a:buFont typeface="Arial" charset="0"/>
              <a:buChar char="•"/>
            </a:pPr>
            <a:r>
              <a:rPr lang="en-US" sz="3600" dirty="0" smtClean="0">
                <a:effectLst>
                  <a:glow rad="101600">
                    <a:schemeClr val="bg1">
                      <a:alpha val="60000"/>
                    </a:schemeClr>
                  </a:glow>
                </a:effectLst>
              </a:rPr>
              <a:t>Speed and ease of travel  </a:t>
            </a:r>
            <a:endParaRPr lang="en-US" sz="3600" b="1" dirty="0" smtClean="0">
              <a:solidFill>
                <a:srgbClr val="FFFF00"/>
              </a:solidFill>
              <a:effectLst>
                <a:glow rad="101600">
                  <a:schemeClr val="bg1">
                    <a:alpha val="60000"/>
                  </a:schemeClr>
                </a:glow>
              </a:effectLst>
            </a:endParaRPr>
          </a:p>
          <a:p>
            <a:r>
              <a:rPr lang="en-US" sz="3600" dirty="0" smtClean="0">
                <a:effectLst>
                  <a:glow rad="101600">
                    <a:schemeClr val="bg1">
                      <a:alpha val="60000"/>
                    </a:schemeClr>
                  </a:glow>
                </a:effectLst>
              </a:rPr>
              <a:t>Acceleration of knowledge </a:t>
            </a:r>
          </a:p>
          <a:p>
            <a:r>
              <a:rPr lang="en-US" sz="3600" dirty="0" smtClean="0">
                <a:effectLst>
                  <a:glow rad="101600">
                    <a:schemeClr val="bg1">
                      <a:alpha val="60000"/>
                    </a:schemeClr>
                  </a:glow>
                </a:effectLst>
              </a:rPr>
              <a:t>Increase in scientific knowledge</a:t>
            </a:r>
          </a:p>
          <a:p>
            <a:pPr lvl="0"/>
            <a:r>
              <a:rPr lang="en-US" sz="3600" dirty="0" smtClean="0">
                <a:effectLst>
                  <a:glow rad="101600">
                    <a:schemeClr val="bg1">
                      <a:alpha val="60000"/>
                    </a:schemeClr>
                  </a:glow>
                </a:effectLst>
              </a:rPr>
              <a:t>Increase in medical knowledge</a:t>
            </a:r>
          </a:p>
          <a:p>
            <a:pPr lvl="0"/>
            <a:r>
              <a:rPr lang="en-US" sz="3600" dirty="0" smtClean="0">
                <a:effectLst>
                  <a:glow rad="101600">
                    <a:schemeClr val="bg1">
                      <a:alpha val="60000"/>
                    </a:schemeClr>
                  </a:glow>
                </a:effectLst>
              </a:rPr>
              <a:t>Communication breakthroughs </a:t>
            </a:r>
          </a:p>
          <a:p>
            <a:r>
              <a:rPr lang="en-US" sz="3600" dirty="0" smtClean="0">
                <a:effectLst>
                  <a:glow rad="101600">
                    <a:schemeClr val="bg1">
                      <a:alpha val="60000"/>
                    </a:schemeClr>
                  </a:glow>
                </a:effectLst>
              </a:rPr>
              <a:t>Increase in technical knowledge</a:t>
            </a:r>
          </a:p>
          <a:p>
            <a:pPr lvl="0"/>
            <a:r>
              <a:rPr lang="en-US" sz="3600" dirty="0" smtClean="0">
                <a:effectLst>
                  <a:glow rad="101600">
                    <a:schemeClr val="bg1">
                      <a:alpha val="60000"/>
                    </a:schemeClr>
                  </a:glow>
                </a:effectLst>
              </a:rPr>
              <a:t>Computer age/Internet </a:t>
            </a:r>
          </a:p>
          <a:p>
            <a:r>
              <a:rPr lang="en-US" sz="3600" dirty="0" smtClean="0">
                <a:effectLst>
                  <a:glow rad="101600">
                    <a:schemeClr val="bg1">
                      <a:alpha val="60000"/>
                    </a:schemeClr>
                  </a:glow>
                </a:effectLst>
              </a:rPr>
              <a:t>Movement towards a one world church</a:t>
            </a:r>
          </a:p>
          <a:p>
            <a:pPr>
              <a:buNone/>
            </a:pPr>
            <a:endParaRPr lang="en-US" sz="3500" dirty="0" smtClean="0"/>
          </a:p>
          <a:p>
            <a:pPr>
              <a:buNone/>
            </a:pPr>
            <a:r>
              <a:rPr lang="en-US" sz="3500" dirty="0" smtClean="0"/>
              <a:t> </a:t>
            </a:r>
          </a:p>
          <a:p>
            <a:pPr>
              <a:buNone/>
            </a:pPr>
            <a:endParaRPr lang="en-US" sz="35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to="" calcmode="lin" valueType="num">
                                      <p:cBhvr>
                                        <p:cTn id="17" dur="1" fill="hold"/>
                                        <p:tgtEl>
                                          <p:spTgt spid="4">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to="" calcmode="lin" valueType="num">
                                      <p:cBhvr>
                                        <p:cTn id="22" dur="1" fill="hold"/>
                                        <p:tgtEl>
                                          <p:spTgt spid="4">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to="" calcmode="lin" valueType="num">
                                      <p:cBhvr>
                                        <p:cTn id="27" dur="1" fill="hold"/>
                                        <p:tgtEl>
                                          <p:spTgt spid="4">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 to="" calcmode="lin" valueType="num">
                                      <p:cBhvr>
                                        <p:cTn id="32" dur="1" fill="hold"/>
                                        <p:tgtEl>
                                          <p:spTgt spid="4">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to="" calcmode="lin" valueType="num">
                                      <p:cBhvr>
                                        <p:cTn id="37" dur="1" fill="hold"/>
                                        <p:tgtEl>
                                          <p:spTgt spid="4">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 to="" calcmode="lin" valueType="num">
                                      <p:cBhvr>
                                        <p:cTn id="42" dur="1" fill="hold"/>
                                        <p:tgtEl>
                                          <p:spTgt spid="4">
                                            <p:txEl>
                                              <p:pRg st="7" end="7"/>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 to="" calcmode="lin" valueType="num">
                                      <p:cBhvr>
                                        <p:cTn id="47" dur="1" fill="hold"/>
                                        <p:tgtEl>
                                          <p:spTgt spid="4">
                                            <p:txEl>
                                              <p:pRg st="8" end="8"/>
                                            </p:txEl>
                                          </p:spTgt>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 to="" calcmode="lin" valueType="num">
                                      <p:cBhvr>
                                        <p:cTn id="52" dur="1" fill="hold"/>
                                        <p:tgtEl>
                                          <p:spTgt spid="4">
                                            <p:txEl>
                                              <p:pRg st="9" end="9"/>
                                            </p:txEl>
                                          </p:spTgt>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4">
                                            <p:txEl>
                                              <p:pRg st="11" end="11"/>
                                            </p:txEl>
                                          </p:spTgt>
                                        </p:tgtEl>
                                        <p:attrNameLst>
                                          <p:attrName>style.visibility</p:attrName>
                                        </p:attrNameLst>
                                      </p:cBhvr>
                                      <p:to>
                                        <p:strVal val="visible"/>
                                      </p:to>
                                    </p:set>
                                    <p:anim to="" calcmode="lin" valueType="num">
                                      <p:cBhvr>
                                        <p:cTn id="57" dur="1" fill="hold"/>
                                        <p:tgtEl>
                                          <p:spTgt spid="4">
                                            <p:txEl>
                                              <p:pRg st="11" end="1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Pictures\freefallbackgrounds\wallpaper_20453.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5" name="Picture 4" descr="C:\Users\Ptr. Daniel White\Desktop\Bible pictures\Prophecy pictures\prophecy pictures\rapture and second coming\834264.jpg"/>
          <p:cNvPicPr>
            <a:picLocks noChangeAspect="1" noChangeArrowheads="1"/>
          </p:cNvPicPr>
          <p:nvPr/>
        </p:nvPicPr>
        <p:blipFill>
          <a:blip r:embed="rId4" cstate="print">
            <a:lum bright="-10000"/>
          </a:blip>
          <a:srcRect/>
          <a:stretch>
            <a:fillRect/>
          </a:stretch>
        </p:blipFill>
        <p:spPr bwMode="auto">
          <a:xfrm>
            <a:off x="5486400" y="457200"/>
            <a:ext cx="2548764" cy="3581400"/>
          </a:xfrm>
          <a:prstGeom prst="ellipse">
            <a:avLst/>
          </a:prstGeom>
          <a:ln>
            <a:noFill/>
          </a:ln>
          <a:effectLst>
            <a:softEdge rad="112500"/>
          </a:effectLst>
        </p:spPr>
      </p:pic>
      <p:sp>
        <p:nvSpPr>
          <p:cNvPr id="4" name="Content Placeholder 3"/>
          <p:cNvSpPr>
            <a:spLocks noGrp="1"/>
          </p:cNvSpPr>
          <p:nvPr>
            <p:ph idx="1"/>
          </p:nvPr>
        </p:nvSpPr>
        <p:spPr>
          <a:xfrm>
            <a:off x="152400" y="152400"/>
            <a:ext cx="8991600" cy="6705600"/>
          </a:xfrm>
        </p:spPr>
        <p:txBody>
          <a:bodyPr>
            <a:noAutofit/>
          </a:bodyPr>
          <a:lstStyle/>
          <a:p>
            <a:r>
              <a:rPr lang="en-US" sz="3600" dirty="0" smtClean="0">
                <a:effectLst>
                  <a:glow rad="101600">
                    <a:schemeClr val="bg1">
                      <a:alpha val="60000"/>
                    </a:schemeClr>
                  </a:glow>
                </a:effectLst>
              </a:rPr>
              <a:t>Ecumenicalism will increase</a:t>
            </a:r>
          </a:p>
          <a:p>
            <a:r>
              <a:rPr lang="en-US" sz="3600" dirty="0" smtClean="0">
                <a:effectLst>
                  <a:glow rad="101600">
                    <a:schemeClr val="bg1">
                      <a:alpha val="60000"/>
                    </a:schemeClr>
                  </a:glow>
                </a:effectLst>
              </a:rPr>
              <a:t>Mocking of Biblical truth</a:t>
            </a:r>
          </a:p>
          <a:p>
            <a:r>
              <a:rPr lang="en-US" sz="3600" dirty="0" smtClean="0">
                <a:effectLst>
                  <a:glow rad="101600">
                    <a:schemeClr val="bg1">
                      <a:alpha val="60000"/>
                    </a:schemeClr>
                  </a:glow>
                </a:effectLst>
              </a:rPr>
              <a:t>Men will be arrogant and prideful</a:t>
            </a:r>
          </a:p>
          <a:p>
            <a:r>
              <a:rPr lang="en-US" sz="3600" dirty="0" smtClean="0">
                <a:effectLst>
                  <a:glow rad="101600">
                    <a:schemeClr val="bg1">
                      <a:alpha val="60000"/>
                    </a:schemeClr>
                  </a:glow>
                </a:effectLst>
              </a:rPr>
              <a:t>Increase of diseases </a:t>
            </a:r>
          </a:p>
          <a:p>
            <a:r>
              <a:rPr lang="en-US" sz="3600" dirty="0" smtClean="0">
                <a:effectLst>
                  <a:glow rad="101600">
                    <a:schemeClr val="bg1">
                      <a:alpha val="60000"/>
                    </a:schemeClr>
                  </a:glow>
                </a:effectLst>
              </a:rPr>
              <a:t>Natural disasters </a:t>
            </a:r>
          </a:p>
          <a:p>
            <a:r>
              <a:rPr lang="en-US" sz="3600" dirty="0" smtClean="0">
                <a:effectLst>
                  <a:glow rad="101600">
                    <a:schemeClr val="bg1">
                      <a:alpha val="60000"/>
                    </a:schemeClr>
                  </a:glow>
                </a:effectLst>
              </a:rPr>
              <a:t>Famines / Pestilences </a:t>
            </a:r>
          </a:p>
          <a:p>
            <a:r>
              <a:rPr lang="en-US" sz="3600" dirty="0" smtClean="0"/>
              <a:t>One world economy</a:t>
            </a:r>
          </a:p>
          <a:p>
            <a:r>
              <a:rPr lang="en-US" sz="3600" dirty="0" smtClean="0">
                <a:effectLst>
                  <a:glow rad="101600">
                    <a:schemeClr val="bg1">
                      <a:alpha val="60000"/>
                    </a:schemeClr>
                  </a:glow>
                </a:effectLst>
              </a:rPr>
              <a:t>One world money market</a:t>
            </a:r>
          </a:p>
          <a:p>
            <a:r>
              <a:rPr lang="en-US" sz="3600" dirty="0" smtClean="0"/>
              <a:t>One world currency </a:t>
            </a:r>
          </a:p>
          <a:p>
            <a:r>
              <a:rPr lang="en-US" sz="3600" dirty="0" smtClean="0">
                <a:effectLst>
                  <a:glow rad="101600">
                    <a:schemeClr val="bg1">
                      <a:alpha val="60000"/>
                    </a:schemeClr>
                  </a:glow>
                </a:effectLst>
              </a:rPr>
              <a:t>Cashless society </a:t>
            </a:r>
          </a:p>
          <a:p>
            <a:endParaRPr lang="en-US" sz="3600" dirty="0" smtClean="0">
              <a:effectLst>
                <a:glow rad="101600">
                  <a:schemeClr val="bg1">
                    <a:alpha val="60000"/>
                  </a:schemeClr>
                </a:glo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to="" calcmode="lin" valueType="num">
                                      <p:cBhvr>
                                        <p:cTn id="17" dur="1" fill="hold"/>
                                        <p:tgtEl>
                                          <p:spTgt spid="4">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to="" calcmode="lin" valueType="num">
                                      <p:cBhvr>
                                        <p:cTn id="22" dur="1" fill="hold"/>
                                        <p:tgtEl>
                                          <p:spTgt spid="4">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to="" calcmode="lin" valueType="num">
                                      <p:cBhvr>
                                        <p:cTn id="27" dur="1" fill="hold"/>
                                        <p:tgtEl>
                                          <p:spTgt spid="4">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 to="" calcmode="lin" valueType="num">
                                      <p:cBhvr>
                                        <p:cTn id="32" dur="1" fill="hold"/>
                                        <p:tgtEl>
                                          <p:spTgt spid="4">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to="" calcmode="lin" valueType="num">
                                      <p:cBhvr>
                                        <p:cTn id="37" dur="1" fill="hold"/>
                                        <p:tgtEl>
                                          <p:spTgt spid="4">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 to="" calcmode="lin" valueType="num">
                                      <p:cBhvr>
                                        <p:cTn id="42" dur="1" fill="hold"/>
                                        <p:tgtEl>
                                          <p:spTgt spid="4">
                                            <p:txEl>
                                              <p:pRg st="7" end="7"/>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 to="" calcmode="lin" valueType="num">
                                      <p:cBhvr>
                                        <p:cTn id="47" dur="1" fill="hold"/>
                                        <p:tgtEl>
                                          <p:spTgt spid="4">
                                            <p:txEl>
                                              <p:pRg st="8" end="8"/>
                                            </p:txEl>
                                          </p:spTgt>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 to="" calcmode="lin" valueType="num">
                                      <p:cBhvr>
                                        <p:cTn id="52" dur="1" fill="hold"/>
                                        <p:tgtEl>
                                          <p:spTgt spid="4">
                                            <p:txEl>
                                              <p:pRg st="9" end="9"/>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Teaching your people to be</a:t>
            </a:r>
            <a:br>
              <a:rPr lang="en-US" dirty="0" smtClean="0"/>
            </a:br>
            <a:r>
              <a:rPr lang="en-US" dirty="0" smtClean="0"/>
              <a:t> good church members</a:t>
            </a:r>
            <a:endParaRPr lang="en-US" dirty="0"/>
          </a:p>
        </p:txBody>
      </p:sp>
      <p:pic>
        <p:nvPicPr>
          <p:cNvPr id="3075" name="Picture 3" descr="C:\Users\Dan White\Pictures\Bible pictures\preaching\DSC_0899.jpg"/>
          <p:cNvPicPr>
            <a:picLocks noChangeAspect="1" noChangeArrowheads="1"/>
          </p:cNvPicPr>
          <p:nvPr/>
        </p:nvPicPr>
        <p:blipFill>
          <a:blip r:embed="rId2" cstate="print"/>
          <a:srcRect/>
          <a:stretch>
            <a:fillRect/>
          </a:stretch>
        </p:blipFill>
        <p:spPr bwMode="auto">
          <a:xfrm>
            <a:off x="1143000" y="1828800"/>
            <a:ext cx="7151688" cy="4767105"/>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28600"/>
            <a:ext cx="9144000" cy="2686050"/>
          </a:xfrm>
        </p:spPr>
        <p:txBody>
          <a:bodyPr>
            <a:normAutofit/>
            <a:scene3d>
              <a:camera prst="orthographicFront"/>
              <a:lightRig rig="threePt" dir="t"/>
            </a:scene3d>
            <a:sp3d extrusionH="57150">
              <a:bevelT w="38100" h="38100" prst="convex"/>
            </a:sp3d>
          </a:bodyPr>
          <a:lstStyle/>
          <a:p>
            <a:r>
              <a:rPr lang="en-US" sz="4800" b="1" cap="all" dirty="0">
                <a:solidFill>
                  <a:srgbClr val="FFFF00"/>
                </a:solidFill>
              </a:rPr>
              <a:t>My Role in the </a:t>
            </a:r>
            <a:r>
              <a:rPr lang="en-US" sz="4800" b="1" cap="all" dirty="0" smtClean="0">
                <a:solidFill>
                  <a:srgbClr val="FFFF00"/>
                </a:solidFill>
              </a:rPr>
              <a:t>local Body </a:t>
            </a:r>
            <a:r>
              <a:rPr lang="en-US" sz="4800" b="1" cap="all" dirty="0">
                <a:solidFill>
                  <a:srgbClr val="FFFF00"/>
                </a:solidFill>
              </a:rPr>
              <a:t>of Christ THE CHURCH</a:t>
            </a:r>
            <a:r>
              <a:rPr lang="en-US" sz="4800" dirty="0">
                <a:solidFill>
                  <a:srgbClr val="FFFF00"/>
                </a:solidFill>
              </a:rPr>
              <a:t/>
            </a:r>
            <a:br>
              <a:rPr lang="en-US" sz="4800" dirty="0">
                <a:solidFill>
                  <a:srgbClr val="FFFF00"/>
                </a:solidFill>
              </a:rPr>
            </a:br>
            <a:endParaRPr lang="en-US" sz="4800" dirty="0">
              <a:solidFill>
                <a:srgbClr val="FFFF00"/>
              </a:solidFill>
            </a:endParaRPr>
          </a:p>
        </p:txBody>
      </p:sp>
      <p:pic>
        <p:nvPicPr>
          <p:cNvPr id="11266" name="Picture 2" descr="http://bfcnetwork.files.wordpress.com/2012/06/churchmembership.jpg"/>
          <p:cNvPicPr>
            <a:picLocks noChangeAspect="1" noChangeArrowheads="1"/>
          </p:cNvPicPr>
          <p:nvPr/>
        </p:nvPicPr>
        <p:blipFill>
          <a:blip r:embed="rId2" cstate="print"/>
          <a:srcRect/>
          <a:stretch>
            <a:fillRect/>
          </a:stretch>
        </p:blipFill>
        <p:spPr bwMode="auto">
          <a:xfrm>
            <a:off x="1219200" y="2286000"/>
            <a:ext cx="6776435" cy="4279195"/>
          </a:xfrm>
          <a:prstGeom prst="rect">
            <a:avLst/>
          </a:prstGeom>
          <a:noFill/>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9144000" cy="2819400"/>
          </a:xfrm>
        </p:spPr>
        <p:txBody>
          <a:bodyPr>
            <a:normAutofit fontScale="90000"/>
          </a:bodyPr>
          <a:lstStyle/>
          <a:p>
            <a:r>
              <a:rPr lang="en-US" dirty="0" smtClean="0">
                <a:effectLst>
                  <a:reflection blurRad="6350" stA="55000" endA="300" endPos="45500" dir="5400000" sy="-100000" algn="bl" rotWithShape="0"/>
                </a:effectLst>
              </a:rPr>
              <a:t>Am I a Good Church Member </a:t>
            </a:r>
            <a:r>
              <a:rPr lang="en-US" dirty="0" smtClean="0"/>
              <a:t/>
            </a:r>
            <a:br>
              <a:rPr lang="en-US" dirty="0" smtClean="0"/>
            </a:br>
            <a:r>
              <a:rPr lang="en-US" sz="4000" dirty="0" smtClean="0">
                <a:solidFill>
                  <a:srgbClr val="FFFF00"/>
                </a:solidFill>
              </a:rPr>
              <a:t>“</a:t>
            </a:r>
            <a:r>
              <a:rPr lang="en-US" sz="4000" i="1" dirty="0" smtClean="0">
                <a:solidFill>
                  <a:srgbClr val="FFFF00"/>
                </a:solidFill>
              </a:rPr>
              <a:t>For we must all appear before the judgment seat of Christ; that every one may receive the things done in his body, according to that he hath done, whether it be good or bad.” </a:t>
            </a:r>
            <a:br>
              <a:rPr lang="en-US" sz="4000" i="1" dirty="0" smtClean="0">
                <a:solidFill>
                  <a:srgbClr val="FFFF00"/>
                </a:solidFill>
              </a:rPr>
            </a:br>
            <a:r>
              <a:rPr lang="en-US" sz="4000" i="1" dirty="0" smtClean="0">
                <a:solidFill>
                  <a:srgbClr val="FFFF00"/>
                </a:solidFill>
              </a:rPr>
              <a:t>(II Cor. 5:10)</a:t>
            </a:r>
            <a:r>
              <a:rPr lang="en-US" dirty="0" smtClean="0"/>
              <a:t/>
            </a:r>
            <a:br>
              <a:rPr lang="en-US" dirty="0" smtClean="0"/>
            </a:br>
            <a:endParaRPr lang="en-US" dirty="0"/>
          </a:p>
        </p:txBody>
      </p:sp>
      <p:pic>
        <p:nvPicPr>
          <p:cNvPr id="21508" name="Picture 4" descr="http://mervintanchingco.files.wordpress.com/2010/11/man-silhouette-question-mark.jpg"/>
          <p:cNvPicPr>
            <a:picLocks noChangeAspect="1" noChangeArrowheads="1"/>
          </p:cNvPicPr>
          <p:nvPr/>
        </p:nvPicPr>
        <p:blipFill>
          <a:blip r:embed="rId2" cstate="print"/>
          <a:srcRect/>
          <a:stretch>
            <a:fillRect/>
          </a:stretch>
        </p:blipFill>
        <p:spPr bwMode="auto">
          <a:xfrm>
            <a:off x="2819400" y="3780515"/>
            <a:ext cx="3581400" cy="3077485"/>
          </a:xfrm>
          <a:prstGeom prst="rect">
            <a:avLst/>
          </a:prstGeom>
          <a:noFill/>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514350" indent="-514350">
              <a:buAutoNum type="arabicPeriod"/>
            </a:pPr>
            <a:r>
              <a:rPr lang="en-US" dirty="0" smtClean="0"/>
              <a:t>Do </a:t>
            </a:r>
            <a:r>
              <a:rPr lang="en-US" dirty="0"/>
              <a:t>I place equal value on all members of the body, </a:t>
            </a:r>
            <a:r>
              <a:rPr lang="en-US" dirty="0" smtClean="0"/>
              <a:t> even </a:t>
            </a:r>
            <a:r>
              <a:rPr lang="en-US" dirty="0"/>
              <a:t>those that </a:t>
            </a:r>
            <a:r>
              <a:rPr lang="en-US" dirty="0" smtClean="0"/>
              <a:t>seem less </a:t>
            </a:r>
            <a:r>
              <a:rPr lang="en-US" dirty="0"/>
              <a:t>significant or desirable  -  </a:t>
            </a:r>
            <a:r>
              <a:rPr lang="en-US" i="1" dirty="0"/>
              <a:t>I Corinthians 12:25?</a:t>
            </a:r>
            <a:r>
              <a:rPr lang="en-US" dirty="0"/>
              <a:t>	</a:t>
            </a:r>
            <a:endParaRPr lang="en-US" dirty="0" smtClean="0"/>
          </a:p>
          <a:p>
            <a:pPr marL="514350" indent="-514350">
              <a:buAutoNum type="arabicPeriod"/>
            </a:pPr>
            <a:r>
              <a:rPr lang="en-US" dirty="0" smtClean="0"/>
              <a:t>Does </a:t>
            </a:r>
            <a:r>
              <a:rPr lang="en-US" dirty="0"/>
              <a:t>my heart suffer when another member is </a:t>
            </a:r>
            <a:r>
              <a:rPr lang="en-US" dirty="0" smtClean="0"/>
              <a:t>  hurting</a:t>
            </a:r>
            <a:r>
              <a:rPr lang="en-US" dirty="0"/>
              <a:t>, and do I </a:t>
            </a:r>
            <a:r>
              <a:rPr lang="en-US" dirty="0" smtClean="0"/>
              <a:t>rejoice when </a:t>
            </a:r>
            <a:r>
              <a:rPr lang="en-US" dirty="0"/>
              <a:t>another member is honored  </a:t>
            </a:r>
            <a:r>
              <a:rPr lang="en-US" i="1" dirty="0"/>
              <a:t>-  I Corinthians 12:26? </a:t>
            </a:r>
            <a:r>
              <a:rPr lang="en-US" dirty="0"/>
              <a:t>	</a:t>
            </a:r>
          </a:p>
          <a:p>
            <a:pPr marL="514350" indent="-514350">
              <a:buAutoNum type="arabicPeriod"/>
            </a:pPr>
            <a:r>
              <a:rPr lang="en-US" dirty="0" smtClean="0"/>
              <a:t>Do </a:t>
            </a:r>
            <a:r>
              <a:rPr lang="en-US" dirty="0"/>
              <a:t>I know what my spiritual gift is, and am I actively using it to edify </a:t>
            </a:r>
            <a:r>
              <a:rPr lang="en-US" dirty="0" smtClean="0"/>
              <a:t>the body  </a:t>
            </a:r>
            <a:r>
              <a:rPr lang="en-US" dirty="0"/>
              <a:t>-  </a:t>
            </a:r>
            <a:r>
              <a:rPr lang="en-US" dirty="0" smtClean="0"/>
              <a:t>                           </a:t>
            </a:r>
            <a:r>
              <a:rPr lang="en-US" i="1" dirty="0" smtClean="0"/>
              <a:t>I </a:t>
            </a:r>
            <a:r>
              <a:rPr lang="en-US" i="1" dirty="0"/>
              <a:t>Corinthians 12:7?	</a:t>
            </a:r>
            <a:r>
              <a:rPr lang="en-US" dirty="0"/>
              <a:t>	</a:t>
            </a:r>
            <a:endParaRPr lang="en-US" dirty="0" smtClean="0"/>
          </a:p>
          <a:p>
            <a:pPr marL="514350" indent="-514350">
              <a:buAutoNum type="arabicPeriod"/>
            </a:pPr>
            <a:r>
              <a:rPr lang="en-US" dirty="0" smtClean="0"/>
              <a:t>Do </a:t>
            </a:r>
            <a:r>
              <a:rPr lang="en-US" dirty="0"/>
              <a:t>I promote the oneness of the body with my words by refusing to </a:t>
            </a:r>
            <a:r>
              <a:rPr lang="en-US" dirty="0" smtClean="0"/>
              <a:t>belittle other </a:t>
            </a:r>
            <a:r>
              <a:rPr lang="en-US" dirty="0"/>
              <a:t>believers in the church  </a:t>
            </a:r>
            <a:r>
              <a:rPr lang="en-US" i="1" dirty="0" smtClean="0"/>
              <a:t>-  </a:t>
            </a:r>
            <a:r>
              <a:rPr lang="en-US" i="1" dirty="0"/>
              <a:t>I Corinthians 12:12-25?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4114800" cy="6583362"/>
          </a:xfrm>
        </p:spPr>
        <p:txBody>
          <a:bodyPr>
            <a:normAutofit/>
          </a:bodyPr>
          <a:lstStyle/>
          <a:p>
            <a:r>
              <a:rPr lang="en-US" sz="3600" i="1" dirty="0" smtClean="0"/>
              <a:t>“And they said, Some say that thou art John the Baptist: some, Elias; and others, </a:t>
            </a:r>
            <a:r>
              <a:rPr lang="en-US" sz="3600" i="1" dirty="0" err="1" smtClean="0"/>
              <a:t>Jeremias</a:t>
            </a:r>
            <a:r>
              <a:rPr lang="en-US" sz="3600" i="1" dirty="0" smtClean="0"/>
              <a:t>, or one of the prophets. He saith unto them, But whom say ye that I am?”</a:t>
            </a:r>
            <a:endParaRPr lang="en-US" sz="3600" i="1" dirty="0"/>
          </a:p>
        </p:txBody>
      </p:sp>
      <p:pic>
        <p:nvPicPr>
          <p:cNvPr id="51202" name="Picture 2" descr="http://4.bp.blogspot.com/-qJwCpe2zS3w/UDYfUxad27I/AAAAAAAAA_M/zFnW97ocsp8/s1600/Jesus-and-disciples.jpg"/>
          <p:cNvPicPr>
            <a:picLocks noChangeAspect="1" noChangeArrowheads="1"/>
          </p:cNvPicPr>
          <p:nvPr/>
        </p:nvPicPr>
        <p:blipFill>
          <a:blip r:embed="rId2" cstate="print"/>
          <a:srcRect/>
          <a:stretch>
            <a:fillRect/>
          </a:stretch>
        </p:blipFill>
        <p:spPr bwMode="auto">
          <a:xfrm>
            <a:off x="4114800" y="1752600"/>
            <a:ext cx="4872943" cy="3419475"/>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629400"/>
          </a:xfrm>
        </p:spPr>
        <p:txBody>
          <a:bodyPr/>
          <a:lstStyle/>
          <a:p>
            <a:pPr marL="514350" indent="-514350">
              <a:buAutoNum type="arabicPeriod" startAt="5"/>
            </a:pPr>
            <a:r>
              <a:rPr lang="en-US" dirty="0" smtClean="0"/>
              <a:t>Am </a:t>
            </a:r>
            <a:r>
              <a:rPr lang="en-US" dirty="0"/>
              <a:t>I quick to share with God's people who are in need  -  </a:t>
            </a:r>
            <a:r>
              <a:rPr lang="en-US" i="1" dirty="0"/>
              <a:t>Romans 12:13?	</a:t>
            </a:r>
          </a:p>
          <a:p>
            <a:pPr marL="514350" indent="-514350">
              <a:buAutoNum type="arabicPeriod" startAt="5"/>
            </a:pPr>
            <a:r>
              <a:rPr lang="en-US" dirty="0" smtClean="0"/>
              <a:t>Do </a:t>
            </a:r>
            <a:r>
              <a:rPr lang="en-US" dirty="0"/>
              <a:t>I practice hospitality, making my home and resources available to </a:t>
            </a:r>
            <a:r>
              <a:rPr lang="en-US" dirty="0" smtClean="0"/>
              <a:t>minister to </a:t>
            </a:r>
            <a:r>
              <a:rPr lang="en-US" dirty="0"/>
              <a:t>other believers  -  </a:t>
            </a:r>
            <a:r>
              <a:rPr lang="en-US" i="1" dirty="0"/>
              <a:t>Romans 12:13? </a:t>
            </a:r>
            <a:endParaRPr lang="en-US" i="1" dirty="0" smtClean="0"/>
          </a:p>
          <a:p>
            <a:pPr marL="514350" indent="-514350">
              <a:buAutoNum type="arabicPeriod" startAt="5"/>
            </a:pPr>
            <a:r>
              <a:rPr lang="en-US" dirty="0" smtClean="0"/>
              <a:t>Do </a:t>
            </a:r>
            <a:r>
              <a:rPr lang="en-US" dirty="0"/>
              <a:t>I have a humble attitude toward other believers, esteeming them as </a:t>
            </a:r>
            <a:r>
              <a:rPr lang="en-US" dirty="0" smtClean="0"/>
              <a:t>better than </a:t>
            </a:r>
            <a:r>
              <a:rPr lang="en-US" dirty="0"/>
              <a:t>myself  -  </a:t>
            </a:r>
            <a:r>
              <a:rPr lang="en-US" i="1" dirty="0"/>
              <a:t>Philippians 2:3? 	</a:t>
            </a:r>
            <a:endParaRPr lang="en-US" i="1" dirty="0" smtClean="0"/>
          </a:p>
          <a:p>
            <a:pPr marL="514350" indent="-514350">
              <a:buAutoNum type="arabicPeriod" startAt="5"/>
            </a:pPr>
            <a:r>
              <a:rPr lang="en-US" dirty="0" smtClean="0"/>
              <a:t>Am </a:t>
            </a:r>
            <a:r>
              <a:rPr lang="en-US" dirty="0"/>
              <a:t>I more concerned about the interests and needs of other believers than </a:t>
            </a:r>
            <a:r>
              <a:rPr lang="en-US" dirty="0" smtClean="0"/>
              <a:t>I am </a:t>
            </a:r>
            <a:r>
              <a:rPr lang="en-US" dirty="0"/>
              <a:t>about my own  -  </a:t>
            </a:r>
            <a:r>
              <a:rPr lang="en-US" i="1" dirty="0"/>
              <a:t>Philippians 2:4?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629400"/>
          </a:xfrm>
        </p:spPr>
        <p:txBody>
          <a:bodyPr/>
          <a:lstStyle/>
          <a:p>
            <a:pPr marL="514350" indent="-514350">
              <a:buAutoNum type="arabicPeriod" startAt="9"/>
            </a:pPr>
            <a:r>
              <a:rPr lang="en-US" dirty="0" smtClean="0"/>
              <a:t>Am </a:t>
            </a:r>
            <a:r>
              <a:rPr lang="en-US" dirty="0"/>
              <a:t>I involved daily in encouraging and exhorting other believers in </a:t>
            </a:r>
            <a:r>
              <a:rPr lang="en-US" dirty="0" smtClean="0"/>
              <a:t>their Christian </a:t>
            </a:r>
            <a:r>
              <a:rPr lang="en-US" dirty="0"/>
              <a:t>walk  -  </a:t>
            </a:r>
            <a:r>
              <a:rPr lang="en-US" dirty="0" smtClean="0"/>
              <a:t>           </a:t>
            </a:r>
            <a:r>
              <a:rPr lang="en-US" i="1" dirty="0" smtClean="0"/>
              <a:t>Hebrews </a:t>
            </a:r>
            <a:r>
              <a:rPr lang="en-US" i="1" dirty="0"/>
              <a:t>10:24-25?	</a:t>
            </a:r>
            <a:endParaRPr lang="en-US" i="1" dirty="0" smtClean="0"/>
          </a:p>
          <a:p>
            <a:pPr marL="514350" indent="-514350">
              <a:buAutoNum type="arabicPeriod" startAt="9"/>
            </a:pPr>
            <a:r>
              <a:rPr lang="en-US" dirty="0" smtClean="0"/>
              <a:t>Do </a:t>
            </a:r>
            <a:r>
              <a:rPr lang="en-US" dirty="0"/>
              <a:t>I pray consistently for other </a:t>
            </a:r>
            <a:r>
              <a:rPr lang="en-US" dirty="0" smtClean="0"/>
              <a:t>believers  </a:t>
            </a:r>
            <a:r>
              <a:rPr lang="en-US" dirty="0"/>
              <a:t>-  </a:t>
            </a:r>
            <a:r>
              <a:rPr lang="en-US" i="1" dirty="0"/>
              <a:t>Ephesians 6:18?</a:t>
            </a:r>
            <a:r>
              <a:rPr lang="en-US" dirty="0"/>
              <a:t>	</a:t>
            </a:r>
            <a:endParaRPr lang="en-US" dirty="0" smtClean="0"/>
          </a:p>
          <a:p>
            <a:pPr marL="514350" indent="-514350">
              <a:buAutoNum type="arabicPeriod" startAt="9"/>
            </a:pPr>
            <a:r>
              <a:rPr lang="en-US" dirty="0" smtClean="0"/>
              <a:t>When </a:t>
            </a:r>
            <a:r>
              <a:rPr lang="en-US" dirty="0"/>
              <a:t>I realize that another believer has something against me, do I </a:t>
            </a:r>
            <a:r>
              <a:rPr lang="en-US" dirty="0" smtClean="0"/>
              <a:t>take initiative </a:t>
            </a:r>
            <a:r>
              <a:rPr lang="en-US" dirty="0"/>
              <a:t>to go and seek to be reconciled to him  -  </a:t>
            </a:r>
            <a:r>
              <a:rPr lang="en-US" i="1" dirty="0"/>
              <a:t>Matthew </a:t>
            </a:r>
            <a:r>
              <a:rPr lang="en-US" i="1" dirty="0" smtClean="0"/>
              <a:t>5:23-24?</a:t>
            </a:r>
          </a:p>
          <a:p>
            <a:pPr marL="514350" indent="-514350">
              <a:buAutoNum type="arabicPeriod" startAt="9"/>
            </a:pPr>
            <a:r>
              <a:rPr lang="en-US" dirty="0" smtClean="0"/>
              <a:t>When </a:t>
            </a:r>
            <a:r>
              <a:rPr lang="en-US" dirty="0"/>
              <a:t>another believer wrongs me, do I go and show him his fault, </a:t>
            </a:r>
            <a:r>
              <a:rPr lang="en-US" dirty="0" smtClean="0"/>
              <a:t>just between </a:t>
            </a:r>
            <a:r>
              <a:rPr lang="en-US" dirty="0"/>
              <a:t>the two of us  -  </a:t>
            </a:r>
            <a:r>
              <a:rPr lang="en-US" i="1" dirty="0"/>
              <a:t>Matthew 18:15?</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9144000" cy="6324600"/>
          </a:xfrm>
        </p:spPr>
        <p:txBody>
          <a:bodyPr>
            <a:normAutofit/>
          </a:bodyPr>
          <a:lstStyle/>
          <a:p>
            <a:pPr>
              <a:buNone/>
            </a:pPr>
            <a:r>
              <a:rPr lang="en-US" dirty="0" smtClean="0"/>
              <a:t>13. When </a:t>
            </a:r>
            <a:r>
              <a:rPr lang="en-US" dirty="0"/>
              <a:t>I see another believer who is caught </a:t>
            </a:r>
            <a:r>
              <a:rPr lang="en-US" dirty="0" smtClean="0"/>
              <a:t>in a                     sin, do </a:t>
            </a:r>
            <a:r>
              <a:rPr lang="en-US" dirty="0"/>
              <a:t>I reach out and seek </a:t>
            </a:r>
            <a:r>
              <a:rPr lang="en-US" dirty="0" smtClean="0"/>
              <a:t>to restore </a:t>
            </a:r>
            <a:r>
              <a:rPr lang="en-US" dirty="0"/>
              <a:t>him to </a:t>
            </a:r>
            <a:r>
              <a:rPr lang="en-US" dirty="0" smtClean="0"/>
              <a:t>obedience  </a:t>
            </a:r>
            <a:r>
              <a:rPr lang="en-US" i="1" dirty="0"/>
              <a:t>-  Galatians 6:1? </a:t>
            </a:r>
            <a:endParaRPr lang="en-US" i="1" dirty="0" smtClean="0"/>
          </a:p>
          <a:p>
            <a:pPr>
              <a:buNone/>
            </a:pPr>
            <a:r>
              <a:rPr lang="en-US" dirty="0" smtClean="0"/>
              <a:t>14. Do </a:t>
            </a:r>
            <a:r>
              <a:rPr lang="en-US" dirty="0"/>
              <a:t>I treat both poor and wealthy in Christ alike  -  </a:t>
            </a:r>
            <a:r>
              <a:rPr lang="en-US" i="1" dirty="0" smtClean="0"/>
              <a:t>James 2:1-4? </a:t>
            </a:r>
          </a:p>
          <a:p>
            <a:pPr>
              <a:buNone/>
            </a:pPr>
            <a:r>
              <a:rPr lang="en-US" dirty="0" smtClean="0"/>
              <a:t>15. Do </a:t>
            </a:r>
            <a:r>
              <a:rPr lang="en-US" dirty="0"/>
              <a:t>I encourage grieving brothers and sisters with the Word of God  </a:t>
            </a:r>
            <a:r>
              <a:rPr lang="en-US" dirty="0" smtClean="0"/>
              <a:t>- </a:t>
            </a:r>
            <a:r>
              <a:rPr lang="en-US" i="1" dirty="0" smtClean="0"/>
              <a:t>I </a:t>
            </a:r>
            <a:r>
              <a:rPr lang="en-US" i="1" dirty="0"/>
              <a:t>Thessalonians 4:18?</a:t>
            </a:r>
          </a:p>
        </p:txBody>
      </p:sp>
      <p:pic>
        <p:nvPicPr>
          <p:cNvPr id="4098" name="Picture 2" descr="http://ellenlandreth.files.wordpress.com/2012/10/24-22-encourage.jpg"/>
          <p:cNvPicPr>
            <a:picLocks noChangeAspect="1" noChangeArrowheads="1"/>
          </p:cNvPicPr>
          <p:nvPr/>
        </p:nvPicPr>
        <p:blipFill>
          <a:blip r:embed="rId2" cstate="print"/>
          <a:srcRect/>
          <a:stretch>
            <a:fillRect/>
          </a:stretch>
        </p:blipFill>
        <p:spPr bwMode="auto">
          <a:xfrm>
            <a:off x="5181600" y="4267200"/>
            <a:ext cx="3590925" cy="238125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001962"/>
          </a:xfrm>
        </p:spPr>
        <p:txBody>
          <a:bodyPr>
            <a:normAutofit/>
          </a:bodyPr>
          <a:lstStyle/>
          <a:p>
            <a:r>
              <a:rPr lang="en-US" dirty="0" smtClean="0">
                <a:effectLst>
                  <a:reflection blurRad="6350" stA="55000" endA="300" endPos="45500" dir="5400000" sy="-100000" algn="bl" rotWithShape="0"/>
                </a:effectLst>
              </a:rPr>
              <a:t>Am I a Faithful Church Member</a:t>
            </a:r>
            <a:r>
              <a:rPr lang="en-US" dirty="0" smtClean="0"/>
              <a:t/>
            </a:r>
            <a:br>
              <a:rPr lang="en-US" dirty="0" smtClean="0"/>
            </a:br>
            <a:r>
              <a:rPr lang="en-US" sz="4000" i="1" dirty="0" smtClean="0">
                <a:solidFill>
                  <a:srgbClr val="FFFF00"/>
                </a:solidFill>
              </a:rPr>
              <a:t>“Moreover it is required in stewards, that a man be found faithful.” I Cor. 4:2 </a:t>
            </a:r>
            <a:r>
              <a:rPr lang="en-US" dirty="0" smtClean="0"/>
              <a:t/>
            </a:r>
            <a:br>
              <a:rPr lang="en-US" dirty="0" smtClean="0"/>
            </a:br>
            <a:endParaRPr lang="en-US" dirty="0"/>
          </a:p>
        </p:txBody>
      </p:sp>
      <p:sp>
        <p:nvSpPr>
          <p:cNvPr id="3" name="Content Placeholder 2"/>
          <p:cNvSpPr>
            <a:spLocks noGrp="1"/>
          </p:cNvSpPr>
          <p:nvPr>
            <p:ph idx="1"/>
          </p:nvPr>
        </p:nvSpPr>
        <p:spPr>
          <a:xfrm>
            <a:off x="0" y="2743200"/>
            <a:ext cx="9144000" cy="4114800"/>
          </a:xfrm>
        </p:spPr>
        <p:txBody>
          <a:bodyPr>
            <a:normAutofit/>
          </a:bodyPr>
          <a:lstStyle/>
          <a:p>
            <a:r>
              <a:rPr lang="en-US" sz="3600" dirty="0" smtClean="0"/>
              <a:t>Faithful in attendance – </a:t>
            </a:r>
            <a:r>
              <a:rPr lang="en-US" sz="3600" i="1" dirty="0" smtClean="0"/>
              <a:t>Heb. 10:25</a:t>
            </a:r>
          </a:p>
          <a:p>
            <a:r>
              <a:rPr lang="en-US" sz="3600" dirty="0" smtClean="0"/>
              <a:t>Faithful in tithing – </a:t>
            </a:r>
            <a:r>
              <a:rPr lang="en-US" sz="3600" i="1" dirty="0" smtClean="0"/>
              <a:t>Mal. 3:10</a:t>
            </a:r>
          </a:p>
          <a:p>
            <a:r>
              <a:rPr lang="en-US" sz="3600" dirty="0" smtClean="0"/>
              <a:t>Faithful in support of church ministry –        </a:t>
            </a:r>
            <a:r>
              <a:rPr lang="en-US" sz="3600" i="1" dirty="0" smtClean="0"/>
              <a:t>Eph. 4:12</a:t>
            </a:r>
            <a:r>
              <a:rPr lang="en-US" sz="3600" dirty="0" smtClean="0"/>
              <a:t>        </a:t>
            </a:r>
            <a:endParaRPr lang="en-US" sz="3600" i="1" dirty="0" smtClean="0"/>
          </a:p>
          <a:p>
            <a:r>
              <a:rPr lang="en-US" sz="3600" dirty="0" smtClean="0"/>
              <a:t>Faithful in serving – </a:t>
            </a:r>
            <a:r>
              <a:rPr lang="en-US" sz="3600" i="1" dirty="0" smtClean="0"/>
              <a:t>I Cor. 16:15</a:t>
            </a:r>
            <a:r>
              <a:rPr lang="en-US" sz="3600" dirty="0" smtClean="0"/>
              <a:t> </a:t>
            </a:r>
            <a:endParaRPr lang="en-US" sz="3600" i="1" dirty="0" smtClean="0"/>
          </a:p>
          <a:p>
            <a:r>
              <a:rPr lang="en-US" sz="3600" dirty="0" smtClean="0"/>
              <a:t>Faithful in worship – </a:t>
            </a:r>
            <a:r>
              <a:rPr lang="en-US" sz="3600" i="1" dirty="0" smtClean="0"/>
              <a:t>Psalm 29:2</a:t>
            </a:r>
            <a:endParaRPr lang="en-US" sz="3600" i="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http://theexchangedfw.com/am_cms_media/lovemychurch_web.jpg"/>
          <p:cNvPicPr>
            <a:picLocks noChangeAspect="1" noChangeArrowheads="1"/>
          </p:cNvPicPr>
          <p:nvPr/>
        </p:nvPicPr>
        <p:blipFill>
          <a:blip r:embed="rId2" cstate="print"/>
          <a:srcRect/>
          <a:stretch>
            <a:fillRect/>
          </a:stretch>
        </p:blipFill>
        <p:spPr bwMode="auto">
          <a:xfrm>
            <a:off x="228600" y="1066800"/>
            <a:ext cx="8669864" cy="48768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5800" y="0"/>
            <a:ext cx="4648200" cy="6858000"/>
          </a:xfrm>
        </p:spPr>
        <p:txBody>
          <a:bodyPr>
            <a:normAutofit/>
          </a:bodyPr>
          <a:lstStyle/>
          <a:p>
            <a:r>
              <a:rPr lang="en-US" sz="3200" i="1" dirty="0" smtClean="0"/>
              <a:t>“And Simon Peter answered and said, Thou art the Christ, the Son of the living God. And Jesus answered and said unto him, Blessed art thou, Simon </a:t>
            </a:r>
            <a:r>
              <a:rPr lang="en-US" sz="3200" i="1" dirty="0" err="1" smtClean="0"/>
              <a:t>Barjona</a:t>
            </a:r>
            <a:r>
              <a:rPr lang="en-US" sz="3200" i="1" dirty="0" smtClean="0"/>
              <a:t>: for flesh and blood hath not revealed it unto thee, but my Father which is in heaven.”</a:t>
            </a:r>
            <a:endParaRPr lang="en-US" sz="3200" i="1" dirty="0"/>
          </a:p>
        </p:txBody>
      </p:sp>
      <p:pic>
        <p:nvPicPr>
          <p:cNvPr id="52226" name="Picture 2" descr="http://www.gardenofpraise.com/images/jesu2b.jpg"/>
          <p:cNvPicPr>
            <a:picLocks noChangeAspect="1" noChangeArrowheads="1"/>
          </p:cNvPicPr>
          <p:nvPr/>
        </p:nvPicPr>
        <p:blipFill>
          <a:blip r:embed="rId2" cstate="print"/>
          <a:srcRect/>
          <a:stretch>
            <a:fillRect/>
          </a:stretch>
        </p:blipFill>
        <p:spPr bwMode="auto">
          <a:xfrm>
            <a:off x="457200" y="1219200"/>
            <a:ext cx="3725091" cy="449580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352800"/>
          </a:xfrm>
        </p:spPr>
        <p:txBody>
          <a:bodyPr>
            <a:normAutofit/>
          </a:bodyPr>
          <a:lstStyle/>
          <a:p>
            <a:r>
              <a:rPr lang="en-US" sz="3600" i="1" dirty="0" smtClean="0"/>
              <a:t>“And I say also unto thee, That thou art </a:t>
            </a:r>
            <a:r>
              <a:rPr lang="en-US" sz="3600" b="1" i="1" u="sng" dirty="0" smtClean="0"/>
              <a:t>Peter</a:t>
            </a:r>
            <a:r>
              <a:rPr lang="en-US" sz="3600" i="1" dirty="0" smtClean="0"/>
              <a:t> </a:t>
            </a:r>
            <a:r>
              <a:rPr lang="en-US" sz="3600" i="1" dirty="0" smtClean="0">
                <a:solidFill>
                  <a:srgbClr val="FFFF00"/>
                </a:solidFill>
              </a:rPr>
              <a:t>(</a:t>
            </a:r>
            <a:r>
              <a:rPr lang="en-US" sz="3600" i="1" dirty="0" err="1" smtClean="0">
                <a:solidFill>
                  <a:srgbClr val="FFFF00"/>
                </a:solidFill>
              </a:rPr>
              <a:t>petros</a:t>
            </a:r>
            <a:r>
              <a:rPr lang="en-US" sz="3600" i="1" dirty="0" smtClean="0">
                <a:solidFill>
                  <a:srgbClr val="FFFF00"/>
                </a:solidFill>
              </a:rPr>
              <a:t> – small stone or rock), </a:t>
            </a:r>
            <a:r>
              <a:rPr lang="en-US" sz="3600" i="1" dirty="0" smtClean="0"/>
              <a:t>and upon this </a:t>
            </a:r>
            <a:r>
              <a:rPr lang="en-US" sz="3600" b="1" i="1" dirty="0" smtClean="0"/>
              <a:t>rock</a:t>
            </a:r>
            <a:r>
              <a:rPr lang="en-US" sz="3600" i="1" dirty="0" smtClean="0"/>
              <a:t> </a:t>
            </a:r>
            <a:r>
              <a:rPr lang="en-US" sz="3600" i="1" dirty="0" smtClean="0">
                <a:solidFill>
                  <a:srgbClr val="FFFF00"/>
                </a:solidFill>
              </a:rPr>
              <a:t>(</a:t>
            </a:r>
            <a:r>
              <a:rPr lang="en-US" sz="3600" i="1" dirty="0" err="1" smtClean="0">
                <a:solidFill>
                  <a:srgbClr val="FFFF00"/>
                </a:solidFill>
              </a:rPr>
              <a:t>petra</a:t>
            </a:r>
            <a:r>
              <a:rPr lang="en-US" sz="3600" i="1" dirty="0" smtClean="0">
                <a:solidFill>
                  <a:srgbClr val="FFFF00"/>
                </a:solidFill>
              </a:rPr>
              <a:t> – massive foundational stone or rock</a:t>
            </a:r>
            <a:r>
              <a:rPr lang="en-US" sz="3600" i="1" dirty="0" smtClean="0"/>
              <a:t>) I will build my church.”</a:t>
            </a:r>
            <a:endParaRPr lang="en-US" sz="3600" i="1" dirty="0"/>
          </a:p>
        </p:txBody>
      </p:sp>
      <p:pic>
        <p:nvPicPr>
          <p:cNvPr id="53250" name="Picture 2" descr="http://4.bp.blogspot.com/-x3WTHVHC_Nc/Tz4cmJ2JsZI/AAAAAAAAD0o/BMZ0-hXmFh8/s1600/Uplifted%2BJumble%2Bof%2BAncient%2BBedrock%2Bin%2BNoachis%2BTerra%2Bby%2BHiRise.jpg"/>
          <p:cNvPicPr>
            <a:picLocks noChangeAspect="1" noChangeArrowheads="1"/>
          </p:cNvPicPr>
          <p:nvPr/>
        </p:nvPicPr>
        <p:blipFill>
          <a:blip r:embed="rId2" cstate="print"/>
          <a:srcRect/>
          <a:stretch>
            <a:fillRect/>
          </a:stretch>
        </p:blipFill>
        <p:spPr bwMode="auto">
          <a:xfrm>
            <a:off x="4569960" y="3429000"/>
            <a:ext cx="4574040" cy="3429000"/>
          </a:xfrm>
          <a:prstGeom prst="rect">
            <a:avLst/>
          </a:prstGeom>
          <a:noFill/>
        </p:spPr>
      </p:pic>
      <p:sp>
        <p:nvSpPr>
          <p:cNvPr id="4" name="Rectangle 3"/>
          <p:cNvSpPr/>
          <p:nvPr/>
        </p:nvSpPr>
        <p:spPr>
          <a:xfrm>
            <a:off x="5105400" y="3733800"/>
            <a:ext cx="3733800" cy="1938992"/>
          </a:xfrm>
          <a:prstGeom prst="rect">
            <a:avLst/>
          </a:prstGeom>
        </p:spPr>
        <p:txBody>
          <a:bodyPr wrap="square">
            <a:spAutoFit/>
          </a:bodyPr>
          <a:lstStyle/>
          <a:p>
            <a:pPr algn="ctr"/>
            <a:r>
              <a:rPr lang="en-US" sz="4000" b="1" i="1" dirty="0" smtClean="0">
                <a:effectLst>
                  <a:glow rad="101600">
                    <a:schemeClr val="bg1">
                      <a:alpha val="60000"/>
                    </a:schemeClr>
                  </a:glow>
                </a:effectLst>
              </a:rPr>
              <a:t>Petra</a:t>
            </a:r>
          </a:p>
          <a:p>
            <a:pPr algn="ctr"/>
            <a:endParaRPr lang="en-US" sz="4000" i="1" dirty="0" smtClean="0">
              <a:effectLst>
                <a:glow rad="101600">
                  <a:schemeClr val="bg1">
                    <a:alpha val="60000"/>
                  </a:schemeClr>
                </a:glow>
              </a:effectLst>
            </a:endParaRPr>
          </a:p>
          <a:p>
            <a:pPr algn="ctr"/>
            <a:r>
              <a:rPr lang="en-US" sz="4000" b="1" i="1" dirty="0" smtClean="0">
                <a:effectLst>
                  <a:glow rad="101600">
                    <a:schemeClr val="bg1">
                      <a:alpha val="60000"/>
                    </a:schemeClr>
                  </a:glow>
                </a:effectLst>
              </a:rPr>
              <a:t>(Bedrock)</a:t>
            </a:r>
            <a:endParaRPr lang="en-US" sz="4000" b="1" dirty="0">
              <a:effectLst>
                <a:glow rad="101600">
                  <a:schemeClr val="bg1">
                    <a:alpha val="60000"/>
                  </a:schemeClr>
                </a:glow>
              </a:effectLst>
            </a:endParaRPr>
          </a:p>
        </p:txBody>
      </p:sp>
      <p:pic>
        <p:nvPicPr>
          <p:cNvPr id="53252" name="Picture 4" descr="http://www.sparrowmagazine.com/issue02/wp-content/uploads/2011/11/smallstones.jpg"/>
          <p:cNvPicPr>
            <a:picLocks noChangeAspect="1" noChangeArrowheads="1"/>
          </p:cNvPicPr>
          <p:nvPr/>
        </p:nvPicPr>
        <p:blipFill>
          <a:blip r:embed="rId3" cstate="print"/>
          <a:srcRect/>
          <a:stretch>
            <a:fillRect/>
          </a:stretch>
        </p:blipFill>
        <p:spPr bwMode="auto">
          <a:xfrm>
            <a:off x="-54244" y="3429000"/>
            <a:ext cx="4649490" cy="3429000"/>
          </a:xfrm>
          <a:prstGeom prst="rect">
            <a:avLst/>
          </a:prstGeom>
          <a:noFill/>
        </p:spPr>
      </p:pic>
      <p:sp>
        <p:nvSpPr>
          <p:cNvPr id="6" name="Rectangle 5"/>
          <p:cNvSpPr/>
          <p:nvPr/>
        </p:nvSpPr>
        <p:spPr>
          <a:xfrm>
            <a:off x="1" y="3810000"/>
            <a:ext cx="4648200" cy="2015192"/>
          </a:xfrm>
          <a:prstGeom prst="rect">
            <a:avLst/>
          </a:prstGeom>
        </p:spPr>
        <p:txBody>
          <a:bodyPr wrap="square">
            <a:spAutoFit/>
          </a:bodyPr>
          <a:lstStyle/>
          <a:p>
            <a:pPr algn="ctr"/>
            <a:r>
              <a:rPr lang="en-US" sz="4000" b="1" i="1" dirty="0" err="1" smtClean="0">
                <a:effectLst>
                  <a:glow rad="101600">
                    <a:schemeClr val="bg1">
                      <a:alpha val="60000"/>
                    </a:schemeClr>
                  </a:glow>
                </a:effectLst>
              </a:rPr>
              <a:t>Petros</a:t>
            </a:r>
            <a:endParaRPr lang="en-US" sz="4000" b="1" i="1" dirty="0" smtClean="0">
              <a:effectLst>
                <a:glow rad="101600">
                  <a:schemeClr val="bg1">
                    <a:alpha val="60000"/>
                  </a:schemeClr>
                </a:glow>
              </a:effectLst>
            </a:endParaRPr>
          </a:p>
          <a:p>
            <a:pPr algn="ctr"/>
            <a:endParaRPr lang="en-US" sz="4000" b="1" i="1" dirty="0" smtClean="0">
              <a:effectLst>
                <a:glow rad="101600">
                  <a:schemeClr val="bg1">
                    <a:alpha val="60000"/>
                  </a:schemeClr>
                </a:glow>
              </a:effectLst>
            </a:endParaRPr>
          </a:p>
          <a:p>
            <a:pPr algn="ctr"/>
            <a:r>
              <a:rPr lang="en-US" sz="4000" b="1" i="1" dirty="0" smtClean="0">
                <a:effectLst>
                  <a:glow rad="101600">
                    <a:schemeClr val="bg1">
                      <a:alpha val="60000"/>
                    </a:schemeClr>
                  </a:glow>
                </a:effectLst>
              </a:rPr>
              <a:t>(Pebble) </a:t>
            </a:r>
            <a:endParaRPr lang="en-US" sz="4000" b="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mysteryoftheinquity.files.wordpress.com/2012/05/587059014cba9930ea748dc6180c81b371cebcb427592.jpg"/>
          <p:cNvPicPr>
            <a:picLocks noChangeAspect="1" noChangeArrowheads="1"/>
          </p:cNvPicPr>
          <p:nvPr/>
        </p:nvPicPr>
        <p:blipFill>
          <a:blip r:embed="rId2" cstate="print"/>
          <a:srcRect/>
          <a:stretch>
            <a:fillRect/>
          </a:stretch>
        </p:blipFill>
        <p:spPr bwMode="auto">
          <a:xfrm>
            <a:off x="-304800" y="0"/>
            <a:ext cx="9601198" cy="6858000"/>
          </a:xfrm>
          <a:prstGeom prst="rect">
            <a:avLst/>
          </a:prstGeom>
          <a:noFill/>
        </p:spPr>
      </p:pic>
      <p:sp>
        <p:nvSpPr>
          <p:cNvPr id="3" name="Title 2"/>
          <p:cNvSpPr>
            <a:spLocks noGrp="1"/>
          </p:cNvSpPr>
          <p:nvPr>
            <p:ph type="title"/>
          </p:nvPr>
        </p:nvSpPr>
        <p:spPr>
          <a:xfrm>
            <a:off x="457200" y="1600200"/>
            <a:ext cx="8229600" cy="2590800"/>
          </a:xfrm>
        </p:spPr>
        <p:txBody>
          <a:bodyPr>
            <a:normAutofit/>
          </a:bodyPr>
          <a:lstStyle/>
          <a:p>
            <a:r>
              <a:rPr lang="en-US" sz="5400" b="1" i="1" dirty="0" smtClean="0">
                <a:effectLst>
                  <a:glow rad="101600">
                    <a:schemeClr val="bg1">
                      <a:alpha val="60000"/>
                    </a:schemeClr>
                  </a:glow>
                </a:effectLst>
                <a:latin typeface="Agency FB" pitchFamily="34" charset="0"/>
              </a:rPr>
              <a:t>“…and the gates of hell shall </a:t>
            </a:r>
            <a:br>
              <a:rPr lang="en-US" sz="5400" b="1" i="1" dirty="0" smtClean="0">
                <a:effectLst>
                  <a:glow rad="101600">
                    <a:schemeClr val="bg1">
                      <a:alpha val="60000"/>
                    </a:schemeClr>
                  </a:glow>
                </a:effectLst>
                <a:latin typeface="Agency FB" pitchFamily="34" charset="0"/>
              </a:rPr>
            </a:br>
            <a:r>
              <a:rPr lang="en-US" sz="5400" b="1" i="1" dirty="0" smtClean="0">
                <a:effectLst>
                  <a:glow rad="101600">
                    <a:schemeClr val="bg1">
                      <a:alpha val="60000"/>
                    </a:schemeClr>
                  </a:glow>
                </a:effectLst>
                <a:latin typeface="Agency FB" pitchFamily="34" charset="0"/>
              </a:rPr>
              <a:t>not prevail against it.”</a:t>
            </a:r>
            <a:endParaRPr lang="en-US" sz="5400" b="1" i="1" dirty="0">
              <a:effectLst>
                <a:glow rad="101600">
                  <a:schemeClr val="bg1">
                    <a:alpha val="60000"/>
                  </a:schemeClr>
                </a:glow>
              </a:effectLst>
              <a:latin typeface="Agency FB"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6" name="Picture 4" descr="http://www.fullarmorofgod.us/uploads/armor-of-god-classic-720x540.jpg"/>
          <p:cNvPicPr>
            <a:picLocks noChangeAspect="1" noChangeArrowheads="1"/>
          </p:cNvPicPr>
          <p:nvPr/>
        </p:nvPicPr>
        <p:blipFill>
          <a:blip r:embed="rId2" cstate="print"/>
          <a:srcRect/>
          <a:stretch>
            <a:fillRect/>
          </a:stretch>
        </p:blipFill>
        <p:spPr bwMode="auto">
          <a:xfrm>
            <a:off x="0" y="-1"/>
            <a:ext cx="9144000" cy="6858001"/>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1985</TotalTime>
  <Words>1857</Words>
  <Application>Microsoft Office PowerPoint</Application>
  <PresentationFormat>On-screen Show (4:3)</PresentationFormat>
  <Paragraphs>178</Paragraphs>
  <Slides>54</Slides>
  <Notes>11</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Theme</vt:lpstr>
      <vt:lpstr>The Doctrine of the Church </vt:lpstr>
      <vt:lpstr>Slide 2</vt:lpstr>
      <vt:lpstr>“When Jesus came into the coasts of Caesarea Philippi, he asked his disciples, saying, Whom do men say that I the Son of man am?”</vt:lpstr>
      <vt:lpstr>Slide 4</vt:lpstr>
      <vt:lpstr>“And they said, Some say that thou art John the Baptist: some, Elias; and others, Jeremias, or one of the prophets. He saith unto them, But whom say ye that I am?”</vt:lpstr>
      <vt:lpstr>“And Simon Peter answered and said, Thou art the Christ, the Son of the living God. And Jesus answered and said unto him, Blessed art thou, Simon Barjona: for flesh and blood hath not revealed it unto thee, but my Father which is in heaven.”</vt:lpstr>
      <vt:lpstr>“And I say also unto thee, That thou art Peter (petros – small stone or rock), and upon this rock (petra – massive foundational stone or rock) I will build my church.”</vt:lpstr>
      <vt:lpstr>“…and the gates of hell shall  not prevail against it.”</vt:lpstr>
      <vt:lpstr>Slide 9</vt:lpstr>
      <vt:lpstr>Slide 10</vt:lpstr>
      <vt:lpstr>Slide 11</vt:lpstr>
      <vt:lpstr>Slide 12</vt:lpstr>
      <vt:lpstr>“According to the grace of God which is given unto me, as a wise masterbuilder, I have laid the foundation, and another buildeth thereon. But let every man take heed how he buildeth thereupon.”  (I Cor. 3:10)</vt:lpstr>
      <vt:lpstr>“And are built upon the foundation of the apostles and prophets, Jesus Christ himself being the chief corner stone.” (Eph 2:20) </vt:lpstr>
      <vt:lpstr>Subjects to be covered</vt:lpstr>
      <vt:lpstr>  The Meaning of the Word "Church."</vt:lpstr>
      <vt:lpstr>Slide 17</vt:lpstr>
      <vt:lpstr>The Definition of the Church</vt:lpstr>
      <vt:lpstr>Slide 19</vt:lpstr>
      <vt:lpstr>Slide 20</vt:lpstr>
      <vt:lpstr>Slide 21</vt:lpstr>
      <vt:lpstr>Slide 22</vt:lpstr>
      <vt:lpstr>Slide 23</vt:lpstr>
      <vt:lpstr>Church Facts</vt:lpstr>
      <vt:lpstr>Slide 25</vt:lpstr>
      <vt:lpstr>Slide 26</vt:lpstr>
      <vt:lpstr>Slide 27</vt:lpstr>
      <vt:lpstr>Slide 28</vt:lpstr>
      <vt:lpstr>Slide 29</vt:lpstr>
      <vt:lpstr>“I will build my church…”</vt:lpstr>
      <vt:lpstr>Slide 31</vt:lpstr>
      <vt:lpstr>The Importance of the Local Church</vt:lpstr>
      <vt:lpstr>Slide 33</vt:lpstr>
      <vt:lpstr>“So likewise ye, when ye shall see all these things, know that it is near, even at the door.”</vt:lpstr>
      <vt:lpstr>“When these things begin to come to pass, then look up… for your redemption draweth nigh.”</vt:lpstr>
      <vt:lpstr>Slide 36</vt:lpstr>
      <vt:lpstr>Slide 37</vt:lpstr>
      <vt:lpstr>Slide 38</vt:lpstr>
      <vt:lpstr>Slide 39</vt:lpstr>
      <vt:lpstr>The Signs of the Times</vt:lpstr>
      <vt:lpstr>Slide 41</vt:lpstr>
      <vt:lpstr>Slide 42</vt:lpstr>
      <vt:lpstr>Slide 43</vt:lpstr>
      <vt:lpstr>Slide 44</vt:lpstr>
      <vt:lpstr>Slide 45</vt:lpstr>
      <vt:lpstr>Teaching your people to be  good church members</vt:lpstr>
      <vt:lpstr>My Role in the local Body of Christ THE CHURCH </vt:lpstr>
      <vt:lpstr>Am I a Good Church Member  “For we must all appear before the judgment seat of Christ; that every one may receive the things done in his body, according to that he hath done, whether it be good or bad.”  (II Cor. 5:10) </vt:lpstr>
      <vt:lpstr>Slide 49</vt:lpstr>
      <vt:lpstr>Slide 50</vt:lpstr>
      <vt:lpstr>Slide 51</vt:lpstr>
      <vt:lpstr>Slide 52</vt:lpstr>
      <vt:lpstr>Am I a Faithful Church Member “Moreover it is required in stewards, that a man be found faithful.” I Cor. 4:2  </vt:lpstr>
      <vt:lpstr>Slide 54</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Pastor Daniel White</dc:creator>
  <cp:lastModifiedBy>Pastor Daniel White</cp:lastModifiedBy>
  <cp:revision>156</cp:revision>
  <dcterms:created xsi:type="dcterms:W3CDTF">2014-01-23T13:49:24Z</dcterms:created>
  <dcterms:modified xsi:type="dcterms:W3CDTF">2014-03-02T23:04:17Z</dcterms:modified>
</cp:coreProperties>
</file>